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6"/>
  </p:notesMasterIdLst>
  <p:handoutMasterIdLst>
    <p:handoutMasterId r:id="rId27"/>
  </p:handoutMasterIdLst>
  <p:sldIdLst>
    <p:sldId id="257" r:id="rId3"/>
    <p:sldId id="29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</p:sldIdLst>
  <p:sldSz cx="9144000" cy="6858000" type="screen4x3"/>
  <p:notesSz cx="6796088" cy="99250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9120" cy="495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fr-FR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3847320" y="0"/>
            <a:ext cx="2949120" cy="495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fr-FR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9429120"/>
            <a:ext cx="2949120" cy="495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fr-FR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3847320" y="9429120"/>
            <a:ext cx="2949120" cy="495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4998F3B1-A9BA-474A-ADB9-D6FC297C95F8}" type="slidenum">
              <a:t>‹N°›</a:t>
            </a:fld>
            <a:endParaRPr lang="fr-FR" sz="1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84920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796800" cy="99252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" name="Espace réservé de l'en-tête 2"/>
          <p:cNvSpPr txBox="1">
            <a:spLocks noGrp="1"/>
          </p:cNvSpPr>
          <p:nvPr>
            <p:ph type="hdr" sz="quarter"/>
          </p:nvPr>
        </p:nvSpPr>
        <p:spPr>
          <a:xfrm>
            <a:off x="-360" y="0"/>
            <a:ext cx="2971800" cy="5180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0" tIns="45720" rIns="91080" bIns="4572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900" b="1" i="1" u="none" strike="noStrike" baseline="0">
                <a:solidFill>
                  <a:srgbClr val="FF9966"/>
                </a:solidFill>
                <a:latin typeface="Arial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idx="1"/>
          </p:nvPr>
        </p:nvSpPr>
        <p:spPr>
          <a:xfrm>
            <a:off x="3893760" y="0"/>
            <a:ext cx="2878200" cy="5180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0" tIns="45720" rIns="91080" bIns="45720" anchor="t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900" b="1" i="1" u="none" strike="noStrike" baseline="0">
                <a:solidFill>
                  <a:srgbClr val="FF9966"/>
                </a:solidFill>
                <a:latin typeface="Arial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'image des diapositives 4"/>
          <p:cNvSpPr>
            <a:spLocks noGrp="1" noRot="1" noChangeAspect="1"/>
          </p:cNvSpPr>
          <p:nvPr>
            <p:ph type="sldImg" idx="2"/>
          </p:nvPr>
        </p:nvSpPr>
        <p:spPr>
          <a:xfrm>
            <a:off x="893519" y="758520"/>
            <a:ext cx="4964040" cy="372312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Espace réservé des commentaires 5"/>
          <p:cNvSpPr txBox="1">
            <a:spLocks noGrp="1"/>
          </p:cNvSpPr>
          <p:nvPr>
            <p:ph type="body" sz="quarter" idx="3"/>
          </p:nvPr>
        </p:nvSpPr>
        <p:spPr>
          <a:xfrm>
            <a:off x="922319" y="4723920"/>
            <a:ext cx="4952880" cy="4512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  <p:sp>
        <p:nvSpPr>
          <p:cNvPr id="7" name="Espace réservé du pied de page 6"/>
          <p:cNvSpPr txBox="1">
            <a:spLocks noGrp="1"/>
          </p:cNvSpPr>
          <p:nvPr>
            <p:ph type="ftr" sz="quarter" idx="4"/>
          </p:nvPr>
        </p:nvSpPr>
        <p:spPr>
          <a:xfrm>
            <a:off x="-360" y="9444960"/>
            <a:ext cx="2971800" cy="44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0" tIns="45720" rIns="91080" bIns="4572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900" b="1" i="1" u="none" strike="noStrike" baseline="0">
                <a:solidFill>
                  <a:srgbClr val="FF9966"/>
                </a:solidFill>
                <a:latin typeface="Arial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Espace réservé du numéro de diapositive 7"/>
          <p:cNvSpPr txBox="1">
            <a:spLocks noGrp="1"/>
          </p:cNvSpPr>
          <p:nvPr>
            <p:ph type="sldNum" sz="quarter" idx="5"/>
          </p:nvPr>
        </p:nvSpPr>
        <p:spPr>
          <a:xfrm>
            <a:off x="3893760" y="9444960"/>
            <a:ext cx="2878200" cy="446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080" tIns="45720" rIns="91080" bIns="45720" anchor="b" anchorCtr="0" compatLnSpc="1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900" b="1" i="1" u="none" strike="noStrike" baseline="0">
                <a:solidFill>
                  <a:srgbClr val="FF9966"/>
                </a:solidFill>
                <a:latin typeface="Arial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fld id="{B4979D2D-85CC-47A9-90A7-C8134A78E8D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11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fr-FR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22319" y="4723920"/>
            <a:ext cx="4952880" cy="161928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fr-FR"/>
              <a:t>I will start with the genesis of the cdma project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Then I' will respond to this fondamental question : what is...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I'll present next the concepts of the CDMA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and finally I'll conclude with the current status and the planned roadmap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22319" y="4723920"/>
            <a:ext cx="4952880" cy="38131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fr-FR"/>
              <a:t>Before we came to this conclusion, far away from SOLEIL, some people was already aware about this issue.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The ANSTO institute (a Neutron source) started the developement of GUMTree near 2005, a Java project aimed to read and process data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The data access layer of GUMTree implements the required level of abstraction we needed.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Basically it uses a plug-in mechanism that encapsulate support of different data files format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ANSTO uses the netCDF/HDF5 format so they developped first a netCDF plugin  and, later, a NeXus plugin.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fr-FR"/>
              <a:t>During ICALEPS 2009, some people from SOLEIL had met people from ANSTO. Then the CDMA project was born.</a:t>
            </a:r>
          </a:p>
          <a:p>
            <a:pPr lvl="0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fr-FR"/>
              <a:t>It's a API...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fr-FR"/>
              <a:t>Now I'll explain the key concepts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fr-FR"/>
              <a:t>The data model is very simple hierarchy :</a:t>
            </a:r>
          </a:p>
          <a:p>
            <a:pPr lvl="0"/>
            <a:r>
              <a:rPr lang="fr-FR"/>
              <a:t>a dataset contains the data of a whole experiment</a:t>
            </a:r>
          </a:p>
          <a:p>
            <a:pPr lvl="0"/>
            <a:r>
              <a:rPr lang="fr-FR"/>
              <a:t>--</a:t>
            </a:r>
          </a:p>
          <a:p>
            <a:pPr lvl="0"/>
            <a:r>
              <a:rPr lang="fr-FR"/>
              <a:t>it contains a groups hierarchy</a:t>
            </a:r>
          </a:p>
          <a:p>
            <a:pPr lvl="0"/>
            <a:r>
              <a:rPr lang="fr-FR"/>
              <a:t>each group contains dataitem (array or scalar value) comming with attributes that describes them (units, description string, timestamps, and so on...)</a:t>
            </a:r>
          </a:p>
          <a:p>
            <a:pPr lvl="0"/>
            <a:r>
              <a:rPr lang="fr-FR"/>
              <a:t>--</a:t>
            </a:r>
          </a:p>
          <a:p>
            <a:pPr lvl="0"/>
            <a:r>
              <a:rPr lang="fr-FR"/>
              <a:t>The API is divide in two parts :</a:t>
            </a:r>
          </a:p>
          <a:p>
            <a:pPr lvl="0"/>
            <a:r>
              <a:rPr lang="fr-FR"/>
              <a:t>- one for engine and plug-in developers</a:t>
            </a:r>
          </a:p>
          <a:p>
            <a:pPr lvl="0"/>
            <a:r>
              <a:rPr lang="fr-FR"/>
              <a:t>- and the other for client applications</a:t>
            </a:r>
          </a:p>
          <a:p>
            <a:pPr lvl="0"/>
            <a:r>
              <a:rPr lang="fr-FR"/>
              <a:t>--</a:t>
            </a:r>
          </a:p>
          <a:p>
            <a:pPr lvl="0"/>
            <a:r>
              <a:rPr lang="fr-FR"/>
              <a:t>Thus we propose a clear separation of concern between raw data access and data analysis</a:t>
            </a:r>
          </a:p>
          <a:p>
            <a:pPr lvl="0"/>
            <a:endParaRPr lang="fr-FR"/>
          </a:p>
          <a:p>
            <a:pPr lvl="0"/>
            <a:endParaRPr lang="fr-FR"/>
          </a:p>
          <a:p>
            <a:pPr lvl="0"/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22319" y="4723920"/>
            <a:ext cx="4952880" cy="161928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fr-FR"/>
              <a:t>I will start with the genesis of the cdma project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Then I' will respond to this fondamental question : what is...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I'll present next the concepts of the CDMA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and finally I'll conclude with the current status and the planned roadmap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22319" y="4723920"/>
            <a:ext cx="4952880" cy="44222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22319" y="4723920"/>
            <a:ext cx="4952880" cy="44222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22319" y="4723920"/>
            <a:ext cx="4952880" cy="44222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922319" y="4723920"/>
            <a:ext cx="4952880" cy="442224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fr-FR"/>
              <a:t>A few words about file formats history in the synchrotron community</a:t>
            </a:r>
          </a:p>
          <a:p>
            <a:pPr lvl="0"/>
            <a:endParaRPr lang="fr-FR"/>
          </a:p>
          <a:p>
            <a:pPr lvl="0"/>
            <a:r>
              <a:rPr lang="fr-FR"/>
              <a:t>1-</a:t>
            </a:r>
          </a:p>
          <a:p>
            <a:pPr lvl="0"/>
            <a:r>
              <a:rPr lang="fr-FR"/>
              <a:t>2-</a:t>
            </a:r>
          </a:p>
          <a:p>
            <a:pPr lvl="0"/>
            <a:r>
              <a:rPr lang="fr-FR"/>
              <a:t>3-</a:t>
            </a:r>
          </a:p>
          <a:p>
            <a:pPr lvl="0"/>
            <a:r>
              <a:rPr lang="fr-FR"/>
              <a:t>the adoption of such a format implies :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-</a:t>
            </a:r>
          </a:p>
          <a:p>
            <a:pPr lvl="0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fr-FR"/>
              <a:t>Clics :</a:t>
            </a:r>
          </a:p>
          <a:p>
            <a:pPr lvl="0"/>
            <a:r>
              <a:rPr lang="fr-FR"/>
              <a:t>- Don't worry</a:t>
            </a:r>
          </a:p>
          <a:p>
            <a:pPr lvl="0"/>
            <a:r>
              <a:rPr lang="fr-FR"/>
              <a:t>- Your Nexus</a:t>
            </a:r>
          </a:p>
          <a:p>
            <a:pPr lvl="0"/>
            <a:endParaRPr lang="fr-FR"/>
          </a:p>
          <a:p>
            <a:pPr lvl="0"/>
            <a:r>
              <a:rPr lang="fr-FR"/>
              <a:t>As an immediate consequence, the scientist are in trouble with such a change.</a:t>
            </a:r>
          </a:p>
          <a:p>
            <a:pPr lvl="0"/>
            <a:r>
              <a:rPr lang="fr-FR"/>
              <a:t>clic - Of course the software engineers will propose a way to not prevent the scientist from accessing their files</a:t>
            </a:r>
          </a:p>
          <a:p>
            <a:pPr lvl="0"/>
            <a:r>
              <a:rPr lang="fr-FR"/>
              <a:t>clic – And (in most of the cases) the scientist will answer : 'I just want to access my data'</a:t>
            </a:r>
          </a:p>
          <a:p>
            <a:pPr lvl="0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fr-FR"/>
              <a:t>SOLEIL choose NeXus/hdf5 and we have developed a extracting. This was easier than redevelop all the data reductions tools used by our scientists</a:t>
            </a:r>
          </a:p>
          <a:p>
            <a:pPr lvl="0"/>
            <a:r>
              <a:rPr lang="fr-FR"/>
              <a:t>--</a:t>
            </a:r>
          </a:p>
          <a:p>
            <a:pPr lvl="0"/>
            <a:r>
              <a:rPr lang="fr-FR"/>
              <a:t>The advantages are :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The disadvantages are :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-</a:t>
            </a:r>
          </a:p>
          <a:p>
            <a:pPr lvl="0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fr-FR"/>
              <a:t>To perform the data recording we have developed a set of tools based on the Tango bus.</a:t>
            </a:r>
          </a:p>
          <a:p>
            <a:pPr lvl="0"/>
            <a:r>
              <a:rPr lang="fr-FR"/>
              <a:t>NeXus is ...</a:t>
            </a:r>
          </a:p>
          <a:p>
            <a:pPr lvl="0"/>
            <a:r>
              <a:rPr lang="fr-FR"/>
              <a:t>We already have more than 2 millions NeXus files</a:t>
            </a:r>
          </a:p>
          <a:p>
            <a:pPr lvl="0"/>
            <a:r>
              <a:rPr lang="fr-FR"/>
              <a:t>So we are happy guys !</a:t>
            </a:r>
          </a:p>
          <a:p>
            <a:pPr lvl="0"/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893763" y="758825"/>
            <a:ext cx="4964112" cy="37226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fr-FR"/>
              <a:t>On the other side, the data reduction, things are a bit more difficult</a:t>
            </a:r>
          </a:p>
          <a:p>
            <a:pPr lvl="0"/>
            <a:r>
              <a:rPr lang="fr-FR"/>
              <a:t>We developed tools to access our own data: file retreival, file browser and a first data reduction application for our first SAX beamline (SWING)</a:t>
            </a:r>
          </a:p>
          <a:p>
            <a:pPr lvl="0"/>
            <a:r>
              <a:rPr lang="fr-FR"/>
              <a:t>-</a:t>
            </a:r>
          </a:p>
          <a:p>
            <a:pPr lvl="0"/>
            <a:r>
              <a:rPr lang="fr-FR"/>
              <a:t>But when we start to thinking about exchanging data, we were not so confident :</a:t>
            </a:r>
          </a:p>
          <a:p>
            <a:pPr lvl="0"/>
            <a:r>
              <a:rPr lang="fr-FR"/>
              <a:t>- data analysis application developped byu other institutes are not aware about our NeXus file</a:t>
            </a:r>
          </a:p>
          <a:p>
            <a:pPr lvl="0"/>
            <a:r>
              <a:rPr lang="fr-FR"/>
              <a:t>- our data reduction tools for the SAX beamline is also not aware about data produced in other institutes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>
          <a:xfrm>
            <a:off x="679320" y="4714560"/>
            <a:ext cx="5438880" cy="4467600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 lvl="0"/>
            <a:r>
              <a:rPr lang="en-US">
                <a:latin typeface="Arial" pitchFamily="34"/>
              </a:rPr>
              <a:t>Even worse, when we tried to use Foxtrot on data produced by an other beamline at SOLEIL: it simply crash!</a:t>
            </a:r>
          </a:p>
          <a:p>
            <a:pPr lvl="0"/>
            <a:r>
              <a:rPr lang="en-US">
                <a:latin typeface="Arial" pitchFamily="34"/>
              </a:rPr>
              <a:t>just because the data structure of neux s files produce by this other beramline is slightly different than for the SAX beamline!</a:t>
            </a:r>
          </a:p>
          <a:p>
            <a:pPr lvl="0"/>
            <a:r>
              <a:rPr lang="en-US">
                <a:latin typeface="Arial" pitchFamily="34"/>
              </a:rPr>
              <a:t>clic – We conclude that...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538B902-BB03-4AA0-B810-D9A3D909FABE}" type="slidenum"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57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F458AA2-9EFB-4921-A428-91F7C4285B5A}" type="slidenum"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8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360363"/>
            <a:ext cx="2055813" cy="50577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60363"/>
            <a:ext cx="6019800" cy="50577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39E662E-D195-4B12-9E34-86E3044561B2}" type="slidenum"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93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92313" y="2159000"/>
            <a:ext cx="3357562" cy="407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2275" y="2159000"/>
            <a:ext cx="3359150" cy="407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7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1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9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F8C2F30-FDD8-4AD5-B722-3B95FAB65A67}" type="slidenum"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7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45338" y="995363"/>
            <a:ext cx="1716087" cy="52339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992313" y="995363"/>
            <a:ext cx="5000625" cy="52339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4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1C62498-BEC9-4EF5-8E7D-DF04E5C99718}" type="slidenum"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16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39863"/>
            <a:ext cx="4037013" cy="397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439863"/>
            <a:ext cx="4038600" cy="397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9C411E6-C697-4F2F-81A1-99B1A5201CC0}" type="slidenum"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8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CD91710-2AC7-4A58-8EE9-C00DFB514E8A}" type="slidenum"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20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D4583D9-3357-4D6A-A495-A66453AF7E4C}" type="slidenum">
              <a:t>‹N°›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94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C6A5F67-3C00-4ED1-BE8A-9179CCF914F4}" type="slidenum">
              <a:t>‹N°›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Common Data Model Access : April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7E8051E-2ADB-483E-8FC3-9555E6CA4F52}" type="slidenum"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AA16E2E-7233-4A3F-926F-7A6F34F7D4E9}" type="slidenum">
              <a:t>‹N°›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0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titre 2"/>
          <p:cNvSpPr txBox="1">
            <a:spLocks noGrp="1"/>
          </p:cNvSpPr>
          <p:nvPr>
            <p:ph type="title"/>
          </p:nvPr>
        </p:nvSpPr>
        <p:spPr>
          <a:xfrm>
            <a:off x="1980000" y="360000"/>
            <a:ext cx="6300000" cy="45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1"/>
          </p:nvPr>
        </p:nvSpPr>
        <p:spPr>
          <a:xfrm>
            <a:off x="457200" y="1440000"/>
            <a:ext cx="8228160" cy="39776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/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rme libre 4"/>
          <p:cNvSpPr/>
          <p:nvPr/>
        </p:nvSpPr>
        <p:spPr>
          <a:xfrm>
            <a:off x="263520" y="6630840"/>
            <a:ext cx="2317680" cy="336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249120" y="6553080"/>
            <a:ext cx="2279880" cy="30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4"/>
          </p:nvPr>
        </p:nvSpPr>
        <p:spPr>
          <a:xfrm>
            <a:off x="6570000" y="6588000"/>
            <a:ext cx="81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400" b="1" i="1" u="none" strike="noStrike" baseline="0">
                <a:solidFill>
                  <a:srgbClr val="FF9966"/>
                </a:solidFill>
                <a:latin typeface="Trebuchet MS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fld id="{FEC76C56-FE93-4CC4-B1A8-B6EB5D8FA0F4}" type="slidenum">
              <a:t>‹N°›</a:t>
            </a:fld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3"/>
          </p:nvPr>
        </p:nvSpPr>
        <p:spPr>
          <a:xfrm>
            <a:off x="450000" y="6588000"/>
            <a:ext cx="450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fr-FR" sz="1400" b="1" i="1" u="none" strike="noStrike" baseline="0">
                <a:solidFill>
                  <a:srgbClr val="FF9966"/>
                </a:solidFill>
                <a:latin typeface="Trebuchet MS" pitchFamily="34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979200" marR="0" indent="-196920" algn="r" rtl="0" hangingPunct="1">
        <a:lnSpc>
          <a:spcPct val="93000"/>
        </a:lnSpc>
        <a:spcBef>
          <a:spcPts val="0"/>
        </a:spcBef>
        <a:spcAft>
          <a:spcPts val="0"/>
        </a:spcAft>
        <a:tabLst>
          <a:tab pos="979200" algn="l"/>
          <a:tab pos="1223640" algn="l"/>
          <a:tab pos="1631520" algn="l"/>
          <a:tab pos="2039400" algn="l"/>
          <a:tab pos="2447280" algn="l"/>
          <a:tab pos="2855520" algn="l"/>
          <a:tab pos="3263400" algn="l"/>
          <a:tab pos="3671280" algn="l"/>
          <a:tab pos="4079520" algn="l"/>
          <a:tab pos="4487399" algn="l"/>
          <a:tab pos="4895280" algn="l"/>
          <a:tab pos="5303520" algn="l"/>
          <a:tab pos="5711400" algn="l"/>
          <a:tab pos="6119279" algn="l"/>
          <a:tab pos="6527160" algn="l"/>
          <a:tab pos="6935399" algn="l"/>
          <a:tab pos="7343280" algn="l"/>
          <a:tab pos="7751160" algn="l"/>
          <a:tab pos="8159399" algn="l"/>
          <a:tab pos="8567280" algn="l"/>
          <a:tab pos="8975160" algn="l"/>
        </a:tabLst>
        <a:defRPr lang="fr-FR" sz="2800" b="1" i="0" u="none" strike="noStrike" baseline="0">
          <a:ln>
            <a:noFill/>
          </a:ln>
          <a:solidFill>
            <a:srgbClr val="0066CC"/>
          </a:solidFill>
          <a:latin typeface="Trebuchet MS" pitchFamily="34"/>
          <a:ea typeface="Arial Unicode MS" pitchFamily="34"/>
          <a:cs typeface="Arial Unicode MS" pitchFamily="34"/>
        </a:defRPr>
      </a:lvl1pPr>
    </p:titleStyle>
    <p:bodyStyle>
      <a:lvl1pPr marL="0" marR="0" indent="0" algn="l" rtl="0" hangingPunct="1">
        <a:lnSpc>
          <a:spcPct val="93000"/>
        </a:lnSpc>
        <a:spcBef>
          <a:spcPts val="0"/>
        </a:spcBef>
        <a:spcAft>
          <a:spcPts val="1568"/>
        </a:spcAft>
        <a:tabLst>
          <a:tab pos="15840" algn="l"/>
          <a:tab pos="423720" algn="l"/>
          <a:tab pos="831599" algn="l"/>
          <a:tab pos="1239480" algn="l"/>
          <a:tab pos="1647720" algn="l"/>
          <a:tab pos="2055600" algn="l"/>
          <a:tab pos="2463480" algn="l"/>
          <a:tab pos="2871720" algn="l"/>
          <a:tab pos="3279600" algn="l"/>
          <a:tab pos="3687479" algn="l"/>
          <a:tab pos="4095720" algn="l"/>
          <a:tab pos="4503600" algn="l"/>
          <a:tab pos="4911480" algn="l"/>
          <a:tab pos="5319360" algn="l"/>
          <a:tab pos="5727600" algn="l"/>
          <a:tab pos="6135480" algn="l"/>
          <a:tab pos="6543360" algn="l"/>
          <a:tab pos="6951600" algn="l"/>
          <a:tab pos="7359479" algn="l"/>
          <a:tab pos="7767360" algn="l"/>
        </a:tabLst>
        <a:defRPr lang="en-US" sz="2400" b="1" i="0" u="none" strike="noStrike" baseline="0">
          <a:ln>
            <a:noFill/>
          </a:ln>
          <a:solidFill>
            <a:srgbClr val="0047FF"/>
          </a:solidFill>
          <a:latin typeface="Trebuchet MS" pitchFamily="34"/>
          <a:ea typeface="Arial Unicode MS" pitchFamily="34"/>
          <a:cs typeface="Arial Unicode MS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360" y="42840"/>
            <a:ext cx="9157680" cy="68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titre 2"/>
          <p:cNvSpPr txBox="1">
            <a:spLocks noGrp="1"/>
          </p:cNvSpPr>
          <p:nvPr>
            <p:ph type="title"/>
          </p:nvPr>
        </p:nvSpPr>
        <p:spPr>
          <a:xfrm>
            <a:off x="1992240" y="994680"/>
            <a:ext cx="6798599" cy="13129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1"/>
          </p:nvPr>
        </p:nvSpPr>
        <p:spPr>
          <a:xfrm>
            <a:off x="1992240" y="2158560"/>
            <a:ext cx="6868799" cy="40712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fr-FR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fr-FR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fr-FR" sz="2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fr-FR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fr-FR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Arial" pitchFamily="2"/>
                <a:cs typeface="Arial" pitchFamily="2"/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2"/>
          </p:nvPr>
        </p:nvSpPr>
        <p:spPr>
          <a:xfrm>
            <a:off x="685799" y="6248520"/>
            <a:ext cx="190440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3"/>
          </p:nvPr>
        </p:nvSpPr>
        <p:spPr>
          <a:xfrm>
            <a:off x="3123360" y="6248520"/>
            <a:ext cx="2895120" cy="45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/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fr-FR" sz="40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cs typeface="Arial" pitchFamily="2"/>
        </a:defRPr>
      </a:lvl1pPr>
    </p:titleStyle>
    <p:bodyStyle>
      <a:lvl1pPr marL="0" marR="0" indent="0" algn="l" rtl="0" hangingPunct="1">
        <a:lnSpc>
          <a:spcPct val="100000"/>
        </a:lnSpc>
        <a:spcBef>
          <a:spcPts val="598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fr-FR" sz="24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07704" y="1885989"/>
            <a:ext cx="56166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sz="4800" b="1" dirty="0" smtClean="0">
                <a:latin typeface="Calibri" pitchFamily="34"/>
              </a:rPr>
              <a:t>Common</a:t>
            </a:r>
            <a:r>
              <a:rPr lang="fr-FR" sz="4800" b="1" dirty="0" smtClean="0">
                <a:latin typeface="Calibri" pitchFamily="34"/>
              </a:rPr>
              <a:t> </a:t>
            </a:r>
            <a:r>
              <a:rPr lang="fr-FR" sz="4800" b="1" dirty="0">
                <a:latin typeface="Calibri" pitchFamily="34"/>
              </a:rPr>
              <a:t>Data </a:t>
            </a:r>
            <a:r>
              <a:rPr lang="en-US" sz="4800" b="1" dirty="0">
                <a:latin typeface="Calibri" pitchFamily="34"/>
              </a:rPr>
              <a:t>Model Access</a:t>
            </a:r>
          </a:p>
          <a:p>
            <a:pPr lvl="0" algn="ctr">
              <a:buNone/>
            </a:pPr>
            <a:r>
              <a:rPr lang="en-US" sz="3200" b="1" dirty="0">
                <a:latin typeface="Calibri" pitchFamily="34"/>
              </a:rPr>
              <a:t>A generic data access layer</a:t>
            </a:r>
          </a:p>
          <a:p>
            <a:pPr lvl="0" algn="ctr"/>
            <a:endParaRPr lang="en-US" sz="1200" b="1" i="1" dirty="0">
              <a:latin typeface="Calibri" pitchFamily="34"/>
            </a:endParaRPr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AD48B2-6C1C-45A7-832A-B633C68F7E11}" type="slidenum">
              <a:t>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234800" y="387504"/>
            <a:ext cx="7073640" cy="400751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dirty="0" smtClean="0"/>
              <a:t>Nexus Usage at SOLEIL</a:t>
            </a:r>
            <a:endParaRPr lang="en-US" dirty="0"/>
          </a:p>
        </p:txBody>
      </p:sp>
      <p:sp>
        <p:nvSpPr>
          <p:cNvPr id="7" name="Forme libre 6"/>
          <p:cNvSpPr/>
          <p:nvPr/>
        </p:nvSpPr>
        <p:spPr>
          <a:xfrm>
            <a:off x="89640" y="5490000"/>
            <a:ext cx="5939488" cy="13256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1" i="0" u="none" strike="noStrike" baseline="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SimSun" pitchFamily="2"/>
                <a:cs typeface="Mangal" pitchFamily="2"/>
              </a:rPr>
              <a:t/>
            </a:r>
            <a:br>
              <a:rPr lang="fr-FR" sz="2000" b="1" i="0" u="none" strike="noStrike" baseline="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SimSun" pitchFamily="2"/>
                <a:cs typeface="Mangal" pitchFamily="2"/>
              </a:rPr>
            </a:br>
            <a:r>
              <a:rPr lang="fr-FR" sz="2000" b="1" i="0" u="none" strike="noStrike" baseline="0" dirty="0" smtClean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SimSun" pitchFamily="2"/>
                <a:cs typeface="Mangal" pitchFamily="2"/>
              </a:rPr>
              <a:t>Majid </a:t>
            </a:r>
            <a:r>
              <a:rPr lang="fr-FR" sz="2000" b="1" i="0" u="none" strike="noStrike" baseline="0" dirty="0" err="1" smtClean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SimSun" pitchFamily="2"/>
                <a:cs typeface="Mangal" pitchFamily="2"/>
              </a:rPr>
              <a:t>Ounsy</a:t>
            </a:r>
            <a:r>
              <a:rPr lang="fr-FR" sz="2000" b="1" i="0" u="none" strike="noStrike" baseline="0" dirty="0" smtClean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SimSun" pitchFamily="2"/>
                <a:cs typeface="Mangal" pitchFamily="2"/>
              </a:rPr>
              <a:t>: Software </a:t>
            </a:r>
            <a:r>
              <a:rPr lang="fr-FR" sz="2000" b="1" i="0" u="none" strike="noStrike" baseline="0" dirty="0" err="1" smtClean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SimSun" pitchFamily="2"/>
                <a:cs typeface="Mangal" pitchFamily="2"/>
              </a:rPr>
              <a:t>Development</a:t>
            </a:r>
            <a:r>
              <a:rPr lang="fr-FR" sz="2000" b="1" i="0" u="none" strike="noStrike" dirty="0" smtClean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SimSun" pitchFamily="2"/>
                <a:cs typeface="Mangal" pitchFamily="2"/>
              </a:rPr>
              <a:t> Manager</a:t>
            </a:r>
            <a:r>
              <a:rPr lang="fr-FR" sz="2000" b="1" i="0" u="none" strike="noStrike" baseline="0" dirty="0" smtClean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SimSun" pitchFamily="2"/>
                <a:cs typeface="Mangal" pitchFamily="2"/>
              </a:rPr>
              <a:t>, </a:t>
            </a:r>
            <a:r>
              <a:rPr lang="fr-FR" sz="2000" b="1" i="0" u="none" strike="noStrike" baseline="0" dirty="0">
                <a:ln>
                  <a:noFill/>
                </a:ln>
                <a:effectLst>
                  <a:outerShdw dist="17961" dir="2700000">
                    <a:scrgbClr r="0" g="0" b="0"/>
                  </a:outerShdw>
                </a:effectLst>
                <a:latin typeface="Calibri" pitchFamily="34"/>
                <a:ea typeface="SimSun" pitchFamily="2"/>
                <a:cs typeface="Mangal" pitchFamily="2"/>
              </a:rPr>
              <a:t>SOLEIL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1" i="0" u="none" strike="noStrike" baseline="0" dirty="0">
              <a:ln>
                <a:noFill/>
              </a:ln>
              <a:effectLst>
                <a:outerShdw dist="17961" dir="2700000">
                  <a:scrgbClr r="0" g="0" b="0"/>
                </a:outerShdw>
              </a:effectLst>
              <a:latin typeface="Arial" pitchFamily="34"/>
              <a:ea typeface="SimSun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000" b="0" i="1" u="none" strike="noStrike" baseline="0" dirty="0">
              <a:ln>
                <a:noFill/>
              </a:ln>
              <a:latin typeface="Arial" pitchFamily="34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0BC6284-7FF5-41E6-82FC-FC4E24EA87A8}" type="slidenum">
              <a:t>10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980000" y="329760"/>
            <a:ext cx="6300000" cy="51048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z="3600">
                <a:latin typeface="Calibri" pitchFamily="34"/>
              </a:rPr>
              <a:t>Genesis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57200" y="1440000"/>
            <a:ext cx="8228160" cy="4247640"/>
          </a:xfrm>
        </p:spPr>
        <p:txBody>
          <a:bodyPr>
            <a:spAutoFit/>
          </a:bodyPr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fr-FR" altLang="zh-CN"/>
              <a:t>20,000 km far from SOLEIL, a new hope:</a:t>
            </a:r>
            <a:br>
              <a:rPr lang="fr-FR" altLang="zh-CN"/>
            </a:br>
            <a:r>
              <a:rPr lang="fr-FR" altLang="zh-CN"/>
              <a:t>The GumTree project</a:t>
            </a:r>
          </a:p>
          <a:p>
            <a:pPr lvl="2"/>
            <a:r>
              <a:rPr lang="fr-FR" altLang="zh-CN"/>
              <a:t>Started from the mid 2000's at ANSTO. This Java project provides:</a:t>
            </a:r>
          </a:p>
          <a:p>
            <a:pPr lvl="3"/>
            <a:r>
              <a:rPr lang="fr-FR" altLang="zh-CN"/>
              <a:t>A GUI (GumTree Workbench)</a:t>
            </a:r>
          </a:p>
          <a:p>
            <a:pPr lvl="3"/>
            <a:r>
              <a:rPr lang="fr-FR" altLang="zh-CN"/>
              <a:t>a middleware system (GumTree Server)</a:t>
            </a:r>
          </a:p>
          <a:p>
            <a:pPr lvl="3"/>
            <a:r>
              <a:rPr lang="fr-FR" altLang="zh-CN"/>
              <a:t>a source code framework (GumTree Framework)</a:t>
            </a:r>
          </a:p>
          <a:p>
            <a:pPr lvl="3"/>
            <a:r>
              <a:rPr lang="fr-FR" altLang="zh-CN"/>
              <a:t>see http://gumtree.codehaus.org/ for mode information</a:t>
            </a:r>
          </a:p>
          <a:p>
            <a:pPr lvl="2"/>
            <a:r>
              <a:rPr lang="fr-FR" altLang="zh-CN"/>
              <a:t>Its data access layer, called GumTree Data Model, is the first implementation of the level of abstraction we need:</a:t>
            </a:r>
          </a:p>
          <a:p>
            <a:pPr lvl="3"/>
            <a:r>
              <a:rPr lang="fr-FR" altLang="zh-CN"/>
              <a:t>It's based on a a generic interface and a plug-in mechanism which encapsulate data formats support</a:t>
            </a:r>
          </a:p>
          <a:p>
            <a:pPr lvl="3"/>
            <a:r>
              <a:rPr lang="fr-FR" altLang="zh-CN"/>
              <a:t>the first plug-in was for the netCDF format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D6C3FCB-EFFE-4A48-A555-A8DEB24D2A45}" type="slidenum">
              <a:t>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980000" y="450000"/>
            <a:ext cx="6390000" cy="45000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Genesis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57200" y="1440000"/>
            <a:ext cx="8228160" cy="4247640"/>
          </a:xfrm>
        </p:spPr>
        <p:txBody>
          <a:bodyPr>
            <a:spAutoFit/>
          </a:bodyPr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fr-FR" altLang="zh-CN"/>
              <a:t>First steps</a:t>
            </a:r>
          </a:p>
          <a:p>
            <a:pPr lvl="1"/>
            <a:r>
              <a:rPr lang="fr-FR" altLang="zh-CN"/>
              <a:t>The CDMA project was officially born during ICALEP 2009 when ANSTO (T. Lam, N. Hauser) meet SOLEIL (A. buteau, M. Ounsy)</a:t>
            </a:r>
          </a:p>
          <a:p>
            <a:pPr lvl="1"/>
            <a:r>
              <a:rPr lang="fr-FR" altLang="zh-CN"/>
              <a:t>Actually, the CDMA is a evolution of the GumTree Data Model</a:t>
            </a:r>
          </a:p>
          <a:p>
            <a:pPr lvl="1"/>
            <a:r>
              <a:rPr lang="fr-FR" altLang="zh-CN"/>
              <a:t>January, 2011: The first official release (Java)</a:t>
            </a:r>
          </a:p>
          <a:p>
            <a:pPr lvl="1"/>
            <a:r>
              <a:rPr lang="fr-FR" altLang="zh-CN"/>
              <a:t>June, 2011: First release (1.0) of the C++ port</a:t>
            </a:r>
          </a:p>
          <a:p>
            <a:pPr lvl="1"/>
            <a:endParaRPr lang="zh-CN" altLang="fr-FR"/>
          </a:p>
          <a:p>
            <a:pPr lvl="1"/>
            <a:endParaRPr lang="zh-CN" alt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7BCFED60-846F-4D52-98D2-E5F62A7F8405}" type="slidenum">
              <a:t>12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1805400" y="1800000"/>
            <a:ext cx="6528240" cy="4386240"/>
          </a:xfrm>
        </p:spPr>
        <p:txBody>
          <a:bodyPr/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>
              <a:lnSpc>
                <a:spcPct val="200000"/>
              </a:lnSpc>
            </a:pPr>
            <a:r>
              <a:rPr lang="fr-FR" altLang="zh-CN"/>
              <a:t>Genesis</a:t>
            </a:r>
          </a:p>
          <a:p>
            <a:pPr lvl="0">
              <a:lnSpc>
                <a:spcPct val="200000"/>
              </a:lnSpc>
            </a:pPr>
            <a:r>
              <a:rPr lang="fr-FR" altLang="zh-CN"/>
              <a:t>What is the CDMA?</a:t>
            </a:r>
          </a:p>
          <a:p>
            <a:pPr lvl="0">
              <a:lnSpc>
                <a:spcPct val="200000"/>
              </a:lnSpc>
            </a:pPr>
            <a:r>
              <a:rPr lang="fr-FR" altLang="zh-CN"/>
              <a:t>Key concepts</a:t>
            </a:r>
          </a:p>
          <a:p>
            <a:pPr lvl="0">
              <a:lnSpc>
                <a:spcPct val="200000"/>
              </a:lnSpc>
            </a:pPr>
            <a:r>
              <a:rPr lang="fr-FR" altLang="zh-CN"/>
              <a:t>Current status &amp; Road map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2479" y="3960000"/>
            <a:ext cx="5537520" cy="18295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0000" y="1800000"/>
            <a:ext cx="5537520" cy="1260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2800D6F-8AC6-4416-9E8B-8807ABB79387}" type="slidenum">
              <a:t>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What is the CDMA?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57200" y="1580760"/>
            <a:ext cx="8228160" cy="3977640"/>
          </a:xfrm>
        </p:spPr>
        <p:txBody>
          <a:bodyPr/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1"/>
            <a:r>
              <a:rPr lang="en-US"/>
              <a:t>A API aimed to provide to programmers a data access layer that is independent of the scientific datasets format.</a:t>
            </a:r>
          </a:p>
          <a:p>
            <a:pPr lvl="1"/>
            <a:r>
              <a:rPr lang="en-US"/>
              <a:t>Key points:</a:t>
            </a:r>
          </a:p>
          <a:p>
            <a:pPr lvl="2"/>
            <a:r>
              <a:rPr lang="fr-FR" altLang="zh-CN"/>
              <a:t>A plug-in system that allows support of various data sources</a:t>
            </a:r>
          </a:p>
          <a:p>
            <a:pPr lvl="2"/>
            <a:r>
              <a:rPr lang="fr-FR" altLang="zh-CN"/>
              <a:t>An abstract interface for navigation through data sets</a:t>
            </a:r>
          </a:p>
          <a:p>
            <a:pPr lvl="3"/>
            <a:r>
              <a:rPr lang="zh-CN" altLang="fr-FR"/>
              <a:t>	</a:t>
            </a:r>
            <a:r>
              <a:rPr lang="fr-FR" altLang="zh-CN"/>
              <a:t>Concrete classes are provided by data plug-ins</a:t>
            </a:r>
          </a:p>
          <a:p>
            <a:pPr lvl="2"/>
            <a:r>
              <a:rPr lang="fr-FR" altLang="zh-CN"/>
              <a:t>A dictionary mechanism to retrieve measurements and technical values independently of the data structures</a:t>
            </a:r>
          </a:p>
          <a:p>
            <a:pPr lvl="1"/>
            <a:r>
              <a:rPr lang="en-US" b="1"/>
              <a:t>It is intended to be the data access layer of data reduction applications.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EC9BDC16-16BD-454A-A931-7D384C4560EF}" type="slidenum">
              <a:t>14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1805400" y="1800000"/>
            <a:ext cx="6528240" cy="4386240"/>
          </a:xfrm>
        </p:spPr>
        <p:txBody>
          <a:bodyPr/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>
              <a:lnSpc>
                <a:spcPct val="200000"/>
              </a:lnSpc>
            </a:pPr>
            <a:r>
              <a:rPr lang="fr-FR" altLang="zh-CN"/>
              <a:t>Genesis</a:t>
            </a:r>
          </a:p>
          <a:p>
            <a:pPr lvl="0">
              <a:lnSpc>
                <a:spcPct val="200000"/>
              </a:lnSpc>
            </a:pPr>
            <a:r>
              <a:rPr lang="fr-FR" altLang="zh-CN"/>
              <a:t>What is the CDMA?</a:t>
            </a:r>
          </a:p>
          <a:p>
            <a:pPr lvl="0">
              <a:lnSpc>
                <a:spcPct val="200000"/>
              </a:lnSpc>
            </a:pPr>
            <a:r>
              <a:rPr lang="fr-FR" altLang="zh-CN"/>
              <a:t>Key concepts</a:t>
            </a:r>
          </a:p>
          <a:p>
            <a:pPr lvl="0">
              <a:lnSpc>
                <a:spcPct val="200000"/>
              </a:lnSpc>
            </a:pPr>
            <a:r>
              <a:rPr lang="fr-FR" altLang="zh-CN"/>
              <a:t>Current status &amp; Road map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2479" y="4860000"/>
            <a:ext cx="5537520" cy="9295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0000" y="1800000"/>
            <a:ext cx="5537520" cy="1980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F5053119-F3D2-456B-8D17-311611D9C692}" type="slidenum">
              <a:t>15</a:t>
            </a:fld>
            <a:endParaRPr lang="fr-FR"/>
          </a:p>
        </p:txBody>
      </p:sp>
      <p:sp>
        <p:nvSpPr>
          <p:cNvPr id="22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260000" y="360000"/>
            <a:ext cx="7020000" cy="4500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Key concepts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950000" y="1620000"/>
            <a:ext cx="3600000" cy="3977640"/>
          </a:xfrm>
        </p:spPr>
        <p:txBody>
          <a:bodyPr/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fr-FR" altLang="zh-CN"/>
              <a:t>The model - simple</a:t>
            </a:r>
          </a:p>
          <a:p>
            <a:pPr lvl="1"/>
            <a:r>
              <a:rPr lang="fr-FR" altLang="zh-CN"/>
              <a:t>2 API’s</a:t>
            </a:r>
          </a:p>
          <a:p>
            <a:pPr lvl="3"/>
            <a:r>
              <a:rPr lang="fr-FR" altLang="zh-CN"/>
              <a:t>Reduction developer</a:t>
            </a:r>
          </a:p>
          <a:p>
            <a:pPr lvl="3"/>
            <a:r>
              <a:rPr lang="fr-FR" altLang="zh-CN"/>
              <a:t>Plug-in developer</a:t>
            </a:r>
          </a:p>
          <a:p>
            <a:pPr lvl="1"/>
            <a:r>
              <a:rPr lang="fr-FR" altLang="zh-CN"/>
              <a:t>Separation of concern!</a:t>
            </a:r>
          </a:p>
        </p:txBody>
      </p:sp>
      <p:pic>
        <p:nvPicPr>
          <p:cNvPr id="24" name="Picture 2" descr="C:\Users\ounsy\Desktop\Figure-1-CDMA-general-usage-schem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9718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139952" y="3632994"/>
            <a:ext cx="3379192" cy="2684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1888AF6-B937-4246-BA9E-03FE5A77FFE4}" type="slidenum">
              <a:t>16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Key concepts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57200" y="1440000"/>
            <a:ext cx="8228160" cy="2867132"/>
          </a:xfrm>
        </p:spPr>
        <p:txBody>
          <a:bodyPr>
            <a:spAutoFit/>
          </a:bodyPr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fr-FR" altLang="zh-CN" dirty="0"/>
              <a:t>Plug-ins system</a:t>
            </a:r>
          </a:p>
          <a:p>
            <a:pPr lvl="2"/>
            <a:r>
              <a:rPr lang="fr-FR" altLang="zh-CN" dirty="0"/>
              <a:t>A CDMA plug-in </a:t>
            </a:r>
            <a:r>
              <a:rPr lang="fr-FR" altLang="zh-CN" dirty="0" err="1"/>
              <a:t>is</a:t>
            </a:r>
            <a:r>
              <a:rPr lang="fr-FR" altLang="zh-CN" dirty="0"/>
              <a:t> a </a:t>
            </a:r>
            <a:r>
              <a:rPr lang="fr-FR" altLang="zh-CN" dirty="0" err="1"/>
              <a:t>piece</a:t>
            </a:r>
            <a:r>
              <a:rPr lang="fr-FR" altLang="zh-CN" dirty="0"/>
              <a:t> of code </a:t>
            </a:r>
            <a:r>
              <a:rPr lang="fr-FR" altLang="zh-CN" dirty="0" err="1"/>
              <a:t>that</a:t>
            </a:r>
            <a:r>
              <a:rPr lang="fr-FR" altLang="zh-CN" dirty="0"/>
              <a:t> </a:t>
            </a:r>
            <a:r>
              <a:rPr lang="fr-FR" altLang="zh-CN" dirty="0" err="1"/>
              <a:t>adds</a:t>
            </a:r>
            <a:r>
              <a:rPr lang="fr-FR" altLang="zh-CN" dirty="0"/>
              <a:t> the support for the data </a:t>
            </a:r>
            <a:r>
              <a:rPr lang="fr-FR" altLang="zh-CN" dirty="0" err="1"/>
              <a:t>produced</a:t>
            </a:r>
            <a:r>
              <a:rPr lang="fr-FR" altLang="zh-CN" dirty="0"/>
              <a:t> by a </a:t>
            </a:r>
            <a:r>
              <a:rPr lang="fr-FR" altLang="zh-CN" dirty="0" err="1"/>
              <a:t>institute</a:t>
            </a:r>
            <a:r>
              <a:rPr lang="fr-FR" altLang="zh-CN" dirty="0"/>
              <a:t> (SOLEIL, DESY, ANSTO,...)</a:t>
            </a:r>
          </a:p>
          <a:p>
            <a:pPr lvl="3"/>
            <a:r>
              <a:rPr lang="fr-FR" altLang="zh-CN" dirty="0"/>
              <a:t>It </a:t>
            </a:r>
            <a:r>
              <a:rPr lang="fr-FR" altLang="zh-CN" dirty="0" err="1"/>
              <a:t>may</a:t>
            </a:r>
            <a:r>
              <a:rPr lang="fr-FR" altLang="zh-CN" dirty="0"/>
              <a:t> use one or more 'data format </a:t>
            </a:r>
            <a:r>
              <a:rPr lang="fr-FR" altLang="zh-CN" dirty="0" err="1"/>
              <a:t>engine</a:t>
            </a:r>
            <a:r>
              <a:rPr lang="fr-FR" altLang="zh-CN" dirty="0"/>
              <a:t>' </a:t>
            </a:r>
            <a:r>
              <a:rPr lang="fr-FR" altLang="zh-CN" dirty="0" err="1"/>
              <a:t>which</a:t>
            </a:r>
            <a:r>
              <a:rPr lang="fr-FR" altLang="zh-CN" dirty="0"/>
              <a:t> </a:t>
            </a:r>
            <a:r>
              <a:rPr lang="fr-FR" altLang="zh-CN" dirty="0" err="1"/>
              <a:t>provide</a:t>
            </a:r>
            <a:r>
              <a:rPr lang="fr-FR" altLang="zh-CN" dirty="0"/>
              <a:t> support of </a:t>
            </a:r>
            <a:r>
              <a:rPr lang="fr-FR" altLang="zh-CN" dirty="0" err="1"/>
              <a:t>specific</a:t>
            </a:r>
            <a:r>
              <a:rPr lang="fr-FR" altLang="zh-CN" dirty="0"/>
              <a:t> data file format (</a:t>
            </a:r>
            <a:r>
              <a:rPr lang="fr-FR" altLang="zh-CN" dirty="0" err="1"/>
              <a:t>e.g</a:t>
            </a:r>
            <a:r>
              <a:rPr lang="fr-FR" altLang="zh-CN" dirty="0"/>
              <a:t>. </a:t>
            </a:r>
            <a:r>
              <a:rPr lang="fr-FR" altLang="zh-CN" dirty="0" err="1"/>
              <a:t>NeXus</a:t>
            </a:r>
            <a:r>
              <a:rPr lang="fr-FR" altLang="zh-CN" dirty="0"/>
              <a:t>, </a:t>
            </a:r>
            <a:r>
              <a:rPr lang="fr-FR" altLang="zh-CN" dirty="0" err="1"/>
              <a:t>netCDF</a:t>
            </a:r>
            <a:r>
              <a:rPr lang="fr-FR" altLang="zh-CN" dirty="0"/>
              <a:t>, </a:t>
            </a:r>
            <a:r>
              <a:rPr lang="fr-FR" altLang="zh-CN" dirty="0" err="1"/>
              <a:t>Spec</a:t>
            </a:r>
            <a:r>
              <a:rPr lang="fr-FR" altLang="zh-CN" dirty="0"/>
              <a:t>,...)</a:t>
            </a:r>
          </a:p>
          <a:p>
            <a:pPr lvl="2"/>
            <a:r>
              <a:rPr lang="fr-FR" altLang="zh-CN" dirty="0"/>
              <a:t>Plug-ins are </a:t>
            </a:r>
            <a:r>
              <a:rPr lang="fr-FR" altLang="zh-CN" dirty="0" err="1"/>
              <a:t>loaded</a:t>
            </a:r>
            <a:r>
              <a:rPr lang="fr-FR" altLang="zh-CN" dirty="0"/>
              <a:t> at </a:t>
            </a:r>
            <a:r>
              <a:rPr lang="fr-FR" altLang="zh-CN" dirty="0" err="1"/>
              <a:t>run</a:t>
            </a:r>
            <a:r>
              <a:rPr lang="fr-FR" altLang="zh-CN" dirty="0"/>
              <a:t>-time</a:t>
            </a:r>
          </a:p>
          <a:p>
            <a:pPr lvl="2"/>
            <a:r>
              <a:rPr lang="fr-FR" altLang="zh-CN" dirty="0"/>
              <a:t>A client application </a:t>
            </a:r>
            <a:r>
              <a:rPr lang="fr-FR" altLang="zh-CN" dirty="0" err="1"/>
              <a:t>can</a:t>
            </a:r>
            <a:r>
              <a:rPr lang="fr-FR" altLang="zh-CN" dirty="0"/>
              <a:t> </a:t>
            </a:r>
            <a:r>
              <a:rPr lang="fr-FR" altLang="zh-CN" dirty="0" err="1"/>
              <a:t>load</a:t>
            </a:r>
            <a:r>
              <a:rPr lang="fr-FR" altLang="zh-CN" dirty="0"/>
              <a:t> </a:t>
            </a:r>
            <a:r>
              <a:rPr lang="fr-FR" altLang="zh-CN" dirty="0" err="1"/>
              <a:t>simultanously</a:t>
            </a:r>
            <a:r>
              <a:rPr lang="fr-FR" altLang="zh-CN" dirty="0"/>
              <a:t> </a:t>
            </a:r>
            <a:r>
              <a:rPr lang="fr-FR" altLang="zh-CN" dirty="0" err="1"/>
              <a:t>two</a:t>
            </a:r>
            <a:r>
              <a:rPr lang="fr-FR" altLang="zh-CN" dirty="0"/>
              <a:t> (or more) files </a:t>
            </a:r>
            <a:r>
              <a:rPr lang="fr-FR" altLang="zh-CN" dirty="0" err="1"/>
              <a:t>that</a:t>
            </a:r>
            <a:r>
              <a:rPr lang="fr-FR" altLang="zh-CN" dirty="0"/>
              <a:t> </a:t>
            </a:r>
            <a:r>
              <a:rPr lang="fr-FR" altLang="zh-CN" dirty="0" err="1"/>
              <a:t>required</a:t>
            </a:r>
            <a:r>
              <a:rPr lang="fr-FR" altLang="zh-CN" dirty="0"/>
              <a:t> </a:t>
            </a:r>
            <a:r>
              <a:rPr lang="fr-FR" altLang="zh-CN" dirty="0" err="1"/>
              <a:t>different</a:t>
            </a:r>
            <a:r>
              <a:rPr lang="fr-FR" altLang="zh-CN" dirty="0"/>
              <a:t> plug-ins</a:t>
            </a:r>
          </a:p>
          <a:p>
            <a:pPr lvl="2"/>
            <a:r>
              <a:rPr lang="fr-FR" altLang="zh-CN" dirty="0" err="1"/>
              <a:t>Available</a:t>
            </a:r>
            <a:r>
              <a:rPr lang="fr-FR" altLang="zh-CN" dirty="0"/>
              <a:t> plug-ins: </a:t>
            </a:r>
            <a:r>
              <a:rPr lang="fr-FR" altLang="zh-CN" dirty="0" err="1"/>
              <a:t>NeXus</a:t>
            </a:r>
            <a:r>
              <a:rPr lang="fr-FR" altLang="zh-CN" dirty="0"/>
              <a:t> (SOLEIL), </a:t>
            </a:r>
            <a:r>
              <a:rPr lang="fr-FR" altLang="zh-CN" dirty="0" err="1"/>
              <a:t>netCDF</a:t>
            </a:r>
            <a:r>
              <a:rPr lang="fr-FR" altLang="zh-CN" dirty="0"/>
              <a:t> (ANSTO</a:t>
            </a:r>
            <a:r>
              <a:rPr lang="fr-FR" altLang="zh-CN" dirty="0" smtClean="0"/>
              <a:t>), EDF (ESRF)</a:t>
            </a:r>
            <a:endParaRPr lang="fr-FR" altLang="zh-C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EC1742D-7BAA-47A3-9210-0141A30C30B5}" type="slidenum">
              <a:t>17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</a:t>
            </a:r>
            <a:r>
              <a:rPr lang="fr-FR" dirty="0" err="1" smtClean="0"/>
              <a:t>september</a:t>
            </a:r>
            <a:r>
              <a:rPr lang="fr-FR" dirty="0" smtClean="0"/>
              <a:t> 2012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Key concepts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fr-FR" altLang="zh-CN"/>
              <a:t>Physical navigation interface</a:t>
            </a:r>
          </a:p>
          <a:p>
            <a:pPr lvl="2"/>
            <a:r>
              <a:rPr lang="fr-FR" altLang="zh-CN"/>
              <a:t>The CDMA abstracts file formats structures using a simple hierarchy</a:t>
            </a:r>
          </a:p>
          <a:p>
            <a:pPr lvl="3"/>
            <a:r>
              <a:rPr lang="fr-FR" altLang="zh-CN"/>
              <a:t>A dataset (IDataset object interface) refers to a whole experiment</a:t>
            </a:r>
          </a:p>
          <a:p>
            <a:pPr lvl="3"/>
            <a:r>
              <a:rPr lang="fr-FR" altLang="zh-CN"/>
              <a:t>Data is logically accessed through a hierarchy of group &amp; data items (IGroup and IDataItem objects)</a:t>
            </a:r>
          </a:p>
          <a:p>
            <a:pPr lvl="2"/>
            <a:r>
              <a:rPr lang="fr-FR" altLang="zh-CN"/>
              <a:t>Code sample</a:t>
            </a:r>
          </a:p>
          <a:p>
            <a:pPr lvl="1"/>
            <a:endParaRPr lang="zh-CN" altLang="fr-FR"/>
          </a:p>
          <a:p>
            <a:pPr lvl="0"/>
            <a:endParaRPr lang="zh-CN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720000" y="3600000"/>
            <a:ext cx="7560000" cy="226656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Console" pitchFamily="49"/>
                <a:ea typeface="SimSun" pitchFamily="2"/>
                <a:cs typeface="Mangal" pitchFamily="2"/>
              </a:rPr>
              <a:t>// Get a handle to the data structure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IDataset aDataset = Factory.openDataset(“</a:t>
            </a:r>
            <a:r>
              <a:rPr lang="fr-FR" sz="11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{data file location}</a:t>
            </a: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”);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…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Console" pitchFamily="49"/>
                <a:ea typeface="SimSun" pitchFamily="2"/>
                <a:cs typeface="Mangal" pitchFamily="2"/>
              </a:rPr>
              <a:t>// Get a reference to the root group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IGroup rootGroup = aDataset.getRootGroup();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100" b="0" i="0" u="none" strike="noStrike" baseline="0">
              <a:ln>
                <a:noFill/>
              </a:ln>
              <a:solidFill>
                <a:srgbClr val="000000"/>
              </a:solidFill>
              <a:latin typeface="Lucida Console" pitchFamily="49"/>
              <a:ea typeface="SimSun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Console" pitchFamily="49"/>
                <a:ea typeface="SimSun" pitchFamily="2"/>
                <a:cs typeface="Mangal" pitchFamily="2"/>
              </a:rPr>
              <a:t>// Go into sub groups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IGroup instrumentGroup = rootGroup.getGroup("instrument");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IGroup monochromatorGroup = instrumentGroup.getGroup("monochromator");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100" b="0" i="0" u="none" strike="noStrike" baseline="0">
              <a:ln>
                <a:noFill/>
              </a:ln>
              <a:solidFill>
                <a:srgbClr val="000000"/>
              </a:solidFill>
              <a:latin typeface="Lucida Console" pitchFamily="49"/>
              <a:ea typeface="SimSun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Console" pitchFamily="49"/>
                <a:ea typeface="SimSun" pitchFamily="2"/>
                <a:cs typeface="Mangal" pitchFamily="2"/>
              </a:rPr>
              <a:t>// Get a data item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IDataItem energyData = rootGroup.getDataItem(“energy”);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1742301A-AC75-4045-8E0D-49A4AC849B59}" type="slidenum">
              <a:t>18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Key concepts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fr-FR" altLang="zh-CN"/>
              <a:t>The dictionary mechanism</a:t>
            </a:r>
          </a:p>
          <a:p>
            <a:pPr lvl="2"/>
            <a:r>
              <a:rPr lang="fr-FR" altLang="zh-CN"/>
              <a:t>The CDMA was originally developed to allow data analysis applications to not care about file formats.</a:t>
            </a:r>
          </a:p>
          <a:p>
            <a:pPr lvl="2"/>
            <a:r>
              <a:rPr lang="fr-FR" altLang="zh-CN"/>
              <a:t>We think it's not sufficient. </a:t>
            </a:r>
            <a:r>
              <a:rPr lang="fr-FR" altLang="zh-CN" b="1"/>
              <a:t>Applications developers don't have to care about data structures</a:t>
            </a:r>
            <a:r>
              <a:rPr lang="fr-FR" altLang="zh-CN"/>
              <a:t>.</a:t>
            </a:r>
          </a:p>
          <a:p>
            <a:pPr lvl="2"/>
            <a:r>
              <a:rPr lang="fr-FR" altLang="zh-CN"/>
              <a:t>A dictionary is mainly a list of commonly accepted physical concepts.</a:t>
            </a:r>
          </a:p>
          <a:p>
            <a:pPr lvl="3"/>
            <a:r>
              <a:rPr lang="fr-FR" altLang="zh-CN"/>
              <a:t>Each concept has a label (a keyword) and, optionally, some synonyms</a:t>
            </a:r>
          </a:p>
          <a:p>
            <a:pPr lvl="3"/>
            <a:r>
              <a:rPr lang="fr-FR" altLang="zh-CN"/>
              <a:t>It's equivalent to a CIF dictionary.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1C268C4-0D0E-4A36-9E10-BBB0F7072C3B}" type="slidenum">
              <a:t>19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CDMA concepts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fr-FR" altLang="zh-CN"/>
              <a:t>The dictionary mechanism</a:t>
            </a:r>
          </a:p>
          <a:p>
            <a:pPr lvl="2"/>
            <a:r>
              <a:rPr lang="fr-FR" altLang="zh-CN"/>
              <a:t>The dictionary mechanism uses:</a:t>
            </a:r>
          </a:p>
          <a:p>
            <a:pPr lvl="3"/>
            <a:r>
              <a:rPr lang="fr-FR" altLang="zh-CN"/>
              <a:t>A list of concepts (equivalent to the CIF dictionary).</a:t>
            </a:r>
          </a:p>
          <a:p>
            <a:pPr lvl="3"/>
            <a:r>
              <a:rPr lang="fr-FR" altLang="zh-CN"/>
              <a:t>A data definition document: it's the client point of view on the data.</a:t>
            </a:r>
          </a:p>
          <a:p>
            <a:pPr lvl="3"/>
            <a:r>
              <a:rPr lang="fr-FR" altLang="zh-CN"/>
              <a:t>A mapping document between keywords defined in the data definition and the physical structure.</a:t>
            </a:r>
          </a:p>
          <a:p>
            <a:pPr lvl="2"/>
            <a:r>
              <a:rPr lang="fr-FR" altLang="zh-CN"/>
              <a:t>Each institute that contribute to this project have to provide:</a:t>
            </a:r>
          </a:p>
          <a:p>
            <a:pPr lvl="3"/>
            <a:r>
              <a:rPr lang="fr-FR" altLang="zh-CN"/>
              <a:t>A plug-in for the experimental data it produces</a:t>
            </a:r>
          </a:p>
          <a:p>
            <a:pPr lvl="3"/>
            <a:r>
              <a:rPr lang="fr-FR" altLang="zh-CN"/>
              <a:t>One or several mapping documents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2BAD48B2-6C1C-45A7-832A-B633C68F7E11}" type="slidenum">
              <a:t>2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234800" y="387504"/>
            <a:ext cx="7073640" cy="400751"/>
          </a:xfrm>
        </p:spPr>
        <p:txBody>
          <a:bodyPr wrap="square"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805400" y="1800000"/>
            <a:ext cx="6528240" cy="4386240"/>
          </a:xfrm>
        </p:spPr>
        <p:txBody>
          <a:bodyPr/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>
              <a:lnSpc>
                <a:spcPct val="200000"/>
              </a:lnSpc>
            </a:pPr>
            <a:r>
              <a:rPr lang="fr-FR" altLang="zh-CN" dirty="0"/>
              <a:t>Genesis</a:t>
            </a:r>
          </a:p>
          <a:p>
            <a:pPr lvl="0">
              <a:lnSpc>
                <a:spcPct val="200000"/>
              </a:lnSpc>
            </a:pPr>
            <a:r>
              <a:rPr lang="fr-FR" altLang="zh-CN" dirty="0" err="1"/>
              <a:t>What</a:t>
            </a:r>
            <a:r>
              <a:rPr lang="fr-FR" altLang="zh-CN" dirty="0"/>
              <a:t> </a:t>
            </a:r>
            <a:r>
              <a:rPr lang="fr-FR" altLang="zh-CN" dirty="0" err="1"/>
              <a:t>is</a:t>
            </a:r>
            <a:r>
              <a:rPr lang="fr-FR" altLang="zh-CN" dirty="0"/>
              <a:t> the CDMA?</a:t>
            </a:r>
          </a:p>
          <a:p>
            <a:pPr lvl="0">
              <a:lnSpc>
                <a:spcPct val="200000"/>
              </a:lnSpc>
            </a:pPr>
            <a:r>
              <a:rPr lang="fr-FR" altLang="zh-CN" dirty="0"/>
              <a:t>Key concepts</a:t>
            </a:r>
          </a:p>
          <a:p>
            <a:pPr lvl="0">
              <a:lnSpc>
                <a:spcPct val="200000"/>
              </a:lnSpc>
            </a:pPr>
            <a:r>
              <a:rPr lang="fr-FR" altLang="zh-CN" dirty="0" err="1"/>
              <a:t>Current</a:t>
            </a:r>
            <a:r>
              <a:rPr lang="fr-FR" altLang="zh-CN" dirty="0"/>
              <a:t> </a:t>
            </a:r>
            <a:r>
              <a:rPr lang="fr-FR" altLang="zh-CN" dirty="0" err="1"/>
              <a:t>status</a:t>
            </a:r>
            <a:r>
              <a:rPr lang="fr-FR" altLang="zh-CN" dirty="0"/>
              <a:t> &amp; Road </a:t>
            </a:r>
            <a:r>
              <a:rPr lang="fr-FR" altLang="zh-CN" dirty="0" err="1"/>
              <a:t>map</a:t>
            </a:r>
            <a:endParaRPr lang="fr-FR" altLang="zh-CN" dirty="0"/>
          </a:p>
        </p:txBody>
      </p:sp>
    </p:spTree>
    <p:extLst>
      <p:ext uri="{BB962C8B-B14F-4D97-AF65-F5344CB8AC3E}">
        <p14:creationId xmlns:p14="http://schemas.microsoft.com/office/powerpoint/2010/main" val="86511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8A029F0-3B2A-4CC8-B626-8D6F79CC842D}" type="slidenum">
              <a:t>20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96240" y="2790000"/>
            <a:ext cx="7560000" cy="226656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Console" pitchFamily="49"/>
                <a:ea typeface="SimSun" pitchFamily="2"/>
                <a:cs typeface="Mangal" pitchFamily="2"/>
              </a:rPr>
              <a:t>// Getting a handle to the data structure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IDataset dataset = Factory.openDataset(“</a:t>
            </a:r>
            <a:r>
              <a:rPr lang="fr-FR" sz="1100" b="0" i="1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{data file location}</a:t>
            </a: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”);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…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Console" pitchFamily="49"/>
                <a:ea typeface="SimSun" pitchFamily="2"/>
                <a:cs typeface="Mangal" pitchFamily="2"/>
              </a:rPr>
              <a:t>// Getting a reference to the root logical group, indicating we use the dictionary API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ILogicalGroup root = dataset.getLogicalRootGroup();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100" b="0" i="0" u="none" strike="noStrike" baseline="0">
              <a:ln>
                <a:noFill/>
              </a:ln>
              <a:solidFill>
                <a:srgbClr val="000000"/>
              </a:solidFill>
              <a:latin typeface="Lucida Console" pitchFamily="49"/>
              <a:ea typeface="SimSun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Console" pitchFamily="49"/>
                <a:ea typeface="SimSun" pitchFamily="2"/>
                <a:cs typeface="Mangal" pitchFamily="2"/>
              </a:rPr>
              <a:t>// Getting some data from a keyword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IDataItem energy = root.getDataItem(“monochromator_energy”);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100" b="0" i="0" u="none" strike="noStrike" baseline="0">
              <a:ln>
                <a:noFill/>
              </a:ln>
              <a:solidFill>
                <a:srgbClr val="000000"/>
              </a:solidFill>
              <a:latin typeface="Lucida Console" pitchFamily="49"/>
              <a:ea typeface="SimSun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// Getting experimental data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IDataItem diffrn_images = root.getDataItem(“diffrn_images”);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100" b="0" i="0" u="none" strike="noStrike" baseline="0">
              <a:ln>
                <a:noFill/>
              </a:ln>
              <a:solidFill>
                <a:srgbClr val="000000"/>
              </a:solidFill>
              <a:latin typeface="Lucida Console" pitchFamily="49"/>
              <a:ea typeface="SimSun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1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…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fr-FR" altLang="zh-CN"/>
              <a:t>Using the dictionary mechanism</a:t>
            </a:r>
          </a:p>
          <a:p>
            <a:pPr lvl="1"/>
            <a:r>
              <a:rPr lang="fr-FR" altLang="zh-CN"/>
              <a:t>Let the data analysis application developer just focus on data analysis!</a:t>
            </a:r>
          </a:p>
        </p:txBody>
      </p:sp>
      <p:sp>
        <p:nvSpPr>
          <p:cNvPr id="4" name="Titre 3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Key concepts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"/>
                            </p:stCondLst>
                            <p:childTnLst>
                              <p:par>
                                <p:cTn 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4EE15E1-596A-438E-8894-0DD97161013C}" type="slidenum">
              <a:t>21</a:t>
            </a:fld>
            <a:endParaRPr lang="fr-FR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40000" y="5040000"/>
            <a:ext cx="144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20000" y="1710000"/>
            <a:ext cx="144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0280" y="1440000"/>
            <a:ext cx="2619720" cy="1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80000" y="3690000"/>
            <a:ext cx="2520000" cy="450000"/>
          </a:xfrm>
          <a:prstGeom prst="rect">
            <a:avLst/>
          </a:prstGeom>
          <a:gradFill>
            <a:gsLst>
              <a:gs pos="0">
                <a:srgbClr val="000080"/>
              </a:gs>
              <a:gs pos="100000">
                <a:srgbClr val="FFFFFF"/>
              </a:gs>
            </a:gsLst>
            <a:lin ang="27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i="0" u="none" strike="noStrike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SimSun" pitchFamily="2"/>
                <a:cs typeface="Mangal" pitchFamily="2"/>
              </a:rPr>
              <a:t>CDM</a:t>
            </a:r>
          </a:p>
        </p:txBody>
      </p:sp>
      <p:sp>
        <p:nvSpPr>
          <p:cNvPr id="6" name="Rectangle 5"/>
          <p:cNvSpPr/>
          <p:nvPr/>
        </p:nvSpPr>
        <p:spPr>
          <a:xfrm>
            <a:off x="180000" y="4140000"/>
            <a:ext cx="2520000" cy="45000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FF"/>
              </a:gs>
            </a:gsLst>
            <a:lin ang="2700000"/>
          </a:gradFill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0" u="none" strike="noStrike" baseline="0">
                <a:ln>
                  <a:noFill/>
                </a:ln>
                <a:solidFill>
                  <a:srgbClr val="FFFFFF"/>
                </a:solidFill>
                <a:latin typeface="Trebuchet MS" pitchFamily="34"/>
                <a:ea typeface="SimSun" pitchFamily="2"/>
                <a:cs typeface="Mangal" pitchFamily="2"/>
              </a:rPr>
              <a:t>Files format plugin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5310000"/>
            <a:ext cx="117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necteur droit 7"/>
          <p:cNvSpPr/>
          <p:nvPr/>
        </p:nvSpPr>
        <p:spPr>
          <a:xfrm flipV="1">
            <a:off x="1440000" y="4770000"/>
            <a:ext cx="0" cy="450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9" name="Connecteur droit 8"/>
          <p:cNvSpPr/>
          <p:nvPr/>
        </p:nvSpPr>
        <p:spPr>
          <a:xfrm flipH="1">
            <a:off x="2160000" y="5850000"/>
            <a:ext cx="990000" cy="0"/>
          </a:xfrm>
          <a:prstGeom prst="line">
            <a:avLst/>
          </a:prstGeom>
          <a:noFill/>
          <a:ln w="36000">
            <a:solidFill>
              <a:srgbClr val="0000FF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10" name="Connecteur droit 9"/>
          <p:cNvSpPr/>
          <p:nvPr/>
        </p:nvSpPr>
        <p:spPr>
          <a:xfrm>
            <a:off x="360000" y="3600000"/>
            <a:ext cx="8010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860000" y="1260000"/>
            <a:ext cx="4140000" cy="22500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&lt;data-def name="Experiment name"&gt; 	</a:t>
            </a:r>
            <a:r>
              <a:rPr lang="fr-FR" sz="12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Console" pitchFamily="49"/>
                <a:ea typeface="SimSun" pitchFamily="2"/>
                <a:cs typeface="Mangal" pitchFamily="2"/>
              </a:rPr>
              <a:t>&lt;!-- ex: EXAFS, SAXS,... →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200" b="0" i="0" u="none" strike="noStrike" baseline="0">
              <a:ln>
                <a:noFill/>
              </a:ln>
              <a:solidFill>
                <a:srgbClr val="008000"/>
              </a:solidFill>
              <a:latin typeface="Lucida Console" pitchFamily="49"/>
              <a:ea typeface="SimSun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  &lt;item key="mono_energy"&gt;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  &lt;item key="mono_type"&gt;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100" b="0" i="0" u="none" strike="noStrike" baseline="0">
              <a:ln>
                <a:noFill/>
              </a:ln>
              <a:solidFill>
                <a:srgbClr val="000000"/>
              </a:solidFill>
              <a:latin typeface="Lucida Console" pitchFamily="49"/>
              <a:ea typeface="SimSun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&lt;/data-def&gt;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60000" y="4140000"/>
            <a:ext cx="4140000" cy="2298600"/>
          </a:xfrm>
          <a:prstGeom prst="rect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&lt;map-def name="Experiment name"&gt; 	</a:t>
            </a:r>
            <a:b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</a:br>
            <a:r>
              <a:rPr lang="fr-FR" sz="1200" b="0" i="0" u="none" strike="noStrike" baseline="0">
                <a:ln>
                  <a:noFill/>
                </a:ln>
                <a:solidFill>
                  <a:srgbClr val="008000"/>
                </a:solidFill>
                <a:latin typeface="Lucida Console" pitchFamily="49"/>
                <a:ea typeface="SimSun" pitchFamily="2"/>
                <a:cs typeface="Mangal" pitchFamily="2"/>
              </a:rPr>
              <a:t>&lt;!-- ex: EXAFS, SAXS,... --&gt;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1100" b="0" i="0" u="none" strike="noStrike" baseline="0">
              <a:ln>
                <a:noFill/>
              </a:ln>
              <a:solidFill>
                <a:srgbClr val="000000"/>
              </a:solidFill>
              <a:latin typeface="Lucida Console" pitchFamily="49"/>
              <a:ea typeface="SimSun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  &lt;item key="mono_energy"&gt;</a:t>
            </a:r>
            <a:r>
              <a:rPr lang="fr-FR" sz="1200" b="1" i="0" u="none" strike="noStrike" baseline="0">
                <a:ln>
                  <a:noFill/>
                </a:ln>
                <a:solidFill>
                  <a:srgbClr val="0000FF"/>
                </a:solidFill>
                <a:latin typeface="Lucida Console" pitchFamily="49"/>
                <a:ea typeface="SimSun" pitchFamily="2"/>
                <a:cs typeface="Mangal" pitchFamily="2"/>
              </a:rPr>
              <a:t>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    &lt;path&gt;path/to/user/mono/energy&lt;/path&gt;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  &lt;/item&gt;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  &lt;item key="mono_type"&gt;</a:t>
            </a:r>
            <a:r>
              <a:rPr lang="fr-FR" sz="1200" b="1" i="0" u="none" strike="noStrike" baseline="0">
                <a:ln>
                  <a:noFill/>
                </a:ln>
                <a:solidFill>
                  <a:srgbClr val="0000FF"/>
                </a:solidFill>
                <a:latin typeface="Lucida Console" pitchFamily="49"/>
                <a:ea typeface="SimSun" pitchFamily="2"/>
                <a:cs typeface="Mangal" pitchFamily="2"/>
              </a:rPr>
              <a:t>	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    &lt;path&gt;path/to/user/mono/type&lt;/path&gt;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  &lt;/item&gt;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  ...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 b="0" i="0" u="none" strike="noStrike" baseline="0">
                <a:ln>
                  <a:noFill/>
                </a:ln>
                <a:solidFill>
                  <a:srgbClr val="000000"/>
                </a:solidFill>
                <a:latin typeface="Lucida Console" pitchFamily="49"/>
                <a:ea typeface="SimSun" pitchFamily="2"/>
                <a:cs typeface="Mangal" pitchFamily="2"/>
              </a:rPr>
              <a:t>&lt;/map-def&gt;</a:t>
            </a:r>
          </a:p>
        </p:txBody>
      </p:sp>
      <p:sp>
        <p:nvSpPr>
          <p:cNvPr id="13" name="Connecteur droit 12"/>
          <p:cNvSpPr/>
          <p:nvPr/>
        </p:nvSpPr>
        <p:spPr>
          <a:xfrm>
            <a:off x="2700000" y="2250000"/>
            <a:ext cx="810000" cy="0"/>
          </a:xfrm>
          <a:prstGeom prst="line">
            <a:avLst/>
          </a:prstGeom>
          <a:noFill/>
          <a:ln w="36000">
            <a:solidFill>
              <a:srgbClr val="0000FF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14" name="Connecteur droit 13"/>
          <p:cNvSpPr/>
          <p:nvPr/>
        </p:nvSpPr>
        <p:spPr>
          <a:xfrm>
            <a:off x="4050000" y="2970000"/>
            <a:ext cx="0" cy="2070000"/>
          </a:xfrm>
          <a:prstGeom prst="line">
            <a:avLst/>
          </a:prstGeom>
          <a:noFill/>
          <a:ln w="36000">
            <a:solidFill>
              <a:srgbClr val="0000FF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15" name="Titre 14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Key concepts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344FFB0-293F-4C3A-9CA5-6D9C6B27B0B7}" type="slidenum">
              <a:t>22</a:t>
            </a:fld>
            <a:endParaRPr lang="fr-FR"/>
          </a:p>
        </p:txBody>
      </p:sp>
      <p:sp>
        <p:nvSpPr>
          <p:cNvPr id="3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Key concepts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671119"/>
            <a:ext cx="1980000" cy="148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00000" y="1536119"/>
            <a:ext cx="2223000" cy="1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 l="28495" r="28495"/>
          <a:stretch>
            <a:fillRect/>
          </a:stretch>
        </p:blipFill>
        <p:spPr>
          <a:xfrm>
            <a:off x="2221560" y="1530000"/>
            <a:ext cx="1820160" cy="16261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90000" y="4050000"/>
            <a:ext cx="9000000" cy="720000"/>
          </a:xfrm>
          <a:prstGeom prst="rect">
            <a:avLst/>
          </a:prstGeom>
          <a:gradFill>
            <a:gsLst>
              <a:gs pos="0">
                <a:srgbClr val="FF6633">
                  <a:alpha val="80000"/>
                </a:srgbClr>
              </a:gs>
              <a:gs pos="100000">
                <a:srgbClr val="FFCC99"/>
              </a:gs>
            </a:gsLst>
            <a:lin ang="36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4000" b="1" i="0" u="none" strike="noStrike" baseline="0">
                <a:ln>
                  <a:noFill/>
                </a:ln>
                <a:solidFill>
                  <a:srgbClr val="0066CC"/>
                </a:solidFill>
                <a:latin typeface="Trebuchet MS" pitchFamily="34"/>
                <a:ea typeface="SimSun" pitchFamily="2"/>
                <a:cs typeface="Mangal" pitchFamily="2"/>
              </a:rPr>
              <a:t>CDMA</a:t>
            </a:r>
          </a:p>
        </p:txBody>
      </p:sp>
      <p:sp>
        <p:nvSpPr>
          <p:cNvPr id="7" name="Forme libre 6"/>
          <p:cNvSpPr/>
          <p:nvPr/>
        </p:nvSpPr>
        <p:spPr>
          <a:xfrm>
            <a:off x="720000" y="3156120"/>
            <a:ext cx="360000" cy="900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gradFill>
            <a:gsLst>
              <a:gs pos="0">
                <a:srgbClr val="008000"/>
              </a:gs>
              <a:gs pos="100000">
                <a:srgbClr val="FFFFFF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2880000" y="3156120"/>
            <a:ext cx="360000" cy="900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gradFill>
            <a:gsLst>
              <a:gs pos="0">
                <a:srgbClr val="008000"/>
              </a:gs>
              <a:gs pos="100000">
                <a:srgbClr val="FFFFFF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7380000" y="3156120"/>
            <a:ext cx="360000" cy="900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gradFill>
            <a:gsLst>
              <a:gs pos="0">
                <a:srgbClr val="008000"/>
              </a:gs>
              <a:gs pos="100000">
                <a:srgbClr val="FFFFFF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225472" y="5505496"/>
            <a:ext cx="160524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326757" y="5396400"/>
            <a:ext cx="1047239" cy="54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 l="15106" t="9827" r="15106" b="9827"/>
          <a:stretch>
            <a:fillRect/>
          </a:stretch>
        </p:blipFill>
        <p:spPr>
          <a:xfrm>
            <a:off x="4253040" y="1626840"/>
            <a:ext cx="1994040" cy="15292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Forme libre 14"/>
          <p:cNvSpPr/>
          <p:nvPr/>
        </p:nvSpPr>
        <p:spPr>
          <a:xfrm>
            <a:off x="5040000" y="3156120"/>
            <a:ext cx="360000" cy="900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gradFill>
            <a:gsLst>
              <a:gs pos="0">
                <a:srgbClr val="008000"/>
              </a:gs>
              <a:gs pos="100000">
                <a:srgbClr val="FFFFFF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80000" y="1314720"/>
            <a:ext cx="1613160" cy="39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Databrowser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03637" y="1102013"/>
            <a:ext cx="2015208" cy="39865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GumTree</a:t>
            </a:r>
            <a:r>
              <a:rPr lang="fr-FR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 ANSTO</a:t>
            </a: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Mangal" pitchFamily="2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538980" y="860535"/>
            <a:ext cx="1422160" cy="82954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Passerelle </a:t>
            </a:r>
            <a:r>
              <a:rPr lang="fr-FR" sz="16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Wokflow</a:t>
            </a:r>
            <a:r>
              <a:rPr lang="fr-FR" sz="16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 </a:t>
            </a:r>
            <a:r>
              <a:rPr lang="fr-FR" sz="16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Enginer</a:t>
            </a:r>
            <a:endParaRPr lang="fr-FR" sz="1600" b="0" i="0" u="none" strike="noStrike" baseline="0" dirty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Mangal" pitchFamily="2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335661" y="991876"/>
            <a:ext cx="2719440" cy="39865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SOLEIL Data </a:t>
            </a:r>
            <a:r>
              <a:rPr lang="fr-FR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reduction</a:t>
            </a: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Mangal" pitchFamily="2"/>
            </a:endParaRPr>
          </a:p>
        </p:txBody>
      </p:sp>
      <p:sp>
        <p:nvSpPr>
          <p:cNvPr id="20" name="Forme libre 19"/>
          <p:cNvSpPr/>
          <p:nvPr/>
        </p:nvSpPr>
        <p:spPr>
          <a:xfrm>
            <a:off x="1080000" y="4776120"/>
            <a:ext cx="360000" cy="720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gradFill>
            <a:gsLst>
              <a:gs pos="0">
                <a:srgbClr val="000080"/>
              </a:gs>
              <a:gs pos="100000">
                <a:srgbClr val="FFFFFF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2880000" y="4776120"/>
            <a:ext cx="360000" cy="720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gradFill>
            <a:gsLst>
              <a:gs pos="0">
                <a:srgbClr val="000080"/>
              </a:gs>
              <a:gs pos="100000">
                <a:srgbClr val="FFFFFF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22" name="Forme libre 21"/>
          <p:cNvSpPr/>
          <p:nvPr/>
        </p:nvSpPr>
        <p:spPr>
          <a:xfrm>
            <a:off x="4499992" y="4785496"/>
            <a:ext cx="360000" cy="720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gradFill>
            <a:gsLst>
              <a:gs pos="0">
                <a:srgbClr val="800000"/>
              </a:gs>
              <a:gs pos="100000">
                <a:srgbClr val="FFFFFF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6540481" y="4757859"/>
            <a:ext cx="360000" cy="720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gradFill>
            <a:gsLst>
              <a:gs pos="0">
                <a:srgbClr val="800000"/>
              </a:gs>
              <a:gs pos="100000">
                <a:srgbClr val="FFFFFF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4228740" y="6051060"/>
            <a:ext cx="1622519" cy="395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Data </a:t>
            </a:r>
            <a:r>
              <a:rPr lang="fr-FR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storage</a:t>
            </a: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Mangal" pitchFamily="2"/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8820000" y="2796120"/>
            <a:ext cx="360000" cy="1260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gradFill>
            <a:gsLst>
              <a:gs pos="0">
                <a:srgbClr val="008000"/>
              </a:gs>
              <a:gs pos="100000">
                <a:srgbClr val="FFFFFF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640000" y="1423080"/>
            <a:ext cx="900000" cy="15533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96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?</a:t>
            </a:r>
          </a:p>
        </p:txBody>
      </p:sp>
      <p:sp>
        <p:nvSpPr>
          <p:cNvPr id="30" name="Forme libre 29"/>
          <p:cNvSpPr/>
          <p:nvPr/>
        </p:nvSpPr>
        <p:spPr>
          <a:xfrm>
            <a:off x="8640000" y="4776120"/>
            <a:ext cx="360000" cy="72000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gradFill>
            <a:gsLst>
              <a:gs pos="0">
                <a:srgbClr val="800000"/>
              </a:gs>
              <a:gs pos="100000">
                <a:srgbClr val="FFFFFF"/>
              </a:gs>
            </a:gsLst>
            <a:lin ang="2700000"/>
          </a:gradFill>
          <a:ln>
            <a:noFill/>
            <a:prstDash val="solid"/>
          </a:ln>
        </p:spPr>
        <p:txBody>
          <a:bodyPr vert="horz" wrap="none" lIns="90000" tIns="45000" rIns="90000" bIns="450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460000" y="5316120"/>
            <a:ext cx="540000" cy="1309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8000" b="0" i="0" u="none" strike="noStrike" baseline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imSun" pitchFamily="2"/>
                <a:cs typeface="Mangal" pitchFamily="2"/>
              </a:rPr>
              <a:t>?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012160" y="6047685"/>
            <a:ext cx="2122995" cy="398655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Archiving</a:t>
            </a:r>
            <a:r>
              <a:rPr lang="fr-FR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 System</a:t>
            </a:r>
            <a:endParaRPr lang="fr-FR" sz="2000" b="0" i="0" u="none" strike="noStrike" baseline="0" dirty="0">
              <a:ln>
                <a:noFill/>
              </a:ln>
              <a:solidFill>
                <a:srgbClr val="000000"/>
              </a:solidFill>
              <a:latin typeface="Trebuchet MS" pitchFamily="34"/>
              <a:ea typeface="SimSun" pitchFamily="2"/>
              <a:cs typeface="Mangal" pitchFamily="2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85236" y="5722330"/>
            <a:ext cx="15495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err="1" smtClean="0"/>
              <a:t>netCDF</a:t>
            </a:r>
            <a:endParaRPr lang="fr-FR" sz="3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1042747" y="5830792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/>
              <a:t>EDF</a:t>
            </a:r>
            <a:endParaRPr lang="fr-FR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88CE920A-4B95-4986-9431-5D4882283340}" type="slidenum">
              <a:t>23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/>
              <a:t>Common Data Model Access, April 2017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92640" y="1710000"/>
            <a:ext cx="4077360" cy="40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F8BE771-3C7F-4EE3-99B5-A659BF46FF46}" type="slidenum">
              <a:t>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Espace réservé du texte 1"/>
          <p:cNvSpPr txBox="1">
            <a:spLocks noGrp="1"/>
          </p:cNvSpPr>
          <p:nvPr>
            <p:ph type="body" idx="4294967295"/>
          </p:nvPr>
        </p:nvSpPr>
        <p:spPr>
          <a:xfrm>
            <a:off x="1805400" y="1800000"/>
            <a:ext cx="6528240" cy="4386600"/>
          </a:xfrm>
        </p:spPr>
        <p:txBody>
          <a:bodyPr/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>
              <a:lnSpc>
                <a:spcPct val="200000"/>
              </a:lnSpc>
            </a:pPr>
            <a:r>
              <a:rPr lang="fr-FR" altLang="zh-CN"/>
              <a:t>Genesis</a:t>
            </a:r>
          </a:p>
          <a:p>
            <a:pPr lvl="0">
              <a:lnSpc>
                <a:spcPct val="200000"/>
              </a:lnSpc>
            </a:pPr>
            <a:r>
              <a:rPr lang="fr-FR" altLang="zh-CN"/>
              <a:t>What is the CDMA?</a:t>
            </a:r>
          </a:p>
          <a:p>
            <a:pPr lvl="0">
              <a:lnSpc>
                <a:spcPct val="200000"/>
              </a:lnSpc>
            </a:pPr>
            <a:r>
              <a:rPr lang="fr-FR" altLang="zh-CN"/>
              <a:t>Key concepts</a:t>
            </a:r>
          </a:p>
          <a:p>
            <a:pPr lvl="0">
              <a:lnSpc>
                <a:spcPct val="200000"/>
              </a:lnSpc>
            </a:pPr>
            <a:r>
              <a:rPr lang="fr-FR" altLang="zh-CN"/>
              <a:t>Current status &amp; Road map</a:t>
            </a:r>
          </a:p>
        </p:txBody>
      </p:sp>
      <p:sp>
        <p:nvSpPr>
          <p:cNvPr id="3" name="Titre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890000" y="3120479"/>
            <a:ext cx="5537520" cy="272952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45ABF34-048F-4E9F-B6C2-8F22AC8F7FC8}" type="slidenum">
              <a:t>4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Genesis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57200" y="1440000"/>
            <a:ext cx="8228160" cy="4247640"/>
          </a:xfrm>
        </p:spPr>
        <p:txBody>
          <a:bodyPr>
            <a:spAutoFit/>
          </a:bodyPr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fr-FR" altLang="zh-CN" dirty="0"/>
              <a:t>About file formats</a:t>
            </a:r>
          </a:p>
          <a:p>
            <a:pPr lvl="1"/>
            <a:r>
              <a:rPr lang="fr-FR" altLang="zh-CN" dirty="0"/>
              <a:t>Up to the 90' </a:t>
            </a:r>
            <a:r>
              <a:rPr lang="fr-FR" altLang="zh-CN" dirty="0" err="1"/>
              <a:t>scientific</a:t>
            </a:r>
            <a:r>
              <a:rPr lang="fr-FR" altLang="zh-CN" dirty="0"/>
              <a:t> data </a:t>
            </a:r>
            <a:r>
              <a:rPr lang="fr-FR" altLang="zh-CN" dirty="0" err="1"/>
              <a:t>was</a:t>
            </a:r>
            <a:r>
              <a:rPr lang="fr-FR" altLang="zh-CN" dirty="0"/>
              <a:t> </a:t>
            </a:r>
            <a:r>
              <a:rPr lang="fr-FR" altLang="zh-CN" dirty="0" err="1"/>
              <a:t>recorded</a:t>
            </a:r>
            <a:r>
              <a:rPr lang="fr-FR" altLang="zh-CN" dirty="0"/>
              <a:t> </a:t>
            </a:r>
            <a:r>
              <a:rPr lang="fr-FR" altLang="zh-CN" dirty="0" err="1"/>
              <a:t>into</a:t>
            </a:r>
            <a:r>
              <a:rPr lang="fr-FR" altLang="zh-CN" dirty="0"/>
              <a:t> ASCII </a:t>
            </a:r>
            <a:r>
              <a:rPr lang="fr-FR" altLang="zh-CN" dirty="0" err="1"/>
              <a:t>text</a:t>
            </a:r>
            <a:r>
              <a:rPr lang="fr-FR" altLang="zh-CN" dirty="0"/>
              <a:t> files and </a:t>
            </a:r>
            <a:r>
              <a:rPr lang="fr-FR" altLang="zh-CN" dirty="0" err="1"/>
              <a:t>binary</a:t>
            </a:r>
            <a:r>
              <a:rPr lang="fr-FR" altLang="zh-CN" dirty="0"/>
              <a:t> files for images (TIFF,...)</a:t>
            </a:r>
          </a:p>
          <a:p>
            <a:pPr lvl="1"/>
            <a:r>
              <a:rPr lang="fr-FR" altLang="zh-CN" dirty="0"/>
              <a:t>The </a:t>
            </a:r>
            <a:r>
              <a:rPr lang="fr-FR" altLang="zh-CN" dirty="0" err="1"/>
              <a:t>scientists</a:t>
            </a:r>
            <a:r>
              <a:rPr lang="fr-FR" altLang="zh-CN" dirty="0"/>
              <a:t> </a:t>
            </a:r>
            <a:r>
              <a:rPr lang="fr-FR" altLang="zh-CN" dirty="0" err="1"/>
              <a:t>used</a:t>
            </a:r>
            <a:r>
              <a:rPr lang="fr-FR" altLang="zh-CN" dirty="0"/>
              <a:t> to </a:t>
            </a:r>
            <a:r>
              <a:rPr lang="fr-FR" altLang="zh-CN" dirty="0" err="1"/>
              <a:t>develop</a:t>
            </a:r>
            <a:r>
              <a:rPr lang="fr-FR" altLang="zh-CN" dirty="0"/>
              <a:t> </a:t>
            </a:r>
            <a:r>
              <a:rPr lang="fr-FR" altLang="zh-CN" dirty="0" err="1"/>
              <a:t>their</a:t>
            </a:r>
            <a:r>
              <a:rPr lang="fr-FR" altLang="zh-CN" dirty="0"/>
              <a:t> </a:t>
            </a:r>
            <a:r>
              <a:rPr lang="fr-FR" altLang="zh-CN" dirty="0" err="1"/>
              <a:t>own</a:t>
            </a:r>
            <a:r>
              <a:rPr lang="fr-FR" altLang="zh-CN" dirty="0"/>
              <a:t> data </a:t>
            </a:r>
            <a:r>
              <a:rPr lang="fr-FR" altLang="zh-CN" dirty="0" err="1"/>
              <a:t>reduction</a:t>
            </a:r>
            <a:r>
              <a:rPr lang="fr-FR" altLang="zh-CN" dirty="0"/>
              <a:t> application</a:t>
            </a:r>
          </a:p>
          <a:p>
            <a:pPr lvl="1"/>
            <a:r>
              <a:rPr lang="fr-FR" altLang="zh-CN" dirty="0"/>
              <a:t>In the </a:t>
            </a:r>
            <a:r>
              <a:rPr lang="fr-FR" altLang="zh-CN" dirty="0" err="1"/>
              <a:t>early</a:t>
            </a:r>
            <a:r>
              <a:rPr lang="fr-FR" altLang="zh-CN" dirty="0"/>
              <a:t> 90', </a:t>
            </a:r>
            <a:r>
              <a:rPr lang="fr-FR" altLang="zh-CN" dirty="0" err="1"/>
              <a:t>binary</a:t>
            </a:r>
            <a:r>
              <a:rPr lang="fr-FR" altLang="zh-CN" dirty="0"/>
              <a:t> file formats </a:t>
            </a:r>
            <a:r>
              <a:rPr lang="fr-FR" altLang="zh-CN" dirty="0" err="1"/>
              <a:t>like</a:t>
            </a:r>
            <a:r>
              <a:rPr lang="fr-FR" altLang="zh-CN" dirty="0"/>
              <a:t> HDF </a:t>
            </a:r>
            <a:r>
              <a:rPr lang="fr-FR" altLang="zh-CN" dirty="0" err="1"/>
              <a:t>were</a:t>
            </a:r>
            <a:r>
              <a:rPr lang="fr-FR" altLang="zh-CN" dirty="0"/>
              <a:t> </a:t>
            </a:r>
            <a:r>
              <a:rPr lang="fr-FR" altLang="zh-CN" dirty="0" err="1"/>
              <a:t>introduced</a:t>
            </a:r>
            <a:r>
              <a:rPr lang="fr-FR" altLang="zh-CN" dirty="0"/>
              <a:t> in </a:t>
            </a:r>
            <a:r>
              <a:rPr lang="fr-FR" altLang="zh-CN" dirty="0" err="1"/>
              <a:t>order</a:t>
            </a:r>
            <a:r>
              <a:rPr lang="fr-FR" altLang="zh-CN" dirty="0"/>
              <a:t> to </a:t>
            </a:r>
            <a:r>
              <a:rPr lang="fr-FR" altLang="zh-CN" dirty="0" err="1"/>
              <a:t>allow</a:t>
            </a:r>
            <a:r>
              <a:rPr lang="fr-FR" altLang="zh-CN" dirty="0"/>
              <a:t> the </a:t>
            </a:r>
            <a:r>
              <a:rPr lang="fr-FR" altLang="zh-CN" dirty="0" err="1"/>
              <a:t>recording</a:t>
            </a:r>
            <a:r>
              <a:rPr lang="fr-FR" altLang="zh-CN" dirty="0"/>
              <a:t> of </a:t>
            </a:r>
            <a:r>
              <a:rPr lang="fr-FR" altLang="zh-CN" dirty="0" err="1"/>
              <a:t>various</a:t>
            </a:r>
            <a:r>
              <a:rPr lang="fr-FR" altLang="zh-CN" dirty="0"/>
              <a:t> </a:t>
            </a:r>
            <a:r>
              <a:rPr lang="fr-FR" altLang="zh-CN" dirty="0" err="1"/>
              <a:t>kinds</a:t>
            </a:r>
            <a:r>
              <a:rPr lang="fr-FR" altLang="zh-CN" dirty="0"/>
              <a:t> of data </a:t>
            </a:r>
            <a:r>
              <a:rPr lang="fr-FR" altLang="zh-CN" dirty="0" err="1"/>
              <a:t>into</a:t>
            </a:r>
            <a:r>
              <a:rPr lang="fr-FR" altLang="zh-CN" dirty="0"/>
              <a:t> the </a:t>
            </a:r>
            <a:r>
              <a:rPr lang="fr-FR" altLang="zh-CN" dirty="0" err="1"/>
              <a:t>same</a:t>
            </a:r>
            <a:r>
              <a:rPr lang="fr-FR" altLang="zh-CN" dirty="0"/>
              <a:t> container and to deal </a:t>
            </a:r>
            <a:r>
              <a:rPr lang="fr-FR" altLang="zh-CN" dirty="0" err="1"/>
              <a:t>with</a:t>
            </a:r>
            <a:r>
              <a:rPr lang="fr-FR" altLang="zh-CN" dirty="0"/>
              <a:t> </a:t>
            </a:r>
            <a:r>
              <a:rPr lang="fr-FR" altLang="zh-CN" dirty="0" err="1"/>
              <a:t>big</a:t>
            </a:r>
            <a:r>
              <a:rPr lang="fr-FR" altLang="zh-CN" dirty="0"/>
              <a:t> data </a:t>
            </a:r>
            <a:r>
              <a:rPr lang="fr-FR" altLang="zh-CN" dirty="0" err="1"/>
              <a:t>arrays</a:t>
            </a:r>
            <a:endParaRPr lang="fr-FR" altLang="zh-CN" dirty="0"/>
          </a:p>
          <a:p>
            <a:pPr lvl="3"/>
            <a:r>
              <a:rPr lang="fr-FR" altLang="zh-CN" dirty="0" err="1"/>
              <a:t>Scientists</a:t>
            </a:r>
            <a:r>
              <a:rPr lang="fr-FR" altLang="zh-CN" dirty="0"/>
              <a:t> have </a:t>
            </a:r>
            <a:r>
              <a:rPr lang="fr-FR" altLang="zh-CN" dirty="0" err="1"/>
              <a:t>less</a:t>
            </a:r>
            <a:r>
              <a:rPr lang="fr-FR" altLang="zh-CN" dirty="0"/>
              <a:t> control on data format and on the </a:t>
            </a:r>
            <a:r>
              <a:rPr lang="fr-FR" altLang="zh-CN" dirty="0" err="1"/>
              <a:t>read</a:t>
            </a:r>
            <a:r>
              <a:rPr lang="fr-FR" altLang="zh-CN" dirty="0"/>
              <a:t>/</a:t>
            </a:r>
            <a:r>
              <a:rPr lang="fr-FR" altLang="zh-CN" dirty="0" err="1"/>
              <a:t>write</a:t>
            </a:r>
            <a:r>
              <a:rPr lang="fr-FR" altLang="zh-CN" dirty="0"/>
              <a:t> </a:t>
            </a:r>
            <a:r>
              <a:rPr lang="fr-FR" altLang="zh-CN" dirty="0" err="1"/>
              <a:t>tools</a:t>
            </a:r>
            <a:endParaRPr lang="fr-FR" altLang="zh-CN" dirty="0"/>
          </a:p>
          <a:p>
            <a:pPr lvl="3"/>
            <a:r>
              <a:rPr lang="fr-FR" altLang="zh-CN" dirty="0" err="1"/>
              <a:t>Needs</a:t>
            </a:r>
            <a:r>
              <a:rPr lang="fr-FR" altLang="zh-CN" dirty="0"/>
              <a:t> of new </a:t>
            </a:r>
            <a:r>
              <a:rPr lang="fr-FR" altLang="zh-CN" dirty="0" err="1"/>
              <a:t>tools</a:t>
            </a:r>
            <a:r>
              <a:rPr lang="fr-FR" altLang="zh-CN" dirty="0"/>
              <a:t> to </a:t>
            </a:r>
            <a:r>
              <a:rPr lang="fr-FR" altLang="zh-CN" dirty="0" err="1"/>
              <a:t>access</a:t>
            </a:r>
            <a:r>
              <a:rPr lang="fr-FR" altLang="zh-CN" dirty="0"/>
              <a:t> the data (an HDF5 file content </a:t>
            </a:r>
            <a:r>
              <a:rPr lang="fr-FR" altLang="zh-CN" dirty="0" err="1"/>
              <a:t>is</a:t>
            </a:r>
            <a:r>
              <a:rPr lang="fr-FR" altLang="zh-CN" dirty="0"/>
              <a:t> not </a:t>
            </a:r>
            <a:r>
              <a:rPr lang="fr-FR" altLang="zh-CN" dirty="0" err="1"/>
              <a:t>readable</a:t>
            </a:r>
            <a:r>
              <a:rPr lang="fr-FR" altLang="zh-CN" dirty="0"/>
              <a:t> </a:t>
            </a:r>
            <a:r>
              <a:rPr lang="fr-FR" altLang="zh-CN" dirty="0" err="1"/>
              <a:t>with</a:t>
            </a:r>
            <a:r>
              <a:rPr lang="fr-FR" altLang="zh-CN" dirty="0"/>
              <a:t> simple </a:t>
            </a:r>
            <a:r>
              <a:rPr lang="fr-FR" altLang="zh-CN" dirty="0" err="1"/>
              <a:t>text</a:t>
            </a:r>
            <a:r>
              <a:rPr lang="fr-FR" altLang="zh-CN" dirty="0"/>
              <a:t> editors or </a:t>
            </a:r>
            <a:r>
              <a:rPr lang="fr-FR" altLang="zh-CN" dirty="0" err="1"/>
              <a:t>showable</a:t>
            </a:r>
            <a:r>
              <a:rPr lang="fr-FR" altLang="zh-CN" dirty="0"/>
              <a:t> </a:t>
            </a:r>
            <a:r>
              <a:rPr lang="fr-FR" altLang="zh-CN" dirty="0" err="1"/>
              <a:t>with</a:t>
            </a:r>
            <a:r>
              <a:rPr lang="fr-FR" altLang="zh-CN" dirty="0"/>
              <a:t> image </a:t>
            </a:r>
            <a:r>
              <a:rPr lang="fr-FR" altLang="zh-CN" dirty="0" err="1"/>
              <a:t>viewer</a:t>
            </a:r>
            <a:r>
              <a:rPr lang="fr-FR" altLang="zh-CN" dirty="0"/>
              <a:t>)</a:t>
            </a:r>
          </a:p>
          <a:p>
            <a:pPr lvl="1"/>
            <a:endParaRPr lang="zh-CN" altLang="fr-FR" dirty="0"/>
          </a:p>
          <a:p>
            <a:pPr lvl="1"/>
            <a:endParaRPr lang="zh-CN" alt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41FF8259-1FEE-44C8-B78B-627D667677A1}" type="slidenum">
              <a:t>5</a:t>
            </a:fld>
            <a:endParaRPr lang="fr-FR"/>
          </a:p>
        </p:txBody>
      </p:sp>
      <p:sp>
        <p:nvSpPr>
          <p:cNvPr id="10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Genesis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457200" y="1440000"/>
            <a:ext cx="8228160" cy="4247640"/>
          </a:xfrm>
        </p:spPr>
        <p:txBody>
          <a:bodyPr/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fr-FR" altLang="zh-CN"/>
              <a:t>Immediate consequence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8280" y="3150000"/>
            <a:ext cx="1881719" cy="2843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e libre 4"/>
          <p:cNvSpPr/>
          <p:nvPr/>
        </p:nvSpPr>
        <p:spPr>
          <a:xfrm>
            <a:off x="1789920" y="2066400"/>
            <a:ext cx="2350080" cy="1173600"/>
          </a:xfrm>
          <a:custGeom>
            <a:avLst>
              <a:gd name="f0" fmla="val 5048"/>
              <a:gd name="f1" fmla="val 2453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I can no longer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read my data!!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10000" y="3960000"/>
            <a:ext cx="1996560" cy="18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rme libre 6"/>
          <p:cNvSpPr/>
          <p:nvPr/>
        </p:nvSpPr>
        <p:spPr>
          <a:xfrm>
            <a:off x="4770000" y="1800000"/>
            <a:ext cx="3420000" cy="1800000"/>
          </a:xfrm>
          <a:custGeom>
            <a:avLst>
              <a:gd name="f0" fmla="val 15552"/>
              <a:gd name="f1" fmla="val 2777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Don't worry!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Two solutions exist: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- adapting your reduction tool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- extracting data into old formats</a:t>
            </a:r>
          </a:p>
        </p:txBody>
      </p:sp>
      <p:sp>
        <p:nvSpPr>
          <p:cNvPr id="8" name="Forme libre 7"/>
          <p:cNvSpPr/>
          <p:nvPr/>
        </p:nvSpPr>
        <p:spPr>
          <a:xfrm>
            <a:off x="2430000" y="4207680"/>
            <a:ext cx="2700000" cy="1479960"/>
          </a:xfrm>
          <a:custGeom>
            <a:avLst>
              <a:gd name="f0" fmla="val -452"/>
              <a:gd name="f1" fmla="val -198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noFill/>
          <a:ln w="18000">
            <a:solidFill>
              <a:srgbClr val="000000"/>
            </a:solidFill>
            <a:prstDash val="solid"/>
          </a:ln>
        </p:spPr>
        <p:txBody>
          <a:bodyPr vert="horz" wrap="none" lIns="99000" tIns="54000" rIns="99000" bIns="540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pPr>
            <a:r>
              <a: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Your NeXus format</a:t>
            </a:r>
            <a:br>
              <a: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</a:br>
            <a:r>
              <a: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is boring me.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2000"/>
            </a:pPr>
            <a:r>
              <a:rPr lang="fr-F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I just want my data!!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55E49154-7181-4DBB-8431-0199C68BC8FA}" type="slidenum">
              <a:t>6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smtClean="0"/>
              <a:t>Common Data Model Access, september 2012</a:t>
            </a:r>
            <a:endParaRPr lang="fr-FR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Genesis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pPr lvl="0"/>
            <a:r>
              <a:rPr lang="fr-FR" altLang="zh-CN"/>
              <a:t>The SOLEIL choice</a:t>
            </a:r>
          </a:p>
          <a:p>
            <a:pPr lvl="1"/>
            <a:r>
              <a:rPr lang="fr-FR" altLang="zh-CN"/>
              <a:t>SOLEIL choose NeXus/HDF5 (in early 2005) and developed a the extracting tool in order to produce ASCII files (and also bmp/jpeg for images).</a:t>
            </a:r>
          </a:p>
          <a:p>
            <a:pPr lvl="2"/>
            <a:r>
              <a:rPr lang="fr-FR" altLang="zh-CN"/>
              <a:t>Pro:</a:t>
            </a:r>
          </a:p>
          <a:p>
            <a:pPr lvl="3"/>
            <a:r>
              <a:rPr lang="fr-FR" altLang="zh-CN"/>
              <a:t>Using NeXus/HDF5 format is therefore transparent for scientists</a:t>
            </a:r>
          </a:p>
          <a:p>
            <a:pPr lvl="3"/>
            <a:r>
              <a:rPr lang="fr-FR" altLang="zh-CN"/>
              <a:t>Less resistance to the deploying of NeXus/HDF5 based acquisition tools</a:t>
            </a:r>
          </a:p>
          <a:p>
            <a:pPr lvl="2"/>
            <a:r>
              <a:rPr lang="fr-FR" altLang="zh-CN"/>
              <a:t>Cons:</a:t>
            </a:r>
          </a:p>
          <a:p>
            <a:pPr lvl="3"/>
            <a:r>
              <a:rPr lang="fr-FR" altLang="zh-CN"/>
              <a:t>Scientists don't see the added value of NeXus/HDF5</a:t>
            </a:r>
          </a:p>
          <a:p>
            <a:pPr lvl="3"/>
            <a:r>
              <a:rPr lang="fr-FR" altLang="zh-CN"/>
              <a:t>It don't push to develop/adapt data reduction applications able to read such files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4074698-CDD3-46AF-9A4D-B399FF072CAA}" type="slidenum">
              <a:t>7</a:t>
            </a:fld>
            <a:endParaRPr lang="fr-FR"/>
          </a:p>
        </p:txBody>
      </p:sp>
      <p:sp>
        <p:nvSpPr>
          <p:cNvPr id="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Genesis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457200" y="1440000"/>
            <a:ext cx="8228160" cy="317401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t" anchorCtr="0" compatLnSpc="1">
            <a:spAutoFit/>
          </a:bodyPr>
          <a:lstStyle>
            <a:def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defPPr>
            <a:lvl1pPr marL="288000" marR="0" lvl="0" indent="-288000" algn="l" rtl="0" hangingPunct="1">
              <a:lnSpc>
                <a:spcPct val="93000"/>
              </a:lnSpc>
              <a:spcBef>
                <a:spcPts val="0"/>
              </a:spcBef>
              <a:spcAft>
                <a:spcPts val="1568"/>
              </a:spcAft>
              <a:buNone/>
              <a:tabLst>
                <a:tab pos="15840" algn="l"/>
                <a:tab pos="423720" algn="l"/>
                <a:tab pos="831599" algn="l"/>
                <a:tab pos="1239480" algn="l"/>
                <a:tab pos="1647720" algn="l"/>
                <a:tab pos="2055600" algn="l"/>
                <a:tab pos="2463480" algn="l"/>
                <a:tab pos="2871720" algn="l"/>
                <a:tab pos="3279600" algn="l"/>
                <a:tab pos="3687479" algn="l"/>
                <a:tab pos="4095720" algn="l"/>
                <a:tab pos="4503600" algn="l"/>
                <a:tab pos="4911480" algn="l"/>
                <a:tab pos="5319360" algn="l"/>
                <a:tab pos="5727600" algn="l"/>
                <a:tab pos="6135480" algn="l"/>
                <a:tab pos="6543360" algn="l"/>
                <a:tab pos="6951600" algn="l"/>
                <a:tab pos="7359479" algn="l"/>
                <a:tab pos="7767360" algn="l"/>
              </a:tabLst>
              <a:defRPr lang="en-US" sz="2400" b="1" i="0" u="none" strike="noStrike" baseline="0">
                <a:ln>
                  <a:noFill/>
                </a:ln>
                <a:solidFill>
                  <a:srgbClr val="0047FF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1pPr>
            <a:lvl2pPr marL="612000" marR="0" lvl="1" indent="0" algn="l" rtl="0" hangingPunct="1">
              <a:lnSpc>
                <a:spcPct val="93000"/>
              </a:lnSpc>
              <a:spcBef>
                <a:spcPts val="0"/>
              </a:spcBef>
              <a:spcAft>
                <a:spcPts val="1134"/>
              </a:spcAft>
              <a:buNone/>
              <a:tabLst>
                <a:tab pos="33120" algn="l"/>
                <a:tab pos="440999" algn="l"/>
                <a:tab pos="849239" algn="l"/>
                <a:tab pos="1257119" algn="l"/>
                <a:tab pos="1664999" algn="l"/>
                <a:tab pos="2073240" algn="l"/>
                <a:tab pos="2481120" algn="l"/>
                <a:tab pos="2889000" algn="l"/>
                <a:tab pos="3296880" algn="l"/>
                <a:tab pos="3705120" algn="l"/>
                <a:tab pos="4113000" algn="l"/>
                <a:tab pos="4520880" algn="l"/>
                <a:tab pos="4929120" algn="l"/>
                <a:tab pos="5337000" algn="l"/>
                <a:tab pos="5744880" algn="l"/>
                <a:tab pos="6153120" algn="l"/>
                <a:tab pos="6560999" algn="l"/>
                <a:tab pos="6968880" algn="l"/>
                <a:tab pos="7376760" algn="l"/>
                <a:tab pos="778500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2pPr>
            <a:lvl3pPr marL="864000" marR="0" lvl="2" indent="-252000" algn="l" rtl="0" hangingPunct="1">
              <a:lnSpc>
                <a:spcPct val="93000"/>
              </a:lnSpc>
              <a:spcBef>
                <a:spcPts val="0"/>
              </a:spcBef>
              <a:spcAft>
                <a:spcPts val="774"/>
              </a:spcAft>
              <a:buClr>
                <a:srgbClr val="2300DC"/>
              </a:buClr>
              <a:buSzPct val="70000"/>
              <a:buFont typeface="StarSymbol"/>
              <a:buChar char="●"/>
              <a:tabLst>
                <a:tab pos="48960" algn="l"/>
                <a:tab pos="457200" algn="l"/>
                <a:tab pos="865080" algn="l"/>
                <a:tab pos="1272959" algn="l"/>
                <a:tab pos="1680839" algn="l"/>
                <a:tab pos="2089080" algn="l"/>
                <a:tab pos="2496960" algn="l"/>
                <a:tab pos="2904840" algn="l"/>
                <a:tab pos="3313080" algn="l"/>
                <a:tab pos="3720960" algn="l"/>
                <a:tab pos="4128840" algn="l"/>
                <a:tab pos="4536720" algn="l"/>
                <a:tab pos="4944960" algn="l"/>
                <a:tab pos="5352840" algn="l"/>
                <a:tab pos="5760720" algn="l"/>
                <a:tab pos="6168960" algn="l"/>
                <a:tab pos="6576839" algn="l"/>
                <a:tab pos="6984719" algn="l"/>
                <a:tab pos="7392960" algn="l"/>
                <a:tab pos="780084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3pPr>
            <a:lvl4pPr marL="1170000" marR="0" lvl="3" indent="-198000" algn="l" rtl="0" hangingPunct="1">
              <a:lnSpc>
                <a:spcPct val="93000"/>
              </a:lnSpc>
              <a:spcBef>
                <a:spcPts val="0"/>
              </a:spcBef>
              <a:spcAft>
                <a:spcPts val="524"/>
              </a:spcAft>
              <a:buClr>
                <a:srgbClr val="000000"/>
              </a:buClr>
              <a:buSzPct val="60000"/>
              <a:buFont typeface="Wingdings 3"/>
              <a:buChar char=""/>
              <a:tabLst>
                <a:tab pos="64800" algn="l"/>
                <a:tab pos="473040" algn="l"/>
                <a:tab pos="880920" algn="l"/>
                <a:tab pos="1288800" algn="l"/>
                <a:tab pos="1696680" algn="l"/>
                <a:tab pos="2104920" algn="l"/>
                <a:tab pos="2512800" algn="l"/>
                <a:tab pos="2920680" algn="l"/>
                <a:tab pos="3328919" algn="l"/>
                <a:tab pos="3736800" algn="l"/>
                <a:tab pos="4144680" algn="l"/>
                <a:tab pos="4552919" algn="l"/>
                <a:tab pos="4960800" algn="l"/>
                <a:tab pos="5368680" algn="l"/>
                <a:tab pos="5776560" algn="l"/>
                <a:tab pos="6184800" algn="l"/>
                <a:tab pos="6592680" algn="l"/>
                <a:tab pos="7000559" algn="l"/>
                <a:tab pos="7408799" algn="l"/>
                <a:tab pos="7816680" algn="l"/>
              </a:tabLst>
              <a:defRPr lang="en-GB" sz="14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4pPr>
            <a:lvl5pPr marL="1958759" marR="0" lvl="4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5pPr>
            <a:lvl6pPr marL="1958759" marR="0" lvl="5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6pPr>
            <a:lvl7pPr marL="1958759" marR="0" lvl="6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3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Arial Unicode MS" pitchFamily="34"/>
                <a:cs typeface="Arial Unicode MS" pitchFamily="34"/>
              </a:defRPr>
            </a:lvl7pPr>
            <a:lvl8pPr marL="1958759" marR="0" lvl="7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8pPr>
            <a:lvl9pPr marL="1958759" marR="0" lvl="8" indent="-196920" algn="l" rtl="0" hangingPunct="1">
              <a:lnSpc>
                <a:spcPct val="93000"/>
              </a:lnSpc>
              <a:spcBef>
                <a:spcPts val="0"/>
              </a:spcBef>
              <a:spcAft>
                <a:spcPts val="261"/>
              </a:spcAft>
              <a:buClr>
                <a:srgbClr val="000000"/>
              </a:buClr>
              <a:buSzPct val="45000"/>
              <a:buFont typeface="StarSymbol" pitchFamily="2"/>
              <a:buChar char="●"/>
              <a:tabLst>
                <a:tab pos="80640" algn="l"/>
                <a:tab pos="488880" algn="l"/>
                <a:tab pos="896759" algn="l"/>
                <a:tab pos="1304640" algn="l"/>
                <a:tab pos="1712880" algn="l"/>
                <a:tab pos="2120760" algn="l"/>
                <a:tab pos="2528639" algn="l"/>
                <a:tab pos="2936520" algn="l"/>
                <a:tab pos="3344759" algn="l"/>
                <a:tab pos="3752640" algn="l"/>
                <a:tab pos="4160520" algn="l"/>
                <a:tab pos="4568760" algn="l"/>
                <a:tab pos="4976640" algn="l"/>
                <a:tab pos="5384520" algn="l"/>
                <a:tab pos="5792760" algn="l"/>
                <a:tab pos="6200640" algn="l"/>
                <a:tab pos="6608520" algn="l"/>
                <a:tab pos="7016399" algn="l"/>
                <a:tab pos="7424640" algn="l"/>
                <a:tab pos="7832520" algn="l"/>
              </a:tabLst>
              <a:defRPr lang="en-GB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Arial Unicode MS" pitchFamily="34"/>
                <a:cs typeface="Arial Unicode MS" pitchFamily="34"/>
              </a:defRPr>
            </a:lvl9pPr>
          </a:lstStyle>
          <a:p>
            <a:r>
              <a:rPr lang="en-AU" kern="0" dirty="0" smtClean="0"/>
              <a:t>On the acquisition side</a:t>
            </a:r>
          </a:p>
          <a:p>
            <a:pPr lvl="1"/>
            <a:r>
              <a:rPr lang="en-AU" kern="0" dirty="0" err="1" smtClean="0"/>
              <a:t>NeXus</a:t>
            </a:r>
            <a:r>
              <a:rPr lang="en-AU" kern="0" dirty="0" smtClean="0"/>
              <a:t>/HDF5 data format is the “standard” on all our beamlines since the beginning of operations at SOLEIL</a:t>
            </a:r>
          </a:p>
          <a:p>
            <a:pPr lvl="1"/>
            <a:r>
              <a:rPr lang="en-AU" kern="0" dirty="0" smtClean="0"/>
              <a:t>We developed a set of tools (above our Tango control system) in order to write experimental data and metadata</a:t>
            </a:r>
          </a:p>
          <a:p>
            <a:pPr lvl="1"/>
            <a:r>
              <a:rPr lang="en-AU" kern="0" dirty="0" err="1" smtClean="0"/>
              <a:t>NeXus</a:t>
            </a:r>
            <a:r>
              <a:rPr lang="en-AU" kern="0" dirty="0" smtClean="0"/>
              <a:t> is used on</a:t>
            </a:r>
            <a:br>
              <a:rPr lang="en-AU" kern="0" dirty="0" smtClean="0"/>
            </a:br>
            <a:r>
              <a:rPr lang="en-AU" kern="0" dirty="0" smtClean="0"/>
              <a:t>all the beamlines</a:t>
            </a:r>
          </a:p>
          <a:p>
            <a:pPr lvl="1"/>
            <a:r>
              <a:rPr lang="en-AU" kern="0" dirty="0" smtClean="0"/>
              <a:t>millions of files</a:t>
            </a:r>
          </a:p>
          <a:p>
            <a:pPr lvl="1"/>
            <a:r>
              <a:rPr lang="en-AU" kern="0" dirty="0" smtClean="0"/>
              <a:t>All is fine !</a:t>
            </a:r>
            <a:endParaRPr lang="en-AU" kern="0" dirty="0"/>
          </a:p>
        </p:txBody>
      </p:sp>
      <p:pic>
        <p:nvPicPr>
          <p:cNvPr id="10" name="Picture 2" descr="C:\Users\ounsy\Desktop\DataProduction2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40968"/>
            <a:ext cx="5040560" cy="327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9D9A0577-7B10-4FDA-B8B8-DF1EB28F688A}" type="slidenum">
              <a:t>8</a:t>
            </a:fld>
            <a:endParaRPr lang="fr-FR"/>
          </a:p>
        </p:txBody>
      </p:sp>
      <p:sp>
        <p:nvSpPr>
          <p:cNvPr id="4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Genesis</a:t>
            </a:r>
          </a:p>
        </p:txBody>
      </p:sp>
      <p:sp>
        <p:nvSpPr>
          <p:cNvPr id="3" name="Connecteur droit 2"/>
          <p:cNvSpPr/>
          <p:nvPr/>
        </p:nvSpPr>
        <p:spPr>
          <a:xfrm flipH="1">
            <a:off x="3187080" y="3241440"/>
            <a:ext cx="1476360" cy="618839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4320" tIns="51120" rIns="94320" bIns="5112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" y="2080800"/>
            <a:ext cx="1646280" cy="1152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42280" y="2103120"/>
            <a:ext cx="17226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rme libre 5"/>
          <p:cNvSpPr/>
          <p:nvPr/>
        </p:nvSpPr>
        <p:spPr>
          <a:xfrm>
            <a:off x="3689279" y="1810800"/>
            <a:ext cx="2062800" cy="36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SAXS Data Analysis </a:t>
            </a:r>
            <a:r>
              <a:rPr lang="fr-FR" sz="16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app</a:t>
            </a:r>
          </a:p>
        </p:txBody>
      </p:sp>
      <p:sp>
        <p:nvSpPr>
          <p:cNvPr id="7" name="Forme libre 6"/>
          <p:cNvSpPr/>
          <p:nvPr/>
        </p:nvSpPr>
        <p:spPr>
          <a:xfrm>
            <a:off x="291960" y="1803240"/>
            <a:ext cx="1387799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File retrieval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957320" y="2088719"/>
            <a:ext cx="1674719" cy="114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25080" y="4578120"/>
            <a:ext cx="830520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prstDash val="solid"/>
            <a:miter/>
          </a:ln>
        </p:spPr>
      </p:pic>
      <p:sp>
        <p:nvSpPr>
          <p:cNvPr id="10" name="Forme libre 9"/>
          <p:cNvSpPr/>
          <p:nvPr/>
        </p:nvSpPr>
        <p:spPr>
          <a:xfrm>
            <a:off x="2141280" y="1810800"/>
            <a:ext cx="139824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File browsing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156960" y="3911400"/>
            <a:ext cx="3380040" cy="5601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9CC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NeXus API</a:t>
            </a:r>
          </a:p>
        </p:txBody>
      </p:sp>
      <p:sp>
        <p:nvSpPr>
          <p:cNvPr id="12" name="Connecteur droit 11"/>
          <p:cNvSpPr/>
          <p:nvPr/>
        </p:nvSpPr>
        <p:spPr>
          <a:xfrm>
            <a:off x="861839" y="3244680"/>
            <a:ext cx="233641" cy="64584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4320" tIns="51120" rIns="94320" bIns="5112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13" name="Connecteur droit 12"/>
          <p:cNvSpPr/>
          <p:nvPr/>
        </p:nvSpPr>
        <p:spPr>
          <a:xfrm flipH="1">
            <a:off x="2625480" y="3187440"/>
            <a:ext cx="27000" cy="703080"/>
          </a:xfrm>
          <a:prstGeom prst="line">
            <a:avLst/>
          </a:prstGeom>
          <a:noFill/>
          <a:ln w="18000">
            <a:solidFill>
              <a:srgbClr val="000000"/>
            </a:solidFill>
            <a:prstDash val="solid"/>
            <a:miter/>
            <a:tailEnd type="arrow"/>
          </a:ln>
        </p:spPr>
        <p:txBody>
          <a:bodyPr vert="horz" wrap="square" lIns="94320" tIns="51120" rIns="94320" bIns="5112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14" name="Forme libre 13"/>
          <p:cNvSpPr/>
          <p:nvPr/>
        </p:nvSpPr>
        <p:spPr>
          <a:xfrm>
            <a:off x="479880" y="5992920"/>
            <a:ext cx="204300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0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SOLEIL NeXus Files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41080" y="4793760"/>
            <a:ext cx="830159" cy="47016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prstDash val="solid"/>
            <a:miter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57080" y="5009760"/>
            <a:ext cx="830159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prstDash val="solid"/>
            <a:miter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72720" y="5225760"/>
            <a:ext cx="830520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prstDash val="solid"/>
            <a:miter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188719" y="5441760"/>
            <a:ext cx="830159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prstDash val="solid"/>
            <a:miter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74920" y="5203440"/>
            <a:ext cx="831959" cy="47160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prstDash val="solid"/>
            <a:miter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852160" y="2107800"/>
            <a:ext cx="1559160" cy="11732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orme libre 20"/>
          <p:cNvSpPr/>
          <p:nvPr/>
        </p:nvSpPr>
        <p:spPr>
          <a:xfrm>
            <a:off x="5928839" y="1620000"/>
            <a:ext cx="1480679" cy="550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Data Analysis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application B</a:t>
            </a:r>
          </a:p>
        </p:txBody>
      </p:sp>
      <p:sp>
        <p:nvSpPr>
          <p:cNvPr id="22" name="Connecteur droit 21"/>
          <p:cNvSpPr/>
          <p:nvPr/>
        </p:nvSpPr>
        <p:spPr>
          <a:xfrm flipH="1">
            <a:off x="1876320" y="3292200"/>
            <a:ext cx="4762799" cy="1893960"/>
          </a:xfrm>
          <a:prstGeom prst="line">
            <a:avLst/>
          </a:prstGeom>
          <a:noFill/>
          <a:ln w="180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4320" tIns="51120" rIns="94320" bIns="5112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581600" y="2120400"/>
            <a:ext cx="1398240" cy="114156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Forme libre 23"/>
          <p:cNvSpPr/>
          <p:nvPr/>
        </p:nvSpPr>
        <p:spPr>
          <a:xfrm>
            <a:off x="7638840" y="1630800"/>
            <a:ext cx="1300680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Data Analysis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4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application C</a:t>
            </a:r>
          </a:p>
        </p:txBody>
      </p:sp>
      <p:sp>
        <p:nvSpPr>
          <p:cNvPr id="25" name="Connecteur droit 24"/>
          <p:cNvSpPr/>
          <p:nvPr/>
        </p:nvSpPr>
        <p:spPr>
          <a:xfrm flipH="1">
            <a:off x="1924200" y="3254040"/>
            <a:ext cx="6162119" cy="2022840"/>
          </a:xfrm>
          <a:prstGeom prst="line">
            <a:avLst/>
          </a:prstGeom>
          <a:noFill/>
          <a:ln w="1800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4320" tIns="51120" rIns="94320" bIns="5112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26" name="Forme libre 25"/>
          <p:cNvSpPr/>
          <p:nvPr/>
        </p:nvSpPr>
        <p:spPr>
          <a:xfrm>
            <a:off x="4950000" y="5963399"/>
            <a:ext cx="134892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ANSTO Files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427279" y="4556520"/>
            <a:ext cx="830159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prstDash val="solid"/>
            <a:miter/>
          </a:ln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642920" y="4772520"/>
            <a:ext cx="830520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prstDash val="solid"/>
            <a:miter/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858920" y="4988160"/>
            <a:ext cx="830159" cy="47016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prstDash val="solid"/>
            <a:miter/>
          </a:ln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290920" y="5420520"/>
            <a:ext cx="830159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333399"/>
            </a:solidFill>
            <a:prstDash val="solid"/>
            <a:miter/>
          </a:ln>
        </p:spPr>
      </p:pic>
      <p:sp>
        <p:nvSpPr>
          <p:cNvPr id="31" name="Connecteur droit 30"/>
          <p:cNvSpPr/>
          <p:nvPr/>
        </p:nvSpPr>
        <p:spPr>
          <a:xfrm flipH="1">
            <a:off x="4946040" y="3254040"/>
            <a:ext cx="3198600" cy="1246680"/>
          </a:xfrm>
          <a:prstGeom prst="line">
            <a:avLst/>
          </a:prstGeom>
          <a:noFill/>
          <a:ln w="18000">
            <a:solidFill>
              <a:srgbClr val="0000FF"/>
            </a:solidFill>
            <a:prstDash val="solid"/>
            <a:miter/>
            <a:tailEnd type="arrow"/>
          </a:ln>
        </p:spPr>
        <p:txBody>
          <a:bodyPr vert="horz" wrap="square" lIns="94320" tIns="51120" rIns="94320" bIns="5112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2" name="Connecteur droit 31"/>
          <p:cNvSpPr/>
          <p:nvPr/>
        </p:nvSpPr>
        <p:spPr>
          <a:xfrm flipH="1">
            <a:off x="5114879" y="3292200"/>
            <a:ext cx="1513801" cy="1208520"/>
          </a:xfrm>
          <a:prstGeom prst="line">
            <a:avLst/>
          </a:prstGeom>
          <a:noFill/>
          <a:ln w="18000">
            <a:solidFill>
              <a:srgbClr val="003366"/>
            </a:solidFill>
            <a:prstDash val="solid"/>
            <a:miter/>
            <a:tailEnd type="arrow"/>
          </a:ln>
        </p:spPr>
        <p:txBody>
          <a:bodyPr vert="horz" wrap="square" lIns="94320" tIns="51120" rIns="94320" bIns="5112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33" name="Connecteur droit 32"/>
          <p:cNvSpPr/>
          <p:nvPr/>
        </p:nvSpPr>
        <p:spPr>
          <a:xfrm>
            <a:off x="4673160" y="3231720"/>
            <a:ext cx="186840" cy="1268280"/>
          </a:xfrm>
          <a:prstGeom prst="line">
            <a:avLst/>
          </a:prstGeom>
          <a:noFill/>
          <a:ln w="18000">
            <a:solidFill>
              <a:srgbClr val="333399"/>
            </a:solidFill>
            <a:prstDash val="solid"/>
            <a:miter/>
            <a:tailEnd type="arrow"/>
          </a:ln>
        </p:spPr>
        <p:txBody>
          <a:bodyPr vert="horz" wrap="square" lIns="94320" tIns="51120" rIns="94320" bIns="5112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614640" y="4505040"/>
            <a:ext cx="830520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8000"/>
            </a:solidFill>
            <a:prstDash val="solid"/>
            <a:miter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830640" y="4721040"/>
            <a:ext cx="830159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8000"/>
            </a:solidFill>
            <a:prstDash val="solid"/>
            <a:miter/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046640" y="4936680"/>
            <a:ext cx="830159" cy="470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8000"/>
            </a:solidFill>
            <a:prstDash val="solid"/>
            <a:miter/>
          </a:ln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262640" y="5152680"/>
            <a:ext cx="830159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8000"/>
            </a:solidFill>
            <a:prstDash val="solid"/>
            <a:miter/>
          </a:ln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478280" y="5368680"/>
            <a:ext cx="830520" cy="469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8000"/>
            </a:solidFill>
            <a:prstDash val="solid"/>
            <a:miter/>
          </a:ln>
        </p:spPr>
      </p:pic>
      <p:sp>
        <p:nvSpPr>
          <p:cNvPr id="39" name="Forme libre 38"/>
          <p:cNvSpPr/>
          <p:nvPr/>
        </p:nvSpPr>
        <p:spPr>
          <a:xfrm>
            <a:off x="7048080" y="5950800"/>
            <a:ext cx="1231920" cy="33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1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DESY Files</a:t>
            </a:r>
          </a:p>
        </p:txBody>
      </p:sp>
      <p:sp>
        <p:nvSpPr>
          <p:cNvPr id="40" name="Connecteur droit 39"/>
          <p:cNvSpPr/>
          <p:nvPr/>
        </p:nvSpPr>
        <p:spPr>
          <a:xfrm flipH="1">
            <a:off x="7200000" y="3273120"/>
            <a:ext cx="889200" cy="1175040"/>
          </a:xfrm>
          <a:prstGeom prst="line">
            <a:avLst/>
          </a:prstGeom>
          <a:noFill/>
          <a:ln w="1800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4320" tIns="51120" rIns="94320" bIns="5112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41" name="Connecteur droit 40"/>
          <p:cNvSpPr/>
          <p:nvPr/>
        </p:nvSpPr>
        <p:spPr>
          <a:xfrm>
            <a:off x="4682880" y="3241440"/>
            <a:ext cx="2279880" cy="1206720"/>
          </a:xfrm>
          <a:prstGeom prst="line">
            <a:avLst/>
          </a:prstGeom>
          <a:noFill/>
          <a:ln w="1800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4320" tIns="51120" rIns="94320" bIns="5112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42" name="Connecteur droit 41"/>
          <p:cNvSpPr/>
          <p:nvPr/>
        </p:nvSpPr>
        <p:spPr>
          <a:xfrm>
            <a:off x="6654599" y="3308040"/>
            <a:ext cx="455401" cy="1140120"/>
          </a:xfrm>
          <a:prstGeom prst="line">
            <a:avLst/>
          </a:prstGeom>
          <a:noFill/>
          <a:ln w="1800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4320" tIns="51120" rIns="94320" bIns="5112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2875680" y="4968360"/>
            <a:ext cx="1444319" cy="134244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ZoneTexte 43"/>
          <p:cNvSpPr txBox="1"/>
          <p:nvPr/>
        </p:nvSpPr>
        <p:spPr>
          <a:xfrm>
            <a:off x="650520" y="1260000"/>
            <a:ext cx="5884920" cy="486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91"/>
              </a:spcBef>
              <a:spcAft>
                <a:spcPts val="595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600" b="1" i="0" u="none" strike="noStrike" baseline="0">
                <a:ln>
                  <a:noFill/>
                </a:ln>
                <a:solidFill>
                  <a:srgbClr val="0047FF"/>
                </a:solidFill>
                <a:latin typeface="Calibri" pitchFamily="34"/>
                <a:ea typeface="SimSun" pitchFamily="2"/>
                <a:cs typeface="Mangal" pitchFamily="2"/>
              </a:rPr>
              <a:t>How to exchange data and applications?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CBCF4581-3C5D-451B-AA97-D635743B7E18}" type="slidenum">
              <a:t>9</a:t>
            </a:fld>
            <a:endParaRPr lang="fr-FR"/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fr-FR" dirty="0" smtClean="0"/>
              <a:t>Common Data Model Access, April 2017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35839" y="2123640"/>
            <a:ext cx="1724040" cy="114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070000" y="4346640"/>
            <a:ext cx="1222559" cy="693719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prstDash val="solid"/>
            <a:miter/>
          </a:ln>
        </p:spPr>
      </p:pic>
      <p:sp>
        <p:nvSpPr>
          <p:cNvPr id="4" name="Forme libre 3"/>
          <p:cNvSpPr/>
          <p:nvPr/>
        </p:nvSpPr>
        <p:spPr>
          <a:xfrm>
            <a:off x="218880" y="2506320"/>
            <a:ext cx="1295640" cy="58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1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Mangal" pitchFamily="2"/>
              </a:rPr>
              <a:t>SAXS data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1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Mangal" pitchFamily="2"/>
              </a:rPr>
              <a:t>application</a:t>
            </a:r>
          </a:p>
        </p:txBody>
      </p:sp>
      <p:sp>
        <p:nvSpPr>
          <p:cNvPr id="5" name="Forme libre 4"/>
          <p:cNvSpPr/>
          <p:nvPr/>
        </p:nvSpPr>
        <p:spPr>
          <a:xfrm>
            <a:off x="1181160" y="3828959"/>
            <a:ext cx="2370240" cy="3920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99CC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Mangal" pitchFamily="2"/>
              </a:rPr>
              <a:t>NeXus API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40000" y="5156280"/>
            <a:ext cx="1222199" cy="693719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prstDash val="solid"/>
            <a:miter/>
          </a:ln>
        </p:spPr>
      </p:pic>
      <p:sp>
        <p:nvSpPr>
          <p:cNvPr id="7" name="Forme libre 6"/>
          <p:cNvSpPr/>
          <p:nvPr/>
        </p:nvSpPr>
        <p:spPr>
          <a:xfrm>
            <a:off x="3776760" y="4010399"/>
            <a:ext cx="3959279" cy="2286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Mangal" pitchFamily="2"/>
              </a:rPr>
              <a:t>On SWING beamline,  data organisation had been fixed by a « SAXS oriented » data acquisition sequence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1800" b="0" i="0" u="none" strike="noStrike" baseline="0">
              <a:ln>
                <a:noFill/>
              </a:ln>
              <a:solidFill>
                <a:srgbClr val="000000"/>
              </a:solidFill>
              <a:latin typeface="Calibri" pitchFamily="34"/>
              <a:ea typeface="SimSun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Mangal" pitchFamily="2"/>
              </a:rPr>
              <a:t>On CRISTAL beamline, data organisation inside the NeXus file had been fixed by a «Powder diffraction oriented » data acquisition sequence</a:t>
            </a:r>
          </a:p>
        </p:txBody>
      </p:sp>
      <p:sp>
        <p:nvSpPr>
          <p:cNvPr id="8" name="Forme libre 7"/>
          <p:cNvSpPr/>
          <p:nvPr/>
        </p:nvSpPr>
        <p:spPr>
          <a:xfrm>
            <a:off x="449280" y="5219640"/>
            <a:ext cx="189072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600" b="0" i="1" u="none" strike="noStrike" baseline="0">
                <a:ln>
                  <a:noFill/>
                </a:ln>
                <a:solidFill>
                  <a:srgbClr val="B84747"/>
                </a:solidFill>
                <a:latin typeface="Calibri" pitchFamily="34"/>
                <a:ea typeface="SimSun" pitchFamily="2"/>
                <a:cs typeface="Mangal" pitchFamily="2"/>
              </a:rPr>
              <a:t>Soleil NeXus file created on SWING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600800" y="1746719"/>
            <a:ext cx="4140000" cy="100511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SimSun" pitchFamily="2"/>
                <a:cs typeface="Mangal" pitchFamily="2"/>
              </a:rPr>
              <a:t>Even worse, we were blocked even before exchanging data with other institutes!!</a:t>
            </a:r>
          </a:p>
        </p:txBody>
      </p:sp>
      <p:sp>
        <p:nvSpPr>
          <p:cNvPr id="10" name="Connecteur droit 9"/>
          <p:cNvSpPr/>
          <p:nvPr/>
        </p:nvSpPr>
        <p:spPr>
          <a:xfrm>
            <a:off x="2520000" y="3315959"/>
            <a:ext cx="0" cy="513000"/>
          </a:xfrm>
          <a:prstGeom prst="line">
            <a:avLst/>
          </a:prstGeom>
          <a:noFill/>
          <a:ln w="36000">
            <a:solidFill>
              <a:srgbClr val="000000"/>
            </a:solidFill>
            <a:prstDash val="solid"/>
            <a:tailEnd type="arrow"/>
          </a:ln>
        </p:spPr>
        <p:txBody>
          <a:bodyPr vert="horz" wrap="none" lIns="108000" tIns="63000" rIns="108000" bIns="63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sz="2400" b="0" i="0" u="none" strike="noStrike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SimSun" pitchFamily="2"/>
              <a:cs typeface="Mangal" pitchFamily="2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208080" y="4410360"/>
            <a:ext cx="186192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1600" b="0" i="1" u="none" strike="noStrike" baseline="0">
                <a:ln>
                  <a:noFill/>
                </a:ln>
                <a:solidFill>
                  <a:srgbClr val="B84700"/>
                </a:solidFill>
                <a:latin typeface="Calibri" pitchFamily="34"/>
                <a:ea typeface="SimSun" pitchFamily="2"/>
                <a:cs typeface="Mangal" pitchFamily="2"/>
              </a:rPr>
              <a:t>Soleil NeXus file created on CRISTAL</a:t>
            </a:r>
          </a:p>
        </p:txBody>
      </p:sp>
      <p:sp>
        <p:nvSpPr>
          <p:cNvPr id="12" name="Titre 11"/>
          <p:cNvSpPr txBox="1">
            <a:spLocks noGrp="1"/>
          </p:cNvSpPr>
          <p:nvPr>
            <p:ph type="title" idx="4294967295"/>
          </p:nvPr>
        </p:nvSpPr>
        <p:spPr>
          <a:xfrm>
            <a:off x="1980000" y="477000"/>
            <a:ext cx="6390000" cy="396720"/>
          </a:xfrm>
        </p:spPr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fr-FR"/>
              <a:t>Genesis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600800" y="2822760"/>
            <a:ext cx="4050000" cy="1187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400" b="1" i="0" u="none" strike="noStrike" baseline="0">
                <a:ln>
                  <a:noFill/>
                </a:ln>
                <a:solidFill>
                  <a:srgbClr val="000000"/>
                </a:solidFill>
                <a:latin typeface="Trebuchet MS" pitchFamily="34"/>
                <a:ea typeface="SimSun" pitchFamily="2"/>
                <a:cs typeface="Mangal" pitchFamily="2"/>
              </a:rPr>
              <a:t>At this point we concluded that we needed a higher level of abstraction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69240" y="2445120"/>
            <a:ext cx="1231560" cy="1231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/>
          <p:cNvSpPr txBox="1"/>
          <p:nvPr/>
        </p:nvSpPr>
        <p:spPr>
          <a:xfrm>
            <a:off x="650880" y="1260360"/>
            <a:ext cx="5727960" cy="4863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1191"/>
              </a:spcBef>
              <a:spcAft>
                <a:spcPts val="595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600" b="1" i="0" u="none" strike="noStrike" baseline="0">
                <a:ln>
                  <a:noFill/>
                </a:ln>
                <a:solidFill>
                  <a:srgbClr val="0047FF"/>
                </a:solidFill>
                <a:latin typeface="Calibri" pitchFamily="34"/>
                <a:ea typeface="SimSun" pitchFamily="2"/>
                <a:cs typeface="Mangal" pitchFamily="2"/>
              </a:rPr>
              <a:t>How to exchange data and applications?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26597</TotalTime>
  <Words>1599</Words>
  <Application>Microsoft Office PowerPoint</Application>
  <PresentationFormat>Affichage à l'écran (4:3)</PresentationFormat>
  <Paragraphs>318</Paragraphs>
  <Slides>23</Slides>
  <Notes>23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25" baseType="lpstr">
      <vt:lpstr>Standard</vt:lpstr>
      <vt:lpstr>Titre1</vt:lpstr>
      <vt:lpstr>Nexus Usage at SOLEIL</vt:lpstr>
      <vt:lpstr>Agenda</vt:lpstr>
      <vt:lpstr>Présentation PowerPoint</vt:lpstr>
      <vt:lpstr>Genesis</vt:lpstr>
      <vt:lpstr>Genesis</vt:lpstr>
      <vt:lpstr>Genesis</vt:lpstr>
      <vt:lpstr>Genesis</vt:lpstr>
      <vt:lpstr>Genesis</vt:lpstr>
      <vt:lpstr>Genesis</vt:lpstr>
      <vt:lpstr>Genesis</vt:lpstr>
      <vt:lpstr>Genesis</vt:lpstr>
      <vt:lpstr>Présentation PowerPoint</vt:lpstr>
      <vt:lpstr>What is the CDMA?</vt:lpstr>
      <vt:lpstr>Présentation PowerPoint</vt:lpstr>
      <vt:lpstr>Key concepts</vt:lpstr>
      <vt:lpstr>Key concepts</vt:lpstr>
      <vt:lpstr>Key concepts</vt:lpstr>
      <vt:lpstr>Key concepts</vt:lpstr>
      <vt:lpstr>CDMA concepts</vt:lpstr>
      <vt:lpstr>Key concepts</vt:lpstr>
      <vt:lpstr>Key concepts</vt:lpstr>
      <vt:lpstr>Key concepts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deck</dc:creator>
  <cp:lastModifiedBy>OUNSY Majid</cp:lastModifiedBy>
  <cp:revision>619</cp:revision>
  <dcterms:created xsi:type="dcterms:W3CDTF">2003-06-11T16:48:17Z</dcterms:created>
  <dcterms:modified xsi:type="dcterms:W3CDTF">2017-04-04T10:30:40Z</dcterms:modified>
</cp:coreProperties>
</file>