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8" r:id="rId4"/>
    <p:sldId id="263" r:id="rId5"/>
    <p:sldId id="271" r:id="rId6"/>
    <p:sldId id="264" r:id="rId7"/>
    <p:sldId id="268" r:id="rId8"/>
    <p:sldId id="266" r:id="rId9"/>
    <p:sldId id="270" r:id="rId10"/>
    <p:sldId id="261" r:id="rId11"/>
    <p:sldId id="272" r:id="rId12"/>
    <p:sldId id="265" r:id="rId13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600" y="10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agez\home\tducic\Prezentaion\in-house%20for%20SECTION%20REV\Copy%20of%20publication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27%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3486369530787271"/>
          <c:y val="7.3308897034321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4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0AC-4DC2-863D-F7C09AA366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0AC-4DC2-863D-F7C09AA36645}"/>
              </c:ext>
            </c:extLst>
          </c:dPt>
          <c:cat>
            <c:strRef>
              <c:f>Sheet1!$B$2:$B$3</c:f>
              <c:strCache>
                <c:ptCount val="2"/>
                <c:pt idx="0">
                  <c:v>Publication </c:v>
                </c:pt>
                <c:pt idx="1">
                  <c:v>Publication in-house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57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AC-4DC2-863D-F7C09AA36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57699037620297"/>
          <c:y val="0.81076334208223977"/>
          <c:w val="0.52317913385826786"/>
          <c:h val="0.16145888013998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a-ES" sz="4400" b="0" strike="noStrike" spc="-1">
                <a:latin typeface="Arial"/>
              </a:rPr>
              <a:t>Feu clic per a moure la diapositiva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ca-ES" sz="2000" b="0" strike="noStrike" spc="-1">
                <a:latin typeface="Arial"/>
              </a:rPr>
              <a:t>Feu clic per a editar el format de les notes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ca-ES" sz="1400" b="0" strike="noStrike" spc="-1">
                <a:latin typeface="Times New Roman"/>
              </a:rPr>
              <a:t>&lt;capçalera&gt;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ca-ES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ca-ES" sz="1400" b="0" strike="noStrike" spc="-1">
                <a:latin typeface="Times New Roman"/>
              </a:rPr>
              <a:t>&lt;peu de pàgina&gt;</a:t>
            </a:r>
          </a:p>
        </p:txBody>
      </p:sp>
      <p:sp>
        <p:nvSpPr>
          <p:cNvPr id="8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4AA71B3-DBCD-401F-988E-1B861FF2B1FB}" type="slidenum">
              <a:rPr lang="ca-ES" sz="1400" b="0" strike="noStrike" spc="-1">
                <a:latin typeface="Times New Roman"/>
              </a:rPr>
              <a:t>‹#›</a:t>
            </a:fld>
            <a:endParaRPr lang="ca-E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prstGeom prst="rect">
            <a:avLst/>
          </a:prstGeom>
        </p:spPr>
      </p:sp>
      <p:sp>
        <p:nvSpPr>
          <p:cNvPr id="236" name="Rectangle 235"/>
          <p:cNvSpPr/>
          <p:nvPr/>
        </p:nvSpPr>
        <p:spPr>
          <a:xfrm>
            <a:off x="274320" y="5029200"/>
            <a:ext cx="7314840" cy="412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640" b="0" strike="noStrike" spc="-1">
                <a:latin typeface="Arial"/>
              </a:rPr>
              <a:t>-Not centering on theoretical aspects of MX but on explaining you but how does MX looks like at ALBA.</a:t>
            </a:r>
            <a:endParaRPr lang="ca-ES" sz="264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696913" y="763588"/>
            <a:ext cx="9205913" cy="5180012"/>
          </a:xfrm>
          <a:prstGeom prst="rect">
            <a:avLst/>
          </a:prstGeom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182880" y="5947560"/>
            <a:ext cx="7314840" cy="4122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GB" sz="2640" b="0" strike="noStrike" spc="-1" dirty="0">
                <a:latin typeface="Arial"/>
              </a:rPr>
              <a:t>This talk can be outlined in the following points:</a:t>
            </a:r>
            <a:endParaRPr lang="ca-ES" sz="264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2640" b="0" strike="noStrike" spc="-1" dirty="0">
                <a:latin typeface="Arial"/>
              </a:rPr>
              <a:t>1) First, an introduction to MX-BL XALOC, including:</a:t>
            </a:r>
            <a:endParaRPr lang="ca-ES" sz="264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2640" b="0" strike="noStrike" spc="-1" dirty="0">
                <a:latin typeface="Arial"/>
              </a:rPr>
              <a:t>	- a description of the BL Layout</a:t>
            </a:r>
            <a:endParaRPr lang="ca-ES" sz="264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2640" b="0" strike="noStrike" spc="-1" dirty="0">
                <a:latin typeface="Arial"/>
              </a:rPr>
              <a:t>	- some details of the type of samples that can host the BL</a:t>
            </a:r>
            <a:endParaRPr lang="ca-ES" sz="264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2640" b="0" strike="noStrike" spc="-1" dirty="0">
                <a:latin typeface="Arial"/>
              </a:rPr>
              <a:t>	- an overview of the BL software</a:t>
            </a:r>
            <a:endParaRPr lang="ca-ES" sz="264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2640" b="0" strike="noStrike" spc="-1" dirty="0">
                <a:latin typeface="Arial"/>
              </a:rPr>
              <a:t>	- the newest developments </a:t>
            </a:r>
            <a:endParaRPr lang="ca-ES" sz="264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2640" b="0" strike="noStrike" spc="-1" dirty="0">
                <a:latin typeface="Arial"/>
              </a:rPr>
              <a:t>       - some illustrative examples</a:t>
            </a:r>
            <a:endParaRPr lang="ca-ES" sz="264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2640" b="0" strike="noStrike" spc="-1" dirty="0">
                <a:latin typeface="Arial"/>
              </a:rPr>
              <a:t>2) And finally, a brief glimpse of the new </a:t>
            </a:r>
            <a:r>
              <a:rPr lang="en-GB" sz="2640" b="0" strike="noStrike" spc="-1" dirty="0" err="1">
                <a:latin typeface="Arial"/>
              </a:rPr>
              <a:t>microfocus</a:t>
            </a:r>
            <a:r>
              <a:rPr lang="en-GB" sz="2640" b="0" strike="noStrike" spc="-1" dirty="0">
                <a:latin typeface="Arial"/>
              </a:rPr>
              <a:t> BL (presently in construction)</a:t>
            </a:r>
            <a:endParaRPr lang="ca-ES" sz="264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can not do now?</a:t>
            </a:r>
          </a:p>
          <a:p>
            <a:r>
              <a:rPr lang="en-US" dirty="0"/>
              <a:t>Resolution!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2409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696913" y="763588"/>
            <a:ext cx="9205913" cy="5180012"/>
          </a:xfrm>
          <a:prstGeom prst="rect">
            <a:avLst/>
          </a:prstGeom>
        </p:spPr>
      </p:sp>
      <p:sp>
        <p:nvSpPr>
          <p:cNvPr id="248" name="Rectangle 247"/>
          <p:cNvSpPr/>
          <p:nvPr/>
        </p:nvSpPr>
        <p:spPr>
          <a:xfrm>
            <a:off x="182880" y="5947560"/>
            <a:ext cx="7314840" cy="412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4AA71B3-DBCD-401F-988E-1B861FF2B1FB}" type="slidenum">
              <a:rPr lang="ca-ES" sz="1400" b="0" strike="noStrike" spc="-1" smtClean="0">
                <a:latin typeface="Times New Roman"/>
              </a:rPr>
              <a:t>6</a:t>
            </a:fld>
            <a:endParaRPr lang="ca-E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9499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696913" y="763588"/>
            <a:ext cx="9205913" cy="5180012"/>
          </a:xfrm>
          <a:prstGeom prst="rect">
            <a:avLst/>
          </a:prstGeom>
        </p:spPr>
      </p:sp>
      <p:sp>
        <p:nvSpPr>
          <p:cNvPr id="242" name="Rectangle 241"/>
          <p:cNvSpPr/>
          <p:nvPr/>
        </p:nvSpPr>
        <p:spPr>
          <a:xfrm>
            <a:off x="182880" y="5947560"/>
            <a:ext cx="7314840" cy="412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696913" y="763588"/>
            <a:ext cx="9205913" cy="5180012"/>
          </a:xfrm>
          <a:prstGeom prst="rect">
            <a:avLst/>
          </a:prstGeom>
        </p:spPr>
      </p:sp>
      <p:sp>
        <p:nvSpPr>
          <p:cNvPr id="244" name="Rectangle 243"/>
          <p:cNvSpPr/>
          <p:nvPr/>
        </p:nvSpPr>
        <p:spPr>
          <a:xfrm>
            <a:off x="182880" y="5947560"/>
            <a:ext cx="7314840" cy="412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92260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696913" y="763588"/>
            <a:ext cx="9205913" cy="5180012"/>
          </a:xfrm>
          <a:prstGeom prst="rect">
            <a:avLst/>
          </a:prstGeom>
        </p:spPr>
      </p:sp>
      <p:sp>
        <p:nvSpPr>
          <p:cNvPr id="250" name="Rectangle 249"/>
          <p:cNvSpPr/>
          <p:nvPr/>
        </p:nvSpPr>
        <p:spPr>
          <a:xfrm>
            <a:off x="182880" y="5947560"/>
            <a:ext cx="7314840" cy="412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06E08F9-E7C1-4943-A0A6-C0EF7E401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+CT +</a:t>
            </a:r>
            <a:r>
              <a:rPr lang="en-US" dirty="0" err="1"/>
              <a:t>cryo</a:t>
            </a:r>
            <a:r>
              <a:rPr lang="en-US" dirty="0"/>
              <a:t> 3D SIM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391400" y="146160"/>
            <a:ext cx="729720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92640" y="1296000"/>
            <a:ext cx="869328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92640" y="3370320"/>
            <a:ext cx="869328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391400" y="146160"/>
            <a:ext cx="729720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92640" y="1296000"/>
            <a:ext cx="424224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47280" y="1296000"/>
            <a:ext cx="424224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92640" y="3370320"/>
            <a:ext cx="424224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47280" y="3370320"/>
            <a:ext cx="424224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391400" y="146160"/>
            <a:ext cx="729720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92640" y="1296000"/>
            <a:ext cx="279900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632040" y="1296000"/>
            <a:ext cx="279900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71440" y="1296000"/>
            <a:ext cx="279900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92640" y="3370320"/>
            <a:ext cx="279900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632040" y="3370320"/>
            <a:ext cx="279900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571440" y="3370320"/>
            <a:ext cx="279900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391400" y="146160"/>
            <a:ext cx="729720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92640" y="1296000"/>
            <a:ext cx="8693280" cy="3971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391400" y="146160"/>
            <a:ext cx="729720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92640" y="1296000"/>
            <a:ext cx="8693280" cy="397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391400" y="146160"/>
            <a:ext cx="729720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92640" y="1296000"/>
            <a:ext cx="4242240" cy="397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47280" y="1296000"/>
            <a:ext cx="4242240" cy="397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391400" y="146160"/>
            <a:ext cx="729720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391400" y="146160"/>
            <a:ext cx="7297200" cy="5079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391400" y="146160"/>
            <a:ext cx="729720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92640" y="1296000"/>
            <a:ext cx="424224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47280" y="1296000"/>
            <a:ext cx="4242240" cy="397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92640" y="3370320"/>
            <a:ext cx="424224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391400" y="146160"/>
            <a:ext cx="729720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92640" y="1296000"/>
            <a:ext cx="8693280" cy="3971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391400" y="146160"/>
            <a:ext cx="729720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92640" y="1296000"/>
            <a:ext cx="4242240" cy="397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47280" y="1296000"/>
            <a:ext cx="424224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147280" y="3370320"/>
            <a:ext cx="424224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391400" y="146160"/>
            <a:ext cx="729720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92640" y="1296000"/>
            <a:ext cx="424224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47280" y="1296000"/>
            <a:ext cx="424224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92640" y="3370320"/>
            <a:ext cx="869328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391400" y="146160"/>
            <a:ext cx="729720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92640" y="1296000"/>
            <a:ext cx="869328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92640" y="3370320"/>
            <a:ext cx="869328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391400" y="146160"/>
            <a:ext cx="729720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92640" y="1296000"/>
            <a:ext cx="424224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147280" y="1296000"/>
            <a:ext cx="424224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92640" y="3370320"/>
            <a:ext cx="424224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147280" y="3370320"/>
            <a:ext cx="424224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391400" y="146160"/>
            <a:ext cx="729720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92640" y="1296000"/>
            <a:ext cx="279900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632040" y="1296000"/>
            <a:ext cx="279900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571440" y="1296000"/>
            <a:ext cx="279900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92640" y="3370320"/>
            <a:ext cx="279900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632040" y="3370320"/>
            <a:ext cx="279900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571440" y="3370320"/>
            <a:ext cx="279900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391400" y="146160"/>
            <a:ext cx="729720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92640" y="1296000"/>
            <a:ext cx="8693280" cy="397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391400" y="146160"/>
            <a:ext cx="729720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92640" y="1296000"/>
            <a:ext cx="4242240" cy="397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47280" y="1296000"/>
            <a:ext cx="4242240" cy="397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391400" y="146160"/>
            <a:ext cx="729720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391400" y="146160"/>
            <a:ext cx="7297200" cy="5079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391400" y="146160"/>
            <a:ext cx="729720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92640" y="1296000"/>
            <a:ext cx="424224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47280" y="1296000"/>
            <a:ext cx="4242240" cy="397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92640" y="3370320"/>
            <a:ext cx="424224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391400" y="146160"/>
            <a:ext cx="729720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92640" y="1296000"/>
            <a:ext cx="4242240" cy="3971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47280" y="1296000"/>
            <a:ext cx="424224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47280" y="3370320"/>
            <a:ext cx="424224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391400" y="146160"/>
            <a:ext cx="729720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92640" y="1296000"/>
            <a:ext cx="424224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47280" y="1296000"/>
            <a:ext cx="424224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92640" y="3370320"/>
            <a:ext cx="8693280" cy="189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/>
          <p:nvPr/>
        </p:nvPicPr>
        <p:blipFill>
          <a:blip r:embed="rId14"/>
          <a:stretch/>
        </p:blipFill>
        <p:spPr>
          <a:xfrm>
            <a:off x="720" y="0"/>
            <a:ext cx="10077120" cy="5669280"/>
          </a:xfrm>
          <a:prstGeom prst="rect">
            <a:avLst/>
          </a:prstGeom>
          <a:ln w="0">
            <a:noFill/>
          </a:ln>
        </p:spPr>
      </p:pic>
      <p:sp>
        <p:nvSpPr>
          <p:cNvPr id="6" name="Slide Number Placeholder 5"/>
          <p:cNvSpPr/>
          <p:nvPr/>
        </p:nvSpPr>
        <p:spPr>
          <a:xfrm>
            <a:off x="7810200" y="5367960"/>
            <a:ext cx="2267280" cy="30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>
            <a:noAutofit/>
          </a:bodyPr>
          <a:lstStyle/>
          <a:p>
            <a:pPr>
              <a:lnSpc>
                <a:spcPct val="100000"/>
              </a:lnSpc>
            </a:pPr>
            <a:fld id="{CFF7D399-1C80-4390-B21A-087D95720534}" type="slidenum">
              <a:rPr lang="en-GB" sz="1979" b="0" strike="noStrike" spc="-1">
                <a:solidFill>
                  <a:srgbClr val="000000"/>
                </a:solidFill>
                <a:latin typeface="Arial"/>
                <a:ea typeface="DejaVu Sans"/>
              </a:rPr>
              <a:t>‹#›</a:t>
            </a:fld>
            <a:endParaRPr lang="ca-ES" sz="1979" b="0" strike="noStrike" spc="-1">
              <a:latin typeface="Arial"/>
            </a:endParaRPr>
          </a:p>
        </p:txBody>
      </p:sp>
      <p:pic>
        <p:nvPicPr>
          <p:cNvPr id="2" name="Imagen 6"/>
          <p:cNvPicPr/>
          <p:nvPr/>
        </p:nvPicPr>
        <p:blipFill>
          <a:blip r:embed="rId15"/>
          <a:stretch/>
        </p:blipFill>
        <p:spPr>
          <a:xfrm>
            <a:off x="2880" y="-346320"/>
            <a:ext cx="10076040" cy="75589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391400" y="146160"/>
            <a:ext cx="729720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ca-ES" sz="1800" b="0" strike="noStrike" spc="-1">
                <a:latin typeface="Arial"/>
              </a:rPr>
              <a:t>Feu clic per a editar el format del text del títol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3200" b="0" strike="noStrike" spc="-1">
                <a:latin typeface="Arial"/>
              </a:rPr>
              <a:t>Feu clic per a editar el format del text de l'esquema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2800" b="0" strike="noStrike" spc="-1">
                <a:latin typeface="Arial"/>
              </a:rPr>
              <a:t>Segon nivell d'esquema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400" b="0" strike="noStrike" spc="-1">
                <a:latin typeface="Arial"/>
              </a:rPr>
              <a:t>Tercer nivell d'esquema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2000" b="0" strike="noStrike" spc="-1">
                <a:latin typeface="Arial"/>
              </a:rPr>
              <a:t>Quart nivell d'esquema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latin typeface="Arial"/>
              </a:rPr>
              <a:t>Cinquè nivell d'esquema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latin typeface="Arial"/>
              </a:rPr>
              <a:t>Sisè nivell d'esquema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latin typeface="Arial"/>
              </a:rPr>
              <a:t>Setè nivell d'esquema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/>
          <p:nvPr/>
        </p:nvSpPr>
        <p:spPr>
          <a:xfrm>
            <a:off x="6840" y="0"/>
            <a:ext cx="10077480" cy="5669640"/>
          </a:xfrm>
          <a:custGeom>
            <a:avLst/>
            <a:gdLst/>
            <a:ahLst/>
            <a:cxnLst/>
            <a:rect l="l" t="t" r="r" b="b"/>
            <a:pathLst>
              <a:path w="27994" h="15750">
                <a:moveTo>
                  <a:pt x="0" y="15749"/>
                </a:moveTo>
                <a:lnTo>
                  <a:pt x="0" y="0"/>
                </a:lnTo>
                <a:lnTo>
                  <a:pt x="27993" y="0"/>
                </a:lnTo>
                <a:lnTo>
                  <a:pt x="27993" y="15749"/>
                </a:lnTo>
                <a:lnTo>
                  <a:pt x="0" y="15749"/>
                </a:lnTo>
                <a:close/>
              </a:path>
            </a:pathLst>
          </a:custGeom>
          <a:blipFill rotWithShape="0">
            <a:blip r:embed="rId1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Picture 41"/>
          <p:cNvPicPr/>
          <p:nvPr/>
        </p:nvPicPr>
        <p:blipFill>
          <a:blip r:embed="rId15"/>
          <a:stretch/>
        </p:blipFill>
        <p:spPr>
          <a:xfrm>
            <a:off x="-3960" y="0"/>
            <a:ext cx="10087920" cy="5669640"/>
          </a:xfrm>
          <a:prstGeom prst="rect">
            <a:avLst/>
          </a:prstGeom>
          <a:ln w="0">
            <a:noFill/>
          </a:ln>
        </p:spPr>
      </p:pic>
      <p:sp>
        <p:nvSpPr>
          <p:cNvPr id="43" name="Slide Number Placeholder 5"/>
          <p:cNvSpPr/>
          <p:nvPr/>
        </p:nvSpPr>
        <p:spPr>
          <a:xfrm>
            <a:off x="7810200" y="5367960"/>
            <a:ext cx="2267280" cy="30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" name="Picture 43"/>
          <p:cNvPicPr/>
          <p:nvPr/>
        </p:nvPicPr>
        <p:blipFill>
          <a:blip r:embed="rId16"/>
          <a:stretch/>
        </p:blipFill>
        <p:spPr>
          <a:xfrm>
            <a:off x="8775360" y="117360"/>
            <a:ext cx="1033920" cy="537840"/>
          </a:xfrm>
          <a:prstGeom prst="rect">
            <a:avLst/>
          </a:prstGeom>
          <a:ln w="0"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1320" y="4898520"/>
            <a:ext cx="108360" cy="34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391400" y="146160"/>
            <a:ext cx="729720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ca-ES" sz="1800" b="0" strike="noStrike" spc="-1">
                <a:latin typeface="Arial"/>
              </a:rPr>
              <a:t>Feu clic per a editar el format del text del títol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92640" y="1296000"/>
            <a:ext cx="8693280" cy="397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800" b="0" strike="noStrike" spc="-1">
                <a:latin typeface="Arial"/>
              </a:rPr>
              <a:t>Feu clic per a editar el format del text de l'esquema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1800" b="0" strike="noStrike" spc="-1">
                <a:latin typeface="Arial"/>
              </a:rPr>
              <a:t>Segon nivell d'esquema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800" b="0" strike="noStrike" spc="-1">
                <a:latin typeface="Arial"/>
              </a:rPr>
              <a:t>Tercer nivell d'esquema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1800" b="0" strike="noStrike" spc="-1">
                <a:latin typeface="Arial"/>
              </a:rPr>
              <a:t>Quart nivell d'esquema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800" b="0" strike="noStrike" spc="-1">
                <a:latin typeface="Arial"/>
              </a:rPr>
              <a:t>Cinquè nivell d'esquema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800" b="0" strike="noStrike" spc="-1">
                <a:latin typeface="Arial"/>
              </a:rPr>
              <a:t>Sisè nivell d'esquema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800" b="0" strike="noStrike" spc="-1">
                <a:latin typeface="Arial"/>
              </a:rPr>
              <a:t>Setè nivell d'esquema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/>
          <p:nvPr/>
        </p:nvPicPr>
        <p:blipFill>
          <a:blip r:embed="rId3"/>
          <a:stretch/>
        </p:blipFill>
        <p:spPr>
          <a:xfrm>
            <a:off x="437400" y="312120"/>
            <a:ext cx="2608560" cy="1678320"/>
          </a:xfrm>
          <a:prstGeom prst="rect">
            <a:avLst/>
          </a:prstGeom>
          <a:ln w="0">
            <a:noFill/>
          </a:ln>
        </p:spPr>
      </p:pic>
      <p:sp>
        <p:nvSpPr>
          <p:cNvPr id="91" name="Title 1_0"/>
          <p:cNvSpPr/>
          <p:nvPr/>
        </p:nvSpPr>
        <p:spPr>
          <a:xfrm>
            <a:off x="2965320" y="2153880"/>
            <a:ext cx="5534640" cy="124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0" strike="noStrike" spc="-1" dirty="0">
                <a:solidFill>
                  <a:srgbClr val="323E4F"/>
                </a:solidFill>
                <a:latin typeface="Arial Black"/>
              </a:rPr>
              <a:t>MIRAS </a:t>
            </a:r>
            <a:r>
              <a:rPr lang="en-US" sz="3600" b="0" strike="noStrike" spc="-1" dirty="0" smtClean="0">
                <a:solidFill>
                  <a:srgbClr val="323E4F"/>
                </a:solidFill>
                <a:latin typeface="Arial Black"/>
              </a:rPr>
              <a:t>In-house </a:t>
            </a:r>
            <a:r>
              <a:rPr lang="en-US" sz="3600" b="0" strike="noStrike" spc="-1" dirty="0">
                <a:solidFill>
                  <a:srgbClr val="323E4F"/>
                </a:solidFill>
                <a:latin typeface="Arial Black"/>
              </a:rPr>
              <a:t>Research Program</a:t>
            </a:r>
            <a:endParaRPr lang="ca-ES" sz="3600" b="0" strike="noStrike" spc="-1" dirty="0">
              <a:latin typeface="Arial"/>
            </a:endParaRPr>
          </a:p>
        </p:txBody>
      </p:sp>
      <p:sp>
        <p:nvSpPr>
          <p:cNvPr id="92" name="Content Placeholder 3"/>
          <p:cNvSpPr/>
          <p:nvPr/>
        </p:nvSpPr>
        <p:spPr>
          <a:xfrm>
            <a:off x="2973600" y="1726560"/>
            <a:ext cx="5534640" cy="35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>
            <a:normAutofit fontScale="83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122D4F"/>
                </a:solidFill>
                <a:latin typeface="Arial"/>
              </a:rPr>
              <a:t>Tanja Ducic</a:t>
            </a:r>
            <a:endParaRPr lang="ca-ES" sz="2800" b="0" strike="noStrike" spc="-1" dirty="0">
              <a:latin typeface="Arial"/>
            </a:endParaRPr>
          </a:p>
        </p:txBody>
      </p:sp>
      <p:sp>
        <p:nvSpPr>
          <p:cNvPr id="93" name="Content Placeholder 4"/>
          <p:cNvSpPr/>
          <p:nvPr/>
        </p:nvSpPr>
        <p:spPr>
          <a:xfrm>
            <a:off x="2973960" y="3473280"/>
            <a:ext cx="5534640" cy="35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spc="-1" dirty="0" smtClean="0">
                <a:solidFill>
                  <a:srgbClr val="122D4F"/>
                </a:solidFill>
                <a:latin typeface="Arial"/>
              </a:rPr>
              <a:t>8</a:t>
            </a:r>
            <a:r>
              <a:rPr lang="en-US" sz="2000" spc="-1" baseline="30000" dirty="0" smtClean="0">
                <a:solidFill>
                  <a:srgbClr val="122D4F"/>
                </a:solidFill>
                <a:latin typeface="Arial"/>
              </a:rPr>
              <a:t>th</a:t>
            </a:r>
            <a:r>
              <a:rPr lang="en-US" sz="2000" spc="-1" dirty="0" smtClean="0">
                <a:solidFill>
                  <a:srgbClr val="122D4F"/>
                </a:solidFill>
                <a:latin typeface="Arial"/>
              </a:rPr>
              <a:t> o</a:t>
            </a:r>
            <a:r>
              <a:rPr lang="en-US" sz="2000" b="0" strike="noStrike" spc="-1" dirty="0" smtClean="0">
                <a:solidFill>
                  <a:srgbClr val="122D4F"/>
                </a:solidFill>
                <a:latin typeface="Arial"/>
              </a:rPr>
              <a:t>f November </a:t>
            </a:r>
            <a:r>
              <a:rPr lang="en-US" sz="2000" b="0" strike="noStrike" spc="-1" dirty="0">
                <a:solidFill>
                  <a:srgbClr val="122D4F"/>
                </a:solidFill>
                <a:latin typeface="Arial"/>
              </a:rPr>
              <a:t>2021</a:t>
            </a:r>
            <a:endParaRPr lang="ca-ES" sz="2000" b="0" strike="noStrike" spc="-1" dirty="0">
              <a:latin typeface="Arial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1A27B9C-EB23-4BCF-9C76-6FC83F06B377}"/>
              </a:ext>
            </a:extLst>
          </p:cNvPr>
          <p:cNvSpPr txBox="1">
            <a:spLocks/>
          </p:cNvSpPr>
          <p:nvPr/>
        </p:nvSpPr>
        <p:spPr>
          <a:xfrm>
            <a:off x="8023225" y="524530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81216" y="322401"/>
            <a:ext cx="5474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1" dirty="0">
                <a:solidFill>
                  <a:srgbClr val="323E4F"/>
                </a:solidFill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IH BL </a:t>
            </a:r>
            <a:r>
              <a:rPr lang="en-US" sz="2400" b="1" spc="-1" dirty="0" smtClean="0">
                <a:solidFill>
                  <a:srgbClr val="323E4F"/>
                </a:solidFill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Sample environment </a:t>
            </a:r>
            <a:r>
              <a:rPr lang="en-US" sz="2400" b="1" spc="-1" dirty="0">
                <a:solidFill>
                  <a:srgbClr val="323E4F"/>
                </a:solidFill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projects</a:t>
            </a:r>
            <a:r>
              <a:rPr lang="en-US" sz="2400" b="1" spc="-1" dirty="0" smtClean="0">
                <a:solidFill>
                  <a:srgbClr val="323E4F"/>
                </a:solidFill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:</a:t>
            </a:r>
            <a:endParaRPr lang="en-US" sz="24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23050" y="4849587"/>
            <a:ext cx="1871025" cy="461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1" b="1" i="1" dirty="0">
                <a:latin typeface="Arial" panose="020B0604020202020204" pitchFamily="34" charset="0"/>
                <a:cs typeface="Arial" panose="020B0604020202020204" pitchFamily="34" charset="0"/>
              </a:rPr>
              <a:t>Ducic et al, </a:t>
            </a:r>
            <a:endParaRPr lang="en-US" sz="1201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1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Manuscript </a:t>
            </a:r>
            <a:r>
              <a:rPr lang="en-US" sz="1201" b="1" i="1" dirty="0">
                <a:latin typeface="Arial" panose="020B0604020202020204" pitchFamily="34" charset="0"/>
                <a:cs typeface="Arial" panose="020B0604020202020204" pitchFamily="34" charset="0"/>
              </a:rPr>
              <a:t>submitted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77496" y="931606"/>
            <a:ext cx="8461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s-ES" sz="1600" b="1" spc="-1" dirty="0" smtClean="0">
                <a:solidFill>
                  <a:srgbClr val="FF0000"/>
                </a:solidFill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Live-</a:t>
            </a:r>
            <a:r>
              <a:rPr lang="es-ES" sz="1600" b="1" spc="-1" dirty="0" err="1" smtClean="0">
                <a:solidFill>
                  <a:srgbClr val="FF0000"/>
                </a:solidFill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Cell</a:t>
            </a:r>
            <a:r>
              <a:rPr lang="es-ES" sz="1600" b="1" spc="-1" dirty="0" smtClean="0">
                <a:solidFill>
                  <a:srgbClr val="FF0000"/>
                </a:solidFill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 </a:t>
            </a:r>
            <a:r>
              <a:rPr lang="es-ES" sz="1600" b="1" spc="-1" dirty="0" err="1" smtClean="0">
                <a:solidFill>
                  <a:srgbClr val="FF0000"/>
                </a:solidFill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Imaging</a:t>
            </a:r>
            <a:r>
              <a:rPr lang="es-ES" sz="1600" b="1" spc="-1" dirty="0" smtClean="0">
                <a:solidFill>
                  <a:srgbClr val="FF0000"/>
                </a:solidFill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 Set-up</a:t>
            </a:r>
            <a:endParaRPr lang="es-ES" sz="1600" b="1" spc="-1" dirty="0" smtClean="0">
              <a:solidFill>
                <a:srgbClr val="FF0000"/>
              </a:solidFill>
              <a:latin typeface="Arial" panose="020B0604020202020204" pitchFamily="34" charset="0"/>
              <a:ea typeface="Noto Sans CJK SC Regular"/>
              <a:cs typeface="Arial" panose="020B0604020202020204" pitchFamily="34" charset="0"/>
            </a:endParaRPr>
          </a:p>
          <a:p>
            <a:pPr lvl="1"/>
            <a:endParaRPr lang="es-ES" sz="1600" b="1" spc="-1" dirty="0" smtClean="0">
              <a:solidFill>
                <a:srgbClr val="FF0000"/>
              </a:solidFill>
              <a:latin typeface="Arial" panose="020B0604020202020204" pitchFamily="34" charset="0"/>
              <a:ea typeface="Noto Sans CJK SC Regular"/>
              <a:cs typeface="Arial" panose="020B0604020202020204" pitchFamily="34" charset="0"/>
            </a:endParaRPr>
          </a:p>
          <a:p>
            <a:pPr marL="274320"/>
            <a:r>
              <a:rPr lang="es-ES" sz="1600" kern="50" spc="-1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-</a:t>
            </a:r>
            <a:r>
              <a:rPr lang="en-GB" sz="1600" kern="5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Live cells setup for FTIR </a:t>
            </a:r>
            <a:r>
              <a:rPr lang="en-GB" sz="1600" kern="5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evaluation of metabolic compounds in the </a:t>
            </a:r>
            <a:r>
              <a:rPr lang="en-GB" sz="1600" kern="5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single cells</a:t>
            </a:r>
          </a:p>
          <a:p>
            <a:pPr marL="274320"/>
            <a:r>
              <a:rPr lang="en-GB" sz="1600" kern="5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-Drug treatment </a:t>
            </a:r>
            <a:r>
              <a:rPr lang="en-GB" sz="1600" kern="5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evaluation </a:t>
            </a:r>
            <a:endParaRPr lang="en-US" sz="1600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71" y="2188650"/>
            <a:ext cx="5071606" cy="27891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9751" y="5003731"/>
            <a:ext cx="447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Project in collaboration with SISSI BL @ ELETTRA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01FFF5-F464-4C72-876D-61D2EE8405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16" y="2290952"/>
            <a:ext cx="3513954" cy="2584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DBDC29-8709-4E3F-A733-D35E03D939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" y="3031263"/>
            <a:ext cx="1294422" cy="914368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61A27B9C-EB23-4BCF-9C76-6FC83F06B377}"/>
              </a:ext>
            </a:extLst>
          </p:cNvPr>
          <p:cNvSpPr txBox="1">
            <a:spLocks/>
          </p:cNvSpPr>
          <p:nvPr/>
        </p:nvSpPr>
        <p:spPr>
          <a:xfrm>
            <a:off x="8023225" y="524530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A3C1E9-1E17-4B2D-975E-2F80F7CB45F8}" type="slidenum">
              <a:rPr lang="es-ES" smtClean="0">
                <a:solidFill>
                  <a:schemeClr val="bg1"/>
                </a:solidFill>
              </a:rPr>
              <a:pPr algn="r"/>
              <a:t>10</a:t>
            </a:fld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5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1 Título_4"/>
          <p:cNvSpPr/>
          <p:nvPr/>
        </p:nvSpPr>
        <p:spPr>
          <a:xfrm>
            <a:off x="203200" y="153466"/>
            <a:ext cx="956310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strike="noStrike" spc="-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integrative </a:t>
            </a:r>
            <a:r>
              <a:rPr lang="es-ES" sz="2400" b="1" strike="noStrike" spc="-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 </a:t>
            </a:r>
            <a:r>
              <a:rPr lang="en-US" sz="2400" b="1" strike="noStrike" spc="-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</a:p>
          <a:p>
            <a:pPr algn="ctr">
              <a:lnSpc>
                <a:spcPct val="90000"/>
              </a:lnSpc>
            </a:pPr>
            <a:endParaRPr lang="es-ES" sz="2400" b="1" i="1" spc="-1" dirty="0">
              <a:solidFill>
                <a:srgbClr val="122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orrelative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imaging by using synchrotron light for illuminating molecular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disorders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ca-ES" sz="2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136" y="2058687"/>
            <a:ext cx="4770033" cy="3133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49599" y="4951327"/>
            <a:ext cx="50387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b="1" i="1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Ducic et al., </a:t>
            </a:r>
            <a:r>
              <a:rPr lang="en-US" sz="1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Microscopy and Microanalysis 2021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doi:10.1017/S1431927621000982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4104" y="2164478"/>
            <a:ext cx="1578279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 X-ray tomography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56585" y="3394894"/>
            <a:ext cx="8166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FTIR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3724" y="3164007"/>
            <a:ext cx="1817129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</a:t>
            </a:r>
          </a:p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Fluorescence /</a:t>
            </a:r>
          </a:p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68860" y="4604763"/>
            <a:ext cx="4011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Invited talk to Microscopy and Microanalysis 2021 </a:t>
            </a:r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organized by Microscopy Society of America </a:t>
            </a:r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4042" t="57914" r="37750" b="3095"/>
          <a:stretch/>
        </p:blipFill>
        <p:spPr bwMode="auto">
          <a:xfrm flipV="1">
            <a:off x="6267446" y="2134814"/>
            <a:ext cx="816658" cy="73243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25947" y="603549"/>
            <a:ext cx="35621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Scientific pilot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Collaborations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Sample environments techniques </a:t>
            </a:r>
          </a:p>
          <a:p>
            <a:endParaRPr lang="en-US" sz="1600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61A27B9C-EB23-4BCF-9C76-6FC83F06B377}"/>
              </a:ext>
            </a:extLst>
          </p:cNvPr>
          <p:cNvSpPr txBox="1">
            <a:spLocks/>
          </p:cNvSpPr>
          <p:nvPr/>
        </p:nvSpPr>
        <p:spPr>
          <a:xfrm>
            <a:off x="8023225" y="524530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A3C1E9-1E17-4B2D-975E-2F80F7CB45F8}" type="slidenum">
              <a:rPr lang="es-ES" smtClean="0">
                <a:solidFill>
                  <a:schemeClr val="bg1"/>
                </a:solidFill>
              </a:rPr>
              <a:pPr algn="r"/>
              <a:t>11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763152" y="659337"/>
            <a:ext cx="212339" cy="748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440326" y="659337"/>
            <a:ext cx="155448" cy="6805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/>
          <p:cNvSpPr/>
          <p:nvPr/>
        </p:nvSpPr>
        <p:spPr>
          <a:xfrm>
            <a:off x="2161624" y="1121157"/>
            <a:ext cx="1188360" cy="45684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" tIns="18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1" strike="noStrike" spc="-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MIRAS</a:t>
            </a:r>
            <a:endParaRPr lang="ca-ES" sz="1800" b="0" strike="noStrike" spc="-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Straight Connector 114"/>
          <p:cNvSpPr/>
          <p:nvPr/>
        </p:nvSpPr>
        <p:spPr>
          <a:xfrm>
            <a:off x="3447005" y="1349217"/>
            <a:ext cx="548640" cy="360"/>
          </a:xfrm>
          <a:prstGeom prst="line">
            <a:avLst/>
          </a:prstGeom>
          <a:ln w="14400">
            <a:solidFill>
              <a:srgbClr val="00999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Rectangle 117"/>
          <p:cNvSpPr/>
          <p:nvPr/>
        </p:nvSpPr>
        <p:spPr>
          <a:xfrm>
            <a:off x="4092666" y="1101217"/>
            <a:ext cx="1086840" cy="47678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" tIns="18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1" strike="noStrike" spc="-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  3 BL-Sci.</a:t>
            </a:r>
            <a:endParaRPr lang="ca-ES" sz="1200" b="0" strike="noStrike" spc="-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  1 </a:t>
            </a:r>
            <a:r>
              <a:rPr lang="en-GB" sz="1200" b="1" strike="noStrike" spc="-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PDoc</a:t>
            </a:r>
            <a:endParaRPr lang="ca-ES" sz="1200" b="0" strike="noStrike" spc="-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1 Título_0"/>
          <p:cNvSpPr/>
          <p:nvPr/>
        </p:nvSpPr>
        <p:spPr>
          <a:xfrm>
            <a:off x="1260000" y="180000"/>
            <a:ext cx="70696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2400" b="1" strike="noStrike" spc="-1" dirty="0">
                <a:solidFill>
                  <a:srgbClr val="323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 </a:t>
            </a:r>
            <a:r>
              <a:rPr lang="en-US" sz="2400" b="1" strike="noStrike" spc="-1" dirty="0">
                <a:solidFill>
                  <a:srgbClr val="323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s-ES" sz="2400" b="1" strike="noStrike" spc="-1" dirty="0">
                <a:solidFill>
                  <a:srgbClr val="323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strike="noStrike" spc="-1" dirty="0" err="1">
                <a:solidFill>
                  <a:srgbClr val="323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es-ES" sz="2400" b="1" strike="noStrike" spc="-1" dirty="0">
                <a:solidFill>
                  <a:srgbClr val="323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strike="noStrike" spc="-1" dirty="0" smtClean="0">
                <a:solidFill>
                  <a:srgbClr val="323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2017-2021 </a:t>
            </a:r>
            <a:r>
              <a:rPr lang="es-ES" sz="2400" b="1" strike="noStrike" spc="-1" dirty="0">
                <a:solidFill>
                  <a:srgbClr val="323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endParaRPr lang="ca-ES" sz="2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320428" y="1086822"/>
            <a:ext cx="2483522" cy="49773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" tIns="18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400" b="1" strike="noStrike" spc="-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external Marie Curie </a:t>
            </a:r>
            <a:r>
              <a:rPr lang="en-GB" sz="1400" b="1" strike="noStrike" spc="-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PDoc</a:t>
            </a:r>
            <a:endParaRPr lang="en-GB" sz="1400" b="1" strike="noStrike" spc="-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400" b="1" strike="noStrike" spc="-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Joint PhD</a:t>
            </a:r>
            <a:endParaRPr lang="ca-ES" sz="1400" b="1" strike="noStrike" spc="-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561" y="2793379"/>
            <a:ext cx="4161938" cy="2806899"/>
          </a:xfrm>
          <a:prstGeom prst="rect">
            <a:avLst/>
          </a:prstGeom>
        </p:spPr>
      </p:pic>
      <p:graphicFrame>
        <p:nvGraphicFramePr>
          <p:cNvPr id="46" name="Char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479872"/>
              </p:ext>
            </p:extLst>
          </p:nvPr>
        </p:nvGraphicFramePr>
        <p:xfrm>
          <a:off x="3825979" y="2955042"/>
          <a:ext cx="2626135" cy="193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4561023" y="4964051"/>
            <a:ext cx="14993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360">
              <a:lnSpc>
                <a:spcPct val="100000"/>
              </a:lnSpc>
              <a:spcBef>
                <a:spcPts val="1570"/>
              </a:spcBef>
              <a:buClr>
                <a:srgbClr val="000000"/>
              </a:buClr>
              <a:buSzPct val="45000"/>
            </a:pPr>
            <a:r>
              <a:rPr lang="en-US" sz="14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es-ES" sz="14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4.7</a:t>
            </a:r>
            <a:endParaRPr lang="ca-ES" sz="1400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4C475B-7CAA-436B-A4D6-33E24C0F94F9}"/>
              </a:ext>
            </a:extLst>
          </p:cNvPr>
          <p:cNvSpPr/>
          <p:nvPr/>
        </p:nvSpPr>
        <p:spPr>
          <a:xfrm>
            <a:off x="409008" y="3213169"/>
            <a:ext cx="2640240" cy="477000"/>
          </a:xfrm>
          <a:prstGeom prst="rect">
            <a:avLst/>
          </a:prstGeom>
          <a:noFill/>
          <a:ln w="14400">
            <a:solidFill>
              <a:srgbClr val="323E4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200" tIns="25200" rIns="97200" bIns="522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400" b="0" strike="noStrike" spc="-1" dirty="0">
                <a:latin typeface="Arial" panose="020B0604020202020204" pitchFamily="34" charset="0"/>
                <a:cs typeface="Arial" panose="020B0604020202020204" pitchFamily="34" charset="0"/>
              </a:rPr>
              <a:t>  IH = 11-13% of total beamtime</a:t>
            </a:r>
            <a:endParaRPr lang="ca-ES" sz="1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5A8FB3-B49F-4F6E-A238-22A014313B3D}"/>
              </a:ext>
            </a:extLst>
          </p:cNvPr>
          <p:cNvGrpSpPr/>
          <p:nvPr/>
        </p:nvGrpSpPr>
        <p:grpSpPr>
          <a:xfrm>
            <a:off x="227518" y="1246472"/>
            <a:ext cx="3003220" cy="2103120"/>
            <a:chOff x="6007650" y="833210"/>
            <a:chExt cx="3003220" cy="210312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810196-0D39-4F99-884C-A28634834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07650" y="833210"/>
              <a:ext cx="3003220" cy="210312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18B628D-C384-487D-B8F2-3831C70071D9}"/>
                </a:ext>
              </a:extLst>
            </p:cNvPr>
            <p:cNvSpPr/>
            <p:nvPr/>
          </p:nvSpPr>
          <p:spPr>
            <a:xfrm>
              <a:off x="6284563" y="2456481"/>
              <a:ext cx="201478" cy="170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192A20B-5A44-43F1-884E-F75379149818}"/>
              </a:ext>
            </a:extLst>
          </p:cNvPr>
          <p:cNvSpPr/>
          <p:nvPr/>
        </p:nvSpPr>
        <p:spPr>
          <a:xfrm>
            <a:off x="350871" y="4006574"/>
            <a:ext cx="3475108" cy="1337880"/>
          </a:xfrm>
          <a:prstGeom prst="rect">
            <a:avLst/>
          </a:prstGeom>
          <a:noFill/>
          <a:ln w="14400">
            <a:solidFill>
              <a:srgbClr val="323E4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200" tIns="25200" rIns="97200" bIns="522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 dirty="0">
                <a:latin typeface="Arial" panose="020B0604020202020204" pitchFamily="34" charset="0"/>
                <a:cs typeface="Arial" panose="020B0604020202020204" pitchFamily="34" charset="0"/>
              </a:rPr>
              <a:t>Scientific records obtained </a:t>
            </a:r>
            <a:r>
              <a:rPr lang="en-GB" sz="12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1200" spc="-1" dirty="0">
                <a:latin typeface="Arial" panose="020B0604020202020204" pitchFamily="34" charset="0"/>
                <a:cs typeface="Arial" panose="020B0604020202020204" pitchFamily="34" charset="0"/>
              </a:rPr>
              <a:t>collaboration with</a:t>
            </a:r>
            <a:r>
              <a:rPr lang="en-GB" sz="12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endParaRPr lang="en-GB" sz="12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b="1" spc="-1" dirty="0">
                <a:latin typeface="Arial" panose="020B0604020202020204" pitchFamily="34" charset="0"/>
                <a:cs typeface="Arial" panose="020B0604020202020204" pitchFamily="34" charset="0"/>
              </a:rPr>
              <a:t>Synchrotrons</a:t>
            </a:r>
            <a:r>
              <a:rPr lang="en-GB" sz="1200" spc="-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b="0" strike="noStrike" spc="-1" dirty="0">
                <a:latin typeface="Arial" panose="020B0604020202020204" pitchFamily="34" charset="0"/>
                <a:cs typeface="Arial" panose="020B0604020202020204" pitchFamily="34" charset="0"/>
              </a:rPr>
              <a:t>Diamond, APS, </a:t>
            </a:r>
            <a:r>
              <a:rPr lang="en-GB" sz="1200" spc="-1" dirty="0" err="1">
                <a:latin typeface="Arial" panose="020B0604020202020204" pitchFamily="34" charset="0"/>
                <a:cs typeface="Arial" panose="020B0604020202020204" pitchFamily="34" charset="0"/>
              </a:rPr>
              <a:t>Elettra</a:t>
            </a:r>
            <a:endParaRPr lang="en-GB" sz="12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n-GB" sz="1200" b="0" strike="noStrike" spc="-1" dirty="0">
                <a:latin typeface="Arial" panose="020B0604020202020204" pitchFamily="34" charset="0"/>
                <a:cs typeface="Arial" panose="020B0604020202020204" pitchFamily="34" charset="0"/>
              </a:rPr>
              <a:t>: Paris, Belgrade, North Western, UAB</a:t>
            </a:r>
          </a:p>
          <a:p>
            <a:pPr>
              <a:lnSpc>
                <a:spcPct val="100000"/>
              </a:lnSpc>
            </a:pPr>
            <a:r>
              <a:rPr lang="en-GB" sz="1200" b="1" spc="-1" dirty="0">
                <a:latin typeface="Arial" panose="020B0604020202020204" pitchFamily="34" charset="0"/>
                <a:cs typeface="Arial" panose="020B0604020202020204" pitchFamily="34" charset="0"/>
              </a:rPr>
              <a:t>Hospitals</a:t>
            </a:r>
            <a:r>
              <a:rPr lang="en-GB" sz="1200" spc="-1" dirty="0">
                <a:latin typeface="Arial" panose="020B0604020202020204" pitchFamily="34" charset="0"/>
                <a:cs typeface="Arial" panose="020B0604020202020204" pitchFamily="34" charset="0"/>
              </a:rPr>
              <a:t>: Göttingen, </a:t>
            </a:r>
            <a:r>
              <a:rPr lang="en-GB" sz="1200" spc="-1" dirty="0" err="1">
                <a:latin typeface="Arial" panose="020B0604020202020204" pitchFamily="34" charset="0"/>
                <a:cs typeface="Arial" panose="020B0604020202020204" pitchFamily="34" charset="0"/>
              </a:rPr>
              <a:t>Himac</a:t>
            </a:r>
            <a:r>
              <a:rPr lang="en-GB" sz="1200" spc="-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spc="-1" dirty="0" err="1">
                <a:latin typeface="Arial" panose="020B0604020202020204" pitchFamily="34" charset="0"/>
                <a:cs typeface="Arial" panose="020B0604020202020204" pitchFamily="34" charset="0"/>
              </a:rPr>
              <a:t>Bellvitge</a:t>
            </a:r>
            <a:r>
              <a:rPr lang="en-GB" sz="1200" spc="-1" dirty="0">
                <a:latin typeface="Arial" panose="020B0604020202020204" pitchFamily="34" charset="0"/>
                <a:cs typeface="Arial" panose="020B0604020202020204" pitchFamily="34" charset="0"/>
              </a:rPr>
              <a:t>, Hospital del Mar, </a:t>
            </a:r>
            <a:r>
              <a:rPr lang="en-GB" sz="12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Tortosa</a:t>
            </a:r>
            <a:r>
              <a:rPr lang="en-GB" sz="12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2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b="0" strike="noStrike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a-ES" sz="12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7206" y="2183676"/>
            <a:ext cx="5038725" cy="9271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8360">
              <a:lnSpc>
                <a:spcPts val="1200"/>
              </a:lnSpc>
              <a:spcBef>
                <a:spcPts val="1570"/>
              </a:spcBef>
              <a:buClr>
                <a:srgbClr val="000000"/>
              </a:buClr>
              <a:buSzPct val="45000"/>
            </a:pPr>
            <a:r>
              <a:rPr lang="en-US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es-ES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</a:p>
          <a:p>
            <a:pPr marL="108360">
              <a:lnSpc>
                <a:spcPts val="1200"/>
              </a:lnSpc>
              <a:spcBef>
                <a:spcPts val="1570"/>
              </a:spcBef>
              <a:buClr>
                <a:srgbClr val="000000"/>
              </a:buClr>
              <a:buSzPct val="45000"/>
            </a:pPr>
            <a:r>
              <a:rPr lang="es-ES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 </a:t>
            </a:r>
            <a:r>
              <a:rPr lang="es-ES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es-ES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s-ES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 MIRAS (2017-2021</a:t>
            </a:r>
            <a:r>
              <a:rPr lang="es-ES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a-ES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spcBef>
                <a:spcPts val="1247"/>
              </a:spcBef>
            </a:pPr>
            <a:endParaRPr lang="ca-ES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61A27B9C-EB23-4BCF-9C76-6FC83F06B377}"/>
              </a:ext>
            </a:extLst>
          </p:cNvPr>
          <p:cNvSpPr txBox="1">
            <a:spLocks/>
          </p:cNvSpPr>
          <p:nvPr/>
        </p:nvSpPr>
        <p:spPr>
          <a:xfrm>
            <a:off x="8023225" y="524530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A3C1E9-1E17-4B2D-975E-2F80F7CB45F8}" type="slidenum">
              <a:rPr lang="es-ES" smtClean="0">
                <a:solidFill>
                  <a:schemeClr val="bg1"/>
                </a:solidFill>
              </a:rPr>
              <a:pPr algn="r"/>
              <a:t>2</a:t>
            </a:fld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180"/>
          <p:cNvSpPr/>
          <p:nvPr/>
        </p:nvSpPr>
        <p:spPr>
          <a:xfrm>
            <a:off x="530457" y="1214895"/>
            <a:ext cx="4910223" cy="626875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108360" algn="ctr">
              <a:lnSpc>
                <a:spcPts val="2400"/>
              </a:lnSpc>
              <a:buClr>
                <a:srgbClr val="000000"/>
              </a:buClr>
              <a:buSzPct val="45000"/>
            </a:pPr>
            <a:r>
              <a:rPr lang="en-US" sz="1600" b="1" u="sng" spc="-1" dirty="0">
                <a:latin typeface="+mj-lt"/>
                <a:cs typeface="Arial" panose="020B0604020202020204" pitchFamily="34" charset="0"/>
              </a:rPr>
              <a:t>Inhouse Research Areas of Interest (last 5 </a:t>
            </a:r>
            <a:r>
              <a:rPr lang="en-US" sz="1600" b="1" u="sng" spc="-1" dirty="0" smtClean="0">
                <a:latin typeface="+mj-lt"/>
                <a:cs typeface="Arial" panose="020B0604020202020204" pitchFamily="34" charset="0"/>
              </a:rPr>
              <a:t>years</a:t>
            </a:r>
            <a:r>
              <a:rPr lang="en-US" sz="1600" b="1" u="sng" spc="-1" dirty="0">
                <a:latin typeface="+mj-lt"/>
                <a:cs typeface="Arial" panose="020B0604020202020204" pitchFamily="34" charset="0"/>
              </a:rPr>
              <a:t>)</a:t>
            </a:r>
          </a:p>
          <a:p>
            <a:pPr marL="108360" algn="ctr">
              <a:lnSpc>
                <a:spcPts val="2400"/>
              </a:lnSpc>
              <a:buClr>
                <a:srgbClr val="000000"/>
              </a:buClr>
              <a:buSzPct val="45000"/>
            </a:pPr>
            <a:endParaRPr lang="en-US" sz="1600" b="1" u="sng" spc="-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2" name="1 Título_32"/>
          <p:cNvSpPr/>
          <p:nvPr/>
        </p:nvSpPr>
        <p:spPr>
          <a:xfrm>
            <a:off x="1176900" y="319539"/>
            <a:ext cx="70696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2400" b="1" strike="noStrike" spc="-1" dirty="0" smtClean="0">
                <a:solidFill>
                  <a:srgbClr val="323E4F"/>
                </a:solidFill>
                <a:latin typeface="+mj-lt"/>
              </a:rPr>
              <a:t>IH </a:t>
            </a:r>
            <a:r>
              <a:rPr lang="en-US" sz="2400" b="1" strike="noStrike" spc="-1" dirty="0" smtClean="0">
                <a:solidFill>
                  <a:srgbClr val="323E4F"/>
                </a:solidFill>
                <a:latin typeface="+mj-lt"/>
              </a:rPr>
              <a:t>Research</a:t>
            </a:r>
            <a:r>
              <a:rPr lang="es-ES" sz="2400" b="1" strike="noStrike" spc="-1" dirty="0" smtClean="0">
                <a:solidFill>
                  <a:srgbClr val="323E4F"/>
                </a:solidFill>
                <a:latin typeface="+mj-lt"/>
              </a:rPr>
              <a:t> </a:t>
            </a:r>
            <a:r>
              <a:rPr lang="en-US" sz="2400" b="1" spc="-1" dirty="0" smtClean="0">
                <a:solidFill>
                  <a:srgbClr val="323E4F"/>
                </a:solidFill>
                <a:latin typeface="+mj-lt"/>
              </a:rPr>
              <a:t>activities</a:t>
            </a:r>
            <a:r>
              <a:rPr lang="es-ES" sz="2400" b="1" spc="-1" dirty="0" smtClean="0">
                <a:solidFill>
                  <a:srgbClr val="323E4F"/>
                </a:solidFill>
                <a:latin typeface="+mj-lt"/>
              </a:rPr>
              <a:t> </a:t>
            </a:r>
            <a:endParaRPr lang="ca-ES" sz="2400" b="0" strike="noStrike" spc="-1" dirty="0">
              <a:latin typeface="+mj-lt"/>
            </a:endParaRPr>
          </a:p>
        </p:txBody>
      </p:sp>
      <p:sp>
        <p:nvSpPr>
          <p:cNvPr id="183" name="TextBox 14_7"/>
          <p:cNvSpPr/>
          <p:nvPr/>
        </p:nvSpPr>
        <p:spPr>
          <a:xfrm>
            <a:off x="5727870" y="1763992"/>
            <a:ext cx="4099680" cy="163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85840" indent="-28512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rgbClr val="FF0000"/>
                </a:solidFill>
                <a:latin typeface="+mj-lt"/>
                <a:ea typeface="Noto Sans CJK SC"/>
              </a:rPr>
              <a:t>Promote multimodal projects </a:t>
            </a:r>
            <a:r>
              <a:rPr lang="en-US" sz="1600" b="1" strike="noStrike" spc="-1" dirty="0" smtClean="0">
                <a:solidFill>
                  <a:srgbClr val="FF0000"/>
                </a:solidFill>
                <a:latin typeface="+mj-lt"/>
                <a:ea typeface="Noto Sans CJK SC"/>
              </a:rPr>
              <a:t>on 3D cells culture among scientific </a:t>
            </a:r>
            <a:r>
              <a:rPr lang="en-US" sz="1600" b="1" strike="noStrike" spc="-1" dirty="0">
                <a:solidFill>
                  <a:srgbClr val="FF0000"/>
                </a:solidFill>
                <a:latin typeface="+mj-lt"/>
                <a:ea typeface="Noto Sans CJK SC"/>
              </a:rPr>
              <a:t>community.</a:t>
            </a:r>
            <a:endParaRPr lang="ca-ES" sz="1600" b="1" strike="noStrike" spc="-1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ca-ES" sz="1600" b="0" strike="noStrike" spc="-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4" name="TextBox 15_4"/>
          <p:cNvSpPr/>
          <p:nvPr/>
        </p:nvSpPr>
        <p:spPr>
          <a:xfrm>
            <a:off x="5897970" y="1222870"/>
            <a:ext cx="3759480" cy="345240"/>
          </a:xfrm>
          <a:prstGeom prst="rect">
            <a:avLst/>
          </a:prstGeom>
          <a:solidFill>
            <a:srgbClr val="FFC000"/>
          </a:solidFill>
          <a:ln w="0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FFFFFF"/>
                </a:solidFill>
                <a:latin typeface="+mj-lt"/>
                <a:ea typeface="Noto Sans CJK SC"/>
              </a:rPr>
              <a:t>2021-2024 </a:t>
            </a:r>
            <a:r>
              <a:rPr lang="en-US" sz="1800" b="1" strike="noStrike" spc="-1" dirty="0">
                <a:solidFill>
                  <a:srgbClr val="FFFFFF"/>
                </a:solidFill>
                <a:latin typeface="+mj-lt"/>
                <a:ea typeface="Noto Sans CJK SC"/>
              </a:rPr>
              <a:t>IHR mission</a:t>
            </a:r>
            <a:endParaRPr lang="ca-ES" sz="1800" b="0" strike="noStrike" spc="-1" dirty="0">
              <a:latin typeface="+mj-lt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6308130" y="3360896"/>
            <a:ext cx="2786760" cy="70416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600" b="1" strike="noStrike" spc="-1" dirty="0" err="1">
                <a:solidFill>
                  <a:srgbClr val="323E4F"/>
                </a:solidFill>
                <a:latin typeface="+mj-lt"/>
              </a:rPr>
              <a:t>Integrative</a:t>
            </a:r>
            <a:r>
              <a:rPr lang="es-ES" sz="1600" b="1" strike="noStrike" spc="-1" dirty="0">
                <a:solidFill>
                  <a:srgbClr val="323E4F"/>
                </a:solidFill>
                <a:latin typeface="+mj-lt"/>
              </a:rPr>
              <a:t> </a:t>
            </a:r>
            <a:r>
              <a:rPr lang="es-ES" sz="1600" b="1" strike="noStrike" spc="-1" dirty="0" err="1">
                <a:solidFill>
                  <a:srgbClr val="323E4F"/>
                </a:solidFill>
                <a:latin typeface="+mj-lt"/>
              </a:rPr>
              <a:t>In-house</a:t>
            </a:r>
            <a:r>
              <a:rPr lang="es-ES" sz="1600" b="1" strike="noStrike" spc="-1" dirty="0">
                <a:solidFill>
                  <a:srgbClr val="323E4F"/>
                </a:solidFill>
                <a:latin typeface="+mj-lt"/>
              </a:rPr>
              <a:t> </a:t>
            </a:r>
            <a:r>
              <a:rPr lang="es-ES" sz="1600" b="1" strike="noStrike" spc="-1" dirty="0" err="1">
                <a:solidFill>
                  <a:srgbClr val="323E4F"/>
                </a:solidFill>
                <a:latin typeface="+mj-lt"/>
              </a:rPr>
              <a:t>Projects</a:t>
            </a:r>
            <a:endParaRPr lang="ca-ES" sz="1600" b="0" strike="noStrike" spc="-1" dirty="0">
              <a:latin typeface="+mj-lt"/>
            </a:endParaRPr>
          </a:p>
        </p:txBody>
      </p:sp>
      <p:sp>
        <p:nvSpPr>
          <p:cNvPr id="186" name="Freeform 185"/>
          <p:cNvSpPr/>
          <p:nvPr/>
        </p:nvSpPr>
        <p:spPr>
          <a:xfrm rot="5400000">
            <a:off x="7240050" y="2681244"/>
            <a:ext cx="914040" cy="273960"/>
          </a:xfrm>
          <a:custGeom>
            <a:avLst/>
            <a:gdLst/>
            <a:ahLst/>
            <a:cxnLst/>
            <a:rect l="l" t="t" r="r" b="b"/>
            <a:pathLst>
              <a:path w="2542" h="764">
                <a:moveTo>
                  <a:pt x="0" y="190"/>
                </a:moveTo>
                <a:lnTo>
                  <a:pt x="1905" y="190"/>
                </a:lnTo>
                <a:lnTo>
                  <a:pt x="1905" y="0"/>
                </a:lnTo>
                <a:lnTo>
                  <a:pt x="2541" y="381"/>
                </a:lnTo>
                <a:lnTo>
                  <a:pt x="1905" y="763"/>
                </a:lnTo>
                <a:lnTo>
                  <a:pt x="1905" y="572"/>
                </a:lnTo>
                <a:lnTo>
                  <a:pt x="0" y="572"/>
                </a:lnTo>
                <a:lnTo>
                  <a:pt x="0" y="190"/>
                </a:lnTo>
              </a:path>
            </a:pathLst>
          </a:custGeom>
          <a:solidFill>
            <a:srgbClr val="003366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9DF16-3CC3-4B0B-A135-F8CBCA7E0BBA}"/>
              </a:ext>
            </a:extLst>
          </p:cNvPr>
          <p:cNvSpPr/>
          <p:nvPr/>
        </p:nvSpPr>
        <p:spPr>
          <a:xfrm>
            <a:off x="830952" y="4759742"/>
            <a:ext cx="7415628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4110" indent="-285750">
              <a:lnSpc>
                <a:spcPct val="100000"/>
              </a:lnSpc>
              <a:spcBef>
                <a:spcPts val="157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1400" b="1" i="1" u="sng" spc="-1" dirty="0" err="1">
                <a:latin typeface="+mj-lt"/>
              </a:rPr>
              <a:t>Collaborative</a:t>
            </a:r>
            <a:r>
              <a:rPr lang="es-ES" sz="1400" b="1" i="1" u="sng" spc="-1" dirty="0">
                <a:latin typeface="+mj-lt"/>
              </a:rPr>
              <a:t> IH </a:t>
            </a:r>
            <a:r>
              <a:rPr lang="es-ES" sz="1400" b="1" i="1" u="sng" spc="-1" dirty="0" err="1">
                <a:latin typeface="+mj-lt"/>
              </a:rPr>
              <a:t>research</a:t>
            </a:r>
            <a:r>
              <a:rPr lang="es-ES" sz="1400" b="1" i="1" u="sng" spc="-1" dirty="0">
                <a:latin typeface="+mj-lt"/>
              </a:rPr>
              <a:t>:</a:t>
            </a:r>
          </a:p>
          <a:p>
            <a:pPr marL="108360">
              <a:spcBef>
                <a:spcPts val="1570"/>
              </a:spcBef>
              <a:buClr>
                <a:srgbClr val="000000"/>
              </a:buClr>
              <a:buSzPct val="45000"/>
            </a:pPr>
            <a:r>
              <a:rPr lang="en-US" sz="1400" i="1" spc="-1" dirty="0" smtClean="0">
                <a:latin typeface="+mj-lt"/>
              </a:rPr>
              <a:t>Twinning </a:t>
            </a:r>
            <a:r>
              <a:rPr lang="en-US" sz="1400" i="1" spc="-1" dirty="0">
                <a:latin typeface="+mj-lt"/>
              </a:rPr>
              <a:t>and COSTS EU projects on degenerative diseases (both MS in preparation</a:t>
            </a:r>
            <a:r>
              <a:rPr lang="en-US" sz="1400" i="1" spc="-1" dirty="0" smtClean="0">
                <a:latin typeface="+mj-lt"/>
              </a:rPr>
              <a:t>), and </a:t>
            </a:r>
            <a:r>
              <a:rPr lang="en-US" sz="1400" i="1" dirty="0" smtClean="0"/>
              <a:t>Union </a:t>
            </a:r>
            <a:r>
              <a:rPr lang="en-US" sz="1400" i="1" dirty="0"/>
              <a:t>for International Cancer </a:t>
            </a:r>
            <a:r>
              <a:rPr lang="en-US" sz="1400" i="1" dirty="0" smtClean="0"/>
              <a:t>Control's Grant (Ducic et al., Analyst 2017)</a:t>
            </a:r>
            <a:endParaRPr lang="en-US" sz="1400" i="1" dirty="0"/>
          </a:p>
          <a:p>
            <a:pPr marL="108360">
              <a:lnSpc>
                <a:spcPct val="100000"/>
              </a:lnSpc>
              <a:spcBef>
                <a:spcPts val="1570"/>
              </a:spcBef>
              <a:buClr>
                <a:srgbClr val="000000"/>
              </a:buClr>
              <a:buSzPct val="45000"/>
            </a:pPr>
            <a:r>
              <a:rPr lang="en-US" sz="1400" i="1" spc="-1" dirty="0" smtClean="0">
                <a:latin typeface="+mj-lt"/>
              </a:rPr>
              <a:t> </a:t>
            </a:r>
            <a:endParaRPr lang="ca-ES" sz="1400" i="1" spc="-1" dirty="0">
              <a:latin typeface="+mj-lt"/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61A27B9C-EB23-4BCF-9C76-6FC83F06B377}"/>
              </a:ext>
            </a:extLst>
          </p:cNvPr>
          <p:cNvSpPr txBox="1">
            <a:spLocks/>
          </p:cNvSpPr>
          <p:nvPr/>
        </p:nvSpPr>
        <p:spPr>
          <a:xfrm>
            <a:off x="8023225" y="524530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A3C1E9-1E17-4B2D-975E-2F80F7CB45F8}" type="slidenum">
              <a:rPr lang="es-ES" smtClean="0">
                <a:solidFill>
                  <a:schemeClr val="bg1"/>
                </a:solidFill>
              </a:rPr>
              <a:pPr algn="r"/>
              <a:t>3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 rot="18265745">
            <a:off x="1980060" y="3738057"/>
            <a:ext cx="914040" cy="176605"/>
          </a:xfrm>
          <a:custGeom>
            <a:avLst/>
            <a:gdLst/>
            <a:ahLst/>
            <a:cxnLst/>
            <a:rect l="l" t="t" r="r" b="b"/>
            <a:pathLst>
              <a:path w="2542" h="764">
                <a:moveTo>
                  <a:pt x="0" y="190"/>
                </a:moveTo>
                <a:lnTo>
                  <a:pt x="1905" y="190"/>
                </a:lnTo>
                <a:lnTo>
                  <a:pt x="1905" y="0"/>
                </a:lnTo>
                <a:lnTo>
                  <a:pt x="2541" y="381"/>
                </a:lnTo>
                <a:lnTo>
                  <a:pt x="1905" y="763"/>
                </a:lnTo>
                <a:lnTo>
                  <a:pt x="1905" y="572"/>
                </a:lnTo>
                <a:lnTo>
                  <a:pt x="0" y="572"/>
                </a:lnTo>
                <a:lnTo>
                  <a:pt x="0" y="19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208" y="1717542"/>
            <a:ext cx="4062487" cy="31154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12" y="165911"/>
            <a:ext cx="2251440" cy="245759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/>
          </a:p>
        </p:txBody>
      </p:sp>
      <p:sp>
        <p:nvSpPr>
          <p:cNvPr id="4" name="TextBox 3"/>
          <p:cNvSpPr txBox="1"/>
          <p:nvPr/>
        </p:nvSpPr>
        <p:spPr>
          <a:xfrm>
            <a:off x="4002829" y="202113"/>
            <a:ext cx="4074253" cy="1008063"/>
          </a:xfrm>
          <a:prstGeom prst="rect">
            <a:avLst/>
          </a:prstGeom>
        </p:spPr>
        <p:txBody>
          <a:bodyPr vert="horz" wrap="none" lIns="100806" tIns="50403" rIns="100806" bIns="50403" rtlCol="0" anchor="t">
            <a:noAutofit/>
          </a:bodyPr>
          <a:lstStyle/>
          <a:p>
            <a:r>
              <a:rPr lang="en-US" sz="2646" b="1" dirty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do at MIRAS?</a:t>
            </a:r>
          </a:p>
        </p:txBody>
      </p:sp>
      <p:sp>
        <p:nvSpPr>
          <p:cNvPr id="6" name="Down Arrow 5"/>
          <p:cNvSpPr/>
          <p:nvPr/>
        </p:nvSpPr>
        <p:spPr>
          <a:xfrm>
            <a:off x="6328392" y="3715307"/>
            <a:ext cx="350022" cy="455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6742" y="4374165"/>
            <a:ext cx="5173321" cy="1008063"/>
          </a:xfrm>
          <a:prstGeom prst="rect">
            <a:avLst/>
          </a:prstGeom>
        </p:spPr>
        <p:txBody>
          <a:bodyPr vert="horz" wrap="none" lIns="100806" tIns="50403" rIns="100806" bIns="50403" rtlCol="0" anchor="t">
            <a:noAutofit/>
          </a:bodyPr>
          <a:lstStyle/>
          <a:p>
            <a:pPr algn="ctr">
              <a:lnSpc>
                <a:spcPts val="2646"/>
              </a:lnSpc>
            </a:pPr>
            <a:r>
              <a:rPr lang="en-US" sz="1874" b="1" dirty="0">
                <a:latin typeface="Arial" panose="020B0604020202020204" pitchFamily="34" charset="0"/>
                <a:cs typeface="Arial" panose="020B0604020202020204" pitchFamily="34" charset="0"/>
              </a:rPr>
              <a:t>FTIR spectroscopy and microscopy and correlation </a:t>
            </a:r>
          </a:p>
          <a:p>
            <a:pPr algn="ctr">
              <a:lnSpc>
                <a:spcPts val="2646"/>
              </a:lnSpc>
            </a:pPr>
            <a:r>
              <a:rPr lang="en-US" sz="1874" b="1" dirty="0">
                <a:latin typeface="Arial" panose="020B0604020202020204" pitchFamily="34" charset="0"/>
                <a:cs typeface="Arial" panose="020B0604020202020204" pitchFamily="34" charset="0"/>
              </a:rPr>
              <a:t>with other techniques (VIS, XRF, SXT).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218" y="2658241"/>
            <a:ext cx="1949603" cy="1512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601" y="3752141"/>
            <a:ext cx="1991113" cy="19153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11915" y="1178356"/>
            <a:ext cx="6353284" cy="2688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2491" indent="-312491">
              <a:lnSpc>
                <a:spcPct val="150000"/>
              </a:lnSpc>
              <a:buSzPts val="1600"/>
              <a:buFont typeface="Arial" panose="020B0604020202020204" pitchFamily="34" charset="0"/>
              <a:buChar char="•"/>
            </a:pPr>
            <a:r>
              <a:rPr lang="en-US" sz="187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samples for bio µFTIR</a:t>
            </a:r>
          </a:p>
          <a:p>
            <a:pPr marL="312491" indent="-312491">
              <a:lnSpc>
                <a:spcPct val="150000"/>
              </a:lnSpc>
              <a:buSzPts val="1600"/>
              <a:buFont typeface="Arial" panose="020B0604020202020204" pitchFamily="34" charset="0"/>
              <a:buChar char="•"/>
            </a:pPr>
            <a:r>
              <a:rPr lang="en-US" sz="1874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bio-macromolecular changes (e.g. protein aggregation, lipids peroxidation, </a:t>
            </a:r>
            <a:r>
              <a:rPr lang="en-US" sz="1874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carbonylation</a:t>
            </a:r>
            <a:r>
              <a:rPr lang="en-US" sz="1874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4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87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312491" indent="-312491">
              <a:lnSpc>
                <a:spcPct val="150000"/>
              </a:lnSpc>
              <a:buSzPts val="1600"/>
              <a:buFont typeface="Arial" panose="020B0604020202020204" pitchFamily="34" charset="0"/>
              <a:buChar char="•"/>
            </a:pPr>
            <a:r>
              <a:rPr lang="en-US" sz="187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evaluating of cellular chemical changes</a:t>
            </a:r>
          </a:p>
          <a:p>
            <a:pPr marL="312491" indent="-312491">
              <a:lnSpc>
                <a:spcPct val="150000"/>
              </a:lnSpc>
              <a:buSzPts val="1600"/>
              <a:buFont typeface="Arial" panose="020B0604020202020204" pitchFamily="34" charset="0"/>
              <a:buChar char="•"/>
            </a:pPr>
            <a:r>
              <a:rPr lang="en-US" sz="187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Searching for biomarkers in cells/tissues in different diseases.</a:t>
            </a:r>
            <a:endParaRPr lang="en-US" sz="18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7413" y="916257"/>
            <a:ext cx="560987" cy="4057356"/>
            <a:chOff x="483220" y="570978"/>
            <a:chExt cx="508864" cy="3680373"/>
          </a:xfrm>
        </p:grpSpPr>
        <p:sp>
          <p:nvSpPr>
            <p:cNvPr id="11" name="Down Arrow 10"/>
            <p:cNvSpPr/>
            <p:nvPr/>
          </p:nvSpPr>
          <p:spPr>
            <a:xfrm>
              <a:off x="483220" y="570978"/>
              <a:ext cx="508864" cy="36803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4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142023" y="2201099"/>
              <a:ext cx="1166449" cy="3607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984" b="1" dirty="0">
                  <a:latin typeface="Arial" panose="020B0604020202020204" pitchFamily="34" charset="0"/>
                  <a:cs typeface="Arial" panose="020B0604020202020204" pitchFamily="34" charset="0"/>
                </a:rPr>
                <a:t>workflow</a:t>
              </a:r>
              <a:endParaRPr lang="en-US" sz="1984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-12917" y="5235932"/>
            <a:ext cx="17246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Andjus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et al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., 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Eur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1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Biophys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J.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2019 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61A27B9C-EB23-4BCF-9C76-6FC83F06B377}"/>
              </a:ext>
            </a:extLst>
          </p:cNvPr>
          <p:cNvSpPr txBox="1">
            <a:spLocks/>
          </p:cNvSpPr>
          <p:nvPr/>
        </p:nvSpPr>
        <p:spPr>
          <a:xfrm>
            <a:off x="8023225" y="524530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A3C1E9-1E17-4B2D-975E-2F80F7CB45F8}" type="slidenum">
              <a:rPr lang="es-ES" smtClean="0">
                <a:solidFill>
                  <a:schemeClr val="bg1"/>
                </a:solidFill>
              </a:rPr>
              <a:pPr algn="r"/>
              <a:t>4</a:t>
            </a:fld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186"/>
          <p:cNvSpPr/>
          <p:nvPr/>
        </p:nvSpPr>
        <p:spPr>
          <a:xfrm>
            <a:off x="7007962" y="888090"/>
            <a:ext cx="3003453" cy="949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" tIns="18000" rIns="90000" bIns="45000" anchor="ctr" anchorCtr="1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300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3) </a:t>
            </a:r>
            <a:r>
              <a:rPr lang="en-US" sz="1300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Characterization </a:t>
            </a:r>
            <a:r>
              <a:rPr lang="en-US" sz="130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of neurons in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amyotrophic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lateral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sclerosis</a:t>
            </a:r>
            <a:r>
              <a:rPr lang="en-US" sz="1300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: </a:t>
            </a:r>
            <a:r>
              <a:rPr lang="en-US" sz="1300" i="1" strike="noStrike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Multimodal </a:t>
            </a:r>
            <a:r>
              <a:rPr lang="en-US" sz="1300" i="1" strike="noStrike" spc="-1" dirty="0">
                <a:latin typeface="Arial" panose="020B0604020202020204" pitchFamily="34" charset="0"/>
                <a:cs typeface="Arial" panose="020B0604020202020204" pitchFamily="34" charset="0"/>
              </a:rPr>
              <a:t>approach combining FTIR, hard and soft X-ray microscopy   </a:t>
            </a:r>
          </a:p>
        </p:txBody>
      </p:sp>
      <p:sp>
        <p:nvSpPr>
          <p:cNvPr id="188" name="1 Título_11"/>
          <p:cNvSpPr/>
          <p:nvPr/>
        </p:nvSpPr>
        <p:spPr>
          <a:xfrm>
            <a:off x="1261799" y="181800"/>
            <a:ext cx="7874451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2400" b="1" strike="noStrike" spc="-1" dirty="0" err="1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s-ES" sz="2400" b="1" strike="noStrike" spc="-1" dirty="0">
                <a:solidFill>
                  <a:srgbClr val="323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strike="noStrike" spc="-1" dirty="0" err="1">
                <a:solidFill>
                  <a:srgbClr val="323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2400" b="1" strike="noStrike" spc="-1" dirty="0">
                <a:solidFill>
                  <a:srgbClr val="323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IH </a:t>
            </a:r>
            <a:r>
              <a:rPr lang="es-ES" sz="2400" b="1" strike="noStrike" spc="-1" dirty="0" err="1">
                <a:solidFill>
                  <a:srgbClr val="323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s-ES" sz="2400" b="1" strike="noStrike" spc="-1" dirty="0">
                <a:solidFill>
                  <a:srgbClr val="323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@MIRAS</a:t>
            </a:r>
            <a:endParaRPr lang="ca-ES" sz="2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42224" y="5281595"/>
            <a:ext cx="2392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Ducic et al, Anal. Chem. 2019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93B28-4FEC-4638-8623-88D49DC393CA}"/>
              </a:ext>
            </a:extLst>
          </p:cNvPr>
          <p:cNvSpPr/>
          <p:nvPr/>
        </p:nvSpPr>
        <p:spPr>
          <a:xfrm>
            <a:off x="83319" y="5117704"/>
            <a:ext cx="6867521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700" b="1" spc="-1" dirty="0">
                <a:solidFill>
                  <a:srgbClr val="323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synergetic effort of multimodal synchrotron techniques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762375" y="883149"/>
            <a:ext cx="3000375" cy="10926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2) Synchrotron-Based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FTIR on the Effect of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Alzheimer’s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Aβ Amorphous and Fibrillar Aggregates on PC12 Cells</a:t>
            </a:r>
          </a:p>
          <a:p>
            <a:pPr algn="just"/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36587" y="4549696"/>
            <a:ext cx="37971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Benseny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-Cases et al., Anal. Chem. 2018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57" y="2163547"/>
            <a:ext cx="1488551" cy="190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17352" y="4033984"/>
            <a:ext cx="3008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Granullar</a:t>
            </a:r>
            <a:r>
              <a:rPr lang="ca-ES" sz="1200" i="1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fibrillar</a:t>
            </a:r>
            <a:r>
              <a:rPr lang="ca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aggregates</a:t>
            </a:r>
            <a:r>
              <a:rPr lang="ca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ca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ca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toxic</a:t>
            </a:r>
            <a:r>
              <a:rPr lang="ca-ES" sz="1200" i="1" dirty="0">
                <a:latin typeface="Arial" panose="020B0604020202020204" pitchFamily="34" charset="0"/>
                <a:cs typeface="Arial" panose="020B0604020202020204" pitchFamily="34" charset="0"/>
              </a:rPr>
              <a:t> to cells </a:t>
            </a:r>
            <a:r>
              <a:rPr lang="ca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a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fibrils</a:t>
            </a:r>
            <a:r>
              <a:rPr lang="ca-ES" sz="1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B429D04-95A3-F54C-A325-D64E34D9F1D3}"/>
              </a:ext>
            </a:extLst>
          </p:cNvPr>
          <p:cNvSpPr txBox="1">
            <a:spLocks noChangeArrowheads="1"/>
          </p:cNvSpPr>
          <p:nvPr/>
        </p:nvSpPr>
        <p:spPr>
          <a:xfrm>
            <a:off x="558741" y="883148"/>
            <a:ext cx="2935513" cy="954107"/>
          </a:xfrm>
          <a:prstGeom prst="rect">
            <a:avLst/>
          </a:prstGeom>
          <a:ln>
            <a:noFill/>
          </a:ln>
        </p:spPr>
        <p:txBody>
          <a:bodyPr vert="horz" lIns="91440" tIns="45721" rIns="91440" bIns="45721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altLang="es-ES_tradnl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1) Development </a:t>
            </a:r>
            <a:r>
              <a:rPr lang="en-GB" altLang="es-ES_tradnl" sz="1300" dirty="0">
                <a:latin typeface="Arial" panose="020B0604020202020204" pitchFamily="34" charset="0"/>
                <a:cs typeface="Arial" panose="020B0604020202020204" pitchFamily="34" charset="0"/>
              </a:rPr>
              <a:t>of innovative radiotherapy approaches: getting new insights into the </a:t>
            </a:r>
            <a:r>
              <a:rPr lang="en-GB" altLang="es-ES_tradnl" sz="1300" b="1" dirty="0">
                <a:latin typeface="Arial" panose="020B0604020202020204" pitchFamily="34" charset="0"/>
                <a:cs typeface="Arial" panose="020B0604020202020204" pitchFamily="34" charset="0"/>
              </a:rPr>
              <a:t>tumour response</a:t>
            </a:r>
            <a:r>
              <a:rPr lang="en-GB" altLang="es-ES_tradnl" sz="1300" dirty="0">
                <a:latin typeface="Arial" panose="020B0604020202020204" pitchFamily="34" charset="0"/>
                <a:cs typeface="Arial" panose="020B0604020202020204" pitchFamily="34" charset="0"/>
              </a:rPr>
              <a:t> at the cellular and molecular levels through FTIR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380" y="3976923"/>
            <a:ext cx="3015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altLang="es-ES_tradnl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Mart</a:t>
            </a:r>
            <a:r>
              <a:rPr lang="es-ES" altLang="es-ES_tradnl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ínez</a:t>
            </a:r>
            <a:r>
              <a:rPr lang="es-ES" altLang="es-ES_tradnl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-Rovira et al.,  </a:t>
            </a:r>
            <a:r>
              <a:rPr lang="es-ES" altLang="es-ES_tradnl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Analyst</a:t>
            </a:r>
            <a:r>
              <a:rPr lang="es-ES" altLang="es-ES_tradnl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  <a:p>
            <a:pPr algn="just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707" y="1940644"/>
            <a:ext cx="2032000" cy="3383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09EA2D-15D4-4C81-B7E2-96701308B8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9800"/>
            <a:ext cx="3937987" cy="1387441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1073522C-A521-4FA2-8954-0A99CAEBD4E8}"/>
              </a:ext>
            </a:extLst>
          </p:cNvPr>
          <p:cNvSpPr/>
          <p:nvPr/>
        </p:nvSpPr>
        <p:spPr>
          <a:xfrm>
            <a:off x="203441" y="4975125"/>
            <a:ext cx="6699836" cy="583814"/>
          </a:xfrm>
          <a:prstGeom prst="rightArrow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2901" y="830360"/>
            <a:ext cx="3109634" cy="10964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62375" y="833037"/>
            <a:ext cx="3109634" cy="10964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43466" y="830360"/>
            <a:ext cx="3109634" cy="1096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61A27B9C-EB23-4BCF-9C76-6FC83F06B377}"/>
              </a:ext>
            </a:extLst>
          </p:cNvPr>
          <p:cNvSpPr txBox="1">
            <a:spLocks/>
          </p:cNvSpPr>
          <p:nvPr/>
        </p:nvSpPr>
        <p:spPr>
          <a:xfrm>
            <a:off x="8023225" y="524530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A3C1E9-1E17-4B2D-975E-2F80F7CB45F8}" type="slidenum">
              <a:rPr lang="es-ES" smtClean="0">
                <a:solidFill>
                  <a:schemeClr val="bg1"/>
                </a:solidFill>
              </a:rPr>
              <a:pPr algn="r"/>
              <a:t>5</a:t>
            </a:fld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97"/>
          <a:stretch/>
        </p:blipFill>
        <p:spPr>
          <a:xfrm>
            <a:off x="3705892" y="2384533"/>
            <a:ext cx="6308138" cy="1661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92487" y="4375930"/>
            <a:ext cx="27934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altLang="es-ES_tradnl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Mart</a:t>
            </a:r>
            <a:r>
              <a:rPr lang="es-ES" altLang="es-ES_tradnl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ínez</a:t>
            </a:r>
            <a:r>
              <a:rPr lang="es-ES" altLang="es-ES_tradnl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-Rovira et al.,  </a:t>
            </a:r>
            <a:r>
              <a:rPr lang="es-ES" altLang="es-ES_tradnl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Analyst</a:t>
            </a:r>
            <a:r>
              <a:rPr lang="es-ES" altLang="es-ES_tradnl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1125" y="217741"/>
            <a:ext cx="7096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IH </a:t>
            </a:r>
            <a:r>
              <a:rPr lang="en-US" sz="2400" b="1" dirty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project</a:t>
            </a:r>
            <a:r>
              <a:rPr lang="en-US" sz="2400" b="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b="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US" sz="2400" b="1" dirty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intracellular nanoparticle-based </a:t>
            </a:r>
            <a:r>
              <a:rPr lang="en-US" sz="2400" b="1" dirty="0" err="1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radiosensitization</a:t>
            </a:r>
            <a:r>
              <a:rPr lang="en-US" sz="2400" b="1" dirty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mechanisms in F98 glioma cells treated with charged particle therapy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792" y="2483105"/>
            <a:ext cx="3328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SR-FTIR is a useful and precise technique for assessing cell response to innovative radiotherapy approaches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</a:rPr>
              <a:t>Several NP-induced </a:t>
            </a:r>
            <a:r>
              <a:rPr lang="en-US" altLang="en-US" sz="1400" dirty="0" smtClean="0">
                <a:latin typeface="Arial" panose="020B0604020202020204" pitchFamily="34" charset="0"/>
              </a:rPr>
              <a:t>induced cellular </a:t>
            </a:r>
            <a:r>
              <a:rPr lang="en-US" altLang="en-US" sz="1400" dirty="0">
                <a:latin typeface="Arial" panose="020B0604020202020204" pitchFamily="34" charset="0"/>
              </a:rPr>
              <a:t>modifications </a:t>
            </a:r>
            <a:r>
              <a:rPr lang="en-US" altLang="en-US" sz="1400" dirty="0" smtClean="0">
                <a:latin typeface="Arial" panose="020B0604020202020204" pitchFamily="34" charset="0"/>
              </a:rPr>
              <a:t>as </a:t>
            </a:r>
            <a:r>
              <a:rPr lang="en-US" altLang="en-US" sz="1400" dirty="0">
                <a:latin typeface="Arial" panose="020B0604020202020204" pitchFamily="34" charset="0"/>
              </a:rPr>
              <a:t>conformational changes </a:t>
            </a:r>
            <a:r>
              <a:rPr lang="en-US" altLang="en-US" sz="1400" dirty="0" smtClean="0">
                <a:latin typeface="Arial" panose="020B0604020202020204" pitchFamily="34" charset="0"/>
              </a:rPr>
              <a:t>of protein, lipid and DNA.</a:t>
            </a:r>
            <a:endParaRPr lang="en-US" altLang="en-US" sz="1400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61A27B9C-EB23-4BCF-9C76-6FC83F06B377}"/>
              </a:ext>
            </a:extLst>
          </p:cNvPr>
          <p:cNvSpPr txBox="1">
            <a:spLocks/>
          </p:cNvSpPr>
          <p:nvPr/>
        </p:nvSpPr>
        <p:spPr>
          <a:xfrm>
            <a:off x="8023225" y="524530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A3C1E9-1E17-4B2D-975E-2F80F7CB45F8}" type="slidenum">
              <a:rPr lang="es-ES" smtClean="0">
                <a:solidFill>
                  <a:schemeClr val="bg1"/>
                </a:solidFill>
              </a:rPr>
              <a:pPr algn="r"/>
              <a:t>6</a:t>
            </a:fld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9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3016" y="85620"/>
            <a:ext cx="6397249" cy="109548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IH scientific project:</a:t>
            </a:r>
            <a:br>
              <a:rPr lang="en-US" sz="2400" b="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Multimodal approach on  Alzheimer </a:t>
            </a:r>
            <a:r>
              <a:rPr lang="en-US" sz="2400" b="1" dirty="0">
                <a:solidFill>
                  <a:srgbClr val="122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44" y="1181100"/>
            <a:ext cx="5740802" cy="3272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7851" y="4752975"/>
            <a:ext cx="7705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Synchrotron X-ray Fluorescence and FTIR signatures for Amyloid Fibrillary and non-fibrillary Plaques.   </a:t>
            </a:r>
          </a:p>
          <a:p>
            <a:r>
              <a:rPr lang="en-US" sz="12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Álvarez-Marimon</a:t>
            </a:r>
            <a:r>
              <a:rPr lang="en-US" sz="12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ACS Chem. </a:t>
            </a:r>
            <a:r>
              <a:rPr lang="en-US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Neurosci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. 2021</a:t>
            </a:r>
          </a:p>
          <a:p>
            <a:endParaRPr lang="en-US" sz="1200" b="1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264" y="2412362"/>
            <a:ext cx="2697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Distinguish non-fibrillary and fibrillary plaques (FTIR)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fibrillary plaques (XANES)</a:t>
            </a:r>
            <a:endParaRPr lang="en-US" sz="1400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1A27B9C-EB23-4BCF-9C76-6FC83F06B377}"/>
              </a:ext>
            </a:extLst>
          </p:cNvPr>
          <p:cNvSpPr txBox="1">
            <a:spLocks/>
          </p:cNvSpPr>
          <p:nvPr/>
        </p:nvSpPr>
        <p:spPr>
          <a:xfrm>
            <a:off x="8023225" y="524530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A3C1E9-1E17-4B2D-975E-2F80F7CB45F8}" type="slidenum">
              <a:rPr lang="es-ES" smtClean="0">
                <a:solidFill>
                  <a:schemeClr val="bg1"/>
                </a:solidFill>
              </a:rPr>
              <a:pPr algn="r"/>
              <a:t>7</a:t>
            </a:fld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68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64608" y="1215606"/>
            <a:ext cx="4985080" cy="4381053"/>
            <a:chOff x="719137" y="-304800"/>
            <a:chExt cx="9532010" cy="11219778"/>
          </a:xfrm>
        </p:grpSpPr>
        <p:grpSp>
          <p:nvGrpSpPr>
            <p:cNvPr id="15" name="Group 14"/>
            <p:cNvGrpSpPr/>
            <p:nvPr/>
          </p:nvGrpSpPr>
          <p:grpSpPr>
            <a:xfrm>
              <a:off x="719137" y="-304800"/>
              <a:ext cx="9532010" cy="11219778"/>
              <a:chOff x="719137" y="-304800"/>
              <a:chExt cx="9532010" cy="11219778"/>
            </a:xfrm>
          </p:grpSpPr>
          <p:pic>
            <p:nvPicPr>
              <p:cNvPr id="1026" name="Picture 2" descr="C:\Users\tducic\Documents\!ANALYST2018\Figures\Fig 5 Correlation ALL.t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137" y="-304800"/>
                <a:ext cx="7705725" cy="107965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3493009" y="2667002"/>
                <a:ext cx="5206949" cy="548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139D23"/>
                    </a:solidFill>
                  </a:rPr>
                  <a:t>Cu     	   </a:t>
                </a:r>
                <a:r>
                  <a:rPr lang="en-US" sz="900" b="1" dirty="0" smtClean="0">
                    <a:solidFill>
                      <a:srgbClr val="139D23"/>
                    </a:solidFill>
                  </a:rPr>
                  <a:t> </a:t>
                </a:r>
                <a:r>
                  <a:rPr lang="en-US" sz="900" b="1" dirty="0">
                    <a:solidFill>
                      <a:srgbClr val="139D23"/>
                    </a:solidFill>
                  </a:rPr>
                  <a:t>min: 0        max: 0.012µg/cm</a:t>
                </a:r>
                <a:r>
                  <a:rPr lang="en-US" sz="900" b="1" baseline="30000" dirty="0">
                    <a:solidFill>
                      <a:srgbClr val="139D23"/>
                    </a:solidFill>
                  </a:rPr>
                  <a:t>2 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038600" y="5139215"/>
                <a:ext cx="4953002" cy="54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rgbClr val="1859A8"/>
                    </a:solidFill>
                  </a:rPr>
                  <a:t>Lipids           min: 0                     max: 3 </a:t>
                </a:r>
                <a:r>
                  <a:rPr lang="en-US" sz="1000" b="1" dirty="0" err="1">
                    <a:solidFill>
                      <a:srgbClr val="1859A8"/>
                    </a:solidFill>
                  </a:rPr>
                  <a:t>a.u</a:t>
                </a:r>
                <a:r>
                  <a:rPr lang="en-US" sz="1000" b="1" dirty="0">
                    <a:solidFill>
                      <a:srgbClr val="1859A8"/>
                    </a:solidFill>
                  </a:rPr>
                  <a:t>.</a:t>
                </a:r>
                <a:endParaRPr lang="en-US" sz="1000" b="1" baseline="30000" dirty="0">
                  <a:solidFill>
                    <a:srgbClr val="1859A8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429000" y="7744214"/>
                <a:ext cx="6822147" cy="829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rgbClr val="FF0000"/>
                    </a:solidFill>
                  </a:rPr>
                  <a:t>Carbonyl groups   min: 0            </a:t>
                </a:r>
                <a:r>
                  <a:rPr lang="en-US" sz="1000" b="1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1000" b="1" dirty="0">
                    <a:solidFill>
                      <a:srgbClr val="FF0000"/>
                    </a:solidFill>
                  </a:rPr>
                  <a:t>max: 8 </a:t>
                </a:r>
                <a:r>
                  <a:rPr lang="en-US" sz="1000" b="1" dirty="0" err="1">
                    <a:solidFill>
                      <a:srgbClr val="FF0000"/>
                    </a:solidFill>
                  </a:rPr>
                  <a:t>a.u</a:t>
                </a:r>
                <a:r>
                  <a:rPr lang="en-US" sz="1000" b="1" dirty="0">
                    <a:solidFill>
                      <a:srgbClr val="FF0000"/>
                    </a:solidFill>
                  </a:rPr>
                  <a:t>.</a:t>
                </a:r>
                <a:endParaRPr lang="en-US" sz="1000" b="1" baseline="30000" dirty="0">
                  <a:solidFill>
                    <a:srgbClr val="FF0000"/>
                  </a:solidFill>
                </a:endParaRPr>
              </a:p>
              <a:p>
                <a:endParaRPr lang="en-US" sz="1000" b="1" baseline="30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380895" y="10329445"/>
                <a:ext cx="5983948" cy="585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rgbClr val="AE0DFF"/>
                    </a:solidFill>
                  </a:rPr>
                  <a:t>Proteins                   min: 0            </a:t>
                </a:r>
                <a:r>
                  <a:rPr lang="en-US" sz="1000" b="1" dirty="0" smtClean="0">
                    <a:solidFill>
                      <a:srgbClr val="AE0DFF"/>
                    </a:solidFill>
                  </a:rPr>
                  <a:t> </a:t>
                </a:r>
                <a:r>
                  <a:rPr lang="en-US" sz="1000" b="1" dirty="0">
                    <a:solidFill>
                      <a:srgbClr val="AE0DFF"/>
                    </a:solidFill>
                  </a:rPr>
                  <a:t>max: 13 </a:t>
                </a:r>
                <a:r>
                  <a:rPr lang="en-US" sz="1000" b="1" dirty="0" err="1">
                    <a:solidFill>
                      <a:srgbClr val="AE0DFF"/>
                    </a:solidFill>
                  </a:rPr>
                  <a:t>a.u</a:t>
                </a:r>
                <a:r>
                  <a:rPr lang="en-US" sz="1000" b="1" dirty="0">
                    <a:solidFill>
                      <a:srgbClr val="AE0DFF"/>
                    </a:solidFill>
                  </a:rPr>
                  <a:t>. </a:t>
                </a:r>
                <a:endParaRPr lang="en-US" sz="1000" b="1" baseline="30000" dirty="0">
                  <a:solidFill>
                    <a:srgbClr val="AE0DFF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 rot="16200000">
                <a:off x="6798563" y="1281684"/>
                <a:ext cx="118872" cy="2743200"/>
              </a:xfrm>
              <a:prstGeom prst="rect">
                <a:avLst/>
              </a:prstGeom>
              <a:gradFill flip="none" rotWithShape="1">
                <a:gsLst>
                  <a:gs pos="28000">
                    <a:srgbClr val="0EC22C"/>
                  </a:gs>
                  <a:gs pos="98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4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5400000">
                <a:off x="6701149" y="6372619"/>
                <a:ext cx="118872" cy="2743200"/>
              </a:xfrm>
              <a:prstGeom prst="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rgbClr val="FF0000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4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5400000">
                <a:off x="6798563" y="8948791"/>
                <a:ext cx="118872" cy="2743200"/>
              </a:xfrm>
              <a:prstGeom prst="rect">
                <a:avLst/>
              </a:prstGeom>
              <a:gradFill flip="none" rotWithShape="1">
                <a:gsLst>
                  <a:gs pos="0">
                    <a:srgbClr val="000000"/>
                  </a:gs>
                  <a:gs pos="100000">
                    <a:srgbClr val="CC66FF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4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5400000">
                <a:off x="6798563" y="3735610"/>
                <a:ext cx="118872" cy="2743200"/>
              </a:xfrm>
              <a:prstGeom prst="rect">
                <a:avLst/>
              </a:prstGeom>
              <a:gradFill flip="none" rotWithShape="1">
                <a:gsLst>
                  <a:gs pos="0">
                    <a:srgbClr val="000000"/>
                  </a:gs>
                  <a:gs pos="100000">
                    <a:srgbClr val="0A128C">
                      <a:lumMod val="51000"/>
                      <a:lumOff val="49000"/>
                    </a:srgbClr>
                  </a:gs>
                  <a:gs pos="42000">
                    <a:srgbClr val="181CC7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4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3008" y="5687569"/>
                <a:ext cx="4937760" cy="182880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720" y="5379720"/>
                <a:ext cx="2468880" cy="246888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807720" y="5381659"/>
                <a:ext cx="502986" cy="771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984" b="1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 flipH="1">
              <a:off x="5942076" y="771525"/>
              <a:ext cx="304799" cy="38100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026378" y="3352800"/>
              <a:ext cx="304799" cy="38100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5926931" y="4191000"/>
              <a:ext cx="304799" cy="38100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5948652" y="5843324"/>
              <a:ext cx="304799" cy="38100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6119463" y="8343900"/>
              <a:ext cx="304799" cy="38100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710981" y="4379153"/>
            <a:ext cx="35537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Correlation of VIS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, XRF,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FTIR imaging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2514" y="4741486"/>
            <a:ext cx="1608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/>
              <a:t>Kreuzer</a:t>
            </a:r>
            <a:r>
              <a:rPr lang="en-US" sz="1200" i="1" dirty="0"/>
              <a:t> et al., </a:t>
            </a:r>
            <a:endParaRPr lang="en-US" sz="1200" i="1" dirty="0" smtClean="0"/>
          </a:p>
          <a:p>
            <a:r>
              <a:rPr lang="en-US" sz="1200" i="1" dirty="0" smtClean="0"/>
              <a:t>J. </a:t>
            </a:r>
            <a:r>
              <a:rPr lang="en-US" sz="1200" i="1" dirty="0" err="1" smtClean="0"/>
              <a:t>Biophotonics</a:t>
            </a:r>
            <a:r>
              <a:rPr lang="en-US" sz="1200" i="1" dirty="0" smtClean="0"/>
              <a:t> 2020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1230745" y="189320"/>
            <a:ext cx="76234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122D4F"/>
                </a:solidFill>
                <a:cs typeface="Arial" panose="020B0604020202020204" pitchFamily="34" charset="0"/>
              </a:rPr>
              <a:t>3. IH </a:t>
            </a:r>
            <a:r>
              <a:rPr lang="en-US" sz="2400" b="1" dirty="0">
                <a:solidFill>
                  <a:srgbClr val="122D4F"/>
                </a:solidFill>
                <a:cs typeface="Arial" panose="020B0604020202020204" pitchFamily="34" charset="0"/>
              </a:rPr>
              <a:t>scientific project</a:t>
            </a:r>
            <a:r>
              <a:rPr lang="en-US" sz="2400" b="1" dirty="0" smtClean="0">
                <a:solidFill>
                  <a:srgbClr val="122D4F"/>
                </a:solidFill>
                <a:cs typeface="Arial" panose="020B0604020202020204" pitchFamily="34" charset="0"/>
              </a:rPr>
              <a:t>:</a:t>
            </a:r>
          </a:p>
          <a:p>
            <a:r>
              <a:rPr lang="en-US" sz="2400" b="1" dirty="0" smtClean="0">
                <a:solidFill>
                  <a:srgbClr val="122D4F"/>
                </a:solidFill>
              </a:rPr>
              <a:t>Correlative synchrotron-based </a:t>
            </a:r>
            <a:r>
              <a:rPr lang="en-US" sz="2400" b="1" dirty="0">
                <a:solidFill>
                  <a:srgbClr val="122D4F"/>
                </a:solidFill>
              </a:rPr>
              <a:t>X-ray and infrared </a:t>
            </a:r>
            <a:r>
              <a:rPr lang="en-US" sz="2400" b="1" dirty="0" smtClean="0">
                <a:solidFill>
                  <a:srgbClr val="122D4F"/>
                </a:solidFill>
              </a:rPr>
              <a:t>imaging</a:t>
            </a:r>
            <a:endParaRPr lang="en-US" sz="2400" b="1" dirty="0">
              <a:solidFill>
                <a:srgbClr val="122D4F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2336" y="2090247"/>
            <a:ext cx="37437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Lipids status and copper in a single astrocyte of the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rat model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amyotrophic lateral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sclerosis evaluated.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cells contained more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Cu,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colocalized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total lipids,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carbonyl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groups and oxidized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lipids.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122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61A27B9C-EB23-4BCF-9C76-6FC83F06B377}"/>
              </a:ext>
            </a:extLst>
          </p:cNvPr>
          <p:cNvSpPr txBox="1">
            <a:spLocks/>
          </p:cNvSpPr>
          <p:nvPr/>
        </p:nvSpPr>
        <p:spPr>
          <a:xfrm>
            <a:off x="8023225" y="524530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A3C1E9-1E17-4B2D-975E-2F80F7CB45F8}" type="slidenum">
              <a:rPr lang="es-ES" smtClean="0">
                <a:solidFill>
                  <a:schemeClr val="bg1"/>
                </a:solidFill>
              </a:rPr>
              <a:pPr algn="r"/>
              <a:t>8</a:t>
            </a:fld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1 Título_3"/>
          <p:cNvSpPr/>
          <p:nvPr/>
        </p:nvSpPr>
        <p:spPr>
          <a:xfrm>
            <a:off x="2901904" y="220205"/>
            <a:ext cx="477520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 smtClean="0">
                <a:solidFill>
                  <a:srgbClr val="323E4F"/>
                </a:solidFill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IH BL Development projects:</a:t>
            </a:r>
            <a:endParaRPr lang="en-US" sz="2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8114"/>
            <a:ext cx="7194550" cy="251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/>
          <p:nvPr/>
        </p:nvSpPr>
        <p:spPr>
          <a:xfrm>
            <a:off x="711109" y="760175"/>
            <a:ext cx="9156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Sample preparation for multimodal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Freeze drier: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-Freeze-drying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allows the direct sublimation of ice to the gas phase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the preparation of water-free samples.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-Completely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sealed system, using high vacuum and low temperature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developed in the ALBA in-house project. </a:t>
            </a: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CC3ABFEF-3C23-473D-9D6F-2442AAB89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0"/>
          <a:stretch/>
        </p:blipFill>
        <p:spPr bwMode="auto">
          <a:xfrm>
            <a:off x="7177249" y="1721994"/>
            <a:ext cx="1263304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BCFA694F-156A-4AEF-BCFD-520E6B53A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5"/>
          <a:stretch/>
        </p:blipFill>
        <p:spPr bwMode="auto">
          <a:xfrm>
            <a:off x="8604596" y="1708326"/>
            <a:ext cx="1263304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7C5A3C5-AFE8-4F54-A9AF-2B1BD6A03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72122"/>
              </p:ext>
            </p:extLst>
          </p:nvPr>
        </p:nvGraphicFramePr>
        <p:xfrm>
          <a:off x="6855104" y="3021959"/>
          <a:ext cx="3066499" cy="233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r:id="rId7" imgW="2942018" imgH="2250720" progId="Origin50.Graph">
                  <p:embed/>
                </p:oleObj>
              </mc:Choice>
              <mc:Fallback>
                <p:oleObj r:id="rId7" imgW="2942018" imgH="2250720" progId="Origin50.Graph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2915AA76-F66B-48B8-BBE4-9C4AE44781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5104" y="3021959"/>
                        <a:ext cx="3066499" cy="23344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95010AB-2DBA-4E0B-BAF3-36684F5EF045}"/>
              </a:ext>
            </a:extLst>
          </p:cNvPr>
          <p:cNvSpPr/>
          <p:nvPr/>
        </p:nvSpPr>
        <p:spPr>
          <a:xfrm>
            <a:off x="6897529" y="2829989"/>
            <a:ext cx="3042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formaldehyde fixed and </a:t>
            </a:r>
            <a:r>
              <a:rPr lang="en-GB" sz="12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freeze dried </a:t>
            </a:r>
            <a:r>
              <a:rPr lang="en-GB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glioma cells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FC58F7-2433-4826-841B-DC6A84F230FC}"/>
              </a:ext>
            </a:extLst>
          </p:cNvPr>
          <p:cNvSpPr/>
          <p:nvPr/>
        </p:nvSpPr>
        <p:spPr>
          <a:xfrm>
            <a:off x="6897529" y="5196207"/>
            <a:ext cx="2867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In-house 2018, T. Ducic &amp; M. </a:t>
            </a:r>
            <a:r>
              <a:rPr lang="en-US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Kreuzer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61A27B9C-EB23-4BCF-9C76-6FC83F06B377}"/>
              </a:ext>
            </a:extLst>
          </p:cNvPr>
          <p:cNvSpPr txBox="1">
            <a:spLocks/>
          </p:cNvSpPr>
          <p:nvPr/>
        </p:nvSpPr>
        <p:spPr>
          <a:xfrm>
            <a:off x="8023225" y="524530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A3C1E9-1E17-4B2D-975E-2F80F7CB45F8}" type="slidenum">
              <a:rPr lang="es-ES" smtClean="0">
                <a:solidFill>
                  <a:schemeClr val="bg1"/>
                </a:solidFill>
              </a:rPr>
              <a:pPr algn="r"/>
              <a:t>9</a:t>
            </a:fld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47601</TotalTime>
  <Words>841</Words>
  <Application>Microsoft Office PowerPoint</Application>
  <PresentationFormat>Custom</PresentationFormat>
  <Paragraphs>130</Paragraphs>
  <Slides>11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Arial Black</vt:lpstr>
      <vt:lpstr>Arial Unicode MS</vt:lpstr>
      <vt:lpstr>Calibri</vt:lpstr>
      <vt:lpstr>DejaVu Sans</vt:lpstr>
      <vt:lpstr>Noto Sans CJK SC</vt:lpstr>
      <vt:lpstr>Noto Sans CJK SC Regular</vt:lpstr>
      <vt:lpstr>Symbol</vt:lpstr>
      <vt:lpstr>Times New Roman</vt:lpstr>
      <vt:lpstr>Wingdings</vt:lpstr>
      <vt:lpstr>Office Theme</vt:lpstr>
      <vt:lpstr>Office Theme</vt:lpstr>
      <vt:lpstr>Origin50.Graph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IH scientific project: Multimodal approach on  Alzheimer disease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CP-Black</dc:title>
  <dc:subject/>
  <dc:creator>Tanja Ducic</dc:creator>
  <dc:description/>
  <cp:lastModifiedBy>Tanja Ducic</cp:lastModifiedBy>
  <cp:revision>221</cp:revision>
  <dcterms:created xsi:type="dcterms:W3CDTF">2021-05-30T19:26:21Z</dcterms:created>
  <dcterms:modified xsi:type="dcterms:W3CDTF">2021-11-04T16:14:53Z</dcterms:modified>
  <dc:language>ca-ES</dc:language>
</cp:coreProperties>
</file>