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256" r:id="rId2"/>
    <p:sldId id="257" r:id="rId3"/>
    <p:sldId id="295" r:id="rId4"/>
    <p:sldId id="296" r:id="rId5"/>
    <p:sldId id="297" r:id="rId6"/>
    <p:sldId id="298" r:id="rId7"/>
    <p:sldId id="299" r:id="rId8"/>
    <p:sldId id="300" r:id="rId9"/>
    <p:sldId id="287" r:id="rId10"/>
  </p:sldIdLst>
  <p:sldSz cx="9144000" cy="5143500" type="screen16x9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22D4F"/>
    <a:srgbClr val="88A0B8"/>
    <a:srgbClr val="000000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904" autoAdjust="0"/>
    <p:restoredTop sz="63382"/>
  </p:normalViewPr>
  <p:slideViewPr>
    <p:cSldViewPr snapToGrid="0">
      <p:cViewPr varScale="1">
        <p:scale>
          <a:sx n="107" d="100"/>
          <a:sy n="107" d="100"/>
        </p:scale>
        <p:origin x="3256" y="17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395C8A-C15C-4AA6-95E1-00EBA5A9A15A}" type="datetimeFigureOut">
              <a:rPr lang="es-ES" smtClean="0"/>
              <a:t>9/11/21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4813DD-DAAB-4354-8C0C-BEFED41B76FD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384208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ES" dirty="0"/>
          </a:p>
          <a:p>
            <a:endParaRPr lang="en-E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F4813DD-DAAB-4354-8C0C-BEFED41B76FD}" type="slidenum">
              <a:rPr lang="es-ES" smtClean="0"/>
              <a:t>1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367781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E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F4813DD-DAAB-4354-8C0C-BEFED41B76FD}" type="slidenum">
              <a:rPr lang="es-ES" smtClean="0"/>
              <a:t>2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4712980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E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F4813DD-DAAB-4354-8C0C-BEFED41B76FD}" type="slidenum">
              <a:rPr lang="es-ES" smtClean="0"/>
              <a:t>3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9447706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E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F4813DD-DAAB-4354-8C0C-BEFED41B76FD}" type="slidenum">
              <a:rPr lang="es-ES" smtClean="0"/>
              <a:t>4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709083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E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F4813DD-DAAB-4354-8C0C-BEFED41B76FD}" type="slidenum">
              <a:rPr lang="es-ES" smtClean="0"/>
              <a:t>5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1026142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E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F4813DD-DAAB-4354-8C0C-BEFED41B76FD}" type="slidenum">
              <a:rPr lang="es-ES" smtClean="0"/>
              <a:t>6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3877930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E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F4813DD-DAAB-4354-8C0C-BEFED41B76FD}" type="slidenum">
              <a:rPr lang="es-ES" smtClean="0"/>
              <a:t>7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7696617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E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F4813DD-DAAB-4354-8C0C-BEFED41B76FD}" type="slidenum">
              <a:rPr lang="es-ES" smtClean="0"/>
              <a:t>8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755316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Placeholder 1"/>
          <p:cNvSpPr>
            <a:spLocks noGrp="1"/>
          </p:cNvSpPr>
          <p:nvPr>
            <p:ph type="title"/>
          </p:nvPr>
        </p:nvSpPr>
        <p:spPr>
          <a:xfrm>
            <a:off x="2965341" y="2153978"/>
            <a:ext cx="5535386" cy="1244712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>
              <a:defRPr sz="3800"/>
            </a:lvl1pPr>
          </a:lstStyle>
          <a:p>
            <a:r>
              <a:rPr lang="es-ES" dirty="0"/>
              <a:t>Haga clic para modificar el estilo de título del patrón</a:t>
            </a:r>
            <a:endParaRPr lang="en-US" dirty="0"/>
          </a:p>
        </p:txBody>
      </p:sp>
      <p:sp>
        <p:nvSpPr>
          <p:cNvPr id="24" name="Marcador de contenido 23"/>
          <p:cNvSpPr>
            <a:spLocks noGrp="1"/>
          </p:cNvSpPr>
          <p:nvPr>
            <p:ph sz="quarter" idx="10" hasCustomPrompt="1"/>
          </p:nvPr>
        </p:nvSpPr>
        <p:spPr>
          <a:xfrm>
            <a:off x="2973506" y="1726425"/>
            <a:ext cx="5535386" cy="353002"/>
          </a:xfrm>
        </p:spPr>
        <p:txBody>
          <a:bodyPr/>
          <a:lstStyle>
            <a:lvl1pPr marL="0" indent="0">
              <a:buNone/>
              <a:defRPr sz="2800">
                <a:solidFill>
                  <a:srgbClr val="122D4F"/>
                </a:solidFill>
              </a:defRPr>
            </a:lvl1pPr>
          </a:lstStyle>
          <a:p>
            <a:pPr lvl="0"/>
            <a:r>
              <a:rPr lang="es-ES" dirty="0" err="1"/>
              <a:t>Author</a:t>
            </a:r>
            <a:endParaRPr lang="es-ES" dirty="0"/>
          </a:p>
        </p:txBody>
      </p:sp>
      <p:sp>
        <p:nvSpPr>
          <p:cNvPr id="25" name="Marcador de contenido 23"/>
          <p:cNvSpPr>
            <a:spLocks noGrp="1"/>
          </p:cNvSpPr>
          <p:nvPr>
            <p:ph sz="quarter" idx="11" hasCustomPrompt="1"/>
          </p:nvPr>
        </p:nvSpPr>
        <p:spPr>
          <a:xfrm>
            <a:off x="2973506" y="3473241"/>
            <a:ext cx="5535386" cy="353002"/>
          </a:xfrm>
        </p:spPr>
        <p:txBody>
          <a:bodyPr/>
          <a:lstStyle>
            <a:lvl1pPr marL="0" indent="0">
              <a:buNone/>
              <a:defRPr sz="2000">
                <a:solidFill>
                  <a:srgbClr val="122D4F"/>
                </a:solidFill>
              </a:defRPr>
            </a:lvl1pPr>
          </a:lstStyle>
          <a:p>
            <a:pPr lvl="0"/>
            <a:r>
              <a:rPr lang="es-ES" dirty="0"/>
              <a:t>20/05/2015</a:t>
            </a:r>
          </a:p>
        </p:txBody>
      </p:sp>
      <p:pic>
        <p:nvPicPr>
          <p:cNvPr id="6" name="Imagen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4" y="-314325"/>
            <a:ext cx="9140956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24502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dirty="0"/>
              <a:t>Haga clic para modificar </a:t>
            </a:r>
            <a:br>
              <a:rPr lang="es-ES" dirty="0"/>
            </a:br>
            <a:r>
              <a:rPr lang="es-ES" dirty="0"/>
              <a:t>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s-ES" dirty="0"/>
              <a:t>Haga clic para modificar el estilo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60370-0E88-4734-9211-70F676DBAFB4}" type="datetime1">
              <a:rPr lang="es-ES" smtClean="0"/>
              <a:t>9/11/21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3C1E9-1E17-4B2D-975E-2F80F7CB45F8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538349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7830061" y="88788"/>
            <a:ext cx="1092994" cy="1000125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 hasCustomPrompt="1"/>
          </p:nvPr>
        </p:nvSpPr>
        <p:spPr>
          <a:xfrm>
            <a:off x="6543675" y="273845"/>
            <a:ext cx="2126796" cy="4358879"/>
          </a:xfrm>
        </p:spPr>
        <p:txBody>
          <a:bodyPr vert="eaVert"/>
          <a:lstStyle>
            <a:lvl1pPr>
              <a:defRPr/>
            </a:lvl1pPr>
          </a:lstStyle>
          <a:p>
            <a:r>
              <a:rPr lang="es-ES" dirty="0"/>
              <a:t>Haga clic para modificar </a:t>
            </a:r>
            <a:br>
              <a:rPr lang="es-ES" dirty="0"/>
            </a:br>
            <a:r>
              <a:rPr lang="es-ES" dirty="0"/>
              <a:t>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3" y="273845"/>
            <a:ext cx="5800725" cy="4358879"/>
          </a:xfrm>
        </p:spPr>
        <p:txBody>
          <a:bodyPr vert="eaVert"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s-ES" dirty="0"/>
              <a:t>Haga clic para modificar el estilo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B20052-A604-434E-8C65-ABED4CF32048}" type="datetime1">
              <a:rPr lang="es-ES" smtClean="0"/>
              <a:t>9/11/21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3C1E9-1E17-4B2D-975E-2F80F7CB45F8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370262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dirty="0"/>
              <a:t>Haga clic para modificar </a:t>
            </a:r>
            <a:br>
              <a:rPr lang="es-ES" dirty="0"/>
            </a:br>
            <a:r>
              <a:rPr lang="es-ES" dirty="0"/>
              <a:t>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dirty="0"/>
              <a:t>Haga clic para modificar el estilo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866936"/>
            <a:ext cx="6400800" cy="174172"/>
          </a:xfrm>
        </p:spPr>
        <p:txBody>
          <a:bodyPr/>
          <a:lstStyle/>
          <a:p>
            <a:fld id="{F2651C96-19B1-40F4-9850-7FBA07D31737}" type="datetime1">
              <a:rPr lang="es-ES" smtClean="0"/>
              <a:t>9/11/21</a:t>
            </a:fld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8650" y="4632723"/>
            <a:ext cx="6400800" cy="225370"/>
          </a:xfrm>
        </p:spPr>
        <p:txBody>
          <a:bodyPr/>
          <a:lstStyle/>
          <a:p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3C1E9-1E17-4B2D-975E-2F80F7CB45F8}" type="slidenum">
              <a:rPr lang="es-ES" smtClean="0"/>
              <a:t>‹#›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3459631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282306"/>
            <a:ext cx="7886700" cy="680186"/>
          </a:xfrm>
        </p:spPr>
        <p:txBody>
          <a:bodyPr anchor="t">
            <a:normAutofit/>
          </a:bodyPr>
          <a:lstStyle>
            <a:lvl1pPr>
              <a:defRPr sz="2800"/>
            </a:lvl1pPr>
          </a:lstStyle>
          <a:p>
            <a:r>
              <a:rPr lang="es-ES" dirty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2100263"/>
            <a:ext cx="7886700" cy="3148012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dirty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649AB-34DF-466E-A580-3C81DFFCF737}" type="datetime1">
              <a:rPr lang="es-ES" smtClean="0"/>
              <a:t>9/11/21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3C1E9-1E17-4B2D-975E-2F80F7CB45F8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016549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dirty="0"/>
              <a:t>Haga clic para modificar </a:t>
            </a:r>
            <a:br>
              <a:rPr lang="es-ES" dirty="0"/>
            </a:br>
            <a:r>
              <a:rPr lang="es-ES" dirty="0"/>
              <a:t>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206275"/>
            <a:ext cx="3886200" cy="4042000"/>
          </a:xfrm>
        </p:spPr>
        <p:txBody>
          <a:bodyPr/>
          <a:lstStyle/>
          <a:p>
            <a:pPr lvl="0"/>
            <a:r>
              <a:rPr lang="es-ES" dirty="0"/>
              <a:t>Haga clic para modificar el estilo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206275"/>
            <a:ext cx="3886200" cy="4042000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0AF5B-93B9-45F9-AD4F-ED228E0F92C0}" type="datetime1">
              <a:rPr lang="es-ES" smtClean="0"/>
              <a:t>9/11/21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3C1E9-1E17-4B2D-975E-2F80F7CB45F8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31794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29844" y="273846"/>
            <a:ext cx="7085409" cy="994172"/>
          </a:xfrm>
        </p:spPr>
        <p:txBody>
          <a:bodyPr/>
          <a:lstStyle>
            <a:lvl1pPr>
              <a:defRPr/>
            </a:lvl1pPr>
          </a:lstStyle>
          <a:p>
            <a:r>
              <a:rPr lang="es-ES" dirty="0"/>
              <a:t>Haga clic para modificar </a:t>
            </a:r>
            <a:br>
              <a:rPr lang="es-ES" dirty="0"/>
            </a:br>
            <a:r>
              <a:rPr lang="es-ES" dirty="0"/>
              <a:t>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ctr">
            <a:normAutofit/>
          </a:bodyPr>
          <a:lstStyle>
            <a:lvl1pPr marL="0" indent="0">
              <a:buNone/>
              <a:defRPr sz="1600" b="0">
                <a:solidFill>
                  <a:srgbClr val="88A0B8"/>
                </a:solidFill>
                <a:latin typeface="Arial Black" panose="020B0A040201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dirty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3331369"/>
          </a:xfrm>
        </p:spPr>
        <p:txBody>
          <a:bodyPr>
            <a:normAutofit/>
          </a:bodyPr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s-ES" dirty="0"/>
              <a:t>Haga clic para modificar el estilo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3" y="1260872"/>
            <a:ext cx="3887391" cy="617934"/>
          </a:xfrm>
        </p:spPr>
        <p:txBody>
          <a:bodyPr anchor="ctr">
            <a:normAutofit/>
          </a:bodyPr>
          <a:lstStyle>
            <a:lvl1pPr marL="0" indent="0">
              <a:buNone/>
              <a:defRPr lang="es-ES" sz="1600" b="0" kern="1200" dirty="0" smtClean="0">
                <a:solidFill>
                  <a:srgbClr val="88A0B8"/>
                </a:solidFill>
                <a:latin typeface="Arial Black" panose="020B0A04020102020204" pitchFamily="34" charset="0"/>
                <a:ea typeface="+mn-ea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dirty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3" y="1878806"/>
            <a:ext cx="3887391" cy="3331369"/>
          </a:xfrm>
        </p:spPr>
        <p:txBody>
          <a:bodyPr>
            <a:normAutofit/>
          </a:bodyPr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s-ES" dirty="0"/>
              <a:t>Haga clic para modificar el estilo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9750E-4045-44B4-992E-4CB35650A328}" type="datetime1">
              <a:rPr lang="es-ES" smtClean="0"/>
              <a:t>9/11/21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3C1E9-1E17-4B2D-975E-2F80F7CB45F8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652368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dirty="0"/>
              <a:t>Haga clic para modificar </a:t>
            </a:r>
            <a:br>
              <a:rPr lang="es-ES" dirty="0"/>
            </a:br>
            <a:r>
              <a:rPr lang="es-ES" dirty="0"/>
              <a:t>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2549A-7626-436A-AA77-7CA4F38E38D9}" type="datetime1">
              <a:rPr lang="es-ES" smtClean="0"/>
              <a:t>9/11/21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3C1E9-1E17-4B2D-975E-2F80F7CB45F8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914229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0256BF-FD26-450D-886A-2B66C992CF36}" type="datetime1">
              <a:rPr lang="es-ES" smtClean="0"/>
              <a:t>9/11/21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3C1E9-1E17-4B2D-975E-2F80F7CB45F8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905267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740570"/>
            <a:ext cx="2949178" cy="802481"/>
          </a:xfrm>
        </p:spPr>
        <p:txBody>
          <a:bodyPr anchor="t">
            <a:normAutofit/>
          </a:bodyPr>
          <a:lstStyle>
            <a:lvl1pPr>
              <a:defRPr sz="1800"/>
            </a:lvl1pPr>
          </a:lstStyle>
          <a:p>
            <a:r>
              <a:rPr lang="es-ES" dirty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40571"/>
            <a:ext cx="4629150" cy="4526754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dirty="0"/>
              <a:t>Haga clic para modificar el estilo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1"/>
            <a:ext cx="2949178" cy="354030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dirty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6E163-4F32-477B-AD24-AD11012ABBDF}" type="datetime1">
              <a:rPr lang="es-ES" smtClean="0"/>
              <a:t>9/11/21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3C1E9-1E17-4B2D-975E-2F80F7CB45F8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409061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740570"/>
            <a:ext cx="2949178" cy="802481"/>
          </a:xfrm>
        </p:spPr>
        <p:txBody>
          <a:bodyPr anchor="t">
            <a:normAutofit/>
          </a:bodyPr>
          <a:lstStyle>
            <a:lvl1pPr>
              <a:defRPr sz="1800"/>
            </a:lvl1pPr>
          </a:lstStyle>
          <a:p>
            <a:r>
              <a:rPr lang="es-ES" dirty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740571"/>
            <a:ext cx="4629150" cy="4402929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dirty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1"/>
            <a:ext cx="2949178" cy="344346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dirty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06EA93-E24C-48E1-AA36-EF8A615E41FF}" type="datetime1">
              <a:rPr lang="es-ES" smtClean="0"/>
              <a:t>9/11/21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3C1E9-1E17-4B2D-975E-2F80F7CB45F8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487114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6" y="0"/>
            <a:ext cx="9142208" cy="51435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3" y="133012"/>
            <a:ext cx="7070271" cy="99417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 dirty="0"/>
              <a:t>Haga clic para modificar </a:t>
            </a:r>
            <a:br>
              <a:rPr lang="es-ES" dirty="0"/>
            </a:br>
            <a:r>
              <a:rPr lang="es-ES" dirty="0"/>
              <a:t>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175657"/>
            <a:ext cx="7886700" cy="396784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dirty="0"/>
              <a:t>Haga clic para modificar el estilo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  <a:endParaRPr lang="en-US" dirty="0"/>
          </a:p>
        </p:txBody>
      </p:sp>
      <p:sp>
        <p:nvSpPr>
          <p:cNvPr id="9" name="Slide Number Placeholder 5"/>
          <p:cNvSpPr txBox="1">
            <a:spLocks/>
          </p:cNvSpPr>
          <p:nvPr userDrawn="1"/>
        </p:nvSpPr>
        <p:spPr>
          <a:xfrm>
            <a:off x="7085078" y="4869656"/>
            <a:ext cx="2057400" cy="273844"/>
          </a:xfrm>
          <a:prstGeom prst="rect">
            <a:avLst/>
          </a:prstGeom>
        </p:spPr>
        <p:txBody>
          <a:bodyPr/>
          <a:lstStyle>
            <a:defPPr>
              <a:defRPr lang="es-ES"/>
            </a:defPPr>
            <a:lvl1pPr marL="0" algn="l" defTabSz="914400" rtl="0" eaLnBrk="1" latinLnBrk="0" hangingPunct="1">
              <a:defRPr sz="1800"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D026923-C7E2-45C3-B29C-32230263B074}" type="slidenum">
              <a:rPr lang="es-ES" smtClean="0"/>
              <a:pPr/>
              <a:t>‹#›</a:t>
            </a:fld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85078" y="4869656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59A3C1E9-1E17-4B2D-975E-2F80F7CB45F8}" type="slidenum">
              <a:rPr lang="es-ES" smtClean="0"/>
              <a:pPr/>
              <a:t>‹#›</a:t>
            </a:fld>
            <a:endParaRPr lang="es-E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3825" y="4878499"/>
            <a:ext cx="2057400" cy="17417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AEEE9790-2C7A-4B60-9979-E950BD8F5A78}" type="datetime1">
              <a:rPr lang="es-ES" smtClean="0"/>
              <a:t>9/11/21</a:t>
            </a:fld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23825" y="4644286"/>
            <a:ext cx="3086100" cy="22537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4941103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/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lang="en-US" sz="1800" b="0" kern="1200" dirty="0">
          <a:solidFill>
            <a:srgbClr val="323E4F"/>
          </a:solidFill>
          <a:latin typeface="Arial Black" charset="0"/>
          <a:ea typeface="+mn-ea"/>
          <a:cs typeface="+mn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5"/>
          <p:cNvSpPr>
            <a:spLocks noGrp="1"/>
          </p:cNvSpPr>
          <p:nvPr>
            <p:ph type="title"/>
          </p:nvPr>
        </p:nvSpPr>
        <p:spPr>
          <a:xfrm>
            <a:off x="2504662" y="2153978"/>
            <a:ext cx="6639338" cy="1244712"/>
          </a:xfrm>
        </p:spPr>
        <p:txBody>
          <a:bodyPr/>
          <a:lstStyle/>
          <a:p>
            <a:r>
              <a:rPr lang="en-GB" sz="3200" dirty="0"/>
              <a:t>Strategic Partnerships</a:t>
            </a:r>
            <a:endParaRPr lang="en-US" sz="3000" dirty="0"/>
          </a:p>
        </p:txBody>
      </p:sp>
      <p:sp>
        <p:nvSpPr>
          <p:cNvPr id="7" name="Marcador de contenido 6"/>
          <p:cNvSpPr>
            <a:spLocks noGrp="1"/>
          </p:cNvSpPr>
          <p:nvPr>
            <p:ph sz="quarter" idx="10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Klaus </a:t>
            </a:r>
            <a:r>
              <a:rPr lang="en-US" dirty="0" err="1"/>
              <a:t>Attenkofer</a:t>
            </a:r>
            <a:endParaRPr lang="en-US" dirty="0"/>
          </a:p>
        </p:txBody>
      </p:sp>
      <p:sp>
        <p:nvSpPr>
          <p:cNvPr id="8" name="Marcador de contenido 7"/>
          <p:cNvSpPr>
            <a:spLocks noGrp="1"/>
          </p:cNvSpPr>
          <p:nvPr>
            <p:ph sz="quarter" idx="11"/>
          </p:nvPr>
        </p:nvSpPr>
        <p:spPr/>
        <p:txBody>
          <a:bodyPr>
            <a:normAutofit lnSpcReduction="10000"/>
          </a:bodyPr>
          <a:lstStyle/>
          <a:p>
            <a:r>
              <a:rPr lang="es-ES" dirty="0"/>
              <a:t>9.11.2021</a:t>
            </a:r>
          </a:p>
        </p:txBody>
      </p:sp>
    </p:spTree>
    <p:extLst>
      <p:ext uri="{BB962C8B-B14F-4D97-AF65-F5344CB8AC3E}">
        <p14:creationId xmlns:p14="http://schemas.microsoft.com/office/powerpoint/2010/main" val="20634988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6C1D1C8D-F129-1544-9C25-96A64FA645B6}"/>
              </a:ext>
            </a:extLst>
          </p:cNvPr>
          <p:cNvSpPr/>
          <p:nvPr/>
        </p:nvSpPr>
        <p:spPr>
          <a:xfrm>
            <a:off x="628650" y="748145"/>
            <a:ext cx="8420347" cy="878774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E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8650" y="102392"/>
            <a:ext cx="7070271" cy="994172"/>
          </a:xfrm>
        </p:spPr>
        <p:txBody>
          <a:bodyPr/>
          <a:lstStyle/>
          <a:p>
            <a:r>
              <a:rPr lang="en-US" dirty="0"/>
              <a:t>The Mission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31304" y="432330"/>
            <a:ext cx="8812696" cy="4278840"/>
          </a:xfrm>
        </p:spPr>
        <p:txBody>
          <a:bodyPr>
            <a:noAutofit/>
          </a:bodyPr>
          <a:lstStyle/>
          <a:p>
            <a:pPr algn="ctr"/>
            <a:r>
              <a:rPr lang="en-US" sz="1600" dirty="0"/>
              <a:t>	ALBA’s branding in the Electronic and Magnetic Structure of Mater Section:</a:t>
            </a:r>
            <a:br>
              <a:rPr lang="en-US" sz="1600" dirty="0"/>
            </a:br>
            <a:r>
              <a:rPr lang="en-US" sz="1600" dirty="0"/>
              <a:t>	</a:t>
            </a:r>
            <a:br>
              <a:rPr lang="en-US" sz="1600" dirty="0"/>
            </a:br>
            <a:r>
              <a:rPr lang="en-US" sz="2400" b="1" dirty="0"/>
              <a:t>Multi-length Scale Approach To Understand Behavior Of Biological Systems </a:t>
            </a:r>
          </a:p>
          <a:p>
            <a:pPr marL="0" indent="0">
              <a:buNone/>
            </a:pPr>
            <a:r>
              <a:rPr lang="en-US" dirty="0"/>
              <a:t>A successful program which can act as national catalyst for high impact science </a:t>
            </a:r>
            <a:r>
              <a:rPr lang="en-US" dirty="0">
                <a:solidFill>
                  <a:schemeClr val="bg2">
                    <a:lumMod val="75000"/>
                  </a:schemeClr>
                </a:solidFill>
              </a:rPr>
              <a:t>(and economic growth) </a:t>
            </a:r>
            <a:r>
              <a:rPr lang="en-US" dirty="0"/>
              <a:t>and can compete within the European competition will require: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400" dirty="0"/>
              <a:t>Set of </a:t>
            </a:r>
            <a:r>
              <a:rPr lang="en-US" sz="1400" b="1" u="sng" dirty="0">
                <a:solidFill>
                  <a:srgbClr val="C00000"/>
                </a:solidFill>
              </a:rPr>
              <a:t>state of the art X-ray tools</a:t>
            </a:r>
            <a:r>
              <a:rPr lang="en-US" sz="1400" dirty="0"/>
              <a:t>, which is our core business.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400" dirty="0"/>
              <a:t>Extension of the services to </a:t>
            </a:r>
            <a:r>
              <a:rPr lang="en-US" sz="1400" b="1" u="sng" dirty="0">
                <a:solidFill>
                  <a:srgbClr val="C00000"/>
                </a:solidFill>
              </a:rPr>
              <a:t>cryo-TEM tomography</a:t>
            </a:r>
            <a:r>
              <a:rPr lang="en-US" sz="1400" dirty="0"/>
              <a:t>. 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400" b="1" u="sng" dirty="0">
                <a:solidFill>
                  <a:srgbClr val="C00000"/>
                </a:solidFill>
              </a:rPr>
              <a:t>Overcoming the bottlenecks </a:t>
            </a:r>
            <a:r>
              <a:rPr lang="en-US" sz="1400" dirty="0"/>
              <a:t>for increasing productivity in work-intense experimental areas.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400" dirty="0"/>
              <a:t>Integration of </a:t>
            </a:r>
            <a:r>
              <a:rPr lang="en-US" sz="1400" b="1" u="sng" dirty="0">
                <a:solidFill>
                  <a:srgbClr val="C00000"/>
                </a:solidFill>
              </a:rPr>
              <a:t>automatic data pipelines and big data sciences </a:t>
            </a:r>
            <a:r>
              <a:rPr lang="en-US" sz="1400" dirty="0"/>
              <a:t>for enabling sustainable user friendly operation, connecting to the key communities, and enabling new methodologies for understanding structure and biochemical relationship ultimately understanding their impact on the biological system.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400" dirty="0"/>
              <a:t>A strong </a:t>
            </a:r>
            <a:r>
              <a:rPr lang="en-US" sz="1400" b="1" u="sng" dirty="0">
                <a:solidFill>
                  <a:srgbClr val="C00000"/>
                </a:solidFill>
              </a:rPr>
              <a:t>in-house research program </a:t>
            </a:r>
            <a:r>
              <a:rPr lang="en-US" sz="1400" dirty="0"/>
              <a:t>to provide talent development and pilot projects for risk mitigation. </a:t>
            </a:r>
          </a:p>
          <a:p>
            <a:pPr marL="0" indent="0">
              <a:buNone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651C96-19B1-40F4-9850-7FBA07D31737}" type="datetime1">
              <a:rPr lang="es-ES" smtClean="0"/>
              <a:t>9/11/21</a:t>
            </a:fld>
            <a:endParaRPr lang="es-E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3C1E9-1E17-4B2D-975E-2F80F7CB45F8}" type="slidenum">
              <a:rPr lang="es-ES" smtClean="0"/>
              <a:t>2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870743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8650" y="102392"/>
            <a:ext cx="7070271" cy="994172"/>
          </a:xfrm>
        </p:spPr>
        <p:txBody>
          <a:bodyPr/>
          <a:lstStyle/>
          <a:p>
            <a:r>
              <a:rPr lang="en-US" dirty="0"/>
              <a:t>The Largest Obstacles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37321" y="864660"/>
            <a:ext cx="8812696" cy="2594157"/>
          </a:xfrm>
        </p:spPr>
        <p:txBody>
          <a:bodyPr>
            <a:noAutofit/>
          </a:bodyPr>
          <a:lstStyle/>
          <a:p>
            <a:pPr marL="0" indent="0">
              <a:buNone/>
              <a:tabLst>
                <a:tab pos="2228850" algn="l"/>
              </a:tabLst>
            </a:pPr>
            <a:r>
              <a:rPr lang="en-US" dirty="0"/>
              <a:t>To achieve the 5 enablers will require: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Significant investments in infrastructure and human resources.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Expert know-how hard to find in the synchrotron world. 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Access to research networks often not, or weakly connected with the synchrotron world.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Guidance in defining roadmap for high impact research infrastructure development.</a:t>
            </a:r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651C96-19B1-40F4-9850-7FBA07D31737}" type="datetime1">
              <a:rPr lang="es-ES" smtClean="0"/>
              <a:t>9/11/21</a:t>
            </a:fld>
            <a:endParaRPr lang="es-E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3C1E9-1E17-4B2D-975E-2F80F7CB45F8}" type="slidenum">
              <a:rPr lang="es-ES" smtClean="0"/>
              <a:t>3</a:t>
            </a:fld>
            <a:endParaRPr lang="es-E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8825B4A-51F6-B947-8DCD-87A3597D7F94}"/>
              </a:ext>
            </a:extLst>
          </p:cNvPr>
          <p:cNvSpPr txBox="1"/>
          <p:nvPr/>
        </p:nvSpPr>
        <p:spPr>
          <a:xfrm>
            <a:off x="1404730" y="3458817"/>
            <a:ext cx="6188765" cy="91440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none" lIns="91440" tIns="45720" rIns="91440" bIns="45720" rtlCol="0" anchor="ctr">
            <a:noAutofit/>
          </a:bodyPr>
          <a:lstStyle/>
          <a:p>
            <a:pPr algn="ctr"/>
            <a:r>
              <a:rPr lang="en-ES" sz="2800" dirty="0">
                <a:latin typeface="Arial" panose="020B0604020202020204" pitchFamily="34" charset="0"/>
                <a:cs typeface="Arial" panose="020B0604020202020204" pitchFamily="34" charset="0"/>
              </a:rPr>
              <a:t>Strategic Partnerships will be a must!</a:t>
            </a:r>
          </a:p>
        </p:txBody>
      </p:sp>
    </p:spTree>
    <p:extLst>
      <p:ext uri="{BB962C8B-B14F-4D97-AF65-F5344CB8AC3E}">
        <p14:creationId xmlns:p14="http://schemas.microsoft.com/office/powerpoint/2010/main" val="12047425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8650" y="102392"/>
            <a:ext cx="7070271" cy="994172"/>
          </a:xfrm>
        </p:spPr>
        <p:txBody>
          <a:bodyPr/>
          <a:lstStyle/>
          <a:p>
            <a:r>
              <a:rPr lang="en-US" dirty="0"/>
              <a:t>What are the Conditions for a Strategic Partnership: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37321" y="745392"/>
            <a:ext cx="8812696" cy="725623"/>
          </a:xfrm>
        </p:spPr>
        <p:txBody>
          <a:bodyPr>
            <a:noAutofit/>
          </a:bodyPr>
          <a:lstStyle/>
          <a:p>
            <a:pPr marL="0" indent="0">
              <a:buNone/>
              <a:tabLst>
                <a:tab pos="2228850" algn="l"/>
              </a:tabLst>
            </a:pPr>
            <a:r>
              <a:rPr lang="en-US" dirty="0"/>
              <a:t>Fundamental differences of self understanding between research institutes and research facilities:</a:t>
            </a:r>
          </a:p>
          <a:p>
            <a:pPr marL="0" indent="0">
              <a:buNone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651C96-19B1-40F4-9850-7FBA07D31737}" type="datetime1">
              <a:rPr lang="es-ES" smtClean="0"/>
              <a:t>9/11/21</a:t>
            </a:fld>
            <a:endParaRPr lang="es-E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3C1E9-1E17-4B2D-975E-2F80F7CB45F8}" type="slidenum">
              <a:rPr lang="es-ES" smtClean="0"/>
              <a:t>4</a:t>
            </a:fld>
            <a:endParaRPr lang="es-E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8825B4A-51F6-B947-8DCD-87A3597D7F94}"/>
              </a:ext>
            </a:extLst>
          </p:cNvPr>
          <p:cNvSpPr txBox="1"/>
          <p:nvPr/>
        </p:nvSpPr>
        <p:spPr>
          <a:xfrm>
            <a:off x="278295" y="1392310"/>
            <a:ext cx="2902227" cy="436493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none" lIns="91440" tIns="45720" rIns="91440" bIns="45720" rtlCol="0" anchor="ctr">
            <a:noAutofit/>
          </a:bodyPr>
          <a:lstStyle/>
          <a:p>
            <a:pPr algn="ctr"/>
            <a:r>
              <a:rPr lang="en-ES" sz="2000" dirty="0">
                <a:latin typeface="Arial" panose="020B0604020202020204" pitchFamily="34" charset="0"/>
                <a:cs typeface="Arial" panose="020B0604020202020204" pitchFamily="34" charset="0"/>
              </a:rPr>
              <a:t>Rese</a:t>
            </a:r>
            <a:r>
              <a:rPr lang="en-GB" sz="2000" dirty="0" err="1">
                <a:latin typeface="Arial" panose="020B0604020202020204" pitchFamily="34" charset="0"/>
                <a:cs typeface="Arial" panose="020B0604020202020204" pitchFamily="34" charset="0"/>
              </a:rPr>
              <a:t>ar</a:t>
            </a:r>
            <a:r>
              <a:rPr lang="en-ES" sz="2000" dirty="0">
                <a:latin typeface="Arial" panose="020B0604020202020204" pitchFamily="34" charset="0"/>
                <a:cs typeface="Arial" panose="020B0604020202020204" pitchFamily="34" charset="0"/>
              </a:rPr>
              <a:t>ch Institutes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A806B06-0CDD-264F-9700-FC2FFA0783EA}"/>
              </a:ext>
            </a:extLst>
          </p:cNvPr>
          <p:cNvSpPr txBox="1"/>
          <p:nvPr/>
        </p:nvSpPr>
        <p:spPr>
          <a:xfrm>
            <a:off x="4449551" y="1392309"/>
            <a:ext cx="2902227" cy="436493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none" lIns="91440" tIns="45720" rIns="91440" bIns="45720" rtlCol="0" anchor="ctr">
            <a:noAutofit/>
          </a:bodyPr>
          <a:lstStyle/>
          <a:p>
            <a:pPr algn="ctr"/>
            <a:r>
              <a:rPr lang="en-ES" sz="2000" dirty="0">
                <a:latin typeface="Arial" panose="020B0604020202020204" pitchFamily="34" charset="0"/>
                <a:cs typeface="Arial" panose="020B0604020202020204" pitchFamily="34" charset="0"/>
              </a:rPr>
              <a:t>Rese</a:t>
            </a:r>
            <a:r>
              <a:rPr lang="en-GB" sz="2000" dirty="0" err="1">
                <a:latin typeface="Arial" panose="020B0604020202020204" pitchFamily="34" charset="0"/>
                <a:cs typeface="Arial" panose="020B0604020202020204" pitchFamily="34" charset="0"/>
              </a:rPr>
              <a:t>ar</a:t>
            </a:r>
            <a:r>
              <a:rPr lang="en-ES" sz="2000" dirty="0">
                <a:latin typeface="Arial" panose="020B0604020202020204" pitchFamily="34" charset="0"/>
                <a:cs typeface="Arial" panose="020B0604020202020204" pitchFamily="34" charset="0"/>
              </a:rPr>
              <a:t>ch Infrastructure</a:t>
            </a:r>
          </a:p>
        </p:txBody>
      </p:sp>
      <p:sp>
        <p:nvSpPr>
          <p:cNvPr id="8" name="Marcador de contenido 2">
            <a:extLst>
              <a:ext uri="{FF2B5EF4-FFF2-40B4-BE49-F238E27FC236}">
                <a16:creationId xmlns:a16="http://schemas.microsoft.com/office/drawing/2014/main" id="{D753D8EA-E471-2E46-A7A1-E638DA2DD639}"/>
              </a:ext>
            </a:extLst>
          </p:cNvPr>
          <p:cNvSpPr txBox="1">
            <a:spLocks/>
          </p:cNvSpPr>
          <p:nvPr/>
        </p:nvSpPr>
        <p:spPr>
          <a:xfrm>
            <a:off x="278295" y="1943898"/>
            <a:ext cx="3684105" cy="253534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tabLst>
                <a:tab pos="2228850" algn="l"/>
              </a:tabLst>
            </a:pPr>
            <a:r>
              <a:rPr lang="en-US" dirty="0"/>
              <a:t>Goal: </a:t>
            </a:r>
            <a:br>
              <a:rPr lang="en-US" dirty="0"/>
            </a:br>
            <a:r>
              <a:rPr lang="en-US" b="1" u="sng" dirty="0"/>
              <a:t>develop and execute</a:t>
            </a:r>
            <a:r>
              <a:rPr lang="en-US" dirty="0"/>
              <a:t> strong research program to tackle specific scientific or technological challenge. </a:t>
            </a:r>
          </a:p>
          <a:p>
            <a:pPr>
              <a:tabLst>
                <a:tab pos="2228850" algn="l"/>
              </a:tabLst>
            </a:pPr>
            <a:r>
              <a:rPr lang="en-US" dirty="0"/>
              <a:t>Resources:</a:t>
            </a:r>
            <a:br>
              <a:rPr lang="en-US" dirty="0"/>
            </a:br>
            <a:r>
              <a:rPr lang="en-US" dirty="0"/>
              <a:t>typically project oriented.</a:t>
            </a:r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</p:txBody>
      </p:sp>
      <p:sp>
        <p:nvSpPr>
          <p:cNvPr id="10" name="Marcador de contenido 2">
            <a:extLst>
              <a:ext uri="{FF2B5EF4-FFF2-40B4-BE49-F238E27FC236}">
                <a16:creationId xmlns:a16="http://schemas.microsoft.com/office/drawing/2014/main" id="{13FB902E-B285-EF42-B5BB-2AB5D02EDC9A}"/>
              </a:ext>
            </a:extLst>
          </p:cNvPr>
          <p:cNvSpPr txBox="1">
            <a:spLocks/>
          </p:cNvSpPr>
          <p:nvPr/>
        </p:nvSpPr>
        <p:spPr>
          <a:xfrm>
            <a:off x="4368800" y="1902784"/>
            <a:ext cx="4496905" cy="253534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tabLst>
                <a:tab pos="2228850" algn="l"/>
              </a:tabLst>
            </a:pPr>
            <a:r>
              <a:rPr lang="en-US" dirty="0"/>
              <a:t>Goal: </a:t>
            </a:r>
            <a:br>
              <a:rPr lang="en-US" dirty="0"/>
            </a:br>
            <a:r>
              <a:rPr lang="en-US" b="1" u="sng" dirty="0"/>
              <a:t>Support</a:t>
            </a:r>
            <a:r>
              <a:rPr lang="en-US" dirty="0"/>
              <a:t> the national and in a second priority the international research and innovation community to tackle specific scientific or technological challenge and give them a head start.</a:t>
            </a:r>
          </a:p>
          <a:p>
            <a:pPr>
              <a:tabLst>
                <a:tab pos="2228850" algn="l"/>
              </a:tabLst>
            </a:pPr>
            <a:r>
              <a:rPr lang="en-US" dirty="0"/>
              <a:t>Resources:</a:t>
            </a:r>
            <a:br>
              <a:rPr lang="en-US" dirty="0"/>
            </a:br>
            <a:r>
              <a:rPr lang="en-US" dirty="0"/>
              <a:t>typically long term commitment.</a:t>
            </a:r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63388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8650" y="102392"/>
            <a:ext cx="7070271" cy="994172"/>
          </a:xfrm>
        </p:spPr>
        <p:txBody>
          <a:bodyPr/>
          <a:lstStyle/>
          <a:p>
            <a:r>
              <a:rPr lang="en-US" dirty="0"/>
              <a:t>Conditions for Strategic Partnerships: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37321" y="745392"/>
            <a:ext cx="8812696" cy="725623"/>
          </a:xfrm>
        </p:spPr>
        <p:txBody>
          <a:bodyPr>
            <a:noAutofit/>
          </a:bodyPr>
          <a:lstStyle/>
          <a:p>
            <a:pPr marL="0" indent="0">
              <a:buNone/>
              <a:tabLst>
                <a:tab pos="2228850" algn="l"/>
              </a:tabLst>
            </a:pPr>
            <a:r>
              <a:rPr lang="en-US" dirty="0"/>
              <a:t>A strategic partnership understand the sensitivities and helps to achieve both sides:</a:t>
            </a:r>
          </a:p>
          <a:p>
            <a:pPr marL="0" indent="0">
              <a:buNone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651C96-19B1-40F4-9850-7FBA07D31737}" type="datetime1">
              <a:rPr lang="es-ES" smtClean="0"/>
              <a:t>9/11/21</a:t>
            </a:fld>
            <a:endParaRPr lang="es-E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3C1E9-1E17-4B2D-975E-2F80F7CB45F8}" type="slidenum">
              <a:rPr lang="es-ES" smtClean="0"/>
              <a:t>5</a:t>
            </a:fld>
            <a:endParaRPr lang="es-E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9138D21-0583-F24C-8D4D-35450116BDF1}"/>
              </a:ext>
            </a:extLst>
          </p:cNvPr>
          <p:cNvSpPr txBox="1"/>
          <p:nvPr/>
        </p:nvSpPr>
        <p:spPr>
          <a:xfrm>
            <a:off x="278295" y="1062110"/>
            <a:ext cx="2902227" cy="436493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none" lIns="91440" tIns="45720" rIns="91440" bIns="45720" rtlCol="0" anchor="ctr">
            <a:noAutofit/>
          </a:bodyPr>
          <a:lstStyle/>
          <a:p>
            <a:pPr algn="ctr"/>
            <a:r>
              <a:rPr lang="en-ES" sz="2000" dirty="0">
                <a:latin typeface="Arial" panose="020B0604020202020204" pitchFamily="34" charset="0"/>
                <a:cs typeface="Arial" panose="020B0604020202020204" pitchFamily="34" charset="0"/>
              </a:rPr>
              <a:t>Rese</a:t>
            </a:r>
            <a:r>
              <a:rPr lang="en-GB" sz="2000" dirty="0" err="1">
                <a:latin typeface="Arial" panose="020B0604020202020204" pitchFamily="34" charset="0"/>
                <a:cs typeface="Arial" panose="020B0604020202020204" pitchFamily="34" charset="0"/>
              </a:rPr>
              <a:t>ar</a:t>
            </a:r>
            <a:r>
              <a:rPr lang="en-ES" sz="2000" dirty="0">
                <a:latin typeface="Arial" panose="020B0604020202020204" pitchFamily="34" charset="0"/>
                <a:cs typeface="Arial" panose="020B0604020202020204" pitchFamily="34" charset="0"/>
              </a:rPr>
              <a:t>ch Institutes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C1D85257-0EF8-9D4F-97EA-93F0208124B1}"/>
              </a:ext>
            </a:extLst>
          </p:cNvPr>
          <p:cNvSpPr txBox="1"/>
          <p:nvPr/>
        </p:nvSpPr>
        <p:spPr>
          <a:xfrm>
            <a:off x="4449551" y="1062109"/>
            <a:ext cx="2902227" cy="436493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none" lIns="91440" tIns="45720" rIns="91440" bIns="45720" rtlCol="0" anchor="ctr">
            <a:noAutofit/>
          </a:bodyPr>
          <a:lstStyle/>
          <a:p>
            <a:pPr algn="ctr"/>
            <a:r>
              <a:rPr lang="en-ES" sz="2000" dirty="0">
                <a:latin typeface="Arial" panose="020B0604020202020204" pitchFamily="34" charset="0"/>
                <a:cs typeface="Arial" panose="020B0604020202020204" pitchFamily="34" charset="0"/>
              </a:rPr>
              <a:t>Rese</a:t>
            </a:r>
            <a:r>
              <a:rPr lang="en-GB" sz="2000" dirty="0" err="1">
                <a:latin typeface="Arial" panose="020B0604020202020204" pitchFamily="34" charset="0"/>
                <a:cs typeface="Arial" panose="020B0604020202020204" pitchFamily="34" charset="0"/>
              </a:rPr>
              <a:t>ar</a:t>
            </a:r>
            <a:r>
              <a:rPr lang="en-ES" sz="2000" dirty="0">
                <a:latin typeface="Arial" panose="020B0604020202020204" pitchFamily="34" charset="0"/>
                <a:cs typeface="Arial" panose="020B0604020202020204" pitchFamily="34" charset="0"/>
              </a:rPr>
              <a:t>ch Infrastructure</a:t>
            </a:r>
          </a:p>
        </p:txBody>
      </p:sp>
      <p:sp>
        <p:nvSpPr>
          <p:cNvPr id="13" name="Marcador de contenido 2">
            <a:extLst>
              <a:ext uri="{FF2B5EF4-FFF2-40B4-BE49-F238E27FC236}">
                <a16:creationId xmlns:a16="http://schemas.microsoft.com/office/drawing/2014/main" id="{FC3B8503-45F6-9942-A011-B1CC2E572AAF}"/>
              </a:ext>
            </a:extLst>
          </p:cNvPr>
          <p:cNvSpPr txBox="1">
            <a:spLocks/>
          </p:cNvSpPr>
          <p:nvPr/>
        </p:nvSpPr>
        <p:spPr>
          <a:xfrm>
            <a:off x="278295" y="1613698"/>
            <a:ext cx="4090505" cy="253534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tabLst>
                <a:tab pos="2228850" algn="l"/>
              </a:tabLst>
            </a:pPr>
            <a:r>
              <a:rPr lang="en-US" dirty="0"/>
              <a:t>Facility provides resources not available to the institute to produce a service (like engineering, beamtime, the ability to optimize an instrument). </a:t>
            </a:r>
          </a:p>
          <a:p>
            <a:pPr>
              <a:tabLst>
                <a:tab pos="2228850" algn="l"/>
              </a:tabLst>
            </a:pPr>
            <a:r>
              <a:rPr lang="en-US" dirty="0"/>
              <a:t>Tools used by facilities experience a high degree of dissemination with generally high impact in the field.</a:t>
            </a:r>
          </a:p>
          <a:p>
            <a:pPr>
              <a:tabLst>
                <a:tab pos="2228850" algn="l"/>
              </a:tabLst>
            </a:pPr>
            <a:r>
              <a:rPr lang="en-US" dirty="0"/>
              <a:t>Facility research and political network offers additional playground for forming the research environment.</a:t>
            </a:r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</p:txBody>
      </p:sp>
      <p:sp>
        <p:nvSpPr>
          <p:cNvPr id="14" name="Marcador de contenido 2">
            <a:extLst>
              <a:ext uri="{FF2B5EF4-FFF2-40B4-BE49-F238E27FC236}">
                <a16:creationId xmlns:a16="http://schemas.microsoft.com/office/drawing/2014/main" id="{2930292F-B08E-DF48-BB98-8929057E729E}"/>
              </a:ext>
            </a:extLst>
          </p:cNvPr>
          <p:cNvSpPr txBox="1">
            <a:spLocks/>
          </p:cNvSpPr>
          <p:nvPr/>
        </p:nvSpPr>
        <p:spPr>
          <a:xfrm>
            <a:off x="4368800" y="1572584"/>
            <a:ext cx="4496905" cy="253534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tabLst>
                <a:tab pos="2228850" algn="l"/>
              </a:tabLst>
            </a:pPr>
            <a:r>
              <a:rPr lang="en-US" dirty="0"/>
              <a:t>Provided knowhow accelerates development of new services for user program.</a:t>
            </a:r>
          </a:p>
          <a:p>
            <a:pPr>
              <a:tabLst>
                <a:tab pos="2228850" algn="l"/>
              </a:tabLst>
            </a:pPr>
            <a:r>
              <a:rPr lang="en-US" dirty="0"/>
              <a:t>A good collaboration results in new services tuned to solve grand challenge-problems currently not available at other facilities.</a:t>
            </a:r>
          </a:p>
          <a:p>
            <a:pPr>
              <a:tabLst>
                <a:tab pos="2228850" algn="l"/>
              </a:tabLst>
            </a:pPr>
            <a:r>
              <a:rPr lang="en-US" dirty="0"/>
              <a:t>Institute’s research and political network offers additional playground for forming the research environment.</a:t>
            </a:r>
          </a:p>
          <a:p>
            <a:pPr>
              <a:tabLst>
                <a:tab pos="2228850" algn="l"/>
              </a:tabLst>
            </a:pPr>
            <a:endParaRPr lang="en-US" dirty="0"/>
          </a:p>
          <a:p>
            <a:pPr>
              <a:tabLst>
                <a:tab pos="2228850" algn="l"/>
              </a:tabLst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60768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8650" y="102392"/>
            <a:ext cx="7070271" cy="994172"/>
          </a:xfrm>
        </p:spPr>
        <p:txBody>
          <a:bodyPr/>
          <a:lstStyle/>
          <a:p>
            <a:r>
              <a:rPr lang="en-US" dirty="0"/>
              <a:t>Current Examples for Strategic Partnerships: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651C96-19B1-40F4-9850-7FBA07D31737}" type="datetime1">
              <a:rPr lang="es-ES" smtClean="0"/>
              <a:t>9/11/21</a:t>
            </a:fld>
            <a:endParaRPr lang="es-E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3C1E9-1E17-4B2D-975E-2F80F7CB45F8}" type="slidenum">
              <a:rPr lang="es-ES" smtClean="0"/>
              <a:t>6</a:t>
            </a:fld>
            <a:endParaRPr lang="es-ES"/>
          </a:p>
        </p:txBody>
      </p:sp>
      <p:sp>
        <p:nvSpPr>
          <p:cNvPr id="13" name="Marcador de contenido 2">
            <a:extLst>
              <a:ext uri="{FF2B5EF4-FFF2-40B4-BE49-F238E27FC236}">
                <a16:creationId xmlns:a16="http://schemas.microsoft.com/office/drawing/2014/main" id="{FC3B8503-45F6-9942-A011-B1CC2E572AAF}"/>
              </a:ext>
            </a:extLst>
          </p:cNvPr>
          <p:cNvSpPr txBox="1">
            <a:spLocks/>
          </p:cNvSpPr>
          <p:nvPr/>
        </p:nvSpPr>
        <p:spPr>
          <a:xfrm>
            <a:off x="306577" y="696050"/>
            <a:ext cx="5637023" cy="412575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tabLst>
                <a:tab pos="2228850" algn="l"/>
              </a:tabLst>
            </a:pPr>
            <a:r>
              <a:rPr lang="en-US" dirty="0"/>
              <a:t>Funded partnerships:</a:t>
            </a:r>
            <a:endParaRPr lang="en-US" dirty="0">
              <a:highlight>
                <a:srgbClr val="FFFF00"/>
              </a:highlight>
            </a:endParaRPr>
          </a:p>
          <a:p>
            <a:pPr lvl="1">
              <a:tabLst>
                <a:tab pos="2228850" algn="l"/>
              </a:tabLst>
            </a:pPr>
            <a:r>
              <a:rPr lang="en-US" dirty="0"/>
              <a:t>Advanced Microscope Platform for cryo-EM and TEM – In operation at beginning 2022</a:t>
            </a:r>
          </a:p>
          <a:p>
            <a:pPr lvl="1">
              <a:tabLst>
                <a:tab pos="2228850" algn="l"/>
              </a:tabLst>
            </a:pPr>
            <a:r>
              <a:rPr lang="en-US" dirty="0"/>
              <a:t>Complementary Plan in Area of Material (In-CAEM, correlative TEM)</a:t>
            </a:r>
            <a:r>
              <a:rPr lang="en-US" dirty="0">
                <a:sym typeface="Wingdings" pitchFamily="2" charset="2"/>
              </a:rPr>
              <a:t>: materials science environmental. Local Institutes and collaborations with several CCAA institutes. Project to be developed in 2022-2025</a:t>
            </a:r>
          </a:p>
          <a:p>
            <a:pPr lvl="1">
              <a:tabLst>
                <a:tab pos="2228850" algn="l"/>
              </a:tabLst>
            </a:pPr>
            <a:r>
              <a:rPr lang="en-US" dirty="0">
                <a:sym typeface="Wingdings" pitchFamily="2" charset="2"/>
              </a:rPr>
              <a:t>CSIC (ICMAB, ITQ) – Battery, High TC SC, Catalysis -  lab support infrastructure with initial staffing from CSIC researchers. </a:t>
            </a:r>
          </a:p>
          <a:p>
            <a:pPr lvl="1">
              <a:tabLst>
                <a:tab pos="2228850" algn="l"/>
              </a:tabLst>
            </a:pPr>
            <a:endParaRPr lang="en-US" dirty="0"/>
          </a:p>
          <a:p>
            <a:pPr>
              <a:tabLst>
                <a:tab pos="2228850" algn="l"/>
              </a:tabLst>
            </a:pPr>
            <a:r>
              <a:rPr lang="en-US" dirty="0"/>
              <a:t>Largest partnership proposal so far: ASTIP</a:t>
            </a:r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08302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8650" y="102392"/>
            <a:ext cx="7070271" cy="994172"/>
          </a:xfrm>
        </p:spPr>
        <p:txBody>
          <a:bodyPr/>
          <a:lstStyle/>
          <a:p>
            <a:r>
              <a:rPr lang="en-US" dirty="0"/>
              <a:t>ASTIP: Examples for Strategic Partnerships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651C96-19B1-40F4-9850-7FBA07D31737}" type="datetime1">
              <a:rPr lang="es-ES" smtClean="0"/>
              <a:t>9/11/21</a:t>
            </a:fld>
            <a:endParaRPr lang="es-E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3C1E9-1E17-4B2D-975E-2F80F7CB45F8}" type="slidenum">
              <a:rPr lang="es-ES" smtClean="0"/>
              <a:t>7</a:t>
            </a:fld>
            <a:endParaRPr lang="es-ES"/>
          </a:p>
        </p:txBody>
      </p:sp>
      <p:sp>
        <p:nvSpPr>
          <p:cNvPr id="13" name="Marcador de contenido 2">
            <a:extLst>
              <a:ext uri="{FF2B5EF4-FFF2-40B4-BE49-F238E27FC236}">
                <a16:creationId xmlns:a16="http://schemas.microsoft.com/office/drawing/2014/main" id="{FC3B8503-45F6-9942-A011-B1CC2E572AAF}"/>
              </a:ext>
            </a:extLst>
          </p:cNvPr>
          <p:cNvSpPr txBox="1">
            <a:spLocks/>
          </p:cNvSpPr>
          <p:nvPr/>
        </p:nvSpPr>
        <p:spPr>
          <a:xfrm>
            <a:off x="695873" y="366489"/>
            <a:ext cx="8446605" cy="383000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  <a:tabLst>
                <a:tab pos="2228850" algn="l"/>
              </a:tabLst>
            </a:pPr>
            <a:r>
              <a:rPr lang="en-US" sz="1400" dirty="0"/>
              <a:t>Large partnership with local institutions and opening to other national institutions to form a hub of 4 pillars, being ALBA II in the center. The other three pillars will be:</a:t>
            </a:r>
          </a:p>
          <a:p>
            <a:pPr lvl="1">
              <a:tabLst>
                <a:tab pos="2228850" algn="l"/>
              </a:tabLst>
            </a:pPr>
            <a:r>
              <a:rPr lang="en-US" sz="1400" dirty="0"/>
              <a:t>AMBIC (life sciences)</a:t>
            </a:r>
          </a:p>
          <a:p>
            <a:pPr lvl="1">
              <a:tabLst>
                <a:tab pos="2228850" algn="l"/>
              </a:tabLst>
            </a:pPr>
            <a:r>
              <a:rPr lang="en-US" sz="1400" dirty="0"/>
              <a:t>COMTEC (material sciences)</a:t>
            </a:r>
          </a:p>
          <a:p>
            <a:pPr lvl="1">
              <a:tabLst>
                <a:tab pos="2228850" algn="l"/>
              </a:tabLst>
            </a:pPr>
            <a:r>
              <a:rPr lang="en-US" sz="1400" dirty="0"/>
              <a:t>SYNDUSTRY (Innovation hub for industry)</a:t>
            </a:r>
          </a:p>
          <a:p>
            <a:pPr>
              <a:tabLst>
                <a:tab pos="2228850" algn="l"/>
              </a:tabLst>
            </a:pPr>
            <a:r>
              <a:rPr lang="en-US" sz="1400" dirty="0"/>
              <a:t>The material science center COMTEC centers around:</a:t>
            </a:r>
          </a:p>
          <a:p>
            <a:pPr lvl="1"/>
            <a:r>
              <a:rPr lang="en-US" sz="1400" dirty="0"/>
              <a:t>High TC superconductivity</a:t>
            </a:r>
            <a:endParaRPr lang="en-ES" sz="1400" dirty="0"/>
          </a:p>
          <a:p>
            <a:pPr lvl="1"/>
            <a:r>
              <a:rPr lang="en-US" sz="1400" dirty="0"/>
              <a:t>Energy storage (Batteries/</a:t>
            </a:r>
            <a:r>
              <a:rPr lang="en-US" sz="1400" dirty="0" err="1"/>
              <a:t>Supercapaitors</a:t>
            </a:r>
            <a:r>
              <a:rPr lang="en-US" sz="1400" dirty="0"/>
              <a:t>)</a:t>
            </a:r>
            <a:endParaRPr lang="en-ES" sz="1400" dirty="0"/>
          </a:p>
          <a:p>
            <a:pPr lvl="1"/>
            <a:r>
              <a:rPr lang="en-US" sz="1400" dirty="0"/>
              <a:t>Energy Generation, Conversion, and Harvesting</a:t>
            </a:r>
            <a:endParaRPr lang="en-ES" sz="1400" dirty="0"/>
          </a:p>
          <a:p>
            <a:pPr lvl="1"/>
            <a:r>
              <a:rPr lang="en-US" sz="1400" dirty="0"/>
              <a:t>Sensing devices</a:t>
            </a:r>
            <a:endParaRPr lang="en-ES" sz="1400" dirty="0"/>
          </a:p>
          <a:p>
            <a:pPr lvl="1"/>
            <a:r>
              <a:rPr lang="en-US" sz="1400" dirty="0"/>
              <a:t>Quantum Materials</a:t>
            </a:r>
          </a:p>
          <a:p>
            <a:pPr lvl="1"/>
            <a:r>
              <a:rPr lang="en-US" sz="1400" dirty="0"/>
              <a:t>Materials and devices for beyond CMOS technologies</a:t>
            </a:r>
          </a:p>
          <a:p>
            <a:pPr lvl="1"/>
            <a:r>
              <a:rPr lang="en-US" sz="1400" dirty="0"/>
              <a:t>Quantum Computing</a:t>
            </a:r>
            <a:endParaRPr lang="en-ES" sz="1400" dirty="0"/>
          </a:p>
          <a:p>
            <a:pPr>
              <a:tabLst>
                <a:tab pos="2228850" algn="l"/>
              </a:tabLst>
            </a:pPr>
            <a:r>
              <a:rPr lang="en-US" sz="1400" dirty="0"/>
              <a:t>COMTEC provides full service building on the strength and expertise of local groups and provides them the full network.</a:t>
            </a:r>
          </a:p>
          <a:p>
            <a:pPr>
              <a:tabLst>
                <a:tab pos="2228850" algn="l"/>
              </a:tabLst>
            </a:pPr>
            <a:r>
              <a:rPr lang="en-US" sz="1400" dirty="0"/>
              <a:t>ASTIP is in the preproposal stage</a:t>
            </a:r>
            <a:br>
              <a:rPr lang="en-US" sz="1400" dirty="0"/>
            </a:br>
            <a:endParaRPr lang="en-US" sz="1400" dirty="0"/>
          </a:p>
          <a:p>
            <a:pPr marL="342900" indent="-342900">
              <a:buFont typeface="+mj-lt"/>
              <a:buAutoNum type="arabicPeriod"/>
            </a:pPr>
            <a:endParaRPr lang="en-US" sz="1400" dirty="0"/>
          </a:p>
          <a:p>
            <a:pPr marL="342900" indent="-342900">
              <a:buFont typeface="+mj-lt"/>
              <a:buAutoNum type="arabicPeriod"/>
            </a:pPr>
            <a:endParaRPr lang="en-US" sz="1400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B92A8D26-D713-44B5-986A-6709C50D586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75649" y="4492131"/>
            <a:ext cx="7382709" cy="7496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18316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8650" y="102392"/>
            <a:ext cx="7070271" cy="994172"/>
          </a:xfrm>
        </p:spPr>
        <p:txBody>
          <a:bodyPr/>
          <a:lstStyle/>
          <a:p>
            <a:r>
              <a:rPr lang="en-US" dirty="0"/>
              <a:t>The Policy: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651C96-19B1-40F4-9850-7FBA07D31737}" type="datetime1">
              <a:rPr lang="es-ES" smtClean="0"/>
              <a:t>9/11/21</a:t>
            </a:fld>
            <a:endParaRPr lang="es-E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3C1E9-1E17-4B2D-975E-2F80F7CB45F8}" type="slidenum">
              <a:rPr lang="es-ES" smtClean="0"/>
              <a:t>8</a:t>
            </a:fld>
            <a:endParaRPr lang="es-ES"/>
          </a:p>
        </p:txBody>
      </p:sp>
      <p:sp>
        <p:nvSpPr>
          <p:cNvPr id="13" name="Marcador de contenido 2">
            <a:extLst>
              <a:ext uri="{FF2B5EF4-FFF2-40B4-BE49-F238E27FC236}">
                <a16:creationId xmlns:a16="http://schemas.microsoft.com/office/drawing/2014/main" id="{FC3B8503-45F6-9942-A011-B1CC2E572AAF}"/>
              </a:ext>
            </a:extLst>
          </p:cNvPr>
          <p:cNvSpPr txBox="1">
            <a:spLocks/>
          </p:cNvSpPr>
          <p:nvPr/>
        </p:nvSpPr>
        <p:spPr>
          <a:xfrm>
            <a:off x="697395" y="1304080"/>
            <a:ext cx="8036539" cy="253534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  <a:tabLst>
                <a:tab pos="2228850" algn="l"/>
              </a:tabLst>
            </a:pPr>
            <a:r>
              <a:rPr lang="en-US" dirty="0"/>
              <a:t>Basis: Partner BeamLine (PBL) rules approved by </a:t>
            </a:r>
            <a:r>
              <a:rPr lang="en-US" dirty="0" err="1"/>
              <a:t>Consejo</a:t>
            </a:r>
            <a:r>
              <a:rPr lang="en-US" dirty="0"/>
              <a:t> Rector in 2014</a:t>
            </a:r>
          </a:p>
          <a:p>
            <a:pPr marL="0" indent="0">
              <a:buNone/>
              <a:tabLst>
                <a:tab pos="2228850" algn="l"/>
              </a:tabLst>
            </a:pPr>
            <a:r>
              <a:rPr lang="en-US" dirty="0"/>
              <a:t>More detailed policy is being developed, following the concept:</a:t>
            </a:r>
          </a:p>
          <a:p>
            <a:pPr lvl="1">
              <a:tabLst>
                <a:tab pos="2228850" algn="l"/>
              </a:tabLst>
            </a:pPr>
            <a:r>
              <a:rPr lang="en-US" dirty="0"/>
              <a:t>Any developed service has to be available to the user community.</a:t>
            </a:r>
          </a:p>
          <a:p>
            <a:pPr lvl="1">
              <a:tabLst>
                <a:tab pos="2228850" algn="l"/>
              </a:tabLst>
            </a:pPr>
            <a:r>
              <a:rPr lang="en-US" dirty="0"/>
              <a:t>Available “in-house” time will depend on investment.</a:t>
            </a:r>
          </a:p>
          <a:p>
            <a:pPr lvl="1">
              <a:tabLst>
                <a:tab pos="2228850" algn="l"/>
              </a:tabLst>
            </a:pPr>
            <a:r>
              <a:rPr lang="en-US" dirty="0"/>
              <a:t>Any instrument time has to be peer reviewed.</a:t>
            </a:r>
          </a:p>
          <a:p>
            <a:pPr lvl="1">
              <a:tabLst>
                <a:tab pos="2228850" algn="l"/>
              </a:tabLst>
            </a:pPr>
            <a:r>
              <a:rPr lang="en-US" dirty="0"/>
              <a:t>Any suggested partnership selection is performed by ALBA management under guidance of SAC.</a:t>
            </a:r>
          </a:p>
          <a:p>
            <a:pPr>
              <a:tabLst>
                <a:tab pos="2228850" algn="l"/>
              </a:tabLst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40137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887794" y="102392"/>
            <a:ext cx="5811127" cy="994172"/>
          </a:xfrm>
        </p:spPr>
        <p:txBody>
          <a:bodyPr>
            <a:normAutofit/>
          </a:bodyPr>
          <a:lstStyle/>
          <a:p>
            <a:r>
              <a:rPr lang="en-US" dirty="0"/>
              <a:t>Importance of Partnerships: </a:t>
            </a:r>
            <a:br>
              <a:rPr lang="en-US" dirty="0"/>
            </a:br>
            <a:endParaRPr lang="en-US" dirty="0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651C96-19B1-40F4-9850-7FBA07D31737}" type="datetime1">
              <a:rPr lang="es-ES" smtClean="0"/>
              <a:t>9/11/21</a:t>
            </a:fld>
            <a:endParaRPr lang="es-E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3C1E9-1E17-4B2D-975E-2F80F7CB45F8}" type="slidenum">
              <a:rPr lang="es-ES" smtClean="0"/>
              <a:t>9</a:t>
            </a:fld>
            <a:endParaRPr lang="es-ES"/>
          </a:p>
        </p:txBody>
      </p:sp>
      <p:sp>
        <p:nvSpPr>
          <p:cNvPr id="3" name="AutoShape 2">
            <a:extLst>
              <a:ext uri="{FF2B5EF4-FFF2-40B4-BE49-F238E27FC236}">
                <a16:creationId xmlns:a16="http://schemas.microsoft.com/office/drawing/2014/main" id="{8864DC6D-5F19-604B-A849-32C62B50614D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005471" y="861210"/>
            <a:ext cx="3044015" cy="45808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ES"/>
          </a:p>
        </p:txBody>
      </p:sp>
      <p:sp>
        <p:nvSpPr>
          <p:cNvPr id="11" name="Marcador de contenido 2">
            <a:extLst>
              <a:ext uri="{FF2B5EF4-FFF2-40B4-BE49-F238E27FC236}">
                <a16:creationId xmlns:a16="http://schemas.microsoft.com/office/drawing/2014/main" id="{4684C1F0-1932-2840-A883-0F8FC9B3EE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6502" y="901888"/>
            <a:ext cx="7933709" cy="4582026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en-GB" sz="2000" dirty="0"/>
          </a:p>
          <a:p>
            <a:r>
              <a:rPr lang="en-GB" dirty="0"/>
              <a:t>Essential if the proposed scope of services should be delivered.</a:t>
            </a:r>
          </a:p>
          <a:p>
            <a:r>
              <a:rPr lang="en-GB" dirty="0"/>
              <a:t>Large synergy for national community.</a:t>
            </a:r>
          </a:p>
          <a:p>
            <a:r>
              <a:rPr lang="en-GB" dirty="0"/>
              <a:t>First pilot project already exist. </a:t>
            </a:r>
          </a:p>
          <a:p>
            <a:r>
              <a:rPr lang="en-GB" dirty="0"/>
              <a:t>The largest proposal ASTIP, if approved, will change dramatically the capabilities available to ALBA II users.</a:t>
            </a:r>
          </a:p>
        </p:txBody>
      </p:sp>
    </p:spTree>
    <p:extLst>
      <p:ext uri="{BB962C8B-B14F-4D97-AF65-F5344CB8AC3E}">
        <p14:creationId xmlns:p14="http://schemas.microsoft.com/office/powerpoint/2010/main" val="427742263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/>
      <a:bodyPr vert="horz" lIns="91440" tIns="45720" rIns="91440" bIns="45720" rtlCol="0" anchor="t">
        <a:noAutofit/>
      </a:bodyPr>
      <a:lstStyle>
        <a:defPPr>
          <a:defRPr sz="2800" dirty="0" smtClean="0">
            <a:latin typeface="Arial" panose="020B0604020202020204" pitchFamily="34" charset="0"/>
            <a:cs typeface="Arial" panose="020B0604020202020204" pitchFamily="34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11546</TotalTime>
  <Words>782</Words>
  <Application>Microsoft Macintosh PowerPoint</Application>
  <PresentationFormat>On-screen Show (16:9)</PresentationFormat>
  <Paragraphs>609</Paragraphs>
  <Slides>9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Arial Black</vt:lpstr>
      <vt:lpstr>Calibri</vt:lpstr>
      <vt:lpstr>Tema de Office</vt:lpstr>
      <vt:lpstr>Strategic Partnerships</vt:lpstr>
      <vt:lpstr>The Mission</vt:lpstr>
      <vt:lpstr>The Largest Obstacles</vt:lpstr>
      <vt:lpstr>What are the Conditions for a Strategic Partnership:</vt:lpstr>
      <vt:lpstr>Conditions for Strategic Partnerships:</vt:lpstr>
      <vt:lpstr>Current Examples for Strategic Partnerships:</vt:lpstr>
      <vt:lpstr>ASTIP: Examples for Strategic Partnerships</vt:lpstr>
      <vt:lpstr>The Policy:</vt:lpstr>
      <vt:lpstr>Importance of Partnerships: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Lucas Wainer</dc:creator>
  <cp:lastModifiedBy>Attenkofer, Klaus</cp:lastModifiedBy>
  <cp:revision>96</cp:revision>
  <dcterms:created xsi:type="dcterms:W3CDTF">2015-04-21T23:16:41Z</dcterms:created>
  <dcterms:modified xsi:type="dcterms:W3CDTF">2021-11-09T10:31:12Z</dcterms:modified>
</cp:coreProperties>
</file>