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2" r:id="rId3"/>
    <p:sldId id="270" r:id="rId4"/>
    <p:sldId id="271" r:id="rId5"/>
    <p:sldId id="836" r:id="rId6"/>
    <p:sldId id="275" r:id="rId7"/>
    <p:sldId id="839" r:id="rId8"/>
    <p:sldId id="276" r:id="rId9"/>
    <p:sldId id="273" r:id="rId10"/>
    <p:sldId id="838" r:id="rId11"/>
    <p:sldId id="835" r:id="rId12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00"/>
    <a:srgbClr val="FFFFFF"/>
    <a:srgbClr val="122D4F"/>
    <a:srgbClr val="D6DCE5"/>
    <a:srgbClr val="FBE5D6"/>
    <a:srgbClr val="FFF2CC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4" autoAdjust="0"/>
    <p:restoredTop sz="96257" autoAdjust="0"/>
  </p:normalViewPr>
  <p:slideViewPr>
    <p:cSldViewPr snapToGrid="0">
      <p:cViewPr varScale="1">
        <p:scale>
          <a:sx n="116" d="100"/>
          <a:sy n="116" d="100"/>
        </p:scale>
        <p:origin x="4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3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82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24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12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12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06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09/11/2021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09/11/2021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09/11/2021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09/11/2021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09/11/2021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09/11/2021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09/11/2021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09/11/2021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09/11/2021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09/11/2021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09/11/2021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65340" y="2153978"/>
            <a:ext cx="6178659" cy="1244712"/>
          </a:xfrm>
        </p:spPr>
        <p:txBody>
          <a:bodyPr/>
          <a:lstStyle/>
          <a:p>
            <a:r>
              <a:rPr lang="en-US" sz="3200" dirty="0"/>
              <a:t>Proposed capabilities</a:t>
            </a:r>
            <a:br>
              <a:rPr lang="en-US" sz="3200" dirty="0"/>
            </a:br>
            <a:r>
              <a:rPr lang="en-US" sz="3000" dirty="0"/>
              <a:t>in Cell and Tissue Biology</a:t>
            </a:r>
            <a:br>
              <a:rPr lang="en-US" sz="3000" dirty="0"/>
            </a:br>
            <a:r>
              <a:rPr lang="en-US" sz="3000" dirty="0"/>
              <a:t>in the path to ALBA-II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Judith Juanhuix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9.11.2021</a:t>
            </a: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/>
          <p:cNvSpPr/>
          <p:nvPr/>
        </p:nvSpPr>
        <p:spPr>
          <a:xfrm>
            <a:off x="4597895" y="2544578"/>
            <a:ext cx="4461325" cy="1101303"/>
          </a:xfrm>
          <a:prstGeom prst="ellipse">
            <a:avLst/>
          </a:prstGeom>
          <a:gradFill>
            <a:gsLst>
              <a:gs pos="0">
                <a:srgbClr val="9900CC">
                  <a:alpha val="19000"/>
                </a:srgbClr>
              </a:gs>
              <a:gs pos="10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4" name="Oval 93"/>
          <p:cNvSpPr/>
          <p:nvPr/>
        </p:nvSpPr>
        <p:spPr>
          <a:xfrm>
            <a:off x="854444" y="1268203"/>
            <a:ext cx="6230634" cy="78969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34000"/>
                </a:schemeClr>
              </a:gs>
              <a:gs pos="10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Oval 91"/>
          <p:cNvSpPr/>
          <p:nvPr/>
        </p:nvSpPr>
        <p:spPr>
          <a:xfrm>
            <a:off x="457202" y="2594054"/>
            <a:ext cx="2892506" cy="682073"/>
          </a:xfrm>
          <a:prstGeom prst="ellipse">
            <a:avLst/>
          </a:prstGeom>
          <a:gradFill>
            <a:gsLst>
              <a:gs pos="0">
                <a:srgbClr val="FF3300">
                  <a:alpha val="32000"/>
                </a:srgbClr>
              </a:gs>
              <a:gs pos="10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Oval 88"/>
          <p:cNvSpPr/>
          <p:nvPr/>
        </p:nvSpPr>
        <p:spPr>
          <a:xfrm>
            <a:off x="3349708" y="3739543"/>
            <a:ext cx="1712219" cy="669147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1417367" y="113681"/>
            <a:ext cx="6364115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Proposed instruments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4470" y="1560739"/>
            <a:ext cx="1296753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969" y="2848923"/>
            <a:ext cx="1130300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SR-µFTIR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7474" y="3745524"/>
            <a:ext cx="1130300" cy="66914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endParaRPr lang="en-US" sz="2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2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-XRF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230" y="2757383"/>
            <a:ext cx="1654872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cryo-3D-SIM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3394" y="2810653"/>
            <a:ext cx="1538475" cy="42227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epifluo</a:t>
            </a:r>
            <a:endPara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368739" y="3047527"/>
            <a:ext cx="454025" cy="2552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92045" y="2754904"/>
            <a:ext cx="1262937" cy="42065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b="1" dirty="0" err="1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endParaRPr lang="en-US" sz="14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4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-XANES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1521519" y="3152583"/>
            <a:ext cx="2252397" cy="920704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0B56BB-ED23-4D70-AF33-1763C4FD91B1}"/>
              </a:ext>
            </a:extLst>
          </p:cNvPr>
          <p:cNvSpPr txBox="1"/>
          <p:nvPr/>
        </p:nvSpPr>
        <p:spPr>
          <a:xfrm>
            <a:off x="225753" y="4328264"/>
            <a:ext cx="1112370" cy="80880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1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pPr algn="ctr"/>
            <a:r>
              <a:rPr lang="en-US" sz="11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development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currently at Alba</a:t>
            </a:r>
          </a:p>
          <a:p>
            <a:pPr algn="ctr"/>
            <a:r>
              <a:rPr lang="en-US" sz="11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84874D-F508-4F20-8D7F-26B8C7170734}"/>
              </a:ext>
            </a:extLst>
          </p:cNvPr>
          <p:cNvSpPr txBox="1"/>
          <p:nvPr/>
        </p:nvSpPr>
        <p:spPr>
          <a:xfrm>
            <a:off x="1362747" y="1326005"/>
            <a:ext cx="1130300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cryo-ET</a:t>
            </a:r>
          </a:p>
          <a:p>
            <a:pPr algn="ctr"/>
            <a:r>
              <a:rPr lang="en-US" sz="1400" b="1" dirty="0" err="1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400" b="1" dirty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FIB-SEM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C0686-D076-4FA9-8020-9DE258906B6E}"/>
              </a:ext>
            </a:extLst>
          </p:cNvPr>
          <p:cNvCxnSpPr>
            <a:cxnSpLocks/>
          </p:cNvCxnSpPr>
          <p:nvPr/>
        </p:nvCxnSpPr>
        <p:spPr>
          <a:xfrm>
            <a:off x="2643266" y="1560739"/>
            <a:ext cx="995678" cy="2029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3B5E14-12A6-4E75-A6A3-D4B44A952C76}"/>
              </a:ext>
            </a:extLst>
          </p:cNvPr>
          <p:cNvSpPr txBox="1"/>
          <p:nvPr/>
        </p:nvSpPr>
        <p:spPr>
          <a:xfrm>
            <a:off x="5874166" y="1486927"/>
            <a:ext cx="914400" cy="46904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2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PCXT</a:t>
            </a:r>
            <a:endParaRPr lang="es-ES" sz="2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C1D286-8576-4886-86CB-41CF10565E0E}"/>
              </a:ext>
            </a:extLst>
          </p:cNvPr>
          <p:cNvCxnSpPr/>
          <p:nvPr/>
        </p:nvCxnSpPr>
        <p:spPr>
          <a:xfrm flipH="1" flipV="1">
            <a:off x="2691435" y="3162185"/>
            <a:ext cx="8357" cy="479092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586EC3-4FD3-4D55-9445-EDF25791B7C7}"/>
              </a:ext>
            </a:extLst>
          </p:cNvPr>
          <p:cNvSpPr txBox="1"/>
          <p:nvPr/>
        </p:nvSpPr>
        <p:spPr>
          <a:xfrm>
            <a:off x="7891265" y="2796598"/>
            <a:ext cx="1027545" cy="55321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XANES</a:t>
            </a:r>
          </a:p>
          <a:p>
            <a:r>
              <a:rPr lang="en-US" sz="1600" b="1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XRF</a:t>
            </a:r>
            <a:endParaRPr lang="en-US" sz="16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5476" y="990113"/>
            <a:ext cx="914400" cy="37468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3D </a:t>
            </a:r>
            <a:r>
              <a:rPr lang="es-ES" sz="1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structure</a:t>
            </a:r>
            <a:endParaRPr lang="es-ES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766510" y="2977360"/>
            <a:ext cx="37767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79712" y="2600286"/>
            <a:ext cx="571813" cy="257765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828557" y="3639944"/>
            <a:ext cx="914400" cy="37468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400" b="1" dirty="0" err="1">
                <a:solidFill>
                  <a:srgbClr val="CC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chemical</a:t>
            </a:r>
            <a:r>
              <a:rPr lang="es-ES" sz="1400" b="1" dirty="0">
                <a:solidFill>
                  <a:srgbClr val="CC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rgbClr val="CC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information</a:t>
            </a:r>
            <a:endParaRPr lang="es-ES" sz="1400" b="1" dirty="0">
              <a:solidFill>
                <a:srgbClr val="CC00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05567" y="4040896"/>
            <a:ext cx="2252397" cy="37468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elemental </a:t>
            </a:r>
          </a:p>
          <a:p>
            <a:pPr algn="ctr"/>
            <a:r>
              <a:rPr lang="es-E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quantification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(ppm)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5711" y="3333113"/>
            <a:ext cx="914400" cy="37468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specific</a:t>
            </a: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localization</a:t>
            </a:r>
            <a:endParaRPr lang="es-ES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28D599-8C05-4C5B-A983-CB4DA3479695}"/>
              </a:ext>
            </a:extLst>
          </p:cNvPr>
          <p:cNvSpPr/>
          <p:nvPr/>
        </p:nvSpPr>
        <p:spPr>
          <a:xfrm>
            <a:off x="7313472" y="1353648"/>
            <a:ext cx="1572511" cy="5145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In vivo CT 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42DAA2-B002-4BD4-A486-B77AFFC2A85F}"/>
              </a:ext>
            </a:extLst>
          </p:cNvPr>
          <p:cNvCxnSpPr>
            <a:cxnSpLocks/>
          </p:cNvCxnSpPr>
          <p:nvPr/>
        </p:nvCxnSpPr>
        <p:spPr>
          <a:xfrm>
            <a:off x="1955347" y="1898666"/>
            <a:ext cx="0" cy="651482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338123" y="1923173"/>
            <a:ext cx="2619191" cy="886475"/>
          </a:xfrm>
          <a:prstGeom prst="line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90145" y="1983721"/>
            <a:ext cx="0" cy="1747460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9637" y="1958574"/>
            <a:ext cx="990502" cy="860353"/>
          </a:xfrm>
          <a:prstGeom prst="line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0" y="1955968"/>
            <a:ext cx="1800230" cy="83180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4A3F93-FC46-4D59-BBB2-592EA90B767B}"/>
              </a:ext>
            </a:extLst>
          </p:cNvPr>
          <p:cNvCxnSpPr>
            <a:cxnSpLocks/>
          </p:cNvCxnSpPr>
          <p:nvPr/>
        </p:nvCxnSpPr>
        <p:spPr>
          <a:xfrm>
            <a:off x="6464585" y="1868162"/>
            <a:ext cx="63368" cy="989889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6582469" y="1868162"/>
            <a:ext cx="1262599" cy="850815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90C763-6670-410B-B626-5E166924F21D}"/>
              </a:ext>
            </a:extLst>
          </p:cNvPr>
          <p:cNvSpPr txBox="1"/>
          <p:nvPr/>
        </p:nvSpPr>
        <p:spPr>
          <a:xfrm>
            <a:off x="6178658" y="3249301"/>
            <a:ext cx="1158175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nano-FTIR</a:t>
            </a:r>
            <a:endParaRPr lang="es-ES" b="1" dirty="0" err="1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FEEF963-2B51-447E-9F6E-86E9E8AE5A54}"/>
              </a:ext>
            </a:extLst>
          </p:cNvPr>
          <p:cNvCxnSpPr>
            <a:cxnSpLocks/>
          </p:cNvCxnSpPr>
          <p:nvPr/>
        </p:nvCxnSpPr>
        <p:spPr>
          <a:xfrm flipV="1">
            <a:off x="4895630" y="3276127"/>
            <a:ext cx="1215224" cy="715505"/>
          </a:xfrm>
          <a:prstGeom prst="line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36" y="133012"/>
            <a:ext cx="4045976" cy="343238"/>
          </a:xfrm>
        </p:spPr>
        <p:txBody>
          <a:bodyPr/>
          <a:lstStyle/>
          <a:p>
            <a:r>
              <a:rPr lang="en-US" dirty="0"/>
              <a:t>The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F3419-D99B-9C40-B71E-024987B60A8E}"/>
              </a:ext>
            </a:extLst>
          </p:cNvPr>
          <p:cNvSpPr txBox="1"/>
          <p:nvPr/>
        </p:nvSpPr>
        <p:spPr>
          <a:xfrm>
            <a:off x="863122" y="609085"/>
            <a:ext cx="78486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F31EC5-15D2-4277-AAF5-C794266D3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69212"/>
              </p:ext>
            </p:extLst>
          </p:nvPr>
        </p:nvGraphicFramePr>
        <p:xfrm>
          <a:off x="35285" y="643088"/>
          <a:ext cx="9075035" cy="4117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121">
                  <a:extLst>
                    <a:ext uri="{9D8B030D-6E8A-4147-A177-3AD203B41FA5}">
                      <a16:colId xmlns:a16="http://schemas.microsoft.com/office/drawing/2014/main" val="3296229000"/>
                    </a:ext>
                  </a:extLst>
                </a:gridCol>
                <a:gridCol w="644967">
                  <a:extLst>
                    <a:ext uri="{9D8B030D-6E8A-4147-A177-3AD203B41FA5}">
                      <a16:colId xmlns:a16="http://schemas.microsoft.com/office/drawing/2014/main" val="2326613014"/>
                    </a:ext>
                  </a:extLst>
                </a:gridCol>
                <a:gridCol w="683741">
                  <a:extLst>
                    <a:ext uri="{9D8B030D-6E8A-4147-A177-3AD203B41FA5}">
                      <a16:colId xmlns:a16="http://schemas.microsoft.com/office/drawing/2014/main" val="1315128594"/>
                    </a:ext>
                  </a:extLst>
                </a:gridCol>
                <a:gridCol w="737286">
                  <a:extLst>
                    <a:ext uri="{9D8B030D-6E8A-4147-A177-3AD203B41FA5}">
                      <a16:colId xmlns:a16="http://schemas.microsoft.com/office/drawing/2014/main" val="179885075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2123421762"/>
                    </a:ext>
                  </a:extLst>
                </a:gridCol>
                <a:gridCol w="705453">
                  <a:extLst>
                    <a:ext uri="{9D8B030D-6E8A-4147-A177-3AD203B41FA5}">
                      <a16:colId xmlns:a16="http://schemas.microsoft.com/office/drawing/2014/main" val="358429904"/>
                    </a:ext>
                  </a:extLst>
                </a:gridCol>
                <a:gridCol w="746852">
                  <a:extLst>
                    <a:ext uri="{9D8B030D-6E8A-4147-A177-3AD203B41FA5}">
                      <a16:colId xmlns:a16="http://schemas.microsoft.com/office/drawing/2014/main" val="197150156"/>
                    </a:ext>
                  </a:extLst>
                </a:gridCol>
                <a:gridCol w="678713">
                  <a:extLst>
                    <a:ext uri="{9D8B030D-6E8A-4147-A177-3AD203B41FA5}">
                      <a16:colId xmlns:a16="http://schemas.microsoft.com/office/drawing/2014/main" val="529560116"/>
                    </a:ext>
                  </a:extLst>
                </a:gridCol>
                <a:gridCol w="766820">
                  <a:extLst>
                    <a:ext uri="{9D8B030D-6E8A-4147-A177-3AD203B41FA5}">
                      <a16:colId xmlns:a16="http://schemas.microsoft.com/office/drawing/2014/main" val="4049328340"/>
                    </a:ext>
                  </a:extLst>
                </a:gridCol>
                <a:gridCol w="801326">
                  <a:extLst>
                    <a:ext uri="{9D8B030D-6E8A-4147-A177-3AD203B41FA5}">
                      <a16:colId xmlns:a16="http://schemas.microsoft.com/office/drawing/2014/main" val="1734740424"/>
                    </a:ext>
                  </a:extLst>
                </a:gridCol>
                <a:gridCol w="743848">
                  <a:extLst>
                    <a:ext uri="{9D8B030D-6E8A-4147-A177-3AD203B41FA5}">
                      <a16:colId xmlns:a16="http://schemas.microsoft.com/office/drawing/2014/main" val="971094076"/>
                    </a:ext>
                  </a:extLst>
                </a:gridCol>
                <a:gridCol w="770717">
                  <a:extLst>
                    <a:ext uri="{9D8B030D-6E8A-4147-A177-3AD203B41FA5}">
                      <a16:colId xmlns:a16="http://schemas.microsoft.com/office/drawing/2014/main" val="2074685828"/>
                    </a:ext>
                  </a:extLst>
                </a:gridCol>
              </a:tblGrid>
              <a:tr h="477219">
                <a:tc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FTIR </a:t>
                      </a:r>
                      <a:r>
                        <a:rPr lang="en-GB" sz="1100" b="1" dirty="0"/>
                        <a:t>live cells</a:t>
                      </a:r>
                      <a:endParaRPr lang="es-E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Nano IR</a:t>
                      </a:r>
                      <a:endParaRPr lang="es-ES" sz="1400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/>
                        <a:t>Raman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/>
                        <a:t>THz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err="1"/>
                        <a:t>range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/>
                        <a:t>Cryo</a:t>
                      </a:r>
                      <a:r>
                        <a:rPr lang="en-GB" sz="1400" b="1" dirty="0"/>
                        <a:t>   SXT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/>
                        <a:t>Cryo</a:t>
                      </a:r>
                      <a:r>
                        <a:rPr lang="en-GB" sz="1200" b="1" dirty="0"/>
                        <a:t>  </a:t>
                      </a:r>
                      <a:r>
                        <a:rPr lang="en-GB" sz="1200" b="1" dirty="0" err="1"/>
                        <a:t>nanoXRF</a:t>
                      </a:r>
                      <a:endParaRPr lang="es-ES" sz="12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/>
                        <a:t>Cryo</a:t>
                      </a:r>
                      <a:r>
                        <a:rPr lang="en-GB" sz="1400" b="1" dirty="0"/>
                        <a:t>     ET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/>
                        <a:t>Cryo</a:t>
                      </a:r>
                      <a:r>
                        <a:rPr lang="en-GB" sz="1400" b="1" dirty="0"/>
                        <a:t> 3D-SIM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</a:t>
                      </a:r>
                      <a:r>
                        <a:rPr lang="en-GB" sz="1400" b="1" dirty="0" err="1"/>
                        <a:t>cryo</a:t>
                      </a:r>
                      <a:r>
                        <a:rPr lang="en-GB" sz="1400" b="1" dirty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FIB-SEM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Sub-</a:t>
                      </a:r>
                      <a:r>
                        <a:rPr lang="en-GB" sz="1400" b="1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400" b="1" dirty="0"/>
                        <a:t>m CT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HE CT</a:t>
                      </a:r>
                    </a:p>
                    <a:p>
                      <a:pPr algn="ctr"/>
                      <a:r>
                        <a:rPr lang="en-GB" sz="1200" b="1" i="1" dirty="0"/>
                        <a:t>in vivo</a:t>
                      </a:r>
                      <a:endParaRPr lang="es-ES" sz="1200" b="1" i="1" dirty="0"/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25809"/>
                  </a:ext>
                </a:extLst>
              </a:tr>
              <a:tr h="167790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IR</a:t>
                      </a:r>
                      <a:endParaRPr lang="es-E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IR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Vis-UV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Far IR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Soft X-rays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Hard X-rays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err="1"/>
                        <a:t>Electrons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/>
                        <a:t>Visible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Electrons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Hard X-rays</a:t>
                      </a:r>
                      <a:endParaRPr lang="es-ES" sz="1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Hard X-rays</a:t>
                      </a:r>
                      <a:endParaRPr lang="es-ES" sz="1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329603"/>
                  </a:ext>
                </a:extLst>
              </a:tr>
              <a:tr h="117539">
                <a:tc rowSpan="3">
                  <a:txBody>
                    <a:bodyPr/>
                    <a:lstStyle/>
                    <a:p>
                      <a:pPr>
                        <a:tabLst>
                          <a:tab pos="717550" algn="l"/>
                        </a:tabLst>
                      </a:pPr>
                      <a:endParaRPr lang="es-ES" sz="1600" dirty="0"/>
                    </a:p>
                  </a:txBody>
                  <a:tcPr vert="vert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SR-ben</a:t>
                      </a:r>
                      <a:endParaRPr lang="es-E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SR-ben /laser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laser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SR-ben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SR-ben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SR-IVU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-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-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SB/W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54006"/>
                  </a:ext>
                </a:extLst>
              </a:tr>
              <a:tr h="4108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400-4000 cm</a:t>
                      </a:r>
                      <a:r>
                        <a:rPr lang="en-GB" sz="900" baseline="30000" dirty="0"/>
                        <a:t>-1</a:t>
                      </a:r>
                      <a:endParaRPr lang="es-ES" sz="9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Mid/Near IR</a:t>
                      </a:r>
                      <a:endParaRPr lang="es-E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400-4000 cm</a:t>
                      </a:r>
                      <a:r>
                        <a:rPr lang="en-GB" sz="1000" baseline="30000" dirty="0"/>
                        <a:t>-1</a:t>
                      </a:r>
                      <a:endParaRPr lang="es-ES" sz="1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10-400 cm</a:t>
                      </a:r>
                      <a:r>
                        <a:rPr lang="en-GB" sz="1000" baseline="30000" dirty="0"/>
                        <a:t>-1</a:t>
                      </a:r>
                      <a:endParaRPr lang="es-ES" sz="10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280-3000 eV</a:t>
                      </a:r>
                      <a:endParaRPr lang="es-E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10-25 keV</a:t>
                      </a:r>
                      <a:endParaRPr lang="es-E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(300 kV)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-</a:t>
                      </a:r>
                      <a:endParaRPr lang="es-E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10-30 keV</a:t>
                      </a:r>
                      <a:endParaRPr lang="es-E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50-120 keV</a:t>
                      </a:r>
                      <a:endParaRPr lang="es-ES" sz="9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06878"/>
                  </a:ext>
                </a:extLst>
              </a:tr>
              <a:tr h="3368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100 </a:t>
                      </a:r>
                      <a:r>
                        <a:rPr lang="en-GB" sz="1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000" dirty="0"/>
                        <a:t>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10 nm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/>
                        <a:t>~1 </a:t>
                      </a:r>
                      <a:r>
                        <a:rPr lang="en-GB" sz="1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000" dirty="0"/>
                        <a:t>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100 </a:t>
                      </a:r>
                      <a:r>
                        <a:rPr lang="en-GB" sz="1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000" dirty="0"/>
                        <a:t>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30nm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&lt;100nm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-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-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dirty="0"/>
                        <a:t>s</a:t>
                      </a:r>
                      <a:r>
                        <a:rPr lang="es-ES" sz="1000" b="1" dirty="0" err="1"/>
                        <a:t>amp</a:t>
                      </a:r>
                      <a:r>
                        <a:rPr lang="es-ES" sz="1000" b="1" dirty="0"/>
                        <a:t> </a:t>
                      </a:r>
                      <a:r>
                        <a:rPr lang="es-ES" sz="1000" b="1" dirty="0" err="1"/>
                        <a:t>prep</a:t>
                      </a:r>
                      <a:endParaRPr lang="es-ES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/>
                        <a:t>&lt;1 µm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10-50 </a:t>
                      </a:r>
                      <a:r>
                        <a:rPr lang="en-GB" sz="1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000" dirty="0"/>
                        <a:t>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99281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Near Native</a:t>
                      </a:r>
                      <a:endParaRPr lang="es-ES" sz="12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NA</a:t>
                      </a:r>
                      <a:endParaRPr lang="es-E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972033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Multimodal</a:t>
                      </a:r>
                      <a:endParaRPr lang="es-E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841410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Dynamics</a:t>
                      </a:r>
                      <a:endParaRPr lang="es-E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NA</a:t>
                      </a:r>
                      <a:endParaRPr lang="es-E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20349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/>
                        <a:t>Strong comm</a:t>
                      </a:r>
                      <a:endParaRPr lang="es-E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28404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r>
                        <a:rPr lang="es-ES_tradnl" sz="1400" b="1" i="1" dirty="0" err="1">
                          <a:solidFill>
                            <a:srgbClr val="FF0000"/>
                          </a:solidFill>
                        </a:rPr>
                        <a:t>Proposed</a:t>
                      </a:r>
                      <a:endParaRPr lang="es-E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9813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D66411F-0543-43D7-98C2-E15F9BAB6DF0}"/>
              </a:ext>
            </a:extLst>
          </p:cNvPr>
          <p:cNvSpPr txBox="1"/>
          <p:nvPr/>
        </p:nvSpPr>
        <p:spPr>
          <a:xfrm>
            <a:off x="1853999" y="4826124"/>
            <a:ext cx="1603324" cy="261610"/>
          </a:xfrm>
          <a:prstGeom prst="rect">
            <a:avLst/>
          </a:prstGeom>
          <a:solidFill>
            <a:srgbClr val="FFCC0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generation upgrade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67FCD-273E-4985-94DC-47CA5D2605F9}"/>
              </a:ext>
            </a:extLst>
          </p:cNvPr>
          <p:cNvSpPr txBox="1"/>
          <p:nvPr/>
        </p:nvSpPr>
        <p:spPr>
          <a:xfrm>
            <a:off x="146421" y="4826124"/>
            <a:ext cx="1603324" cy="261610"/>
          </a:xfrm>
          <a:prstGeom prst="rect">
            <a:avLst/>
          </a:prstGeom>
          <a:solidFill>
            <a:srgbClr val="92D05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generation upgrade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2F845B-529F-4C58-9FDA-AA18BC440CA7}"/>
              </a:ext>
            </a:extLst>
          </p:cNvPr>
          <p:cNvSpPr>
            <a:spLocks noChangeAspect="1"/>
          </p:cNvSpPr>
          <p:nvPr/>
        </p:nvSpPr>
        <p:spPr>
          <a:xfrm>
            <a:off x="4172924" y="4838623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5437176" y="489262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CF85D-A3EC-4571-93A4-5DD7346414AC}"/>
              </a:ext>
            </a:extLst>
          </p:cNvPr>
          <p:cNvSpPr txBox="1"/>
          <p:nvPr/>
        </p:nvSpPr>
        <p:spPr>
          <a:xfrm>
            <a:off x="4379255" y="4826124"/>
            <a:ext cx="1024639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Essential tool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C2825-9FE0-4A65-9E0C-7F697D80B98A}"/>
              </a:ext>
            </a:extLst>
          </p:cNvPr>
          <p:cNvSpPr txBox="1"/>
          <p:nvPr/>
        </p:nvSpPr>
        <p:spPr>
          <a:xfrm>
            <a:off x="5602877" y="4826124"/>
            <a:ext cx="1048685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Desirable tool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D83CB-A30F-4B2F-BBD9-E54812032D8C}"/>
              </a:ext>
            </a:extLst>
          </p:cNvPr>
          <p:cNvSpPr txBox="1"/>
          <p:nvPr/>
        </p:nvSpPr>
        <p:spPr>
          <a:xfrm>
            <a:off x="0" y="2393264"/>
            <a:ext cx="103906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b="1" i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endParaRPr lang="es-ES" sz="1400" b="1" i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1396060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B50F84-6715-4F35-B4B4-6501C0276610}"/>
              </a:ext>
            </a:extLst>
          </p:cNvPr>
          <p:cNvSpPr>
            <a:spLocks noChangeAspect="1"/>
          </p:cNvSpPr>
          <p:nvPr/>
        </p:nvSpPr>
        <p:spPr>
          <a:xfrm>
            <a:off x="2053901" y="332698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F93CE-E50D-495E-8291-3A5730EDBCDF}"/>
              </a:ext>
            </a:extLst>
          </p:cNvPr>
          <p:cNvSpPr>
            <a:spLocks noChangeAspect="1"/>
          </p:cNvSpPr>
          <p:nvPr/>
        </p:nvSpPr>
        <p:spPr>
          <a:xfrm>
            <a:off x="7069610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0E88F3-3491-431A-84A2-905143B5D3B2}"/>
              </a:ext>
            </a:extLst>
          </p:cNvPr>
          <p:cNvSpPr>
            <a:spLocks noChangeAspect="1"/>
          </p:cNvSpPr>
          <p:nvPr/>
        </p:nvSpPr>
        <p:spPr>
          <a:xfrm>
            <a:off x="7827151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990CA4-A7E5-45F8-9040-1EFB2B217901}"/>
              </a:ext>
            </a:extLst>
          </p:cNvPr>
          <p:cNvSpPr>
            <a:spLocks noChangeAspect="1"/>
          </p:cNvSpPr>
          <p:nvPr/>
        </p:nvSpPr>
        <p:spPr>
          <a:xfrm>
            <a:off x="8592528" y="289800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4F10C3-F4AB-4EC2-B937-02890D4635D9}"/>
              </a:ext>
            </a:extLst>
          </p:cNvPr>
          <p:cNvSpPr>
            <a:spLocks noChangeAspect="1"/>
          </p:cNvSpPr>
          <p:nvPr/>
        </p:nvSpPr>
        <p:spPr>
          <a:xfrm>
            <a:off x="1396060" y="365282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9E19B0-B051-4F98-87EA-2A9643C0AA1B}"/>
              </a:ext>
            </a:extLst>
          </p:cNvPr>
          <p:cNvSpPr>
            <a:spLocks noChangeAspect="1"/>
          </p:cNvSpPr>
          <p:nvPr/>
        </p:nvSpPr>
        <p:spPr>
          <a:xfrm>
            <a:off x="8646528" y="332698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547F0-CE9E-4C38-BBBB-AECDF933EE5A}"/>
              </a:ext>
            </a:extLst>
          </p:cNvPr>
          <p:cNvSpPr>
            <a:spLocks noChangeAspect="1"/>
          </p:cNvSpPr>
          <p:nvPr/>
        </p:nvSpPr>
        <p:spPr>
          <a:xfrm>
            <a:off x="7123610" y="295200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372ED5-5183-4FDB-990C-0025869352ED}"/>
              </a:ext>
            </a:extLst>
          </p:cNvPr>
          <p:cNvSpPr>
            <a:spLocks noChangeAspect="1"/>
          </p:cNvSpPr>
          <p:nvPr/>
        </p:nvSpPr>
        <p:spPr>
          <a:xfrm>
            <a:off x="8592528" y="365282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A0097F4-59B4-4C86-87B9-C109D59D84D6}"/>
              </a:ext>
            </a:extLst>
          </p:cNvPr>
          <p:cNvSpPr>
            <a:spLocks noChangeAspect="1"/>
          </p:cNvSpPr>
          <p:nvPr/>
        </p:nvSpPr>
        <p:spPr>
          <a:xfrm>
            <a:off x="3426547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2B95524-09FB-497A-807E-4C80FDC6C08D}"/>
              </a:ext>
            </a:extLst>
          </p:cNvPr>
          <p:cNvSpPr>
            <a:spLocks noChangeAspect="1"/>
          </p:cNvSpPr>
          <p:nvPr/>
        </p:nvSpPr>
        <p:spPr>
          <a:xfrm>
            <a:off x="4162662" y="289800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52128F-67B9-4BD3-8EB3-418BC39E061B}"/>
              </a:ext>
            </a:extLst>
          </p:cNvPr>
          <p:cNvSpPr>
            <a:spLocks noChangeAspect="1"/>
          </p:cNvSpPr>
          <p:nvPr/>
        </p:nvSpPr>
        <p:spPr>
          <a:xfrm>
            <a:off x="4162662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FF0AF3-95E7-405B-BDEE-0692FF7C245F}"/>
              </a:ext>
            </a:extLst>
          </p:cNvPr>
          <p:cNvSpPr>
            <a:spLocks noChangeAspect="1"/>
          </p:cNvSpPr>
          <p:nvPr/>
        </p:nvSpPr>
        <p:spPr>
          <a:xfrm>
            <a:off x="7881151" y="295200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6B7D591-CE49-4C44-8778-BAA057B4C6C6}"/>
              </a:ext>
            </a:extLst>
          </p:cNvPr>
          <p:cNvSpPr>
            <a:spLocks noChangeAspect="1"/>
          </p:cNvSpPr>
          <p:nvPr/>
        </p:nvSpPr>
        <p:spPr>
          <a:xfrm>
            <a:off x="1396857" y="406273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56F89D-6E37-4E47-882E-99B76A3DC4DD}"/>
              </a:ext>
            </a:extLst>
          </p:cNvPr>
          <p:cNvSpPr>
            <a:spLocks noChangeAspect="1"/>
          </p:cNvSpPr>
          <p:nvPr/>
        </p:nvSpPr>
        <p:spPr>
          <a:xfrm>
            <a:off x="2053901" y="37068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F8949B-CD53-49D1-AD0E-8C5F97DDE842}"/>
              </a:ext>
            </a:extLst>
          </p:cNvPr>
          <p:cNvSpPr>
            <a:spLocks noChangeAspect="1"/>
          </p:cNvSpPr>
          <p:nvPr/>
        </p:nvSpPr>
        <p:spPr>
          <a:xfrm>
            <a:off x="4162662" y="406273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0B3CAD-3732-48A7-AB9B-7A6372D467E7}"/>
              </a:ext>
            </a:extLst>
          </p:cNvPr>
          <p:cNvSpPr>
            <a:spLocks noChangeAspect="1"/>
          </p:cNvSpPr>
          <p:nvPr/>
        </p:nvSpPr>
        <p:spPr>
          <a:xfrm>
            <a:off x="1396060" y="443498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533000-22E1-4E5F-B44D-255A78A76AE7}"/>
              </a:ext>
            </a:extLst>
          </p:cNvPr>
          <p:cNvSpPr>
            <a:spLocks noChangeAspect="1"/>
          </p:cNvSpPr>
          <p:nvPr/>
        </p:nvSpPr>
        <p:spPr>
          <a:xfrm>
            <a:off x="8646528" y="411673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706AA0-22B5-4F71-A791-C1030B340869}"/>
              </a:ext>
            </a:extLst>
          </p:cNvPr>
          <p:cNvSpPr>
            <a:spLocks noChangeAspect="1"/>
          </p:cNvSpPr>
          <p:nvPr/>
        </p:nvSpPr>
        <p:spPr>
          <a:xfrm>
            <a:off x="6741521" y="489262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04ABFC-64DC-4765-AD55-2E017CEFBF99}"/>
              </a:ext>
            </a:extLst>
          </p:cNvPr>
          <p:cNvSpPr txBox="1"/>
          <p:nvPr/>
        </p:nvSpPr>
        <p:spPr>
          <a:xfrm>
            <a:off x="6880934" y="4826124"/>
            <a:ext cx="12202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Disregarded tool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7E66C4-0CEC-4CE7-B3DE-65095AB62551}"/>
              </a:ext>
            </a:extLst>
          </p:cNvPr>
          <p:cNvSpPr>
            <a:spLocks noChangeAspect="1"/>
          </p:cNvSpPr>
          <p:nvPr/>
        </p:nvSpPr>
        <p:spPr>
          <a:xfrm>
            <a:off x="8646528" y="44889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EC9EA2-4582-4505-BF82-E490EC525CD0}"/>
              </a:ext>
            </a:extLst>
          </p:cNvPr>
          <p:cNvSpPr>
            <a:spLocks noChangeAspect="1"/>
          </p:cNvSpPr>
          <p:nvPr/>
        </p:nvSpPr>
        <p:spPr>
          <a:xfrm>
            <a:off x="5692916" y="44889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FE65009-DCEA-4D5C-B019-08E081BB5C57}"/>
              </a:ext>
            </a:extLst>
          </p:cNvPr>
          <p:cNvSpPr>
            <a:spLocks noChangeAspect="1"/>
          </p:cNvSpPr>
          <p:nvPr/>
        </p:nvSpPr>
        <p:spPr>
          <a:xfrm>
            <a:off x="5543462" y="448898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3A761C2-C428-4878-8AC2-40F7E448662D}"/>
              </a:ext>
            </a:extLst>
          </p:cNvPr>
          <p:cNvSpPr>
            <a:spLocks noChangeAspect="1"/>
          </p:cNvSpPr>
          <p:nvPr/>
        </p:nvSpPr>
        <p:spPr>
          <a:xfrm>
            <a:off x="7827151" y="406273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A9AF4BD-FD9F-477B-9369-7157A3DEDDE8}"/>
              </a:ext>
            </a:extLst>
          </p:cNvPr>
          <p:cNvSpPr>
            <a:spLocks noChangeAspect="1"/>
          </p:cNvSpPr>
          <p:nvPr/>
        </p:nvSpPr>
        <p:spPr>
          <a:xfrm>
            <a:off x="7827151" y="443498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E2DE84B-5327-4160-8E79-445088672706}"/>
              </a:ext>
            </a:extLst>
          </p:cNvPr>
          <p:cNvSpPr>
            <a:spLocks noChangeAspect="1"/>
          </p:cNvSpPr>
          <p:nvPr/>
        </p:nvSpPr>
        <p:spPr>
          <a:xfrm>
            <a:off x="3427136" y="365282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F149E8-AD75-40CA-8663-A49505D42E95}"/>
              </a:ext>
            </a:extLst>
          </p:cNvPr>
          <p:cNvSpPr>
            <a:spLocks noChangeAspect="1"/>
          </p:cNvSpPr>
          <p:nvPr/>
        </p:nvSpPr>
        <p:spPr>
          <a:xfrm>
            <a:off x="1396060" y="289800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FC6EB9E-2BF2-4563-A5EF-3A5069B89F51}"/>
              </a:ext>
            </a:extLst>
          </p:cNvPr>
          <p:cNvSpPr>
            <a:spLocks noChangeAspect="1"/>
          </p:cNvSpPr>
          <p:nvPr/>
        </p:nvSpPr>
        <p:spPr>
          <a:xfrm>
            <a:off x="2686982" y="289800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3AA054-713E-4A13-9E28-2FEB7413063F}"/>
              </a:ext>
            </a:extLst>
          </p:cNvPr>
          <p:cNvSpPr>
            <a:spLocks noChangeAspect="1"/>
          </p:cNvSpPr>
          <p:nvPr/>
        </p:nvSpPr>
        <p:spPr>
          <a:xfrm>
            <a:off x="2685407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B04956A-9DE5-4415-824E-8E8F343B493A}"/>
              </a:ext>
            </a:extLst>
          </p:cNvPr>
          <p:cNvSpPr>
            <a:spLocks noChangeAspect="1"/>
          </p:cNvSpPr>
          <p:nvPr/>
        </p:nvSpPr>
        <p:spPr>
          <a:xfrm>
            <a:off x="2685407" y="406273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FC94562-C107-490A-8D56-E26DF7B02310}"/>
              </a:ext>
            </a:extLst>
          </p:cNvPr>
          <p:cNvSpPr>
            <a:spLocks noChangeAspect="1"/>
          </p:cNvSpPr>
          <p:nvPr/>
        </p:nvSpPr>
        <p:spPr>
          <a:xfrm>
            <a:off x="2685407" y="365282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A2CB8E-D2FB-40F1-BAA9-2AD442B368A4}"/>
              </a:ext>
            </a:extLst>
          </p:cNvPr>
          <p:cNvSpPr>
            <a:spLocks noChangeAspect="1"/>
          </p:cNvSpPr>
          <p:nvPr/>
        </p:nvSpPr>
        <p:spPr>
          <a:xfrm>
            <a:off x="2677703" y="443498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FCFB2F4-4B56-4420-BE61-CF5586931B74}"/>
              </a:ext>
            </a:extLst>
          </p:cNvPr>
          <p:cNvSpPr>
            <a:spLocks noChangeAspect="1"/>
          </p:cNvSpPr>
          <p:nvPr/>
        </p:nvSpPr>
        <p:spPr>
          <a:xfrm>
            <a:off x="3486830" y="411673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0CAF463-E1B0-4D8B-BCB9-B1B3BB01C95F}"/>
              </a:ext>
            </a:extLst>
          </p:cNvPr>
          <p:cNvSpPr>
            <a:spLocks noChangeAspect="1"/>
          </p:cNvSpPr>
          <p:nvPr/>
        </p:nvSpPr>
        <p:spPr>
          <a:xfrm>
            <a:off x="2053901" y="448898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91642C3-7E2E-4759-8F6B-B3F46E2A4470}"/>
              </a:ext>
            </a:extLst>
          </p:cNvPr>
          <p:cNvSpPr>
            <a:spLocks noChangeAspect="1"/>
          </p:cNvSpPr>
          <p:nvPr/>
        </p:nvSpPr>
        <p:spPr>
          <a:xfrm>
            <a:off x="4162662" y="443498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C777138-9FE0-4803-B1A4-E39B5015992B}"/>
              </a:ext>
            </a:extLst>
          </p:cNvPr>
          <p:cNvSpPr>
            <a:spLocks noChangeAspect="1"/>
          </p:cNvSpPr>
          <p:nvPr/>
        </p:nvSpPr>
        <p:spPr>
          <a:xfrm>
            <a:off x="4837109" y="4434981"/>
            <a:ext cx="252001" cy="252001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C1A15D2-BD78-4E9A-BC0A-269E72661F26}"/>
              </a:ext>
            </a:extLst>
          </p:cNvPr>
          <p:cNvSpPr>
            <a:spLocks noChangeAspect="1"/>
          </p:cNvSpPr>
          <p:nvPr/>
        </p:nvSpPr>
        <p:spPr>
          <a:xfrm>
            <a:off x="6297290" y="4434981"/>
            <a:ext cx="252001" cy="252001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A6604A-FCDA-469D-A94C-DBB2494B002C}"/>
              </a:ext>
            </a:extLst>
          </p:cNvPr>
          <p:cNvSpPr>
            <a:spLocks noChangeAspect="1"/>
          </p:cNvSpPr>
          <p:nvPr/>
        </p:nvSpPr>
        <p:spPr>
          <a:xfrm>
            <a:off x="6981561" y="4434981"/>
            <a:ext cx="252001" cy="252001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FF6FB78-6E69-4C21-8EEF-C3E2AA98BE64}"/>
              </a:ext>
            </a:extLst>
          </p:cNvPr>
          <p:cNvSpPr>
            <a:spLocks noChangeAspect="1"/>
          </p:cNvSpPr>
          <p:nvPr/>
        </p:nvSpPr>
        <p:spPr>
          <a:xfrm>
            <a:off x="4862460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77F2FEF-FE6B-4FD7-BB44-2DB7DBB3F2E2}"/>
              </a:ext>
            </a:extLst>
          </p:cNvPr>
          <p:cNvSpPr>
            <a:spLocks noChangeAspect="1"/>
          </p:cNvSpPr>
          <p:nvPr/>
        </p:nvSpPr>
        <p:spPr>
          <a:xfrm>
            <a:off x="4894780" y="37068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C312B3A-A3DD-4575-BCE1-98B8F00D7C1B}"/>
              </a:ext>
            </a:extLst>
          </p:cNvPr>
          <p:cNvSpPr>
            <a:spLocks noChangeAspect="1"/>
          </p:cNvSpPr>
          <p:nvPr/>
        </p:nvSpPr>
        <p:spPr>
          <a:xfrm>
            <a:off x="4859077" y="406273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256A84A-D96D-4CEF-A33C-4CC9733428A4}"/>
              </a:ext>
            </a:extLst>
          </p:cNvPr>
          <p:cNvSpPr>
            <a:spLocks noChangeAspect="1"/>
          </p:cNvSpPr>
          <p:nvPr/>
        </p:nvSpPr>
        <p:spPr>
          <a:xfrm>
            <a:off x="4848907" y="289800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109FBCA-B62F-45C1-8216-576DAC90886A}"/>
              </a:ext>
            </a:extLst>
          </p:cNvPr>
          <p:cNvSpPr>
            <a:spLocks noChangeAspect="1"/>
          </p:cNvSpPr>
          <p:nvPr/>
        </p:nvSpPr>
        <p:spPr>
          <a:xfrm>
            <a:off x="4216662" y="37068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71F154-17D8-4762-B448-2A2959AAA9A0}"/>
              </a:ext>
            </a:extLst>
          </p:cNvPr>
          <p:cNvSpPr>
            <a:spLocks noChangeAspect="1"/>
          </p:cNvSpPr>
          <p:nvPr/>
        </p:nvSpPr>
        <p:spPr>
          <a:xfrm>
            <a:off x="5590003" y="295200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AD9CD2B-5407-47A0-A18A-E262BC2F583B}"/>
              </a:ext>
            </a:extLst>
          </p:cNvPr>
          <p:cNvSpPr>
            <a:spLocks noChangeAspect="1"/>
          </p:cNvSpPr>
          <p:nvPr/>
        </p:nvSpPr>
        <p:spPr>
          <a:xfrm>
            <a:off x="5522678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CB631C7-CB28-4895-BBA3-00BFBC94BB08}"/>
              </a:ext>
            </a:extLst>
          </p:cNvPr>
          <p:cNvSpPr>
            <a:spLocks noChangeAspect="1"/>
          </p:cNvSpPr>
          <p:nvPr/>
        </p:nvSpPr>
        <p:spPr>
          <a:xfrm>
            <a:off x="5576678" y="37068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BAC8878-0007-4919-9C0D-98ADA7D1A087}"/>
              </a:ext>
            </a:extLst>
          </p:cNvPr>
          <p:cNvSpPr>
            <a:spLocks noChangeAspect="1"/>
          </p:cNvSpPr>
          <p:nvPr/>
        </p:nvSpPr>
        <p:spPr>
          <a:xfrm>
            <a:off x="5590003" y="411673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2D98FC5-1960-44DC-A375-AFF70F7D5F37}"/>
              </a:ext>
            </a:extLst>
          </p:cNvPr>
          <p:cNvSpPr>
            <a:spLocks noChangeAspect="1"/>
          </p:cNvSpPr>
          <p:nvPr/>
        </p:nvSpPr>
        <p:spPr>
          <a:xfrm>
            <a:off x="6297290" y="289800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40ECE4B-AA3D-49F3-B891-C67F73E09C8E}"/>
              </a:ext>
            </a:extLst>
          </p:cNvPr>
          <p:cNvSpPr>
            <a:spLocks noChangeAspect="1"/>
          </p:cNvSpPr>
          <p:nvPr/>
        </p:nvSpPr>
        <p:spPr>
          <a:xfrm>
            <a:off x="6297290" y="327298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136DAAE-70DB-4C7D-B924-6B8224DB87FE}"/>
              </a:ext>
            </a:extLst>
          </p:cNvPr>
          <p:cNvSpPr>
            <a:spLocks noChangeAspect="1"/>
          </p:cNvSpPr>
          <p:nvPr/>
        </p:nvSpPr>
        <p:spPr>
          <a:xfrm>
            <a:off x="6351290" y="37068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A567009-898E-49BC-BD2B-F593D1F83407}"/>
              </a:ext>
            </a:extLst>
          </p:cNvPr>
          <p:cNvSpPr>
            <a:spLocks noChangeAspect="1"/>
          </p:cNvSpPr>
          <p:nvPr/>
        </p:nvSpPr>
        <p:spPr>
          <a:xfrm>
            <a:off x="6297290" y="406273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18F720D-8A61-40F1-BE66-F7CC43DAD881}"/>
              </a:ext>
            </a:extLst>
          </p:cNvPr>
          <p:cNvSpPr>
            <a:spLocks noChangeAspect="1"/>
          </p:cNvSpPr>
          <p:nvPr/>
        </p:nvSpPr>
        <p:spPr>
          <a:xfrm>
            <a:off x="7123610" y="37068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51802B0-5A70-41B5-8F9C-92E684BC098C}"/>
              </a:ext>
            </a:extLst>
          </p:cNvPr>
          <p:cNvSpPr>
            <a:spLocks noChangeAspect="1"/>
          </p:cNvSpPr>
          <p:nvPr/>
        </p:nvSpPr>
        <p:spPr>
          <a:xfrm>
            <a:off x="7069610" y="4037686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9A3C9B1-FF2D-45B1-A843-D4E757DA36AD}"/>
              </a:ext>
            </a:extLst>
          </p:cNvPr>
          <p:cNvSpPr>
            <a:spLocks noChangeAspect="1"/>
          </p:cNvSpPr>
          <p:nvPr/>
        </p:nvSpPr>
        <p:spPr>
          <a:xfrm>
            <a:off x="1986100" y="4060844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047128E-E03B-44E4-87E6-7391132EA183}"/>
              </a:ext>
            </a:extLst>
          </p:cNvPr>
          <p:cNvSpPr>
            <a:spLocks noChangeAspect="1"/>
          </p:cNvSpPr>
          <p:nvPr/>
        </p:nvSpPr>
        <p:spPr>
          <a:xfrm>
            <a:off x="3481136" y="294433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7DEA22C-0329-437D-BD75-0D845F70471E}"/>
              </a:ext>
            </a:extLst>
          </p:cNvPr>
          <p:cNvSpPr>
            <a:spLocks noChangeAspect="1"/>
          </p:cNvSpPr>
          <p:nvPr/>
        </p:nvSpPr>
        <p:spPr>
          <a:xfrm>
            <a:off x="3481136" y="448712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DDC3177-9D98-4A0F-9B0E-2788557461D1}"/>
              </a:ext>
            </a:extLst>
          </p:cNvPr>
          <p:cNvSpPr>
            <a:spLocks noChangeAspect="1"/>
          </p:cNvSpPr>
          <p:nvPr/>
        </p:nvSpPr>
        <p:spPr>
          <a:xfrm>
            <a:off x="7249458" y="450041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61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451C8D3E-7069-4D79-B7B0-2E7BD6CA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52" y="133012"/>
            <a:ext cx="6938172" cy="389484"/>
          </a:xfrm>
        </p:spPr>
        <p:txBody>
          <a:bodyPr/>
          <a:lstStyle/>
          <a:p>
            <a:r>
              <a:rPr lang="en-US"/>
              <a:t>New tools to fill in the gaps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F30879-ADCF-4D4E-B460-89FC33F3FFFB}"/>
              </a:ext>
            </a:extLst>
          </p:cNvPr>
          <p:cNvSpPr/>
          <p:nvPr/>
        </p:nvSpPr>
        <p:spPr>
          <a:xfrm>
            <a:off x="842453" y="501755"/>
            <a:ext cx="65666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New tools based on different probes required: XR, visible light, electrons, IR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Aim for multi-modal, multi-scale and correlative experiments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ALBA embedded within their strategic partners provides leading capabilities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3978F989-375D-4ED8-962A-88DCED876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/>
          <a:stretch/>
        </p:blipFill>
        <p:spPr bwMode="auto">
          <a:xfrm>
            <a:off x="5271945" y="1929194"/>
            <a:ext cx="2925997" cy="323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5C0EEC-3B61-4BF3-A7E4-5E4CE3B7485C}"/>
              </a:ext>
            </a:extLst>
          </p:cNvPr>
          <p:cNvSpPr txBox="1"/>
          <p:nvPr/>
        </p:nvSpPr>
        <p:spPr>
          <a:xfrm>
            <a:off x="-1516" y="4930900"/>
            <a:ext cx="3589586" cy="220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00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1000" dirty="0" err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Harkiolaki</a:t>
            </a:r>
            <a:r>
              <a:rPr lang="en-US" sz="100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et al. DOI:10.1042/ETLS20170086 ; CC BY 4.0 modified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3B32D0-3CE1-4333-9510-05C21F9D892D}"/>
              </a:ext>
            </a:extLst>
          </p:cNvPr>
          <p:cNvSpPr/>
          <p:nvPr/>
        </p:nvSpPr>
        <p:spPr>
          <a:xfrm>
            <a:off x="6217269" y="1705295"/>
            <a:ext cx="1849720" cy="3386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20DFBB-AF89-441C-B8DA-9354FF28AC52}"/>
              </a:ext>
            </a:extLst>
          </p:cNvPr>
          <p:cNvSpPr/>
          <p:nvPr/>
        </p:nvSpPr>
        <p:spPr>
          <a:xfrm>
            <a:off x="5263761" y="1565130"/>
            <a:ext cx="1964306" cy="257074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55C960-B1F9-478A-8261-AE7B59B1176C}"/>
              </a:ext>
            </a:extLst>
          </p:cNvPr>
          <p:cNvSpPr txBox="1"/>
          <p:nvPr/>
        </p:nvSpPr>
        <p:spPr>
          <a:xfrm>
            <a:off x="5330049" y="3707879"/>
            <a:ext cx="883938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BioSAXS</a:t>
            </a:r>
            <a:endParaRPr lang="es-ES" sz="105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5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s-ES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nm</a:t>
            </a:r>
            <a:endParaRPr lang="en-US" sz="105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6298A4-C25D-492E-A017-6B47AC9AC6A4}"/>
              </a:ext>
            </a:extLst>
          </p:cNvPr>
          <p:cNvSpPr/>
          <p:nvPr/>
        </p:nvSpPr>
        <p:spPr>
          <a:xfrm>
            <a:off x="3189635" y="1674815"/>
            <a:ext cx="1521665" cy="2509043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D8CC52-B1B5-4B59-88D4-15F966141BC4}"/>
              </a:ext>
            </a:extLst>
          </p:cNvPr>
          <p:cNvSpPr/>
          <p:nvPr/>
        </p:nvSpPr>
        <p:spPr>
          <a:xfrm>
            <a:off x="946058" y="1565130"/>
            <a:ext cx="1841537" cy="2570741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98956E-19D6-41D4-A280-ACA77A203E80}"/>
              </a:ext>
            </a:extLst>
          </p:cNvPr>
          <p:cNvSpPr txBox="1"/>
          <p:nvPr/>
        </p:nvSpPr>
        <p:spPr>
          <a:xfrm>
            <a:off x="1424858" y="1578841"/>
            <a:ext cx="883938" cy="21937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FAXTOR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8FE656-F285-425C-9CF1-FEB4F92A4EE4}"/>
              </a:ext>
            </a:extLst>
          </p:cNvPr>
          <p:cNvSpPr txBox="1"/>
          <p:nvPr/>
        </p:nvSpPr>
        <p:spPr>
          <a:xfrm>
            <a:off x="3683809" y="1681670"/>
            <a:ext cx="883938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MISTRAL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CDCD15-EBED-4581-9CEA-8524D107BF1B}"/>
              </a:ext>
            </a:extLst>
          </p:cNvPr>
          <p:cNvSpPr txBox="1"/>
          <p:nvPr/>
        </p:nvSpPr>
        <p:spPr>
          <a:xfrm>
            <a:off x="7228067" y="1674815"/>
            <a:ext cx="883938" cy="22622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XALOC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D029D7-4710-4556-8793-A592251C9C04}"/>
              </a:ext>
            </a:extLst>
          </p:cNvPr>
          <p:cNvSpPr txBox="1"/>
          <p:nvPr/>
        </p:nvSpPr>
        <p:spPr>
          <a:xfrm>
            <a:off x="5387658" y="1512533"/>
            <a:ext cx="713899" cy="299665"/>
          </a:xfrm>
          <a:prstGeom prst="rect">
            <a:avLst/>
          </a:prstGeom>
          <a:solidFill>
            <a:schemeClr val="bg1">
              <a:alpha val="49020"/>
            </a:schemeClr>
          </a:solidFill>
          <a:ln w="12700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100" b="1" dirty="0" err="1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BioSAXS</a:t>
            </a:r>
            <a:r>
              <a:rPr lang="es-ES" sz="11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20B4DEE-1A73-4DD6-93FE-5C2B941CA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305" b="29580"/>
          <a:stretch/>
        </p:blipFill>
        <p:spPr bwMode="auto">
          <a:xfrm>
            <a:off x="987879" y="1931479"/>
            <a:ext cx="4029555" cy="227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5B1BA36-7B23-4470-942D-E3A454839A28}"/>
              </a:ext>
            </a:extLst>
          </p:cNvPr>
          <p:cNvSpPr/>
          <p:nvPr/>
        </p:nvSpPr>
        <p:spPr>
          <a:xfrm>
            <a:off x="4734500" y="1698809"/>
            <a:ext cx="287084" cy="243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86A5621-21E0-4A1E-A465-916E2CDC1A1B}"/>
              </a:ext>
            </a:extLst>
          </p:cNvPr>
          <p:cNvSpPr/>
          <p:nvPr/>
        </p:nvSpPr>
        <p:spPr>
          <a:xfrm>
            <a:off x="5178617" y="4198351"/>
            <a:ext cx="700310" cy="22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1C93F3-9166-43A2-B30C-140737AD3F4D}"/>
              </a:ext>
            </a:extLst>
          </p:cNvPr>
          <p:cNvSpPr/>
          <p:nvPr/>
        </p:nvSpPr>
        <p:spPr>
          <a:xfrm>
            <a:off x="5433971" y="1757079"/>
            <a:ext cx="1991654" cy="3041457"/>
          </a:xfrm>
          <a:prstGeom prst="rect">
            <a:avLst/>
          </a:prstGeom>
          <a:noFill/>
          <a:ln w="19050">
            <a:solidFill>
              <a:srgbClr val="88A0B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E9BB94-0BDA-40FB-B8D2-195084B3650A}"/>
              </a:ext>
            </a:extLst>
          </p:cNvPr>
          <p:cNvSpPr txBox="1"/>
          <p:nvPr/>
        </p:nvSpPr>
        <p:spPr>
          <a:xfrm>
            <a:off x="6166735" y="1678400"/>
            <a:ext cx="734287" cy="2086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XAIRA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870990-F8E6-40FF-892E-80AE146D65C1}"/>
              </a:ext>
            </a:extLst>
          </p:cNvPr>
          <p:cNvSpPr txBox="1"/>
          <p:nvPr/>
        </p:nvSpPr>
        <p:spPr>
          <a:xfrm>
            <a:off x="4676888" y="1572557"/>
            <a:ext cx="585180" cy="23193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STXM</a:t>
            </a:r>
            <a:endParaRPr lang="es-ES" sz="105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EDC6338-BD30-4FA6-B737-6E454FC1876F}"/>
              </a:ext>
            </a:extLst>
          </p:cNvPr>
          <p:cNvSpPr/>
          <p:nvPr/>
        </p:nvSpPr>
        <p:spPr>
          <a:xfrm>
            <a:off x="2872739" y="1572808"/>
            <a:ext cx="2288530" cy="331669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8C7553-0AA4-45F2-8F09-BF879F48ECFB}"/>
              </a:ext>
            </a:extLst>
          </p:cNvPr>
          <p:cNvSpPr txBox="1"/>
          <p:nvPr/>
        </p:nvSpPr>
        <p:spPr>
          <a:xfrm>
            <a:off x="6619309" y="3261943"/>
            <a:ext cx="840038" cy="27242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1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CryoEM</a:t>
            </a:r>
            <a:r>
              <a:rPr lang="es-ES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-SPA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104671-0D55-497E-95F3-6D2096B53BEC}"/>
              </a:ext>
            </a:extLst>
          </p:cNvPr>
          <p:cNvSpPr/>
          <p:nvPr/>
        </p:nvSpPr>
        <p:spPr>
          <a:xfrm>
            <a:off x="1898543" y="1767941"/>
            <a:ext cx="1561900" cy="29423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574A1B-3974-40FD-90B2-269ED759B273}"/>
              </a:ext>
            </a:extLst>
          </p:cNvPr>
          <p:cNvSpPr txBox="1"/>
          <p:nvPr/>
        </p:nvSpPr>
        <p:spPr>
          <a:xfrm>
            <a:off x="1925564" y="1754455"/>
            <a:ext cx="548855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MIRAS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0A2D8D-EAC5-4574-922B-97C5631FF4FC}"/>
              </a:ext>
            </a:extLst>
          </p:cNvPr>
          <p:cNvSpPr txBox="1"/>
          <p:nvPr/>
        </p:nvSpPr>
        <p:spPr>
          <a:xfrm>
            <a:off x="2435750" y="4304387"/>
            <a:ext cx="1581254" cy="321159"/>
          </a:xfrm>
          <a:prstGeom prst="rect">
            <a:avLst/>
          </a:prstGeom>
          <a:solidFill>
            <a:srgbClr val="FFFFFF">
              <a:alpha val="38824"/>
            </a:srgbClr>
          </a:solidFill>
          <a:ln w="12700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1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Computational</a:t>
            </a:r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s-ES" sz="11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iology</a:t>
            </a:r>
            <a:endParaRPr lang="es-ES" sz="1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8D8E489-9362-4C14-9A4A-FA37B7634519}"/>
              </a:ext>
            </a:extLst>
          </p:cNvPr>
          <p:cNvSpPr txBox="1"/>
          <p:nvPr/>
        </p:nvSpPr>
        <p:spPr>
          <a:xfrm>
            <a:off x="4854358" y="4135871"/>
            <a:ext cx="883938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Cryo</a:t>
            </a:r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-ET</a:t>
            </a:r>
          </a:p>
          <a:p>
            <a:pPr algn="ctr"/>
            <a:r>
              <a:rPr lang="es-ES" sz="10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nm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7DF73DD-389D-4E5F-9DBE-AE52825085C3}"/>
              </a:ext>
            </a:extLst>
          </p:cNvPr>
          <p:cNvSpPr txBox="1"/>
          <p:nvPr/>
        </p:nvSpPr>
        <p:spPr>
          <a:xfrm>
            <a:off x="1913093" y="4262063"/>
            <a:ext cx="548855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50" b="1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FTIR</a:t>
            </a:r>
          </a:p>
          <a:p>
            <a:r>
              <a:rPr lang="es-ES" sz="105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s-ES" sz="1050" dirty="0">
                <a:solidFill>
                  <a:srgbClr val="122D4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s-ES" sz="105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C99EFC-EB68-4FF6-AB9B-A893375DB6AF}"/>
              </a:ext>
            </a:extLst>
          </p:cNvPr>
          <p:cNvSpPr txBox="1"/>
          <p:nvPr/>
        </p:nvSpPr>
        <p:spPr>
          <a:xfrm>
            <a:off x="3415656" y="3106558"/>
            <a:ext cx="548855" cy="4387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050" b="1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Cryo3D-SIM</a:t>
            </a:r>
          </a:p>
          <a:p>
            <a:r>
              <a:rPr lang="es-ES" sz="105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150 nm</a:t>
            </a:r>
            <a:endParaRPr lang="en-US" sz="1050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60CFB905-A24C-4B9D-BF7B-A00D5E3C5E09}"/>
              </a:ext>
            </a:extLst>
          </p:cNvPr>
          <p:cNvSpPr/>
          <p:nvPr/>
        </p:nvSpPr>
        <p:spPr>
          <a:xfrm>
            <a:off x="3105874" y="3019720"/>
            <a:ext cx="292434" cy="42286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AC83AC3C-F111-448D-AA8C-47F2D276256C}"/>
              </a:ext>
            </a:extLst>
          </p:cNvPr>
          <p:cNvSpPr/>
          <p:nvPr/>
        </p:nvSpPr>
        <p:spPr>
          <a:xfrm>
            <a:off x="1597705" y="4202272"/>
            <a:ext cx="292434" cy="42286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3E51507-6872-4712-9D37-1E339B85508A}"/>
              </a:ext>
            </a:extLst>
          </p:cNvPr>
          <p:cNvSpPr/>
          <p:nvPr/>
        </p:nvSpPr>
        <p:spPr>
          <a:xfrm>
            <a:off x="837512" y="3027701"/>
            <a:ext cx="292434" cy="42286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DEBB4AF-50D7-4586-A495-AF7F91FBDA62}"/>
              </a:ext>
            </a:extLst>
          </p:cNvPr>
          <p:cNvSpPr/>
          <p:nvPr/>
        </p:nvSpPr>
        <p:spPr>
          <a:xfrm>
            <a:off x="2660359" y="3750518"/>
            <a:ext cx="292434" cy="42286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0BD129-212B-4D54-9D70-FF8C6ACEBF2C}"/>
              </a:ext>
            </a:extLst>
          </p:cNvPr>
          <p:cNvSpPr txBox="1"/>
          <p:nvPr/>
        </p:nvSpPr>
        <p:spPr>
          <a:xfrm>
            <a:off x="4180496" y="4494678"/>
            <a:ext cx="927539" cy="39482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050" b="1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s-ES" sz="1050" b="1" dirty="0" err="1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ryo-nanoXRF</a:t>
            </a:r>
            <a:endParaRPr lang="es-ES" sz="1050" b="1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solidFill>
                  <a:srgbClr val="122D4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 nm</a:t>
            </a:r>
            <a:endParaRPr lang="en-US" sz="1050" dirty="0">
              <a:solidFill>
                <a:srgbClr val="122D4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EA96198-7072-42C8-A7ED-282C6FFC8C05}"/>
              </a:ext>
            </a:extLst>
          </p:cNvPr>
          <p:cNvSpPr/>
          <p:nvPr/>
        </p:nvSpPr>
        <p:spPr>
          <a:xfrm>
            <a:off x="3903326" y="4434814"/>
            <a:ext cx="292434" cy="42286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C2A7DD-4D84-4802-B27B-E00172FB870B}"/>
              </a:ext>
            </a:extLst>
          </p:cNvPr>
          <p:cNvGrpSpPr>
            <a:grpSpLocks noChangeAspect="1"/>
          </p:cNvGrpSpPr>
          <p:nvPr/>
        </p:nvGrpSpPr>
        <p:grpSpPr>
          <a:xfrm>
            <a:off x="3393457" y="2033045"/>
            <a:ext cx="5279198" cy="3198929"/>
            <a:chOff x="1427147" y="541241"/>
            <a:chExt cx="5798819" cy="3513793"/>
          </a:xfrm>
        </p:grpSpPr>
        <p:pic>
          <p:nvPicPr>
            <p:cNvPr id="2050" name="Picture 2" descr="H:\Review_StructMolecBiology\ALBA_4_sma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" t="17004" r="2547"/>
            <a:stretch/>
          </p:blipFill>
          <p:spPr bwMode="auto">
            <a:xfrm>
              <a:off x="1427147" y="541241"/>
              <a:ext cx="5657931" cy="351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3B013E2C-0833-4638-9628-983D5CB8F4CE}"/>
                </a:ext>
              </a:extLst>
            </p:cNvPr>
            <p:cNvSpPr/>
            <p:nvPr/>
          </p:nvSpPr>
          <p:spPr>
            <a:xfrm rot="3784975">
              <a:off x="6516696" y="1391215"/>
              <a:ext cx="931626" cy="486914"/>
            </a:xfrm>
            <a:custGeom>
              <a:avLst/>
              <a:gdLst>
                <a:gd name="connsiteX0" fmla="*/ 0 w 922020"/>
                <a:gd name="connsiteY0" fmla="*/ 0 h 330104"/>
                <a:gd name="connsiteX1" fmla="*/ 922020 w 922020"/>
                <a:gd name="connsiteY1" fmla="*/ 0 h 330104"/>
                <a:gd name="connsiteX2" fmla="*/ 922020 w 922020"/>
                <a:gd name="connsiteY2" fmla="*/ 330104 h 330104"/>
                <a:gd name="connsiteX3" fmla="*/ 0 w 922020"/>
                <a:gd name="connsiteY3" fmla="*/ 330104 h 330104"/>
                <a:gd name="connsiteX4" fmla="*/ 0 w 922020"/>
                <a:gd name="connsiteY4" fmla="*/ 0 h 330104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37 w 1007424"/>
                <a:gd name="connsiteY0" fmla="*/ 27874 h 405322"/>
                <a:gd name="connsiteX1" fmla="*/ 1007424 w 1007424"/>
                <a:gd name="connsiteY1" fmla="*/ 0 h 405322"/>
                <a:gd name="connsiteX2" fmla="*/ 988696 w 1007424"/>
                <a:gd name="connsiteY2" fmla="*/ 374007 h 405322"/>
                <a:gd name="connsiteX3" fmla="*/ 79262 w 1007424"/>
                <a:gd name="connsiteY3" fmla="*/ 405322 h 405322"/>
                <a:gd name="connsiteX4" fmla="*/ 37 w 1007424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51289"/>
                <a:gd name="connsiteY0" fmla="*/ 9146 h 386594"/>
                <a:gd name="connsiteX1" fmla="*/ 1051289 w 1051289"/>
                <a:gd name="connsiteY1" fmla="*/ 0 h 386594"/>
                <a:gd name="connsiteX2" fmla="*/ 988659 w 1051289"/>
                <a:gd name="connsiteY2" fmla="*/ 355279 h 386594"/>
                <a:gd name="connsiteX3" fmla="*/ 79225 w 1051289"/>
                <a:gd name="connsiteY3" fmla="*/ 386594 h 386594"/>
                <a:gd name="connsiteX4" fmla="*/ 0 w 1051289"/>
                <a:gd name="connsiteY4" fmla="*/ 9146 h 386594"/>
                <a:gd name="connsiteX0" fmla="*/ 0 w 1051289"/>
                <a:gd name="connsiteY0" fmla="*/ 19160 h 396608"/>
                <a:gd name="connsiteX1" fmla="*/ 1051289 w 1051289"/>
                <a:gd name="connsiteY1" fmla="*/ 10014 h 396608"/>
                <a:gd name="connsiteX2" fmla="*/ 988659 w 1051289"/>
                <a:gd name="connsiteY2" fmla="*/ 365293 h 396608"/>
                <a:gd name="connsiteX3" fmla="*/ 79225 w 1051289"/>
                <a:gd name="connsiteY3" fmla="*/ 396608 h 396608"/>
                <a:gd name="connsiteX4" fmla="*/ 0 w 1051289"/>
                <a:gd name="connsiteY4" fmla="*/ 19160 h 396608"/>
                <a:gd name="connsiteX0" fmla="*/ 0 w 1051289"/>
                <a:gd name="connsiteY0" fmla="*/ 29577 h 407025"/>
                <a:gd name="connsiteX1" fmla="*/ 1051289 w 1051289"/>
                <a:gd name="connsiteY1" fmla="*/ 20431 h 407025"/>
                <a:gd name="connsiteX2" fmla="*/ 988659 w 1051289"/>
                <a:gd name="connsiteY2" fmla="*/ 375710 h 407025"/>
                <a:gd name="connsiteX3" fmla="*/ 79225 w 1051289"/>
                <a:gd name="connsiteY3" fmla="*/ 407025 h 407025"/>
                <a:gd name="connsiteX4" fmla="*/ 0 w 1051289"/>
                <a:gd name="connsiteY4" fmla="*/ 29577 h 407025"/>
                <a:gd name="connsiteX0" fmla="*/ 0 w 1051289"/>
                <a:gd name="connsiteY0" fmla="*/ 48969 h 426417"/>
                <a:gd name="connsiteX1" fmla="*/ 1051289 w 1051289"/>
                <a:gd name="connsiteY1" fmla="*/ 39823 h 426417"/>
                <a:gd name="connsiteX2" fmla="*/ 988659 w 1051289"/>
                <a:gd name="connsiteY2" fmla="*/ 395102 h 426417"/>
                <a:gd name="connsiteX3" fmla="*/ 79225 w 1051289"/>
                <a:gd name="connsiteY3" fmla="*/ 426417 h 426417"/>
                <a:gd name="connsiteX4" fmla="*/ 0 w 1051289"/>
                <a:gd name="connsiteY4" fmla="*/ 48969 h 42641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59753 h 437201"/>
                <a:gd name="connsiteX1" fmla="*/ 1051289 w 1051289"/>
                <a:gd name="connsiteY1" fmla="*/ 50607 h 437201"/>
                <a:gd name="connsiteX2" fmla="*/ 988659 w 1051289"/>
                <a:gd name="connsiteY2" fmla="*/ 405886 h 437201"/>
                <a:gd name="connsiteX3" fmla="*/ 79225 w 1051289"/>
                <a:gd name="connsiteY3" fmla="*/ 437201 h 437201"/>
                <a:gd name="connsiteX4" fmla="*/ 0 w 1051289"/>
                <a:gd name="connsiteY4" fmla="*/ 59753 h 437201"/>
                <a:gd name="connsiteX0" fmla="*/ 0 w 1051289"/>
                <a:gd name="connsiteY0" fmla="*/ 59753 h 468285"/>
                <a:gd name="connsiteX1" fmla="*/ 1051289 w 1051289"/>
                <a:gd name="connsiteY1" fmla="*/ 50607 h 468285"/>
                <a:gd name="connsiteX2" fmla="*/ 988659 w 1051289"/>
                <a:gd name="connsiteY2" fmla="*/ 405886 h 468285"/>
                <a:gd name="connsiteX3" fmla="*/ 77205 w 1051289"/>
                <a:gd name="connsiteY3" fmla="*/ 468285 h 468285"/>
                <a:gd name="connsiteX4" fmla="*/ 0 w 1051289"/>
                <a:gd name="connsiteY4" fmla="*/ 59753 h 468285"/>
                <a:gd name="connsiteX0" fmla="*/ 58403 w 977838"/>
                <a:gd name="connsiteY0" fmla="*/ 48686 h 482016"/>
                <a:gd name="connsiteX1" fmla="*/ 977838 w 977838"/>
                <a:gd name="connsiteY1" fmla="*/ 64338 h 482016"/>
                <a:gd name="connsiteX2" fmla="*/ 915208 w 977838"/>
                <a:gd name="connsiteY2" fmla="*/ 419617 h 482016"/>
                <a:gd name="connsiteX3" fmla="*/ 3754 w 977838"/>
                <a:gd name="connsiteY3" fmla="*/ 482016 h 482016"/>
                <a:gd name="connsiteX4" fmla="*/ 58403 w 977838"/>
                <a:gd name="connsiteY4" fmla="*/ 48686 h 482016"/>
                <a:gd name="connsiteX0" fmla="*/ 59506 w 978941"/>
                <a:gd name="connsiteY0" fmla="*/ 48686 h 482016"/>
                <a:gd name="connsiteX1" fmla="*/ 978941 w 978941"/>
                <a:gd name="connsiteY1" fmla="*/ 64338 h 482016"/>
                <a:gd name="connsiteX2" fmla="*/ 916311 w 978941"/>
                <a:gd name="connsiteY2" fmla="*/ 419617 h 482016"/>
                <a:gd name="connsiteX3" fmla="*/ 4857 w 978941"/>
                <a:gd name="connsiteY3" fmla="*/ 482016 h 482016"/>
                <a:gd name="connsiteX4" fmla="*/ 59506 w 978941"/>
                <a:gd name="connsiteY4" fmla="*/ 48686 h 482016"/>
                <a:gd name="connsiteX0" fmla="*/ 59506 w 978941"/>
                <a:gd name="connsiteY0" fmla="*/ 48686 h 482016"/>
                <a:gd name="connsiteX1" fmla="*/ 978941 w 978941"/>
                <a:gd name="connsiteY1" fmla="*/ 64338 h 482016"/>
                <a:gd name="connsiteX2" fmla="*/ 834170 w 978941"/>
                <a:gd name="connsiteY2" fmla="*/ 391674 h 482016"/>
                <a:gd name="connsiteX3" fmla="*/ 4857 w 978941"/>
                <a:gd name="connsiteY3" fmla="*/ 482016 h 482016"/>
                <a:gd name="connsiteX4" fmla="*/ 59506 w 978941"/>
                <a:gd name="connsiteY4" fmla="*/ 48686 h 482016"/>
                <a:gd name="connsiteX0" fmla="*/ 59506 w 991958"/>
                <a:gd name="connsiteY0" fmla="*/ 65019 h 498349"/>
                <a:gd name="connsiteX1" fmla="*/ 991958 w 991958"/>
                <a:gd name="connsiteY1" fmla="*/ 45996 h 498349"/>
                <a:gd name="connsiteX2" fmla="*/ 834170 w 991958"/>
                <a:gd name="connsiteY2" fmla="*/ 408007 h 498349"/>
                <a:gd name="connsiteX3" fmla="*/ 4857 w 991958"/>
                <a:gd name="connsiteY3" fmla="*/ 498349 h 498349"/>
                <a:gd name="connsiteX4" fmla="*/ 59506 w 991958"/>
                <a:gd name="connsiteY4" fmla="*/ 65019 h 498349"/>
                <a:gd name="connsiteX0" fmla="*/ 60438 w 992890"/>
                <a:gd name="connsiteY0" fmla="*/ 65019 h 498349"/>
                <a:gd name="connsiteX1" fmla="*/ 992890 w 992890"/>
                <a:gd name="connsiteY1" fmla="*/ 45996 h 498349"/>
                <a:gd name="connsiteX2" fmla="*/ 835102 w 992890"/>
                <a:gd name="connsiteY2" fmla="*/ 408007 h 498349"/>
                <a:gd name="connsiteX3" fmla="*/ 5789 w 992890"/>
                <a:gd name="connsiteY3" fmla="*/ 498349 h 498349"/>
                <a:gd name="connsiteX4" fmla="*/ 60438 w 992890"/>
                <a:gd name="connsiteY4" fmla="*/ 65019 h 498349"/>
                <a:gd name="connsiteX0" fmla="*/ 54649 w 987101"/>
                <a:gd name="connsiteY0" fmla="*/ 65019 h 498349"/>
                <a:gd name="connsiteX1" fmla="*/ 987101 w 987101"/>
                <a:gd name="connsiteY1" fmla="*/ 45996 h 498349"/>
                <a:gd name="connsiteX2" fmla="*/ 829313 w 987101"/>
                <a:gd name="connsiteY2" fmla="*/ 408007 h 498349"/>
                <a:gd name="connsiteX3" fmla="*/ 0 w 987101"/>
                <a:gd name="connsiteY3" fmla="*/ 498349 h 498349"/>
                <a:gd name="connsiteX4" fmla="*/ 54649 w 987101"/>
                <a:gd name="connsiteY4" fmla="*/ 65019 h 498349"/>
                <a:gd name="connsiteX0" fmla="*/ 54649 w 987101"/>
                <a:gd name="connsiteY0" fmla="*/ 65019 h 498349"/>
                <a:gd name="connsiteX1" fmla="*/ 987101 w 987101"/>
                <a:gd name="connsiteY1" fmla="*/ 45996 h 498349"/>
                <a:gd name="connsiteX2" fmla="*/ 829313 w 987101"/>
                <a:gd name="connsiteY2" fmla="*/ 408007 h 498349"/>
                <a:gd name="connsiteX3" fmla="*/ 0 w 987101"/>
                <a:gd name="connsiteY3" fmla="*/ 498349 h 498349"/>
                <a:gd name="connsiteX4" fmla="*/ 54649 w 987101"/>
                <a:gd name="connsiteY4" fmla="*/ 65019 h 498349"/>
                <a:gd name="connsiteX0" fmla="*/ 71087 w 987101"/>
                <a:gd name="connsiteY0" fmla="*/ 67154 h 496725"/>
                <a:gd name="connsiteX1" fmla="*/ 987101 w 987101"/>
                <a:gd name="connsiteY1" fmla="*/ 44372 h 496725"/>
                <a:gd name="connsiteX2" fmla="*/ 829313 w 987101"/>
                <a:gd name="connsiteY2" fmla="*/ 406383 h 496725"/>
                <a:gd name="connsiteX3" fmla="*/ 0 w 987101"/>
                <a:gd name="connsiteY3" fmla="*/ 496725 h 496725"/>
                <a:gd name="connsiteX4" fmla="*/ 71087 w 987101"/>
                <a:gd name="connsiteY4" fmla="*/ 67154 h 496725"/>
                <a:gd name="connsiteX0" fmla="*/ 71087 w 987101"/>
                <a:gd name="connsiteY0" fmla="*/ 67154 h 496725"/>
                <a:gd name="connsiteX1" fmla="*/ 987101 w 987101"/>
                <a:gd name="connsiteY1" fmla="*/ 44372 h 496725"/>
                <a:gd name="connsiteX2" fmla="*/ 829313 w 987101"/>
                <a:gd name="connsiteY2" fmla="*/ 406383 h 496725"/>
                <a:gd name="connsiteX3" fmla="*/ 0 w 987101"/>
                <a:gd name="connsiteY3" fmla="*/ 496725 h 496725"/>
                <a:gd name="connsiteX4" fmla="*/ 71087 w 987101"/>
                <a:gd name="connsiteY4" fmla="*/ 67154 h 496725"/>
                <a:gd name="connsiteX0" fmla="*/ 71087 w 987101"/>
                <a:gd name="connsiteY0" fmla="*/ 63625 h 493196"/>
                <a:gd name="connsiteX1" fmla="*/ 987101 w 987101"/>
                <a:gd name="connsiteY1" fmla="*/ 40843 h 493196"/>
                <a:gd name="connsiteX2" fmla="*/ 829313 w 987101"/>
                <a:gd name="connsiteY2" fmla="*/ 402854 h 493196"/>
                <a:gd name="connsiteX3" fmla="*/ 0 w 987101"/>
                <a:gd name="connsiteY3" fmla="*/ 493196 h 493196"/>
                <a:gd name="connsiteX4" fmla="*/ 71087 w 987101"/>
                <a:gd name="connsiteY4" fmla="*/ 63625 h 493196"/>
                <a:gd name="connsiteX0" fmla="*/ 71087 w 987101"/>
                <a:gd name="connsiteY0" fmla="*/ 65661 h 495232"/>
                <a:gd name="connsiteX1" fmla="*/ 987101 w 987101"/>
                <a:gd name="connsiteY1" fmla="*/ 42879 h 495232"/>
                <a:gd name="connsiteX2" fmla="*/ 829313 w 987101"/>
                <a:gd name="connsiteY2" fmla="*/ 404890 h 495232"/>
                <a:gd name="connsiteX3" fmla="*/ 0 w 987101"/>
                <a:gd name="connsiteY3" fmla="*/ 495232 h 495232"/>
                <a:gd name="connsiteX4" fmla="*/ 71087 w 987101"/>
                <a:gd name="connsiteY4" fmla="*/ 65661 h 495232"/>
                <a:gd name="connsiteX0" fmla="*/ 71087 w 1000118"/>
                <a:gd name="connsiteY0" fmla="*/ 89669 h 519240"/>
                <a:gd name="connsiteX1" fmla="*/ 1000118 w 1000118"/>
                <a:gd name="connsiteY1" fmla="*/ 32213 h 519240"/>
                <a:gd name="connsiteX2" fmla="*/ 829313 w 1000118"/>
                <a:gd name="connsiteY2" fmla="*/ 428898 h 519240"/>
                <a:gd name="connsiteX3" fmla="*/ 0 w 1000118"/>
                <a:gd name="connsiteY3" fmla="*/ 519240 h 519240"/>
                <a:gd name="connsiteX4" fmla="*/ 71087 w 1000118"/>
                <a:gd name="connsiteY4" fmla="*/ 89669 h 519240"/>
                <a:gd name="connsiteX0" fmla="*/ 74622 w 1000118"/>
                <a:gd name="connsiteY0" fmla="*/ 105478 h 514907"/>
                <a:gd name="connsiteX1" fmla="*/ 1000118 w 1000118"/>
                <a:gd name="connsiteY1" fmla="*/ 27880 h 514907"/>
                <a:gd name="connsiteX2" fmla="*/ 829313 w 1000118"/>
                <a:gd name="connsiteY2" fmla="*/ 424565 h 514907"/>
                <a:gd name="connsiteX3" fmla="*/ 0 w 1000118"/>
                <a:gd name="connsiteY3" fmla="*/ 514907 h 514907"/>
                <a:gd name="connsiteX4" fmla="*/ 74622 w 1000118"/>
                <a:gd name="connsiteY4" fmla="*/ 105478 h 514907"/>
                <a:gd name="connsiteX0" fmla="*/ 74622 w 1000118"/>
                <a:gd name="connsiteY0" fmla="*/ 112271 h 521700"/>
                <a:gd name="connsiteX1" fmla="*/ 1000118 w 1000118"/>
                <a:gd name="connsiteY1" fmla="*/ 34673 h 521700"/>
                <a:gd name="connsiteX2" fmla="*/ 829313 w 1000118"/>
                <a:gd name="connsiteY2" fmla="*/ 431358 h 521700"/>
                <a:gd name="connsiteX3" fmla="*/ 0 w 1000118"/>
                <a:gd name="connsiteY3" fmla="*/ 521700 h 521700"/>
                <a:gd name="connsiteX4" fmla="*/ 74622 w 1000118"/>
                <a:gd name="connsiteY4" fmla="*/ 112271 h 521700"/>
                <a:gd name="connsiteX0" fmla="*/ 58183 w 1000118"/>
                <a:gd name="connsiteY0" fmla="*/ 109522 h 522710"/>
                <a:gd name="connsiteX1" fmla="*/ 1000118 w 1000118"/>
                <a:gd name="connsiteY1" fmla="*/ 35683 h 522710"/>
                <a:gd name="connsiteX2" fmla="*/ 829313 w 1000118"/>
                <a:gd name="connsiteY2" fmla="*/ 432368 h 522710"/>
                <a:gd name="connsiteX3" fmla="*/ 0 w 1000118"/>
                <a:gd name="connsiteY3" fmla="*/ 522710 h 522710"/>
                <a:gd name="connsiteX4" fmla="*/ 58183 w 1000118"/>
                <a:gd name="connsiteY4" fmla="*/ 109522 h 522710"/>
                <a:gd name="connsiteX0" fmla="*/ 58183 w 1000118"/>
                <a:gd name="connsiteY0" fmla="*/ 109522 h 522710"/>
                <a:gd name="connsiteX1" fmla="*/ 1000118 w 1000118"/>
                <a:gd name="connsiteY1" fmla="*/ 35683 h 522710"/>
                <a:gd name="connsiteX2" fmla="*/ 829313 w 1000118"/>
                <a:gd name="connsiteY2" fmla="*/ 432368 h 522710"/>
                <a:gd name="connsiteX3" fmla="*/ 0 w 1000118"/>
                <a:gd name="connsiteY3" fmla="*/ 522710 h 522710"/>
                <a:gd name="connsiteX4" fmla="*/ 58183 w 1000118"/>
                <a:gd name="connsiteY4" fmla="*/ 109522 h 52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18" h="522710">
                  <a:moveTo>
                    <a:pt x="58183" y="109522"/>
                  </a:moveTo>
                  <a:cubicBezTo>
                    <a:pt x="407411" y="4590"/>
                    <a:pt x="614650" y="-35128"/>
                    <a:pt x="1000118" y="35683"/>
                  </a:cubicBezTo>
                  <a:lnTo>
                    <a:pt x="829313" y="432368"/>
                  </a:lnTo>
                  <a:cubicBezTo>
                    <a:pt x="541659" y="386578"/>
                    <a:pt x="382749" y="414236"/>
                    <a:pt x="0" y="522710"/>
                  </a:cubicBezTo>
                  <a:cubicBezTo>
                    <a:pt x="17181" y="380981"/>
                    <a:pt x="28517" y="296878"/>
                    <a:pt x="58183" y="109522"/>
                  </a:cubicBezTo>
                  <a:close/>
                </a:path>
              </a:pathLst>
            </a:custGeom>
            <a:solidFill>
              <a:srgbClr val="88A0B8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F375ED1F-00C0-423A-AD26-8487662732B5}"/>
                </a:ext>
              </a:extLst>
            </p:cNvPr>
            <p:cNvSpPr/>
            <p:nvPr/>
          </p:nvSpPr>
          <p:spPr>
            <a:xfrm rot="1975311">
              <a:off x="5855740" y="767071"/>
              <a:ext cx="925213" cy="406043"/>
            </a:xfrm>
            <a:custGeom>
              <a:avLst/>
              <a:gdLst>
                <a:gd name="connsiteX0" fmla="*/ 0 w 922020"/>
                <a:gd name="connsiteY0" fmla="*/ 0 h 330104"/>
                <a:gd name="connsiteX1" fmla="*/ 922020 w 922020"/>
                <a:gd name="connsiteY1" fmla="*/ 0 h 330104"/>
                <a:gd name="connsiteX2" fmla="*/ 922020 w 922020"/>
                <a:gd name="connsiteY2" fmla="*/ 330104 h 330104"/>
                <a:gd name="connsiteX3" fmla="*/ 0 w 922020"/>
                <a:gd name="connsiteY3" fmla="*/ 330104 h 330104"/>
                <a:gd name="connsiteX4" fmla="*/ 0 w 922020"/>
                <a:gd name="connsiteY4" fmla="*/ 0 h 330104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28162 w 928162"/>
                <a:gd name="connsiteY2" fmla="*/ 330104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6142 w 928162"/>
                <a:gd name="connsiteY0" fmla="*/ 0 h 405322"/>
                <a:gd name="connsiteX1" fmla="*/ 928162 w 928162"/>
                <a:gd name="connsiteY1" fmla="*/ 0 h 405322"/>
                <a:gd name="connsiteX2" fmla="*/ 909434 w 928162"/>
                <a:gd name="connsiteY2" fmla="*/ 374007 h 405322"/>
                <a:gd name="connsiteX3" fmla="*/ 0 w 928162"/>
                <a:gd name="connsiteY3" fmla="*/ 405322 h 405322"/>
                <a:gd name="connsiteX4" fmla="*/ 6142 w 928162"/>
                <a:gd name="connsiteY4" fmla="*/ 0 h 405322"/>
                <a:gd name="connsiteX0" fmla="*/ 37 w 1007424"/>
                <a:gd name="connsiteY0" fmla="*/ 27874 h 405322"/>
                <a:gd name="connsiteX1" fmla="*/ 1007424 w 1007424"/>
                <a:gd name="connsiteY1" fmla="*/ 0 h 405322"/>
                <a:gd name="connsiteX2" fmla="*/ 988696 w 1007424"/>
                <a:gd name="connsiteY2" fmla="*/ 374007 h 405322"/>
                <a:gd name="connsiteX3" fmla="*/ 79262 w 1007424"/>
                <a:gd name="connsiteY3" fmla="*/ 405322 h 405322"/>
                <a:gd name="connsiteX4" fmla="*/ 37 w 1007424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07387"/>
                <a:gd name="connsiteY0" fmla="*/ 27874 h 405322"/>
                <a:gd name="connsiteX1" fmla="*/ 1007387 w 1007387"/>
                <a:gd name="connsiteY1" fmla="*/ 0 h 405322"/>
                <a:gd name="connsiteX2" fmla="*/ 988659 w 1007387"/>
                <a:gd name="connsiteY2" fmla="*/ 374007 h 405322"/>
                <a:gd name="connsiteX3" fmla="*/ 79225 w 1007387"/>
                <a:gd name="connsiteY3" fmla="*/ 405322 h 405322"/>
                <a:gd name="connsiteX4" fmla="*/ 0 w 1007387"/>
                <a:gd name="connsiteY4" fmla="*/ 27874 h 405322"/>
                <a:gd name="connsiteX0" fmla="*/ 0 w 1051289"/>
                <a:gd name="connsiteY0" fmla="*/ 9146 h 386594"/>
                <a:gd name="connsiteX1" fmla="*/ 1051289 w 1051289"/>
                <a:gd name="connsiteY1" fmla="*/ 0 h 386594"/>
                <a:gd name="connsiteX2" fmla="*/ 988659 w 1051289"/>
                <a:gd name="connsiteY2" fmla="*/ 355279 h 386594"/>
                <a:gd name="connsiteX3" fmla="*/ 79225 w 1051289"/>
                <a:gd name="connsiteY3" fmla="*/ 386594 h 386594"/>
                <a:gd name="connsiteX4" fmla="*/ 0 w 1051289"/>
                <a:gd name="connsiteY4" fmla="*/ 9146 h 386594"/>
                <a:gd name="connsiteX0" fmla="*/ 0 w 1051289"/>
                <a:gd name="connsiteY0" fmla="*/ 19160 h 396608"/>
                <a:gd name="connsiteX1" fmla="*/ 1051289 w 1051289"/>
                <a:gd name="connsiteY1" fmla="*/ 10014 h 396608"/>
                <a:gd name="connsiteX2" fmla="*/ 988659 w 1051289"/>
                <a:gd name="connsiteY2" fmla="*/ 365293 h 396608"/>
                <a:gd name="connsiteX3" fmla="*/ 79225 w 1051289"/>
                <a:gd name="connsiteY3" fmla="*/ 396608 h 396608"/>
                <a:gd name="connsiteX4" fmla="*/ 0 w 1051289"/>
                <a:gd name="connsiteY4" fmla="*/ 19160 h 396608"/>
                <a:gd name="connsiteX0" fmla="*/ 0 w 1051289"/>
                <a:gd name="connsiteY0" fmla="*/ 29577 h 407025"/>
                <a:gd name="connsiteX1" fmla="*/ 1051289 w 1051289"/>
                <a:gd name="connsiteY1" fmla="*/ 20431 h 407025"/>
                <a:gd name="connsiteX2" fmla="*/ 988659 w 1051289"/>
                <a:gd name="connsiteY2" fmla="*/ 375710 h 407025"/>
                <a:gd name="connsiteX3" fmla="*/ 79225 w 1051289"/>
                <a:gd name="connsiteY3" fmla="*/ 407025 h 407025"/>
                <a:gd name="connsiteX4" fmla="*/ 0 w 1051289"/>
                <a:gd name="connsiteY4" fmla="*/ 29577 h 407025"/>
                <a:gd name="connsiteX0" fmla="*/ 0 w 1051289"/>
                <a:gd name="connsiteY0" fmla="*/ 48969 h 426417"/>
                <a:gd name="connsiteX1" fmla="*/ 1051289 w 1051289"/>
                <a:gd name="connsiteY1" fmla="*/ 39823 h 426417"/>
                <a:gd name="connsiteX2" fmla="*/ 988659 w 1051289"/>
                <a:gd name="connsiteY2" fmla="*/ 395102 h 426417"/>
                <a:gd name="connsiteX3" fmla="*/ 79225 w 1051289"/>
                <a:gd name="connsiteY3" fmla="*/ 426417 h 426417"/>
                <a:gd name="connsiteX4" fmla="*/ 0 w 1051289"/>
                <a:gd name="connsiteY4" fmla="*/ 48969 h 42641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62549 h 439997"/>
                <a:gd name="connsiteX1" fmla="*/ 1051289 w 1051289"/>
                <a:gd name="connsiteY1" fmla="*/ 53403 h 439997"/>
                <a:gd name="connsiteX2" fmla="*/ 988659 w 1051289"/>
                <a:gd name="connsiteY2" fmla="*/ 408682 h 439997"/>
                <a:gd name="connsiteX3" fmla="*/ 79225 w 1051289"/>
                <a:gd name="connsiteY3" fmla="*/ 439997 h 439997"/>
                <a:gd name="connsiteX4" fmla="*/ 0 w 1051289"/>
                <a:gd name="connsiteY4" fmla="*/ 62549 h 439997"/>
                <a:gd name="connsiteX0" fmla="*/ 0 w 1051289"/>
                <a:gd name="connsiteY0" fmla="*/ 59753 h 437201"/>
                <a:gd name="connsiteX1" fmla="*/ 1051289 w 1051289"/>
                <a:gd name="connsiteY1" fmla="*/ 50607 h 437201"/>
                <a:gd name="connsiteX2" fmla="*/ 988659 w 1051289"/>
                <a:gd name="connsiteY2" fmla="*/ 405886 h 437201"/>
                <a:gd name="connsiteX3" fmla="*/ 79225 w 1051289"/>
                <a:gd name="connsiteY3" fmla="*/ 437201 h 437201"/>
                <a:gd name="connsiteX4" fmla="*/ 0 w 1051289"/>
                <a:gd name="connsiteY4" fmla="*/ 59753 h 437201"/>
                <a:gd name="connsiteX0" fmla="*/ 0 w 1051289"/>
                <a:gd name="connsiteY0" fmla="*/ 59753 h 437201"/>
                <a:gd name="connsiteX1" fmla="*/ 1051289 w 1051289"/>
                <a:gd name="connsiteY1" fmla="*/ 50607 h 437201"/>
                <a:gd name="connsiteX2" fmla="*/ 988659 w 1051289"/>
                <a:gd name="connsiteY2" fmla="*/ 405886 h 437201"/>
                <a:gd name="connsiteX3" fmla="*/ 79225 w 1051289"/>
                <a:gd name="connsiteY3" fmla="*/ 437201 h 437201"/>
                <a:gd name="connsiteX4" fmla="*/ 0 w 1051289"/>
                <a:gd name="connsiteY4" fmla="*/ 59753 h 437201"/>
                <a:gd name="connsiteX0" fmla="*/ 0 w 1051289"/>
                <a:gd name="connsiteY0" fmla="*/ 52938 h 430386"/>
                <a:gd name="connsiteX1" fmla="*/ 1051289 w 1051289"/>
                <a:gd name="connsiteY1" fmla="*/ 43792 h 430386"/>
                <a:gd name="connsiteX2" fmla="*/ 988659 w 1051289"/>
                <a:gd name="connsiteY2" fmla="*/ 399071 h 430386"/>
                <a:gd name="connsiteX3" fmla="*/ 79225 w 1051289"/>
                <a:gd name="connsiteY3" fmla="*/ 430386 h 430386"/>
                <a:gd name="connsiteX4" fmla="*/ 0 w 1051289"/>
                <a:gd name="connsiteY4" fmla="*/ 52938 h 430386"/>
                <a:gd name="connsiteX0" fmla="*/ 0 w 1051289"/>
                <a:gd name="connsiteY0" fmla="*/ 45834 h 423282"/>
                <a:gd name="connsiteX1" fmla="*/ 1051289 w 1051289"/>
                <a:gd name="connsiteY1" fmla="*/ 36688 h 423282"/>
                <a:gd name="connsiteX2" fmla="*/ 988659 w 1051289"/>
                <a:gd name="connsiteY2" fmla="*/ 391967 h 423282"/>
                <a:gd name="connsiteX3" fmla="*/ 79225 w 1051289"/>
                <a:gd name="connsiteY3" fmla="*/ 423282 h 423282"/>
                <a:gd name="connsiteX4" fmla="*/ 0 w 1051289"/>
                <a:gd name="connsiteY4" fmla="*/ 45834 h 423282"/>
                <a:gd name="connsiteX0" fmla="*/ 0 w 1051289"/>
                <a:gd name="connsiteY0" fmla="*/ 45834 h 423282"/>
                <a:gd name="connsiteX1" fmla="*/ 1051289 w 1051289"/>
                <a:gd name="connsiteY1" fmla="*/ 36688 h 423282"/>
                <a:gd name="connsiteX2" fmla="*/ 988659 w 1051289"/>
                <a:gd name="connsiteY2" fmla="*/ 391967 h 423282"/>
                <a:gd name="connsiteX3" fmla="*/ 79225 w 1051289"/>
                <a:gd name="connsiteY3" fmla="*/ 423282 h 423282"/>
                <a:gd name="connsiteX4" fmla="*/ 0 w 1051289"/>
                <a:gd name="connsiteY4" fmla="*/ 45834 h 423282"/>
                <a:gd name="connsiteX0" fmla="*/ 0 w 1379155"/>
                <a:gd name="connsiteY0" fmla="*/ 25931 h 403379"/>
                <a:gd name="connsiteX1" fmla="*/ 1379156 w 1379155"/>
                <a:gd name="connsiteY1" fmla="*/ 74485 h 403379"/>
                <a:gd name="connsiteX2" fmla="*/ 988659 w 1379155"/>
                <a:gd name="connsiteY2" fmla="*/ 372064 h 403379"/>
                <a:gd name="connsiteX3" fmla="*/ 79225 w 1379155"/>
                <a:gd name="connsiteY3" fmla="*/ 403379 h 403379"/>
                <a:gd name="connsiteX4" fmla="*/ 0 w 1379155"/>
                <a:gd name="connsiteY4" fmla="*/ 25931 h 403379"/>
                <a:gd name="connsiteX0" fmla="*/ 0 w 1379156"/>
                <a:gd name="connsiteY0" fmla="*/ 25931 h 403379"/>
                <a:gd name="connsiteX1" fmla="*/ 1379156 w 1379156"/>
                <a:gd name="connsiteY1" fmla="*/ 74485 h 403379"/>
                <a:gd name="connsiteX2" fmla="*/ 988659 w 1379156"/>
                <a:gd name="connsiteY2" fmla="*/ 372064 h 403379"/>
                <a:gd name="connsiteX3" fmla="*/ 79225 w 1379156"/>
                <a:gd name="connsiteY3" fmla="*/ 403379 h 403379"/>
                <a:gd name="connsiteX4" fmla="*/ 0 w 1379156"/>
                <a:gd name="connsiteY4" fmla="*/ 25931 h 403379"/>
                <a:gd name="connsiteX0" fmla="*/ 0 w 1379156"/>
                <a:gd name="connsiteY0" fmla="*/ 25931 h 403379"/>
                <a:gd name="connsiteX1" fmla="*/ 1379156 w 1379156"/>
                <a:gd name="connsiteY1" fmla="*/ 74485 h 403379"/>
                <a:gd name="connsiteX2" fmla="*/ 1050230 w 1379156"/>
                <a:gd name="connsiteY2" fmla="*/ 367002 h 403379"/>
                <a:gd name="connsiteX3" fmla="*/ 79225 w 1379156"/>
                <a:gd name="connsiteY3" fmla="*/ 403379 h 403379"/>
                <a:gd name="connsiteX4" fmla="*/ 0 w 1379156"/>
                <a:gd name="connsiteY4" fmla="*/ 25931 h 403379"/>
                <a:gd name="connsiteX0" fmla="*/ 0 w 1379156"/>
                <a:gd name="connsiteY0" fmla="*/ 25931 h 403379"/>
                <a:gd name="connsiteX1" fmla="*/ 1379156 w 1379156"/>
                <a:gd name="connsiteY1" fmla="*/ 74485 h 403379"/>
                <a:gd name="connsiteX2" fmla="*/ 1050230 w 1379156"/>
                <a:gd name="connsiteY2" fmla="*/ 367002 h 403379"/>
                <a:gd name="connsiteX3" fmla="*/ 79225 w 1379156"/>
                <a:gd name="connsiteY3" fmla="*/ 403379 h 403379"/>
                <a:gd name="connsiteX4" fmla="*/ 0 w 1379156"/>
                <a:gd name="connsiteY4" fmla="*/ 25931 h 403379"/>
                <a:gd name="connsiteX0" fmla="*/ 237818 w 1301454"/>
                <a:gd name="connsiteY0" fmla="*/ 21560 h 423113"/>
                <a:gd name="connsiteX1" fmla="*/ 1301454 w 1301454"/>
                <a:gd name="connsiteY1" fmla="*/ 94219 h 423113"/>
                <a:gd name="connsiteX2" fmla="*/ 972528 w 1301454"/>
                <a:gd name="connsiteY2" fmla="*/ 386736 h 423113"/>
                <a:gd name="connsiteX3" fmla="*/ 1523 w 1301454"/>
                <a:gd name="connsiteY3" fmla="*/ 423113 h 423113"/>
                <a:gd name="connsiteX4" fmla="*/ 237818 w 1301454"/>
                <a:gd name="connsiteY4" fmla="*/ 21560 h 423113"/>
                <a:gd name="connsiteX0" fmla="*/ 238344 w 1301980"/>
                <a:gd name="connsiteY0" fmla="*/ 21561 h 423114"/>
                <a:gd name="connsiteX1" fmla="*/ 1301980 w 1301980"/>
                <a:gd name="connsiteY1" fmla="*/ 94220 h 423114"/>
                <a:gd name="connsiteX2" fmla="*/ 973054 w 1301980"/>
                <a:gd name="connsiteY2" fmla="*/ 386737 h 423114"/>
                <a:gd name="connsiteX3" fmla="*/ 2049 w 1301980"/>
                <a:gd name="connsiteY3" fmla="*/ 423114 h 423114"/>
                <a:gd name="connsiteX4" fmla="*/ 238344 w 1301980"/>
                <a:gd name="connsiteY4" fmla="*/ 21561 h 423114"/>
                <a:gd name="connsiteX0" fmla="*/ 236295 w 1299931"/>
                <a:gd name="connsiteY0" fmla="*/ 21561 h 423114"/>
                <a:gd name="connsiteX1" fmla="*/ 1299931 w 1299931"/>
                <a:gd name="connsiteY1" fmla="*/ 94220 h 423114"/>
                <a:gd name="connsiteX2" fmla="*/ 971005 w 1299931"/>
                <a:gd name="connsiteY2" fmla="*/ 386737 h 423114"/>
                <a:gd name="connsiteX3" fmla="*/ 0 w 1299931"/>
                <a:gd name="connsiteY3" fmla="*/ 423114 h 423114"/>
                <a:gd name="connsiteX4" fmla="*/ 236295 w 1299931"/>
                <a:gd name="connsiteY4" fmla="*/ 21561 h 423114"/>
                <a:gd name="connsiteX0" fmla="*/ 236295 w 1299931"/>
                <a:gd name="connsiteY0" fmla="*/ 8612 h 410165"/>
                <a:gd name="connsiteX1" fmla="*/ 1299931 w 1299931"/>
                <a:gd name="connsiteY1" fmla="*/ 81271 h 410165"/>
                <a:gd name="connsiteX2" fmla="*/ 971005 w 1299931"/>
                <a:gd name="connsiteY2" fmla="*/ 373788 h 410165"/>
                <a:gd name="connsiteX3" fmla="*/ 0 w 1299931"/>
                <a:gd name="connsiteY3" fmla="*/ 410165 h 410165"/>
                <a:gd name="connsiteX4" fmla="*/ 236295 w 1299931"/>
                <a:gd name="connsiteY4" fmla="*/ 8612 h 410165"/>
                <a:gd name="connsiteX0" fmla="*/ 236295 w 1299931"/>
                <a:gd name="connsiteY0" fmla="*/ 13640 h 415193"/>
                <a:gd name="connsiteX1" fmla="*/ 1299931 w 1299931"/>
                <a:gd name="connsiteY1" fmla="*/ 86299 h 415193"/>
                <a:gd name="connsiteX2" fmla="*/ 971005 w 1299931"/>
                <a:gd name="connsiteY2" fmla="*/ 378816 h 415193"/>
                <a:gd name="connsiteX3" fmla="*/ 0 w 1299931"/>
                <a:gd name="connsiteY3" fmla="*/ 415193 h 415193"/>
                <a:gd name="connsiteX4" fmla="*/ 236295 w 1299931"/>
                <a:gd name="connsiteY4" fmla="*/ 13640 h 415193"/>
                <a:gd name="connsiteX0" fmla="*/ 236295 w 1299931"/>
                <a:gd name="connsiteY0" fmla="*/ 13640 h 415193"/>
                <a:gd name="connsiteX1" fmla="*/ 1299931 w 1299931"/>
                <a:gd name="connsiteY1" fmla="*/ 86299 h 415193"/>
                <a:gd name="connsiteX2" fmla="*/ 971005 w 1299931"/>
                <a:gd name="connsiteY2" fmla="*/ 378816 h 415193"/>
                <a:gd name="connsiteX3" fmla="*/ 0 w 1299931"/>
                <a:gd name="connsiteY3" fmla="*/ 415193 h 415193"/>
                <a:gd name="connsiteX4" fmla="*/ 236295 w 1299931"/>
                <a:gd name="connsiteY4" fmla="*/ 13640 h 415193"/>
                <a:gd name="connsiteX0" fmla="*/ 231912 w 1295548"/>
                <a:gd name="connsiteY0" fmla="*/ 13640 h 427716"/>
                <a:gd name="connsiteX1" fmla="*/ 1295548 w 1295548"/>
                <a:gd name="connsiteY1" fmla="*/ 86299 h 427716"/>
                <a:gd name="connsiteX2" fmla="*/ 966622 w 1295548"/>
                <a:gd name="connsiteY2" fmla="*/ 378816 h 427716"/>
                <a:gd name="connsiteX3" fmla="*/ 0 w 1295548"/>
                <a:gd name="connsiteY3" fmla="*/ 427716 h 427716"/>
                <a:gd name="connsiteX4" fmla="*/ 231912 w 1295548"/>
                <a:gd name="connsiteY4" fmla="*/ 13640 h 427716"/>
                <a:gd name="connsiteX0" fmla="*/ 231912 w 1295548"/>
                <a:gd name="connsiteY0" fmla="*/ 13640 h 427716"/>
                <a:gd name="connsiteX1" fmla="*/ 1295548 w 1295548"/>
                <a:gd name="connsiteY1" fmla="*/ 86299 h 427716"/>
                <a:gd name="connsiteX2" fmla="*/ 966622 w 1295548"/>
                <a:gd name="connsiteY2" fmla="*/ 378816 h 427716"/>
                <a:gd name="connsiteX3" fmla="*/ 0 w 1295548"/>
                <a:gd name="connsiteY3" fmla="*/ 427716 h 427716"/>
                <a:gd name="connsiteX4" fmla="*/ 231912 w 1295548"/>
                <a:gd name="connsiteY4" fmla="*/ 13640 h 427716"/>
                <a:gd name="connsiteX0" fmla="*/ 231912 w 1295548"/>
                <a:gd name="connsiteY0" fmla="*/ 13640 h 427716"/>
                <a:gd name="connsiteX1" fmla="*/ 1295548 w 1295548"/>
                <a:gd name="connsiteY1" fmla="*/ 86299 h 427716"/>
                <a:gd name="connsiteX2" fmla="*/ 966622 w 1295548"/>
                <a:gd name="connsiteY2" fmla="*/ 378816 h 427716"/>
                <a:gd name="connsiteX3" fmla="*/ 0 w 1295548"/>
                <a:gd name="connsiteY3" fmla="*/ 427716 h 427716"/>
                <a:gd name="connsiteX4" fmla="*/ 231912 w 1295548"/>
                <a:gd name="connsiteY4" fmla="*/ 13640 h 427716"/>
                <a:gd name="connsiteX0" fmla="*/ 231912 w 1345609"/>
                <a:gd name="connsiteY0" fmla="*/ 30988 h 445064"/>
                <a:gd name="connsiteX1" fmla="*/ 1345609 w 1345609"/>
                <a:gd name="connsiteY1" fmla="*/ 55359 h 445064"/>
                <a:gd name="connsiteX2" fmla="*/ 966622 w 1345609"/>
                <a:gd name="connsiteY2" fmla="*/ 396164 h 445064"/>
                <a:gd name="connsiteX3" fmla="*/ 0 w 1345609"/>
                <a:gd name="connsiteY3" fmla="*/ 445064 h 445064"/>
                <a:gd name="connsiteX4" fmla="*/ 231912 w 1345609"/>
                <a:gd name="connsiteY4" fmla="*/ 30988 h 445064"/>
                <a:gd name="connsiteX0" fmla="*/ 231912 w 1345609"/>
                <a:gd name="connsiteY0" fmla="*/ 30988 h 445064"/>
                <a:gd name="connsiteX1" fmla="*/ 1345609 w 1345609"/>
                <a:gd name="connsiteY1" fmla="*/ 55359 h 445064"/>
                <a:gd name="connsiteX2" fmla="*/ 966622 w 1345609"/>
                <a:gd name="connsiteY2" fmla="*/ 396164 h 445064"/>
                <a:gd name="connsiteX3" fmla="*/ 0 w 1345609"/>
                <a:gd name="connsiteY3" fmla="*/ 445064 h 445064"/>
                <a:gd name="connsiteX4" fmla="*/ 231912 w 1345609"/>
                <a:gd name="connsiteY4" fmla="*/ 30988 h 445064"/>
                <a:gd name="connsiteX0" fmla="*/ 226994 w 1345609"/>
                <a:gd name="connsiteY0" fmla="*/ 40664 h 437771"/>
                <a:gd name="connsiteX1" fmla="*/ 1345609 w 1345609"/>
                <a:gd name="connsiteY1" fmla="*/ 48066 h 437771"/>
                <a:gd name="connsiteX2" fmla="*/ 966622 w 1345609"/>
                <a:gd name="connsiteY2" fmla="*/ 388871 h 437771"/>
                <a:gd name="connsiteX3" fmla="*/ 0 w 1345609"/>
                <a:gd name="connsiteY3" fmla="*/ 437771 h 437771"/>
                <a:gd name="connsiteX4" fmla="*/ 226994 w 1345609"/>
                <a:gd name="connsiteY4" fmla="*/ 40664 h 437771"/>
                <a:gd name="connsiteX0" fmla="*/ 226994 w 1345609"/>
                <a:gd name="connsiteY0" fmla="*/ 40664 h 437771"/>
                <a:gd name="connsiteX1" fmla="*/ 1345609 w 1345609"/>
                <a:gd name="connsiteY1" fmla="*/ 48066 h 437771"/>
                <a:gd name="connsiteX2" fmla="*/ 966622 w 1345609"/>
                <a:gd name="connsiteY2" fmla="*/ 388871 h 437771"/>
                <a:gd name="connsiteX3" fmla="*/ 0 w 1345609"/>
                <a:gd name="connsiteY3" fmla="*/ 437771 h 437771"/>
                <a:gd name="connsiteX4" fmla="*/ 226994 w 1345609"/>
                <a:gd name="connsiteY4" fmla="*/ 40664 h 437771"/>
                <a:gd name="connsiteX0" fmla="*/ 226994 w 1345609"/>
                <a:gd name="connsiteY0" fmla="*/ 38787 h 435894"/>
                <a:gd name="connsiteX1" fmla="*/ 1345609 w 1345609"/>
                <a:gd name="connsiteY1" fmla="*/ 46189 h 435894"/>
                <a:gd name="connsiteX2" fmla="*/ 966622 w 1345609"/>
                <a:gd name="connsiteY2" fmla="*/ 386994 h 435894"/>
                <a:gd name="connsiteX3" fmla="*/ 0 w 1345609"/>
                <a:gd name="connsiteY3" fmla="*/ 435894 h 435894"/>
                <a:gd name="connsiteX4" fmla="*/ 226994 w 1345609"/>
                <a:gd name="connsiteY4" fmla="*/ 38787 h 43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09" h="435894">
                  <a:moveTo>
                    <a:pt x="226994" y="38787"/>
                  </a:moveTo>
                  <a:cubicBezTo>
                    <a:pt x="655583" y="8674"/>
                    <a:pt x="931102" y="-34304"/>
                    <a:pt x="1345609" y="46189"/>
                  </a:cubicBezTo>
                  <a:cubicBezTo>
                    <a:pt x="1224578" y="178372"/>
                    <a:pt x="1081095" y="277436"/>
                    <a:pt x="966622" y="386994"/>
                  </a:cubicBezTo>
                  <a:cubicBezTo>
                    <a:pt x="660292" y="384172"/>
                    <a:pt x="367346" y="387603"/>
                    <a:pt x="0" y="435894"/>
                  </a:cubicBezTo>
                  <a:cubicBezTo>
                    <a:pt x="67535" y="289912"/>
                    <a:pt x="136000" y="196162"/>
                    <a:pt x="226994" y="387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609" y="133012"/>
            <a:ext cx="7074315" cy="524874"/>
          </a:xfrm>
        </p:spPr>
        <p:txBody>
          <a:bodyPr>
            <a:normAutofit fontScale="90000"/>
          </a:bodyPr>
          <a:lstStyle/>
          <a:p>
            <a:r>
              <a:rPr lang="en-US"/>
              <a:t>Proposed </a:t>
            </a:r>
            <a:r>
              <a:rPr lang="en-US" dirty="0"/>
              <a:t>tools in </a:t>
            </a:r>
            <a:r>
              <a:rPr lang="en-US"/>
              <a:t>Structural Cell and Tissue Biology</a:t>
            </a:r>
            <a:br>
              <a:rPr lang="en-US"/>
            </a:b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303379" y="3434172"/>
            <a:ext cx="953960" cy="562245"/>
          </a:xfrm>
          <a:prstGeom prst="rect">
            <a:avLst/>
          </a:prstGeom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Existing</a:t>
            </a:r>
          </a:p>
          <a:p>
            <a:pPr algn="ctr"/>
            <a:r>
              <a:rPr lang="en-US" sz="14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379" y="4106655"/>
            <a:ext cx="953960" cy="562159"/>
          </a:xfrm>
          <a:prstGeom prst="rect">
            <a:avLst/>
          </a:prstGeom>
          <a:ln w="38100">
            <a:solidFill>
              <a:schemeClr val="accent2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Proposed</a:t>
            </a:r>
            <a:endParaRPr lang="en-US" sz="1400" dirty="0">
              <a:solidFill>
                <a:schemeClr val="accent2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tools</a:t>
            </a:r>
            <a:endParaRPr lang="en-US" sz="1400" dirty="0">
              <a:solidFill>
                <a:schemeClr val="accent2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29FAD-C2F7-4C55-8668-006F8B9018CD}"/>
              </a:ext>
            </a:extLst>
          </p:cNvPr>
          <p:cNvSpPr txBox="1"/>
          <p:nvPr/>
        </p:nvSpPr>
        <p:spPr>
          <a:xfrm>
            <a:off x="8266048" y="2079623"/>
            <a:ext cx="813214" cy="2964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>
                <a:alpha val="69020"/>
              </a:srgbClr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  <a:latin typeface="Abel" panose="02000506030000020004" pitchFamily="2" charset="0"/>
                <a:cs typeface="Arial" panose="020B0604020202020204" pitchFamily="34" charset="0"/>
              </a:rPr>
              <a:t>BioLabs</a:t>
            </a:r>
            <a:endParaRPr lang="en-US" sz="1500" dirty="0">
              <a:solidFill>
                <a:schemeClr val="tx2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CBC6AC-2048-4FEA-ABEF-99E26C45F03D}"/>
              </a:ext>
            </a:extLst>
          </p:cNvPr>
          <p:cNvSpPr/>
          <p:nvPr/>
        </p:nvSpPr>
        <p:spPr>
          <a:xfrm>
            <a:off x="467167" y="692925"/>
            <a:ext cx="4175879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/>
              <a:t>New tools proposed in Cell and Tissue Biology: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Cryo-</a:t>
            </a:r>
            <a:r>
              <a:rPr lang="en-US" sz="1400" dirty="0" err="1"/>
              <a:t>nanoXRF</a:t>
            </a:r>
            <a:r>
              <a:rPr lang="en-US" sz="1400" dirty="0"/>
              <a:t> (STXM) BL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Expanded FTIR techniques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Sub-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 CT BL/branch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Correlative microscopies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Sample prep (incl. </a:t>
            </a:r>
            <a:r>
              <a:rPr lang="en-US" sz="1400" dirty="0" err="1"/>
              <a:t>CryoFIB</a:t>
            </a:r>
            <a:r>
              <a:rPr lang="en-US" sz="1400" dirty="0"/>
              <a:t>-SEM)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0D8F0-0519-4E04-9DA6-F772D21A72D3}"/>
              </a:ext>
            </a:extLst>
          </p:cNvPr>
          <p:cNvSpPr txBox="1"/>
          <p:nvPr/>
        </p:nvSpPr>
        <p:spPr>
          <a:xfrm>
            <a:off x="3640774" y="1601942"/>
            <a:ext cx="1236346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MIRAS (FTIR)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0C9B1-A481-40B2-8211-68376A144483}"/>
              </a:ext>
            </a:extLst>
          </p:cNvPr>
          <p:cNvSpPr txBox="1"/>
          <p:nvPr/>
        </p:nvSpPr>
        <p:spPr>
          <a:xfrm>
            <a:off x="6567847" y="1254610"/>
            <a:ext cx="1236346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rgbClr val="000000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MISTRAL (SXT)</a:t>
            </a:r>
            <a:endParaRPr lang="en-US" sz="1500" dirty="0">
              <a:solidFill>
                <a:srgbClr val="000000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002CB0-A161-499E-B7B1-DF51E3518DEC}"/>
              </a:ext>
            </a:extLst>
          </p:cNvPr>
          <p:cNvSpPr txBox="1"/>
          <p:nvPr/>
        </p:nvSpPr>
        <p:spPr>
          <a:xfrm>
            <a:off x="2219547" y="2603577"/>
            <a:ext cx="1123951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tx2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Abel" panose="02000506030000020004" pitchFamily="2" charset="0"/>
                <a:cs typeface="Arial" panose="020B0604020202020204" pitchFamily="34" charset="0"/>
              </a:rPr>
              <a:t>FAXTOR (HXT)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45CF6C-71FD-459F-82FB-A04CDBB4A9B0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343498" y="2751786"/>
            <a:ext cx="859534" cy="55726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CF33FC-EFE7-4707-BA29-AE03718FFEDB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167814" y="1551027"/>
            <a:ext cx="18206" cy="1026539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7627EE-1647-4B91-A5D3-CF5080A09496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4258947" y="1898359"/>
            <a:ext cx="614494" cy="609185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2C4D87A-A8B2-4B96-85C6-A05BB2D3037C}"/>
              </a:ext>
            </a:extLst>
          </p:cNvPr>
          <p:cNvSpPr txBox="1"/>
          <p:nvPr/>
        </p:nvSpPr>
        <p:spPr>
          <a:xfrm>
            <a:off x="4975867" y="1254403"/>
            <a:ext cx="1495979" cy="524874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Cryo nanofocus 3D</a:t>
            </a:r>
          </a:p>
          <a:p>
            <a:pPr algn="ctr"/>
            <a:r>
              <a:rPr lang="es-ES" sz="1200" b="1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(</a:t>
            </a:r>
            <a:r>
              <a:rPr lang="en-US" sz="1200" b="1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fluo+phase contrast)</a:t>
            </a:r>
            <a:endParaRPr lang="en-US" sz="1500" b="1" dirty="0">
              <a:solidFill>
                <a:schemeClr val="accent2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F00216-2819-41C7-9D87-C0E74CE667F8}"/>
              </a:ext>
            </a:extLst>
          </p:cNvPr>
          <p:cNvSpPr txBox="1"/>
          <p:nvPr/>
        </p:nvSpPr>
        <p:spPr>
          <a:xfrm>
            <a:off x="7910975" y="1668904"/>
            <a:ext cx="1157243" cy="2964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rgbClr val="FF7C80"/>
                </a:solidFill>
                <a:latin typeface="Abel" panose="02000506030000020004" pitchFamily="2" charset="0"/>
                <a:cs typeface="Arial" panose="020B0604020202020204" pitchFamily="34" charset="0"/>
              </a:rPr>
              <a:t>Cryo3D-SIM</a:t>
            </a:r>
            <a:endParaRPr lang="en-US" sz="1500" dirty="0">
              <a:solidFill>
                <a:srgbClr val="FF7C80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3E5BD1-D888-48C6-9538-0FBE63AB5EF2}"/>
              </a:ext>
            </a:extLst>
          </p:cNvPr>
          <p:cNvSpPr txBox="1"/>
          <p:nvPr/>
        </p:nvSpPr>
        <p:spPr>
          <a:xfrm>
            <a:off x="1064718" y="2604804"/>
            <a:ext cx="1123951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sub-</a:t>
            </a:r>
            <a:r>
              <a:rPr lang="en-US" sz="1500" dirty="0">
                <a:solidFill>
                  <a:schemeClr val="accent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5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m 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889E2B-4819-4521-9EEF-87C074A904B5}"/>
              </a:ext>
            </a:extLst>
          </p:cNvPr>
          <p:cNvSpPr txBox="1"/>
          <p:nvPr/>
        </p:nvSpPr>
        <p:spPr>
          <a:xfrm>
            <a:off x="3637095" y="1268132"/>
            <a:ext cx="1236346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THz,raman</a:t>
            </a:r>
            <a:r>
              <a:rPr lang="en-US" sz="1200" dirty="0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2"/>
                </a:solidFill>
                <a:latin typeface="Abel" panose="02000506030000020004" pitchFamily="2" charset="0"/>
                <a:cs typeface="Arial" panose="020B0604020202020204" pitchFamily="34" charset="0"/>
              </a:rPr>
              <a:t>nanoIR</a:t>
            </a:r>
            <a:endParaRPr lang="en-US" sz="1200" dirty="0">
              <a:solidFill>
                <a:schemeClr val="accent2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EFC7F3-15FE-4EDB-BCED-FF745CD82697}"/>
              </a:ext>
            </a:extLst>
          </p:cNvPr>
          <p:cNvSpPr txBox="1"/>
          <p:nvPr/>
        </p:nvSpPr>
        <p:spPr>
          <a:xfrm>
            <a:off x="7890852" y="1255964"/>
            <a:ext cx="1157243" cy="2964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chemeClr val="accent2">
                <a:alpha val="6902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>
                <a:solidFill>
                  <a:srgbClr val="FF7C80"/>
                </a:solidFill>
                <a:latin typeface="Abel" panose="02000506030000020004" pitchFamily="2" charset="0"/>
                <a:cs typeface="Arial" panose="020B0604020202020204" pitchFamily="34" charset="0"/>
              </a:rPr>
              <a:t>CryoFIB-SEM</a:t>
            </a:r>
            <a:endParaRPr lang="en-US" sz="1500" dirty="0">
              <a:solidFill>
                <a:srgbClr val="FF7C80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6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3103" y="133012"/>
            <a:ext cx="3365821" cy="353020"/>
          </a:xfrm>
        </p:spPr>
        <p:txBody>
          <a:bodyPr/>
          <a:lstStyle/>
          <a:p>
            <a:r>
              <a:rPr lang="en-US" dirty="0"/>
              <a:t>MISTRAL - Cryo-SXT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580327" y="818623"/>
            <a:ext cx="414818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MISTRAL complete refurbishment to reach the limits of the technique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Computing methods (e.g. automated data alignment) to access non-expert users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Establish as a regular user service the correlative microscopies (in particular Cryo-3DSIM)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 methods to additional multimodal approaches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DB5AE951-619C-4C01-A232-19A156E3A9F5}"/>
              </a:ext>
            </a:extLst>
          </p:cNvPr>
          <p:cNvSpPr txBox="1"/>
          <p:nvPr/>
        </p:nvSpPr>
        <p:spPr>
          <a:xfrm>
            <a:off x="2784389" y="4284221"/>
            <a:ext cx="2242646" cy="56903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cs typeface="Arial" panose="020B0604020202020204" pitchFamily="34" charset="0"/>
              </a:rPr>
              <a:t>Example of cryo-SXT</a:t>
            </a:r>
          </a:p>
          <a:p>
            <a:pPr algn="r"/>
            <a:r>
              <a:rPr lang="en-US" sz="1400" dirty="0">
                <a:cs typeface="Arial" panose="020B0604020202020204" pitchFamily="34" charset="0"/>
              </a:rPr>
              <a:t>correlated to SR-µFTIR</a:t>
            </a:r>
          </a:p>
        </p:txBody>
      </p:sp>
      <p:pic>
        <p:nvPicPr>
          <p:cNvPr id="23" name="Imagen 3">
            <a:extLst>
              <a:ext uri="{FF2B5EF4-FFF2-40B4-BE49-F238E27FC236}">
                <a16:creationId xmlns:a16="http://schemas.microsoft.com/office/drawing/2014/main" id="{2F57E458-8EBE-4B31-91F7-FC4CB92C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10" y="2893003"/>
            <a:ext cx="4148190" cy="2250496"/>
          </a:xfrm>
          <a:prstGeom prst="rect">
            <a:avLst/>
          </a:prstGeom>
        </p:spPr>
      </p:pic>
      <p:sp>
        <p:nvSpPr>
          <p:cNvPr id="24" name="TextBox 22">
            <a:extLst>
              <a:ext uri="{FF2B5EF4-FFF2-40B4-BE49-F238E27FC236}">
                <a16:creationId xmlns:a16="http://schemas.microsoft.com/office/drawing/2014/main" id="{C8270D7F-C9BF-43AC-B3F6-1279E1573E4A}"/>
              </a:ext>
            </a:extLst>
          </p:cNvPr>
          <p:cNvSpPr txBox="1"/>
          <p:nvPr/>
        </p:nvSpPr>
        <p:spPr>
          <a:xfrm>
            <a:off x="2972210" y="4772818"/>
            <a:ext cx="2054825" cy="19367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Pérez-Berná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(in press)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3DCA5C51-2600-4D78-9ECE-48207C7565EB}"/>
              </a:ext>
            </a:extLst>
          </p:cNvPr>
          <p:cNvSpPr txBox="1"/>
          <p:nvPr/>
        </p:nvSpPr>
        <p:spPr>
          <a:xfrm>
            <a:off x="4927273" y="755030"/>
            <a:ext cx="1958606" cy="49171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1400" dirty="0" err="1">
                <a:cs typeface="Arial" panose="020B0604020202020204" pitchFamily="34" charset="0"/>
              </a:rPr>
              <a:t>Proof</a:t>
            </a:r>
            <a:r>
              <a:rPr lang="es-ES_tradnl" sz="1400" dirty="0">
                <a:cs typeface="Arial" panose="020B0604020202020204" pitchFamily="34" charset="0"/>
              </a:rPr>
              <a:t> </a:t>
            </a:r>
            <a:r>
              <a:rPr lang="es-ES_tradnl" sz="1400" dirty="0" err="1">
                <a:cs typeface="Arial" panose="020B0604020202020204" pitchFamily="34" charset="0"/>
              </a:rPr>
              <a:t>of</a:t>
            </a:r>
            <a:r>
              <a:rPr lang="es-ES_tradnl" sz="1400" dirty="0">
                <a:cs typeface="Arial" panose="020B0604020202020204" pitchFamily="34" charset="0"/>
              </a:rPr>
              <a:t> concept </a:t>
            </a:r>
            <a:r>
              <a:rPr lang="es-ES_tradnl" sz="1400" dirty="0" err="1">
                <a:cs typeface="Arial" panose="020B0604020202020204" pitchFamily="34" charset="0"/>
              </a:rPr>
              <a:t>of</a:t>
            </a:r>
            <a:endParaRPr lang="es-ES_tradnl" sz="1400" dirty="0">
              <a:cs typeface="Arial" panose="020B0604020202020204" pitchFamily="34" charset="0"/>
            </a:endParaRPr>
          </a:p>
          <a:p>
            <a:pPr algn="r"/>
            <a:r>
              <a:rPr lang="es-ES_tradnl" sz="1400" dirty="0" err="1">
                <a:cs typeface="Arial" panose="020B0604020202020204" pitchFamily="34" charset="0"/>
              </a:rPr>
              <a:t>cryo</a:t>
            </a:r>
            <a:r>
              <a:rPr lang="es-ES_tradnl" sz="1400" dirty="0">
                <a:cs typeface="Arial" panose="020B0604020202020204" pitchFamily="34" charset="0"/>
              </a:rPr>
              <a:t> 3D-SIM/</a:t>
            </a:r>
            <a:r>
              <a:rPr lang="es-ES_tradnl" sz="1400" dirty="0" err="1">
                <a:cs typeface="Arial" panose="020B0604020202020204" pitchFamily="34" charset="0"/>
              </a:rPr>
              <a:t>cryo</a:t>
            </a:r>
            <a:r>
              <a:rPr lang="es-ES_tradnl" sz="1400" dirty="0">
                <a:cs typeface="Arial" panose="020B0604020202020204" pitchFamily="34" charset="0"/>
              </a:rPr>
              <a:t>-SXT</a:t>
            </a:r>
            <a:endParaRPr lang="es-ES" sz="1400" dirty="0"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81F0F0-02CD-488B-A1BA-7E98CEC1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52" y="818623"/>
            <a:ext cx="2083984" cy="18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3">
            <a:extLst>
              <a:ext uri="{FF2B5EF4-FFF2-40B4-BE49-F238E27FC236}">
                <a16:creationId xmlns:a16="http://schemas.microsoft.com/office/drawing/2014/main" id="{C8270D7F-C9BF-43AC-B3F6-1279E1573E4A}"/>
              </a:ext>
            </a:extLst>
          </p:cNvPr>
          <p:cNvSpPr txBox="1"/>
          <p:nvPr/>
        </p:nvSpPr>
        <p:spPr>
          <a:xfrm>
            <a:off x="4995810" y="1249634"/>
            <a:ext cx="1890069" cy="2129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cs typeface="Arial" panose="020B0604020202020204" pitchFamily="34" charset="0"/>
              </a:rPr>
              <a:t>Groen </a:t>
            </a:r>
            <a:r>
              <a:rPr lang="en-US" sz="1100" i="1" dirty="0">
                <a:cs typeface="Arial" panose="020B0604020202020204" pitchFamily="34" charset="0"/>
              </a:rPr>
              <a:t>et al.</a:t>
            </a:r>
            <a:r>
              <a:rPr lang="en-US" sz="1100" dirty="0">
                <a:cs typeface="Arial" panose="020B0604020202020204" pitchFamily="34" charset="0"/>
              </a:rPr>
              <a:t> Chem. Sc. (2021)</a:t>
            </a:r>
          </a:p>
        </p:txBody>
      </p:sp>
    </p:spTree>
    <p:extLst>
      <p:ext uri="{BB962C8B-B14F-4D97-AF65-F5344CB8AC3E}">
        <p14:creationId xmlns:p14="http://schemas.microsoft.com/office/powerpoint/2010/main" val="229256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021" y="133012"/>
            <a:ext cx="6928903" cy="371311"/>
          </a:xfrm>
        </p:spPr>
        <p:txBody>
          <a:bodyPr/>
          <a:lstStyle/>
          <a:p>
            <a:r>
              <a:rPr lang="en-US" dirty="0"/>
              <a:t>FTIR Program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628193" y="712759"/>
            <a:ext cx="5513005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/>
              <a:t>Key </a:t>
            </a:r>
            <a:r>
              <a:rPr lang="es-ES_tradnl" sz="1400" dirty="0" err="1"/>
              <a:t>tool</a:t>
            </a:r>
            <a:r>
              <a:rPr lang="es-ES_tradnl" sz="1400" dirty="0"/>
              <a:t> </a:t>
            </a:r>
            <a:r>
              <a:rPr lang="es-ES_tradnl" sz="1400" dirty="0" err="1"/>
              <a:t>to</a:t>
            </a:r>
            <a:r>
              <a:rPr lang="es-ES_tradnl" sz="1400" dirty="0"/>
              <a:t> relate </a:t>
            </a:r>
            <a:r>
              <a:rPr lang="es-ES_tradnl" sz="1400" dirty="0" err="1"/>
              <a:t>chemistry</a:t>
            </a:r>
            <a:r>
              <a:rPr lang="es-ES_tradnl" sz="1400" dirty="0"/>
              <a:t> and </a:t>
            </a:r>
            <a:r>
              <a:rPr lang="es-ES_tradnl" sz="1400" dirty="0" err="1"/>
              <a:t>structure</a:t>
            </a:r>
            <a:r>
              <a:rPr lang="es-ES_tradnl" sz="1400" dirty="0"/>
              <a:t>.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b="1" dirty="0"/>
              <a:t>FTIR </a:t>
            </a:r>
            <a:r>
              <a:rPr lang="es-ES_tradnl" sz="1400" b="1" dirty="0" err="1"/>
              <a:t>on</a:t>
            </a:r>
            <a:r>
              <a:rPr lang="es-ES_tradnl" sz="1400" b="1" dirty="0"/>
              <a:t> </a:t>
            </a:r>
            <a:r>
              <a:rPr lang="es-ES_tradnl" sz="1400" b="1" dirty="0" err="1"/>
              <a:t>live</a:t>
            </a:r>
            <a:r>
              <a:rPr lang="es-ES_tradnl" sz="1400" b="1" dirty="0"/>
              <a:t> </a:t>
            </a:r>
            <a:r>
              <a:rPr lang="es-ES_tradnl" sz="1400" b="1" dirty="0" err="1"/>
              <a:t>cells</a:t>
            </a:r>
            <a:r>
              <a:rPr lang="es-ES_tradnl" sz="1400" b="1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set as </a:t>
            </a:r>
            <a:r>
              <a:rPr lang="es-ES_tradnl" sz="1400" dirty="0" err="1"/>
              <a:t>maximum</a:t>
            </a:r>
            <a:r>
              <a:rPr lang="es-ES_tradnl" sz="1400" dirty="0"/>
              <a:t> </a:t>
            </a:r>
            <a:r>
              <a:rPr lang="es-ES_tradnl" sz="1400" dirty="0" err="1"/>
              <a:t>priority</a:t>
            </a:r>
            <a:r>
              <a:rPr lang="es-ES_tradnl" sz="14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b="1" dirty="0"/>
              <a:t>Raman</a:t>
            </a:r>
            <a:r>
              <a:rPr lang="es-ES_tradnl" sz="1400" dirty="0"/>
              <a:t> </a:t>
            </a:r>
            <a:r>
              <a:rPr lang="es-ES_tradnl" sz="1400" dirty="0" err="1"/>
              <a:t>technique</a:t>
            </a:r>
            <a:r>
              <a:rPr lang="es-ES_tradnl" sz="1400" dirty="0"/>
              <a:t> </a:t>
            </a:r>
            <a:r>
              <a:rPr lang="es-ES_tradnl" sz="1400" dirty="0" err="1"/>
              <a:t>is</a:t>
            </a:r>
            <a:r>
              <a:rPr lang="es-ES_tradnl" sz="1400" dirty="0"/>
              <a:t> </a:t>
            </a:r>
            <a:r>
              <a:rPr lang="es-ES_tradnl" sz="1400" i="1" dirty="0" err="1"/>
              <a:t>low</a:t>
            </a:r>
            <a:r>
              <a:rPr lang="es-ES_tradnl" sz="1400" i="1" dirty="0"/>
              <a:t> </a:t>
            </a:r>
            <a:r>
              <a:rPr lang="es-ES_tradnl" sz="1400" i="1" dirty="0" err="1"/>
              <a:t>hanging</a:t>
            </a:r>
            <a:r>
              <a:rPr lang="es-ES_tradnl" sz="1400" i="1" dirty="0"/>
              <a:t> </a:t>
            </a:r>
            <a:r>
              <a:rPr lang="es-ES_tradnl" sz="1400" i="1" dirty="0" err="1"/>
              <a:t>fruit</a:t>
            </a:r>
            <a:r>
              <a:rPr lang="es-ES_tradnl" sz="14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Extension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b="1" dirty="0"/>
              <a:t>THz-</a:t>
            </a:r>
            <a:r>
              <a:rPr lang="es-ES" sz="1400" b="1" dirty="0" err="1"/>
              <a:t>range</a:t>
            </a:r>
            <a:r>
              <a:rPr lang="es-ES" sz="1400" dirty="0"/>
              <a:t>: </a:t>
            </a:r>
          </a:p>
          <a:p>
            <a:pPr marL="627063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s-ES" sz="1400" dirty="0" err="1"/>
              <a:t>Accessing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secondary</a:t>
            </a:r>
            <a:r>
              <a:rPr lang="es-ES" sz="1400" dirty="0"/>
              <a:t> </a:t>
            </a:r>
            <a:r>
              <a:rPr lang="es-ES" sz="1400" dirty="0" err="1"/>
              <a:t>structure</a:t>
            </a:r>
            <a:r>
              <a:rPr lang="es-ES" sz="1400" dirty="0"/>
              <a:t> </a:t>
            </a:r>
            <a:r>
              <a:rPr lang="es-ES" sz="1400" dirty="0" err="1"/>
              <a:t>signatures</a:t>
            </a:r>
            <a:endParaRPr lang="es-ES" sz="1400" dirty="0"/>
          </a:p>
          <a:p>
            <a:pPr marL="627063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s-ES" sz="1400" dirty="0" err="1"/>
              <a:t>But</a:t>
            </a:r>
            <a:r>
              <a:rPr lang="es-ES" sz="1400" dirty="0"/>
              <a:t>: </a:t>
            </a:r>
            <a:r>
              <a:rPr lang="es-ES" sz="1400" dirty="0" err="1"/>
              <a:t>needs</a:t>
            </a:r>
            <a:r>
              <a:rPr lang="es-ES" sz="1400" dirty="0"/>
              <a:t> </a:t>
            </a:r>
            <a:r>
              <a:rPr lang="es-ES" sz="1400" dirty="0" err="1"/>
              <a:t>in-vacuum</a:t>
            </a:r>
            <a:r>
              <a:rPr lang="es-ES" sz="1400" dirty="0"/>
              <a:t> </a:t>
            </a:r>
            <a:r>
              <a:rPr lang="es-ES" sz="1400" dirty="0" err="1"/>
              <a:t>environment</a:t>
            </a:r>
            <a:r>
              <a:rPr lang="es-ES" sz="1400" dirty="0"/>
              <a:t>, </a:t>
            </a:r>
            <a:r>
              <a:rPr lang="en-AU" sz="1400" dirty="0"/>
              <a:t>dehydrated</a:t>
            </a:r>
            <a:r>
              <a:rPr lang="es-ES" sz="1400" dirty="0"/>
              <a:t> </a:t>
            </a:r>
            <a:r>
              <a:rPr lang="es-ES" sz="1400" dirty="0" err="1"/>
              <a:t>samples</a:t>
            </a:r>
            <a:endParaRPr lang="es-ES" sz="1400" dirty="0"/>
          </a:p>
          <a:p>
            <a:pPr marL="627063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s-ES" sz="1400" dirty="0" err="1"/>
              <a:t>Possible</a:t>
            </a:r>
            <a:r>
              <a:rPr lang="es-ES" sz="1400" dirty="0"/>
              <a:t> </a:t>
            </a:r>
            <a:r>
              <a:rPr lang="es-ES" sz="1400" dirty="0" err="1"/>
              <a:t>depending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ALBA-II </a:t>
            </a:r>
            <a:r>
              <a:rPr lang="es-ES" sz="1400" dirty="0" err="1"/>
              <a:t>design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b="1" dirty="0"/>
              <a:t>Nano-FTIR</a:t>
            </a:r>
            <a:r>
              <a:rPr lang="es-ES" sz="1400" dirty="0"/>
              <a:t>:</a:t>
            </a:r>
          </a:p>
          <a:p>
            <a:pPr marL="6270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 err="1"/>
              <a:t>Accessed</a:t>
            </a:r>
            <a:r>
              <a:rPr lang="es-ES_tradnl" sz="1400" dirty="0"/>
              <a:t> </a:t>
            </a:r>
            <a:r>
              <a:rPr lang="es-ES_tradnl" sz="1400" dirty="0" err="1"/>
              <a:t>either</a:t>
            </a:r>
            <a:r>
              <a:rPr lang="es-ES_tradnl" sz="1400" dirty="0"/>
              <a:t> </a:t>
            </a:r>
            <a:r>
              <a:rPr lang="es-ES_tradnl" sz="1400" dirty="0" err="1"/>
              <a:t>through</a:t>
            </a:r>
            <a:r>
              <a:rPr lang="es-ES_tradnl" sz="1400" dirty="0"/>
              <a:t> SR BL </a:t>
            </a:r>
            <a:r>
              <a:rPr lang="es-ES_tradnl" sz="1400" dirty="0" err="1"/>
              <a:t>or</a:t>
            </a:r>
            <a:r>
              <a:rPr lang="es-ES_tradnl" sz="1400" dirty="0"/>
              <a:t> laser </a:t>
            </a:r>
            <a:r>
              <a:rPr lang="es-ES_tradnl" sz="1400" dirty="0" err="1"/>
              <a:t>source</a:t>
            </a:r>
            <a:endParaRPr lang="es-ES" sz="1400" dirty="0"/>
          </a:p>
          <a:p>
            <a:pPr marL="6270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/>
              <a:t>H</a:t>
            </a:r>
            <a:r>
              <a:rPr lang="es-ES" sz="1400" dirty="0" err="1"/>
              <a:t>igh</a:t>
            </a:r>
            <a:r>
              <a:rPr lang="es-ES" sz="1400" dirty="0"/>
              <a:t> </a:t>
            </a:r>
            <a:r>
              <a:rPr lang="es-ES" sz="1400" dirty="0" err="1"/>
              <a:t>resolution</a:t>
            </a:r>
            <a:r>
              <a:rPr lang="es-ES" sz="1400" dirty="0"/>
              <a:t> (10nm)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organelles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</a:t>
            </a:r>
            <a:r>
              <a:rPr lang="es-ES" sz="1400" dirty="0" err="1"/>
              <a:t>lysed</a:t>
            </a:r>
            <a:r>
              <a:rPr lang="es-ES" sz="1400" dirty="0"/>
              <a:t> </a:t>
            </a:r>
            <a:r>
              <a:rPr lang="es-ES" sz="1400" dirty="0" err="1"/>
              <a:t>cells</a:t>
            </a:r>
            <a:endParaRPr lang="es-ES" sz="1400" dirty="0"/>
          </a:p>
          <a:p>
            <a:pPr marL="6270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/>
              <a:t>M</a:t>
            </a:r>
            <a:r>
              <a:rPr lang="es-ES" sz="1400" dirty="0"/>
              <a:t>ore </a:t>
            </a:r>
            <a:r>
              <a:rPr lang="es-ES" sz="1400" dirty="0" err="1"/>
              <a:t>difficult</a:t>
            </a:r>
            <a:r>
              <a:rPr lang="es-ES" sz="1400" dirty="0"/>
              <a:t> </a:t>
            </a:r>
            <a:r>
              <a:rPr lang="es-ES" sz="1400" dirty="0" err="1"/>
              <a:t>experiments</a:t>
            </a:r>
            <a:r>
              <a:rPr lang="es-ES" sz="1400" dirty="0"/>
              <a:t>, </a:t>
            </a:r>
            <a:r>
              <a:rPr lang="es-ES" sz="1400" dirty="0" err="1"/>
              <a:t>but</a:t>
            </a:r>
            <a:r>
              <a:rPr lang="es-ES" sz="1400" dirty="0"/>
              <a:t> EU </a:t>
            </a:r>
            <a:r>
              <a:rPr lang="es-ES" sz="1400" dirty="0" err="1"/>
              <a:t>large</a:t>
            </a:r>
            <a:r>
              <a:rPr lang="es-ES" sz="1400" dirty="0"/>
              <a:t> </a:t>
            </a:r>
            <a:r>
              <a:rPr lang="es-ES" sz="1400" dirty="0" err="1"/>
              <a:t>community</a:t>
            </a:r>
            <a:endParaRPr lang="es-ES" sz="1400" dirty="0"/>
          </a:p>
          <a:p>
            <a:pPr lvl="1">
              <a:spcAft>
                <a:spcPts val="600"/>
              </a:spcAft>
            </a:pPr>
            <a:endParaRPr lang="es-E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FADEF-7B05-485E-A0D5-65D900417353}"/>
              </a:ext>
            </a:extLst>
          </p:cNvPr>
          <p:cNvSpPr txBox="1"/>
          <p:nvPr/>
        </p:nvSpPr>
        <p:spPr>
          <a:xfrm>
            <a:off x="6010570" y="4422531"/>
            <a:ext cx="1005692" cy="3550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8E60C-C433-4A5E-8CCC-788E1EAFF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17"/>
          <a:stretch/>
        </p:blipFill>
        <p:spPr>
          <a:xfrm>
            <a:off x="5544065" y="971481"/>
            <a:ext cx="3331139" cy="35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56" y="133012"/>
            <a:ext cx="7021068" cy="642399"/>
          </a:xfrm>
        </p:spPr>
        <p:txBody>
          <a:bodyPr/>
          <a:lstStyle/>
          <a:p>
            <a:r>
              <a:rPr lang="en-US" dirty="0"/>
              <a:t>Hard X-ray Computed tomography</a:t>
            </a:r>
            <a:br>
              <a:rPr lang="en-US" dirty="0"/>
            </a:b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677856" y="576374"/>
            <a:ext cx="629959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User community to be built upon FAXTOR coming into operation in 2024.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HE-CT in vivo capabilities (i.e. </a:t>
            </a:r>
            <a:r>
              <a:rPr lang="en-US" sz="1400" i="1" dirty="0"/>
              <a:t>biomedical BL</a:t>
            </a:r>
            <a:r>
              <a:rPr lang="en-US" sz="1400" dirty="0"/>
              <a:t>) are disregarded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Focus on sub-micron resolution imaging: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increase multimodal capabilities: link to FTIR, Cryo-SXT, STXM.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Applications on 2D and tomography of cells and tissues.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With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-XANES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be built as a new branch of FAXTOR BL (or as a separate BL).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8B9AEB-362F-414C-9391-CF7B9B779BE0}"/>
              </a:ext>
            </a:extLst>
          </p:cNvPr>
          <p:cNvSpPr/>
          <p:nvPr/>
        </p:nvSpPr>
        <p:spPr>
          <a:xfrm>
            <a:off x="6262783" y="4869656"/>
            <a:ext cx="1866050" cy="216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@Alberto </a:t>
            </a:r>
            <a:r>
              <a:rPr lang="en-US" sz="1100" dirty="0" err="1"/>
              <a:t>Mittone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CE8FC-6D0B-48C7-851B-8D636F40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25" y="1529350"/>
            <a:ext cx="3116912" cy="3372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066931-B514-4931-B823-B9EA3570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184" y="2410445"/>
            <a:ext cx="3116912" cy="27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Cryo-</a:t>
            </a:r>
            <a:r>
              <a:rPr lang="en-US" dirty="0" err="1"/>
              <a:t>nano</a:t>
            </a:r>
            <a:r>
              <a:rPr lang="en-US" dirty="0"/>
              <a:t> X-Ray Fluorescence</a:t>
            </a:r>
            <a:br>
              <a:rPr lang="en-US" dirty="0"/>
            </a:br>
            <a:r>
              <a:rPr lang="en-US" dirty="0"/>
              <a:t>and phase-contrast imaging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526175" y="858355"/>
            <a:ext cx="41005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Nanofocus</a:t>
            </a:r>
            <a:r>
              <a:rPr lang="en-US" sz="1400" dirty="0"/>
              <a:t> (</a:t>
            </a:r>
            <a:r>
              <a:rPr lang="en-US" sz="1400" b="1" dirty="0"/>
              <a:t>~50 nm</a:t>
            </a:r>
            <a:r>
              <a:rPr lang="en-US" sz="1400" dirty="0"/>
              <a:t>, stable) beamline with a scanning transmission X-ray cryo-microscope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Nanofluorescence</a:t>
            </a:r>
            <a:r>
              <a:rPr lang="en-US" sz="1400" dirty="0"/>
              <a:t>: quantification of trace endo- and exogenous elements at high-sensitivity.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Phase contrast-based imaging</a:t>
            </a:r>
            <a:r>
              <a:rPr lang="en-US" sz="1400" dirty="0"/>
              <a:t>: 2D and tomography of cells.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Addressed community</a:t>
            </a:r>
            <a:r>
              <a:rPr lang="en-US" sz="1400" dirty="0"/>
              <a:t>: Cell Biology, </a:t>
            </a:r>
            <a:r>
              <a:rPr lang="en-US" sz="1400" dirty="0" err="1"/>
              <a:t>Metallobiology</a:t>
            </a:r>
            <a:r>
              <a:rPr lang="en-US" sz="1400" dirty="0"/>
              <a:t>, drug delivery, nanomedicine, applied nanomaterials, new therapeutic agents, genetic recessive diseases, viral infections, </a:t>
            </a:r>
            <a:r>
              <a:rPr lang="en-US" sz="1400" dirty="0" err="1"/>
              <a:t>biocatalysis</a:t>
            </a:r>
            <a:r>
              <a:rPr lang="en-US" sz="1400" dirty="0"/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BF6B9-7E69-4A2E-B23A-B8986A107B16}"/>
              </a:ext>
            </a:extLst>
          </p:cNvPr>
          <p:cNvSpPr/>
          <p:nvPr/>
        </p:nvSpPr>
        <p:spPr>
          <a:xfrm>
            <a:off x="389756" y="3862392"/>
            <a:ext cx="459002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400" dirty="0"/>
          </a:p>
          <a:p>
            <a:pPr>
              <a:spcAft>
                <a:spcPts val="600"/>
              </a:spcAft>
            </a:pPr>
            <a:r>
              <a:rPr lang="es-ES" sz="1400" dirty="0"/>
              <a:t>S</a:t>
            </a:r>
            <a:r>
              <a:rPr lang="en-US" sz="1400" b="1" dirty="0" err="1"/>
              <a:t>imilar</a:t>
            </a:r>
            <a:r>
              <a:rPr lang="en-US" sz="1400" b="1" dirty="0"/>
              <a:t> beamlines</a:t>
            </a:r>
            <a:r>
              <a:rPr lang="en-US" sz="1400" dirty="0"/>
              <a:t>: ID16A@ESRF, I14@Diamond, P06@DESY (cryogenic condition to be installed), </a:t>
            </a:r>
            <a:r>
              <a:rPr lang="en-US" sz="1400" dirty="0" err="1"/>
              <a:t>Nanoscopium@SOLEIL</a:t>
            </a:r>
            <a:r>
              <a:rPr lang="en-US" sz="1400" dirty="0"/>
              <a:t>, </a:t>
            </a:r>
            <a:r>
              <a:rPr lang="en-US" sz="1400" dirty="0" err="1"/>
              <a:t>NanoMAX@MAXIV</a:t>
            </a:r>
            <a:r>
              <a:rPr lang="en-US" sz="1400" dirty="0"/>
              <a:t> (no cryogenic conditions)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B34296-FB93-447F-93DE-8A555C5BE9ED}"/>
              </a:ext>
            </a:extLst>
          </p:cNvPr>
          <p:cNvGrpSpPr>
            <a:grpSpLocks/>
          </p:cNvGrpSpPr>
          <p:nvPr/>
        </p:nvGrpSpPr>
        <p:grpSpPr bwMode="auto">
          <a:xfrm>
            <a:off x="5122209" y="1127184"/>
            <a:ext cx="3776382" cy="3557827"/>
            <a:chOff x="1475656" y="153871"/>
            <a:chExt cx="7560840" cy="6299465"/>
          </a:xfrm>
        </p:grpSpPr>
        <p:pic>
          <p:nvPicPr>
            <p:cNvPr id="8" name="Picture 7" descr="C:\Users\javier\Documents\ERC-2019_Zurich\FullResolution_Figure_XRFCorr_v4.tif">
              <a:extLst>
                <a:ext uri="{FF2B5EF4-FFF2-40B4-BE49-F238E27FC236}">
                  <a16:creationId xmlns:a16="http://schemas.microsoft.com/office/drawing/2014/main" id="{E4E8A5FE-DBBB-44EB-B36E-C10C8E602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53871"/>
              <a:ext cx="7560840" cy="62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1385C431-8B00-4425-86D0-90110BDBD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817" y="1551153"/>
              <a:ext cx="693881" cy="3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600" b="1" dirty="0"/>
                <a:t>5 µm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62CCC64F-1029-4A11-9989-446696ACC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3061" y="4724405"/>
              <a:ext cx="693881" cy="3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600" b="1" dirty="0"/>
                <a:t>5 µm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4C40867C-0395-471E-9E86-C743207F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852" y="6102550"/>
              <a:ext cx="693881" cy="3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600" b="1" dirty="0">
                  <a:solidFill>
                    <a:schemeClr val="bg1"/>
                  </a:solidFill>
                </a:rPr>
                <a:t>1 µm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E1598CF-824A-4ECB-BD8E-3D9D049BA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3134" y="6085362"/>
              <a:ext cx="693881" cy="3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600" b="1" dirty="0">
                  <a:solidFill>
                    <a:schemeClr val="bg1"/>
                  </a:solidFill>
                </a:rPr>
                <a:t>2 µm</a:t>
              </a:r>
            </a:p>
          </p:txBody>
        </p:sp>
      </p:grpSp>
      <p:sp>
        <p:nvSpPr>
          <p:cNvPr id="13" name="TextBox 1">
            <a:extLst>
              <a:ext uri="{FF2B5EF4-FFF2-40B4-BE49-F238E27FC236}">
                <a16:creationId xmlns:a16="http://schemas.microsoft.com/office/drawing/2014/main" id="{8EC02FCD-E95D-4CF8-AA02-4755A6E1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726" y="4852891"/>
            <a:ext cx="29738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900" b="0" dirty="0">
                <a:latin typeface="Arial" panose="020B0604020202020204" pitchFamily="34" charset="0"/>
                <a:cs typeface="Arial" panose="020B0604020202020204" pitchFamily="34" charset="0"/>
              </a:rPr>
              <a:t>J.J Conesa </a:t>
            </a:r>
            <a:r>
              <a:rPr lang="en-US" altLang="es-ES" sz="900" b="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es-E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altLang="es-ES" sz="900" b="0" dirty="0">
                <a:latin typeface="Arial" panose="020B0604020202020204" pitchFamily="34" charset="0"/>
                <a:cs typeface="Arial" panose="020B0604020202020204" pitchFamily="34" charset="0"/>
              </a:rPr>
              <a:t>. Chem. 59, 1270-1278 (2020)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2013BEB-05CA-42CA-9B74-E578F8A7B27A}"/>
              </a:ext>
            </a:extLst>
          </p:cNvPr>
          <p:cNvSpPr txBox="1"/>
          <p:nvPr/>
        </p:nvSpPr>
        <p:spPr>
          <a:xfrm>
            <a:off x="5478262" y="858355"/>
            <a:ext cx="3636990" cy="2755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Arial" panose="020B0604020202020204" pitchFamily="34" charset="0"/>
              </a:rPr>
              <a:t>Example of cryo-SXT correlated to 3D </a:t>
            </a:r>
            <a:r>
              <a:rPr lang="en-US" sz="1400" dirty="0" err="1">
                <a:cs typeface="Arial" panose="020B0604020202020204" pitchFamily="34" charset="0"/>
              </a:rPr>
              <a:t>cryo</a:t>
            </a:r>
            <a:r>
              <a:rPr lang="en-US" sz="1400" dirty="0">
                <a:cs typeface="Arial" panose="020B0604020202020204" pitchFamily="34" charset="0"/>
              </a:rPr>
              <a:t> XRF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56F2A-6FA7-4EB3-B3CE-73E05BDC58DD}"/>
              </a:ext>
            </a:extLst>
          </p:cNvPr>
          <p:cNvSpPr/>
          <p:nvPr/>
        </p:nvSpPr>
        <p:spPr>
          <a:xfrm>
            <a:off x="6355517" y="1092199"/>
            <a:ext cx="313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bg1"/>
                </a:solidFill>
              </a:rPr>
              <a:t>Ir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487FA-6D0E-4625-BB5F-8CC016379F5E}"/>
              </a:ext>
            </a:extLst>
          </p:cNvPr>
          <p:cNvSpPr/>
          <p:nvPr/>
        </p:nvSpPr>
        <p:spPr>
          <a:xfrm>
            <a:off x="5090995" y="1064154"/>
            <a:ext cx="850534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bg1"/>
                </a:solidFill>
              </a:rPr>
              <a:t>epifluo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428E4B70-EA8D-4465-A851-5FA67BD7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171" y="4644082"/>
            <a:ext cx="3882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-organometallic drug highly specific, may subs</a:t>
            </a:r>
            <a:r>
              <a:rPr lang="en-US" altLang="es-ES" sz="1000" b="0" dirty="0">
                <a:latin typeface="Arial" panose="020B0604020202020204" pitchFamily="34" charset="0"/>
                <a:cs typeface="Arial" panose="020B0604020202020204" pitchFamily="34" charset="0"/>
              </a:rPr>
              <a:t>titute cis-Platinum</a:t>
            </a:r>
          </a:p>
        </p:txBody>
      </p:sp>
    </p:spTree>
    <p:extLst>
      <p:ext uri="{BB962C8B-B14F-4D97-AF65-F5344CB8AC3E}">
        <p14:creationId xmlns:p14="http://schemas.microsoft.com/office/powerpoint/2010/main" val="124172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235" y="133012"/>
            <a:ext cx="6045689" cy="496095"/>
          </a:xfrm>
        </p:spPr>
        <p:txBody>
          <a:bodyPr/>
          <a:lstStyle/>
          <a:p>
            <a:r>
              <a:rPr lang="en-US"/>
              <a:t>Non-SR Microscopies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557746" y="1205122"/>
            <a:ext cx="42015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b="1" dirty="0">
                <a:solidFill>
                  <a:srgbClr val="122D4F"/>
                </a:solidFill>
              </a:rPr>
              <a:t>Cryo-3DSIM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Used as a </a:t>
            </a:r>
            <a:r>
              <a:rPr lang="es-ES" sz="1400" dirty="0" err="1"/>
              <a:t>preferred</a:t>
            </a:r>
            <a:r>
              <a:rPr lang="es-ES" sz="1400" dirty="0"/>
              <a:t> </a:t>
            </a:r>
            <a:r>
              <a:rPr lang="es-ES" sz="1400" dirty="0" err="1"/>
              <a:t>correlative</a:t>
            </a:r>
            <a:r>
              <a:rPr lang="es-ES" sz="1400" dirty="0"/>
              <a:t> </a:t>
            </a:r>
            <a:r>
              <a:rPr lang="es-ES" sz="1400" dirty="0" err="1"/>
              <a:t>microscopy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SR </a:t>
            </a:r>
            <a:r>
              <a:rPr lang="es-ES" sz="1400" dirty="0" err="1"/>
              <a:t>techniques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Only</a:t>
            </a:r>
            <a:r>
              <a:rPr lang="es-ES" sz="1400" dirty="0"/>
              <a:t> 2 </a:t>
            </a:r>
            <a:r>
              <a:rPr lang="es-ES" sz="1400" dirty="0" err="1"/>
              <a:t>units</a:t>
            </a:r>
            <a:r>
              <a:rPr lang="es-ES" sz="1400" dirty="0"/>
              <a:t> </a:t>
            </a:r>
            <a:r>
              <a:rPr lang="es-ES" sz="1400" dirty="0" err="1"/>
              <a:t>worldwide</a:t>
            </a:r>
            <a:r>
              <a:rPr lang="es-ES" sz="1400" dirty="0"/>
              <a:t>: </a:t>
            </a:r>
            <a:r>
              <a:rPr lang="es-ES" sz="1400" dirty="0" err="1"/>
              <a:t>Diamond</a:t>
            </a:r>
            <a:r>
              <a:rPr lang="es-ES" sz="1400" dirty="0"/>
              <a:t> and ALBA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Sample</a:t>
            </a:r>
            <a:r>
              <a:rPr lang="es-ES" sz="1400" dirty="0"/>
              <a:t> </a:t>
            </a:r>
            <a:r>
              <a:rPr lang="es-ES" sz="1400" dirty="0" err="1"/>
              <a:t>preparation</a:t>
            </a:r>
            <a:r>
              <a:rPr lang="es-ES" sz="1400" dirty="0"/>
              <a:t> </a:t>
            </a:r>
            <a:r>
              <a:rPr lang="es-ES" sz="1400" dirty="0" err="1"/>
              <a:t>lab</a:t>
            </a:r>
            <a:r>
              <a:rPr lang="es-ES" sz="1400" dirty="0"/>
              <a:t> </a:t>
            </a:r>
            <a:r>
              <a:rPr lang="es-ES" sz="1400" dirty="0" err="1"/>
              <a:t>required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400" dirty="0"/>
              <a:t>BSL 2 </a:t>
            </a:r>
            <a:r>
              <a:rPr lang="es-ES" sz="1400" dirty="0" err="1"/>
              <a:t>required</a:t>
            </a:r>
            <a:r>
              <a:rPr lang="es-E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46" y="773876"/>
            <a:ext cx="8124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/>
              <a:t>Key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correlate</a:t>
            </a:r>
            <a:r>
              <a:rPr lang="es-ES" sz="1600" dirty="0"/>
              <a:t> </a:t>
            </a:r>
            <a:r>
              <a:rPr lang="es-ES" sz="1600" dirty="0" err="1"/>
              <a:t>optical</a:t>
            </a:r>
            <a:r>
              <a:rPr lang="es-ES" sz="1600" dirty="0"/>
              <a:t> </a:t>
            </a:r>
            <a:r>
              <a:rPr lang="es-ES" sz="1600" dirty="0" err="1"/>
              <a:t>techniques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external</a:t>
            </a:r>
            <a:r>
              <a:rPr lang="es-ES" sz="1600" dirty="0"/>
              <a:t> </a:t>
            </a:r>
            <a:r>
              <a:rPr lang="es-ES" sz="1600" dirty="0" err="1"/>
              <a:t>groups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data </a:t>
            </a:r>
            <a:r>
              <a:rPr lang="es-ES" sz="1600" dirty="0" err="1"/>
              <a:t>from</a:t>
            </a:r>
            <a:r>
              <a:rPr lang="es-ES" sz="1600" dirty="0"/>
              <a:t> SR-</a:t>
            </a:r>
            <a:r>
              <a:rPr lang="es-ES" sz="1600" dirty="0" err="1"/>
              <a:t>based</a:t>
            </a:r>
            <a:r>
              <a:rPr lang="es-ES" sz="1600" dirty="0"/>
              <a:t> </a:t>
            </a:r>
            <a:r>
              <a:rPr lang="es-ES" sz="1600" dirty="0" err="1"/>
              <a:t>techniques</a:t>
            </a:r>
            <a:endParaRPr lang="es-ES" sz="1600" dirty="0"/>
          </a:p>
        </p:txBody>
      </p:sp>
      <p:sp>
        <p:nvSpPr>
          <p:cNvPr id="9" name="Rectangle 8"/>
          <p:cNvSpPr/>
          <p:nvPr/>
        </p:nvSpPr>
        <p:spPr>
          <a:xfrm>
            <a:off x="557746" y="3238263"/>
            <a:ext cx="492182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b="1" dirty="0" err="1">
                <a:solidFill>
                  <a:srgbClr val="122D4F"/>
                </a:solidFill>
              </a:rPr>
              <a:t>CryoFIB</a:t>
            </a:r>
            <a:r>
              <a:rPr lang="es-ES" sz="1400" b="1" dirty="0">
                <a:solidFill>
                  <a:srgbClr val="122D4F"/>
                </a:solidFill>
              </a:rPr>
              <a:t>-SEM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Imaging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cryo-sectioned</a:t>
            </a:r>
            <a:r>
              <a:rPr lang="es-ES" sz="1400" dirty="0"/>
              <a:t> </a:t>
            </a:r>
            <a:r>
              <a:rPr lang="es-ES" sz="1400" dirty="0" err="1"/>
              <a:t>cells</a:t>
            </a:r>
            <a:r>
              <a:rPr lang="es-ES" sz="1400" dirty="0"/>
              <a:t> and </a:t>
            </a:r>
            <a:r>
              <a:rPr lang="es-ES" sz="1400" dirty="0" err="1"/>
              <a:t>tissues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Resolution</a:t>
            </a:r>
            <a:r>
              <a:rPr lang="es-ES" sz="1400" dirty="0"/>
              <a:t> </a:t>
            </a:r>
            <a:r>
              <a:rPr lang="es-ES" sz="1400" dirty="0" err="1"/>
              <a:t>down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30nm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Long </a:t>
            </a:r>
            <a:r>
              <a:rPr lang="es-ES" sz="1400" dirty="0" err="1"/>
              <a:t>acquisition</a:t>
            </a:r>
            <a:r>
              <a:rPr lang="es-ES" sz="1400" dirty="0"/>
              <a:t> time, </a:t>
            </a:r>
            <a:r>
              <a:rPr lang="es-ES" sz="1400" dirty="0" err="1"/>
              <a:t>destructive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Specialized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sample</a:t>
            </a:r>
            <a:r>
              <a:rPr lang="es-ES" sz="1400" dirty="0"/>
              <a:t> </a:t>
            </a:r>
            <a:r>
              <a:rPr lang="es-ES" sz="1400" dirty="0" err="1"/>
              <a:t>preparation</a:t>
            </a:r>
            <a:r>
              <a:rPr lang="es-ES" sz="1400" dirty="0"/>
              <a:t> and </a:t>
            </a:r>
            <a:r>
              <a:rPr lang="es-ES" sz="1400" dirty="0" err="1"/>
              <a:t>characterization</a:t>
            </a:r>
            <a:r>
              <a:rPr lang="es-ES" sz="14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2EEB3-90DD-412F-8F20-0C1FD32B4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89" y="3216525"/>
            <a:ext cx="3142212" cy="15542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9EC906-CF9D-4900-BE84-C0F4CCA8C9C1}"/>
              </a:ext>
            </a:extLst>
          </p:cNvPr>
          <p:cNvSpPr/>
          <p:nvPr/>
        </p:nvSpPr>
        <p:spPr>
          <a:xfrm>
            <a:off x="5588022" y="4792536"/>
            <a:ext cx="2914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MF </a:t>
            </a:r>
            <a:r>
              <a:rPr lang="en-US" sz="1000" dirty="0" err="1"/>
              <a:t>Hayles</a:t>
            </a:r>
            <a:r>
              <a:rPr lang="en-US" sz="1000" dirty="0"/>
              <a:t>, DAM de Winter, DOI: 10.1111/jmi.12951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2B5DB-638B-4817-A0A0-A039DA713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0562" b="11319"/>
          <a:stretch/>
        </p:blipFill>
        <p:spPr bwMode="auto">
          <a:xfrm>
            <a:off x="5406806" y="1347537"/>
            <a:ext cx="3551126" cy="13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3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Cryo-Electron Tomography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9FF4C9-96F6-44AD-BD87-DA927D16D141}"/>
              </a:ext>
            </a:extLst>
          </p:cNvPr>
          <p:cNvGrpSpPr>
            <a:grpSpLocks noChangeAspect="1"/>
          </p:cNvGrpSpPr>
          <p:nvPr/>
        </p:nvGrpSpPr>
        <p:grpSpPr>
          <a:xfrm>
            <a:off x="3857768" y="632469"/>
            <a:ext cx="5200274" cy="1728172"/>
            <a:chOff x="5725296" y="1006455"/>
            <a:chExt cx="4275954" cy="14209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CF95DC-9D6F-45ED-8D41-A1603EF38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5680" y="1078768"/>
              <a:ext cx="3401600" cy="13486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FF2D49-273B-49DD-AEE4-7AA50E272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2959" y="1168562"/>
              <a:ext cx="1108291" cy="93291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2607A7-221D-4365-81BE-EBE53F0AD398}"/>
                </a:ext>
              </a:extLst>
            </p:cNvPr>
            <p:cNvSpPr/>
            <p:nvPr/>
          </p:nvSpPr>
          <p:spPr>
            <a:xfrm>
              <a:off x="5725296" y="1006455"/>
              <a:ext cx="389754" cy="260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6E9F25-5D07-465C-8388-A14CEF750986}"/>
                </a:ext>
              </a:extLst>
            </p:cNvPr>
            <p:cNvSpPr/>
            <p:nvPr/>
          </p:nvSpPr>
          <p:spPr>
            <a:xfrm>
              <a:off x="8384980" y="2120170"/>
              <a:ext cx="389754" cy="260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F5451C-70F5-47E2-9451-E3D039A09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2005" y="1553604"/>
              <a:ext cx="295275" cy="37147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9E0CE-31BD-441A-ABF7-BBA2F7B7D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963" y="2066841"/>
            <a:ext cx="2782515" cy="3125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494" y="2238219"/>
            <a:ext cx="551300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Requires</a:t>
            </a: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Sample</a:t>
            </a:r>
            <a:r>
              <a:rPr lang="es-ES" sz="1400" dirty="0"/>
              <a:t> </a:t>
            </a:r>
            <a:r>
              <a:rPr lang="es-ES" sz="1400" dirty="0" err="1"/>
              <a:t>preparation</a:t>
            </a:r>
            <a:r>
              <a:rPr lang="es-ES" sz="1400" dirty="0"/>
              <a:t> </a:t>
            </a:r>
            <a:r>
              <a:rPr lang="es-ES" sz="1400" dirty="0" err="1"/>
              <a:t>lab</a:t>
            </a:r>
            <a:r>
              <a:rPr lang="es-ES" sz="1400" dirty="0"/>
              <a:t> and screening </a:t>
            </a:r>
            <a:r>
              <a:rPr lang="es-ES" sz="1400" dirty="0" err="1"/>
              <a:t>electron</a:t>
            </a:r>
            <a:r>
              <a:rPr lang="es-ES" sz="1400" dirty="0"/>
              <a:t> </a:t>
            </a:r>
            <a:r>
              <a:rPr lang="es-ES" sz="1400" dirty="0" err="1"/>
              <a:t>microscopes</a:t>
            </a: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Correlative</a:t>
            </a:r>
            <a:r>
              <a:rPr lang="es-ES" sz="1400" dirty="0"/>
              <a:t> </a:t>
            </a:r>
            <a:r>
              <a:rPr lang="es-ES" sz="1400" dirty="0" err="1"/>
              <a:t>cryo</a:t>
            </a:r>
            <a:r>
              <a:rPr lang="es-ES" sz="1400" dirty="0"/>
              <a:t> </a:t>
            </a:r>
            <a:r>
              <a:rPr lang="es-ES" sz="1400" dirty="0" err="1"/>
              <a:t>super-resolution</a:t>
            </a:r>
            <a:r>
              <a:rPr lang="es-ES" sz="1400" dirty="0"/>
              <a:t> </a:t>
            </a:r>
            <a:r>
              <a:rPr lang="es-ES" sz="1400" dirty="0" err="1"/>
              <a:t>microscopies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best</a:t>
            </a:r>
            <a:r>
              <a:rPr lang="es-ES" sz="1400" dirty="0"/>
              <a:t> </a:t>
            </a:r>
            <a:r>
              <a:rPr lang="es-ES" sz="1400" dirty="0" err="1"/>
              <a:t>results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899AD-2DF8-4076-8817-B5ED84AEE86C}"/>
              </a:ext>
            </a:extLst>
          </p:cNvPr>
          <p:cNvSpPr/>
          <p:nvPr/>
        </p:nvSpPr>
        <p:spPr>
          <a:xfrm>
            <a:off x="396494" y="876590"/>
            <a:ext cx="39793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Suitable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visualizing</a:t>
            </a:r>
            <a:r>
              <a:rPr lang="es-ES" sz="1400" dirty="0"/>
              <a:t> </a:t>
            </a:r>
            <a:r>
              <a:rPr lang="es-ES" sz="1400" dirty="0" err="1"/>
              <a:t>organelles</a:t>
            </a:r>
            <a:r>
              <a:rPr lang="es-ES" sz="1400" dirty="0"/>
              <a:t> and </a:t>
            </a:r>
            <a:r>
              <a:rPr lang="es-ES" sz="1400" dirty="0" err="1"/>
              <a:t>cell</a:t>
            </a:r>
            <a:r>
              <a:rPr lang="es-ES" sz="1400" dirty="0"/>
              <a:t> </a:t>
            </a:r>
            <a:r>
              <a:rPr lang="es-ES" sz="1400" dirty="0" err="1"/>
              <a:t>ultrastructure</a:t>
            </a:r>
            <a:r>
              <a:rPr lang="es-ES" sz="1400" dirty="0"/>
              <a:t> in situ, </a:t>
            </a:r>
            <a:r>
              <a:rPr lang="es-ES" sz="1400" dirty="0" err="1"/>
              <a:t>including</a:t>
            </a:r>
            <a:r>
              <a:rPr lang="es-ES" sz="1400" dirty="0"/>
              <a:t> </a:t>
            </a:r>
            <a:r>
              <a:rPr lang="es-ES" sz="1400" dirty="0" err="1"/>
              <a:t>mixed</a:t>
            </a:r>
            <a:r>
              <a:rPr lang="es-ES" sz="1400" dirty="0"/>
              <a:t> </a:t>
            </a:r>
            <a:r>
              <a:rPr lang="es-ES" sz="1400" dirty="0" err="1"/>
              <a:t>populations</a:t>
            </a:r>
            <a:endParaRPr lang="es-E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Bridges </a:t>
            </a:r>
            <a:r>
              <a:rPr lang="es-ES" sz="1400" dirty="0" err="1"/>
              <a:t>the</a:t>
            </a:r>
            <a:r>
              <a:rPr lang="es-ES" sz="1400" dirty="0"/>
              <a:t> gap </a:t>
            </a:r>
            <a:r>
              <a:rPr lang="es-ES" sz="1400" dirty="0" err="1"/>
              <a:t>between</a:t>
            </a:r>
            <a:r>
              <a:rPr lang="es-ES" sz="1400" dirty="0"/>
              <a:t> </a:t>
            </a:r>
            <a:r>
              <a:rPr lang="es-ES" sz="1400" dirty="0" err="1"/>
              <a:t>structural</a:t>
            </a:r>
            <a:r>
              <a:rPr lang="es-ES" sz="1400" dirty="0"/>
              <a:t> molecular and </a:t>
            </a:r>
            <a:r>
              <a:rPr lang="es-ES" sz="1400" dirty="0" err="1"/>
              <a:t>cellular</a:t>
            </a:r>
            <a:r>
              <a:rPr lang="es-ES" sz="1400" dirty="0"/>
              <a:t> </a:t>
            </a:r>
            <a:r>
              <a:rPr lang="es-ES" sz="1400" dirty="0" err="1"/>
              <a:t>biology</a:t>
            </a:r>
            <a:endParaRPr lang="es-E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3B0C7A-6924-46E7-BF64-3714A8D08CD7}"/>
              </a:ext>
            </a:extLst>
          </p:cNvPr>
          <p:cNvSpPr/>
          <p:nvPr/>
        </p:nvSpPr>
        <p:spPr>
          <a:xfrm>
            <a:off x="396495" y="3300197"/>
            <a:ext cx="531113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 err="1"/>
              <a:t>National</a:t>
            </a:r>
            <a:r>
              <a:rPr lang="es-ES" sz="1400" dirty="0"/>
              <a:t> </a:t>
            </a:r>
            <a:r>
              <a:rPr lang="es-ES" sz="1400" dirty="0" err="1"/>
              <a:t>Facility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Biological</a:t>
            </a:r>
            <a:r>
              <a:rPr lang="es-ES" sz="1400" dirty="0"/>
              <a:t> </a:t>
            </a:r>
            <a:r>
              <a:rPr lang="es-ES" sz="1400" dirty="0" err="1"/>
              <a:t>Electron</a:t>
            </a:r>
            <a:r>
              <a:rPr lang="es-ES" sz="1400" dirty="0"/>
              <a:t> </a:t>
            </a:r>
            <a:r>
              <a:rPr lang="es-ES" sz="1400" dirty="0" err="1"/>
              <a:t>Microscopy</a:t>
            </a:r>
            <a:r>
              <a:rPr lang="es-ES" sz="1400" dirty="0"/>
              <a:t> (CNB, Madrid) </a:t>
            </a:r>
            <a:r>
              <a:rPr lang="es-ES" sz="1400" dirty="0" err="1"/>
              <a:t>already</a:t>
            </a:r>
            <a:r>
              <a:rPr lang="es-ES" sz="1400" dirty="0"/>
              <a:t> </a:t>
            </a:r>
            <a:r>
              <a:rPr lang="es-ES" sz="1400" dirty="0" err="1"/>
              <a:t>existing</a:t>
            </a: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CNB </a:t>
            </a:r>
            <a:r>
              <a:rPr lang="es-ES" sz="1400" dirty="0" err="1"/>
              <a:t>is</a:t>
            </a:r>
            <a:r>
              <a:rPr lang="es-ES" sz="1400" dirty="0"/>
              <a:t> </a:t>
            </a:r>
            <a:r>
              <a:rPr lang="es-ES" sz="1400" dirty="0" err="1"/>
              <a:t>focused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CryoET</a:t>
            </a:r>
            <a:r>
              <a:rPr lang="es-ES" sz="1400" dirty="0"/>
              <a:t> and </a:t>
            </a:r>
            <a:r>
              <a:rPr lang="es-ES" sz="1400" dirty="0" err="1"/>
              <a:t>cryoFIB</a:t>
            </a:r>
            <a:r>
              <a:rPr lang="es-ES" sz="1400" dirty="0"/>
              <a:t>-SEM, and </a:t>
            </a:r>
            <a:r>
              <a:rPr lang="es-ES" sz="1400" dirty="0" err="1"/>
              <a:t>well</a:t>
            </a:r>
            <a:r>
              <a:rPr lang="es-ES" sz="1400" dirty="0"/>
              <a:t> </a:t>
            </a:r>
            <a:r>
              <a:rPr lang="es-ES" sz="1400" dirty="0" err="1"/>
              <a:t>integrated</a:t>
            </a:r>
            <a:r>
              <a:rPr lang="es-ES" sz="1400" dirty="0"/>
              <a:t> </a:t>
            </a:r>
            <a:r>
              <a:rPr lang="es-ES" sz="1400" dirty="0" err="1"/>
              <a:t>into</a:t>
            </a:r>
            <a:r>
              <a:rPr lang="es-ES" sz="1400" dirty="0"/>
              <a:t> </a:t>
            </a:r>
            <a:r>
              <a:rPr lang="es-ES" sz="1400" dirty="0" err="1"/>
              <a:t>network</a:t>
            </a: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A</a:t>
            </a:r>
            <a:r>
              <a:rPr lang="es-ES" sz="1400" dirty="0"/>
              <a:t>LBA and CNB are </a:t>
            </a:r>
            <a:r>
              <a:rPr lang="es-ES" sz="1400" dirty="0" err="1"/>
              <a:t>already</a:t>
            </a:r>
            <a:r>
              <a:rPr lang="es-ES" sz="1400" dirty="0"/>
              <a:t> </a:t>
            </a:r>
            <a:r>
              <a:rPr lang="es-ES" sz="1400" dirty="0" err="1"/>
              <a:t>collaborating</a:t>
            </a: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Partnership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be </a:t>
            </a:r>
            <a:r>
              <a:rPr lang="es-ES" sz="1400" dirty="0" err="1"/>
              <a:t>studied</a:t>
            </a:r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needs</a:t>
            </a:r>
            <a:r>
              <a:rPr lang="es-ES_tradnl" sz="1400" dirty="0"/>
              <a:t> </a:t>
            </a:r>
            <a:r>
              <a:rPr lang="es-ES_tradnl" sz="1400" dirty="0" err="1"/>
              <a:t>of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growing</a:t>
            </a:r>
            <a:r>
              <a:rPr lang="es-ES_tradnl" sz="1400" dirty="0"/>
              <a:t> </a:t>
            </a:r>
            <a:r>
              <a:rPr lang="es-ES" sz="1400" dirty="0" err="1"/>
              <a:t>community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be </a:t>
            </a:r>
            <a:r>
              <a:rPr lang="en-CA" sz="1400" dirty="0"/>
              <a:t>monitored</a:t>
            </a:r>
          </a:p>
        </p:txBody>
      </p:sp>
    </p:spTree>
    <p:extLst>
      <p:ext uri="{BB962C8B-B14F-4D97-AF65-F5344CB8AC3E}">
        <p14:creationId xmlns:p14="http://schemas.microsoft.com/office/powerpoint/2010/main" val="721202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30661</TotalTime>
  <Words>918</Words>
  <Application>Microsoft Office PowerPoint</Application>
  <PresentationFormat>On-screen Show (16:9)</PresentationFormat>
  <Paragraphs>236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Abel</vt:lpstr>
      <vt:lpstr>Arial</vt:lpstr>
      <vt:lpstr>Arial Black</vt:lpstr>
      <vt:lpstr>Arial Narrow</vt:lpstr>
      <vt:lpstr>Calibri</vt:lpstr>
      <vt:lpstr>Symbol</vt:lpstr>
      <vt:lpstr>Tema de Office</vt:lpstr>
      <vt:lpstr>Proposed capabilities in Cell and Tissue Biology in the path to ALBA-II</vt:lpstr>
      <vt:lpstr>New tools to fill in the gaps</vt:lpstr>
      <vt:lpstr>Proposed tools in Structural Cell and Tissue Biology </vt:lpstr>
      <vt:lpstr>MISTRAL - Cryo-SXT</vt:lpstr>
      <vt:lpstr>FTIR Program</vt:lpstr>
      <vt:lpstr>Hard X-ray Computed tomography </vt:lpstr>
      <vt:lpstr>Cryo-nano X-Ray Fluorescence and phase-contrast imaging</vt:lpstr>
      <vt:lpstr>Non-SR Microscopies</vt:lpstr>
      <vt:lpstr>Cryo-Electron Tomography</vt:lpstr>
      <vt:lpstr>PowerPoint Presentation</vt:lpstr>
      <vt:lpstr>The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Judith Juanhuix Gibert</cp:lastModifiedBy>
  <cp:revision>208</cp:revision>
  <dcterms:created xsi:type="dcterms:W3CDTF">2015-04-21T23:16:41Z</dcterms:created>
  <dcterms:modified xsi:type="dcterms:W3CDTF">2021-11-09T12:37:07Z</dcterms:modified>
</cp:coreProperties>
</file>