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90" r:id="rId4"/>
    <p:sldId id="284" r:id="rId5"/>
    <p:sldId id="265" r:id="rId6"/>
    <p:sldId id="289" r:id="rId7"/>
    <p:sldId id="260" r:id="rId8"/>
    <p:sldId id="294" r:id="rId9"/>
    <p:sldId id="259" r:id="rId10"/>
    <p:sldId id="273" r:id="rId11"/>
  </p:sldIdLst>
  <p:sldSz cx="9144000" cy="5143500" type="screen16x9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D4F"/>
    <a:srgbClr val="88A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85" d="100"/>
          <a:sy n="85" d="100"/>
        </p:scale>
        <p:origin x="656" y="4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668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C136D5E-7B07-45AC-BC6A-412473FBA6D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40CC2E-87A0-4FA2-9295-C742B09C14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EE4C8-8B73-4C8E-A037-1D59A657B5DC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7EB365-3E9B-4C8A-8549-E82B98C4C00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18EB2B-C04A-44EA-942A-EF6DEC82FDD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BC7AD-B9D5-40C2-BF4C-08E1E616D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66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95C8A-C15C-4AA6-95E1-00EBA5A9A15A}" type="datetimeFigureOut">
              <a:rPr lang="es-ES" smtClean="0"/>
              <a:t>09/11/2021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813DD-DAAB-4354-8C0C-BEFED41B76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420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Message:</a:t>
            </a:r>
            <a:r>
              <a:rPr lang="en-US" baseline="0" dirty="0"/>
              <a:t> upgrade is worth it!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7820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7869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2965341" y="2153978"/>
            <a:ext cx="5535387" cy="1244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3801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10" hasCustomPrompt="1"/>
          </p:nvPr>
        </p:nvSpPr>
        <p:spPr>
          <a:xfrm>
            <a:off x="2973507" y="1726425"/>
            <a:ext cx="5535387" cy="353002"/>
          </a:xfrm>
        </p:spPr>
        <p:txBody>
          <a:bodyPr/>
          <a:lstStyle>
            <a:lvl1pPr marL="0" indent="0">
              <a:buNone/>
              <a:defRPr sz="28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 err="1"/>
              <a:t>Author</a:t>
            </a:r>
            <a:endParaRPr lang="es-ES" dirty="0"/>
          </a:p>
        </p:txBody>
      </p:sp>
      <p:sp>
        <p:nvSpPr>
          <p:cNvPr id="25" name="Marcador de contenido 23"/>
          <p:cNvSpPr>
            <a:spLocks noGrp="1"/>
          </p:cNvSpPr>
          <p:nvPr>
            <p:ph sz="quarter" idx="11" hasCustomPrompt="1"/>
          </p:nvPr>
        </p:nvSpPr>
        <p:spPr>
          <a:xfrm>
            <a:off x="2973507" y="3473241"/>
            <a:ext cx="5535387" cy="353002"/>
          </a:xfrm>
        </p:spPr>
        <p:txBody>
          <a:bodyPr/>
          <a:lstStyle>
            <a:lvl1pPr marL="0" indent="0">
              <a:buNone/>
              <a:defRPr sz="20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/>
              <a:t>20/05/2015</a:t>
            </a:r>
          </a:p>
        </p:txBody>
      </p:sp>
      <p:pic>
        <p:nvPicPr>
          <p:cNvPr id="6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" y="-314325"/>
            <a:ext cx="91409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5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0370-0E88-4734-9211-70F676DBAFB4}" type="datetime1">
              <a:rPr lang="es-ES" smtClean="0"/>
              <a:t>09/11/2021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83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30061" y="88789"/>
            <a:ext cx="1092994" cy="100012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6" y="273846"/>
            <a:ext cx="2126796" cy="435887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4" y="273846"/>
            <a:ext cx="5800725" cy="4358879"/>
          </a:xfrm>
        </p:spPr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0052-A604-434E-8C65-ABED4CF32048}" type="datetime1">
              <a:rPr lang="es-ES" smtClean="0"/>
              <a:t>09/11/2021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2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1" y="4866936"/>
            <a:ext cx="6400800" cy="174172"/>
          </a:xfrm>
        </p:spPr>
        <p:txBody>
          <a:bodyPr/>
          <a:lstStyle/>
          <a:p>
            <a:fld id="{F2651C96-19B1-40F4-9850-7FBA07D31737}" type="datetime1">
              <a:rPr lang="es-ES" smtClean="0"/>
              <a:t>09/11/2021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1" y="4632723"/>
            <a:ext cx="6400800" cy="22537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596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680186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2100263"/>
            <a:ext cx="7886700" cy="3148012"/>
          </a:xfrm>
        </p:spPr>
        <p:txBody>
          <a:bodyPr>
            <a:normAutofit/>
          </a:bodyPr>
          <a:lstStyle>
            <a:lvl1pPr marL="0" indent="0">
              <a:buNone/>
              <a:defRPr sz="1801">
                <a:solidFill>
                  <a:schemeClr val="tx1"/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649AB-34DF-466E-A580-3C81DFFCF737}" type="datetime1">
              <a:rPr lang="es-ES" smtClean="0"/>
              <a:t>09/11/2021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654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206275"/>
            <a:ext cx="3886201" cy="4042000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06275"/>
            <a:ext cx="3886201" cy="40420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0AF5B-93B9-45F9-AD4F-ED228E0F92C0}" type="datetime1">
              <a:rPr lang="es-ES" smtClean="0"/>
              <a:t>09/11/2021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79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4" y="273846"/>
            <a:ext cx="7085410" cy="994172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ctr">
            <a:normAutofit/>
          </a:bodyPr>
          <a:lstStyle>
            <a:lvl1pPr marL="0" indent="0">
              <a:buNone/>
              <a:defRPr sz="1600" b="0">
                <a:solidFill>
                  <a:srgbClr val="88A0B8"/>
                </a:solidFill>
                <a:latin typeface="Arial Black" panose="020B0A04020102020204" pitchFamily="34" charset="0"/>
              </a:defRPr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3331369"/>
          </a:xfrm>
        </p:spPr>
        <p:txBody>
          <a:bodyPr>
            <a:normAutofit/>
          </a:bodyPr>
          <a:lstStyle>
            <a:lvl1pPr>
              <a:defRPr sz="1401"/>
            </a:lvl1pPr>
            <a:lvl2pPr>
              <a:defRPr sz="1401"/>
            </a:lvl2pPr>
            <a:lvl3pPr>
              <a:defRPr sz="1401"/>
            </a:lvl3pPr>
            <a:lvl4pPr>
              <a:defRPr sz="1401"/>
            </a:lvl4pPr>
            <a:lvl5pPr>
              <a:defRPr sz="1401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5" y="1260872"/>
            <a:ext cx="3887390" cy="617934"/>
          </a:xfrm>
        </p:spPr>
        <p:txBody>
          <a:bodyPr anchor="ctr">
            <a:normAutofit/>
          </a:bodyPr>
          <a:lstStyle>
            <a:lvl1pPr marL="0" indent="0">
              <a:buNone/>
              <a:defRPr lang="es-ES" sz="1600" b="0" kern="1200" dirty="0" smtClean="0">
                <a:solidFill>
                  <a:srgbClr val="88A0B8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5" y="1878806"/>
            <a:ext cx="3887390" cy="3331369"/>
          </a:xfrm>
        </p:spPr>
        <p:txBody>
          <a:bodyPr>
            <a:normAutofit/>
          </a:bodyPr>
          <a:lstStyle>
            <a:lvl1pPr>
              <a:defRPr sz="1401"/>
            </a:lvl1pPr>
            <a:lvl2pPr>
              <a:defRPr sz="1401"/>
            </a:lvl2pPr>
            <a:lvl3pPr>
              <a:defRPr sz="1401"/>
            </a:lvl3pPr>
            <a:lvl4pPr>
              <a:defRPr sz="1401"/>
            </a:lvl4pPr>
            <a:lvl5pPr>
              <a:defRPr sz="1401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750E-4045-44B4-992E-4CB35650A328}" type="datetime1">
              <a:rPr lang="es-ES" smtClean="0"/>
              <a:t>09/11/2021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23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549A-7626-436A-AA77-7CA4F38E38D9}" type="datetime1">
              <a:rPr lang="es-ES" smtClean="0"/>
              <a:t>09/11/2021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42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56BF-FD26-450D-886A-2B66C992CF36}" type="datetime1">
              <a:rPr lang="es-ES" smtClean="0"/>
              <a:t>09/11/2021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52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1"/>
            <a:ext cx="2949179" cy="802481"/>
          </a:xfrm>
        </p:spPr>
        <p:txBody>
          <a:bodyPr anchor="t">
            <a:normAutofit/>
          </a:bodyPr>
          <a:lstStyle>
            <a:lvl1pPr>
              <a:defRPr sz="1801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2"/>
            <a:ext cx="4629150" cy="4526754"/>
          </a:xfrm>
        </p:spPr>
        <p:txBody>
          <a:bodyPr>
            <a:normAutofit/>
          </a:bodyPr>
          <a:lstStyle>
            <a:lvl1pPr>
              <a:defRPr sz="1801"/>
            </a:lvl1pPr>
            <a:lvl2pPr>
              <a:defRPr sz="1801"/>
            </a:lvl2pPr>
            <a:lvl3pPr>
              <a:defRPr sz="1801"/>
            </a:lvl3pPr>
            <a:lvl4pPr>
              <a:defRPr sz="1801"/>
            </a:lvl4pPr>
            <a:lvl5pPr>
              <a:defRPr sz="1801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9" cy="3540305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E163-4F32-477B-AD24-AD11012ABBDF}" type="datetime1">
              <a:rPr lang="es-ES" smtClean="0"/>
              <a:t>09/11/2021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090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1"/>
            <a:ext cx="2949179" cy="802481"/>
          </a:xfrm>
        </p:spPr>
        <p:txBody>
          <a:bodyPr anchor="t">
            <a:normAutofit/>
          </a:bodyPr>
          <a:lstStyle>
            <a:lvl1pPr>
              <a:defRPr sz="1801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2"/>
            <a:ext cx="4629150" cy="4402929"/>
          </a:xfrm>
        </p:spPr>
        <p:txBody>
          <a:bodyPr anchor="t">
            <a:normAutofit/>
          </a:bodyPr>
          <a:lstStyle>
            <a:lvl1pPr marL="0" indent="0">
              <a:buNone/>
              <a:defRPr sz="1801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9" cy="3443464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EA93-E24C-48E1-AA36-EF8A615E41FF}" type="datetime1">
              <a:rPr lang="es-ES" smtClean="0"/>
              <a:t>09/11/2021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71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" y="0"/>
            <a:ext cx="9142208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5" y="133012"/>
            <a:ext cx="7070270" cy="994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175658"/>
            <a:ext cx="7886700" cy="3967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85077" y="4869656"/>
            <a:ext cx="2057401" cy="273844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D026923-C7E2-45C3-B29C-32230263B074}" type="slidenum">
              <a:rPr lang="es-ES" sz="1801" smtClean="0"/>
              <a:pPr/>
              <a:t>‹#›</a:t>
            </a:fld>
            <a:endParaRPr lang="es-ES" sz="180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5077" y="4869656"/>
            <a:ext cx="20574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9A3C1E9-1E17-4B2D-975E-2F80F7CB45F8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824" y="4878499"/>
            <a:ext cx="2057401" cy="1741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EEE9790-2C7A-4B60-9979-E950BD8F5A78}" type="datetime1">
              <a:rPr lang="es-ES" smtClean="0"/>
              <a:t>09/11/2021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3826" y="4644286"/>
            <a:ext cx="3086100" cy="225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1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411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r" defTabSz="914411" rtl="0" eaLnBrk="1" latinLnBrk="0" hangingPunct="1">
        <a:lnSpc>
          <a:spcPct val="90000"/>
        </a:lnSpc>
        <a:spcBef>
          <a:spcPct val="0"/>
        </a:spcBef>
        <a:buNone/>
        <a:defRPr lang="en-US" sz="1801" b="0" kern="1200" dirty="0">
          <a:solidFill>
            <a:srgbClr val="323E4F"/>
          </a:solidFill>
          <a:latin typeface="Arial Black" charset="0"/>
          <a:ea typeface="+mn-ea"/>
          <a:cs typeface="+mn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796211" y="2153978"/>
            <a:ext cx="5954089" cy="1244713"/>
          </a:xfrm>
        </p:spPr>
        <p:txBody>
          <a:bodyPr/>
          <a:lstStyle/>
          <a:p>
            <a:r>
              <a:rPr lang="es-ES" sz="2800" dirty="0"/>
              <a:t>New </a:t>
            </a:r>
            <a:r>
              <a:rPr lang="es-ES" sz="2800" dirty="0" err="1"/>
              <a:t>opportunities</a:t>
            </a:r>
            <a:r>
              <a:rPr lang="es-ES" sz="2800" dirty="0"/>
              <a:t> </a:t>
            </a:r>
            <a:r>
              <a:rPr lang="es-ES" sz="2800" dirty="0" err="1"/>
              <a:t>on</a:t>
            </a:r>
            <a:r>
              <a:rPr lang="es-ES" sz="2800" dirty="0"/>
              <a:t> INDUSTRIAL access </a:t>
            </a:r>
            <a:r>
              <a:rPr lang="es-ES" sz="2800" dirty="0" err="1"/>
              <a:t>given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</a:t>
            </a:r>
            <a:r>
              <a:rPr lang="es-ES" sz="2800" dirty="0" err="1"/>
              <a:t>refurbished</a:t>
            </a:r>
            <a:r>
              <a:rPr lang="es-ES" sz="2800" dirty="0"/>
              <a:t> SCTB section 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sz="quarter" idx="10"/>
          </p:nvPr>
        </p:nvSpPr>
        <p:spPr>
          <a:xfrm>
            <a:off x="2796210" y="1726425"/>
            <a:ext cx="5712683" cy="353003"/>
          </a:xfrm>
        </p:spPr>
        <p:txBody>
          <a:bodyPr>
            <a:normAutofit fontScale="85000" lnSpcReduction="20000"/>
          </a:bodyPr>
          <a:lstStyle/>
          <a:p>
            <a:r>
              <a:rPr lang="es-ES" dirty="0"/>
              <a:t>Bárbara Machado Calisto</a:t>
            </a:r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1"/>
          </p:nvPr>
        </p:nvSpPr>
        <p:spPr>
          <a:xfrm>
            <a:off x="2796210" y="3473241"/>
            <a:ext cx="5712683" cy="353003"/>
          </a:xfrm>
        </p:spPr>
        <p:txBody>
          <a:bodyPr>
            <a:normAutofit lnSpcReduction="10000"/>
          </a:bodyPr>
          <a:lstStyle/>
          <a:p>
            <a:r>
              <a:rPr lang="es-ES" dirty="0"/>
              <a:t>9</a:t>
            </a:r>
            <a:r>
              <a:rPr lang="es-ES" baseline="30000" dirty="0"/>
              <a:t>th</a:t>
            </a:r>
            <a:r>
              <a:rPr lang="es-ES" dirty="0"/>
              <a:t> of </a:t>
            </a:r>
            <a:r>
              <a:rPr lang="es-ES" dirty="0" err="1"/>
              <a:t>November</a:t>
            </a:r>
            <a:r>
              <a:rPr lang="es-ES" dirty="0"/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2063498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480" y="721438"/>
            <a:ext cx="8229600" cy="3850853"/>
          </a:xfrm>
        </p:spPr>
        <p:txBody>
          <a:bodyPr>
            <a:normAutofit/>
          </a:bodyPr>
          <a:lstStyle/>
          <a:p>
            <a:pPr marL="800110" lvl="1" indent="-285753"/>
            <a:endParaRPr lang="en-US" dirty="0"/>
          </a:p>
          <a:p>
            <a:pPr marL="800110" lvl="1" indent="-285753"/>
            <a:endParaRPr lang="en-US" dirty="0"/>
          </a:p>
          <a:p>
            <a:pPr marL="800110" lvl="1" indent="-285753"/>
            <a:endParaRPr lang="en-US" dirty="0"/>
          </a:p>
          <a:p>
            <a:pPr marL="800110" lvl="1" indent="-285753"/>
            <a:endParaRPr lang="en-US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19F20879-9A91-4E40-8A12-7A33D766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5" y="133012"/>
            <a:ext cx="7070270" cy="58842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1"/>
              </a:spcAft>
            </a:pPr>
            <a:r>
              <a:rPr lang="es-ES" dirty="0"/>
              <a:t>WRAP-UP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83F951-3909-4E7B-9E4D-725FFA40A5AE}"/>
              </a:ext>
            </a:extLst>
          </p:cNvPr>
          <p:cNvSpPr txBox="1">
            <a:spLocks/>
          </p:cNvSpPr>
          <p:nvPr/>
        </p:nvSpPr>
        <p:spPr>
          <a:xfrm>
            <a:off x="311888" y="866014"/>
            <a:ext cx="8520224" cy="3879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4" indent="-228604" algn="l" defTabSz="914411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15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21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27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32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8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4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98536" lvl="3" indent="-361955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400" dirty="0"/>
              <a:t>The future SCTB section industrial program aims at </a:t>
            </a:r>
            <a:r>
              <a:rPr lang="en-US" sz="1400" b="1" dirty="0"/>
              <a:t>attracting more companies </a:t>
            </a:r>
            <a:r>
              <a:rPr lang="en-US" sz="1400" dirty="0"/>
              <a:t>and </a:t>
            </a:r>
          </a:p>
          <a:p>
            <a:pPr marL="536581" lvl="3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         enhancing the services offered to the COSMETICS sector</a:t>
            </a:r>
            <a:r>
              <a:rPr lang="es-ES" sz="1400" dirty="0"/>
              <a:t>.</a:t>
            </a:r>
          </a:p>
          <a:p>
            <a:pPr marL="898536" lvl="3" indent="-361955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sz="1401" dirty="0"/>
              <a:t>ALBA </a:t>
            </a:r>
            <a:r>
              <a:rPr lang="es-ES" sz="1401" dirty="0" err="1"/>
              <a:t>aims</a:t>
            </a:r>
            <a:r>
              <a:rPr lang="es-ES" sz="1401" dirty="0"/>
              <a:t> at </a:t>
            </a:r>
            <a:r>
              <a:rPr lang="es-ES" sz="1401" b="1" dirty="0" err="1"/>
              <a:t>enabling</a:t>
            </a:r>
            <a:r>
              <a:rPr lang="es-ES" sz="1401" b="1" dirty="0"/>
              <a:t> </a:t>
            </a:r>
            <a:r>
              <a:rPr lang="es-ES" sz="1401" b="1" dirty="0" err="1"/>
              <a:t>the</a:t>
            </a:r>
            <a:r>
              <a:rPr lang="es-ES" sz="1401" b="1" dirty="0"/>
              <a:t> </a:t>
            </a:r>
            <a:r>
              <a:rPr lang="es-ES" sz="1401" b="1" dirty="0" err="1"/>
              <a:t>innovation</a:t>
            </a:r>
            <a:r>
              <a:rPr lang="es-ES" sz="1401" b="1" dirty="0"/>
              <a:t> </a:t>
            </a:r>
            <a:r>
              <a:rPr lang="es-ES" sz="1401" dirty="0" err="1"/>
              <a:t>capacity</a:t>
            </a:r>
            <a:r>
              <a:rPr lang="es-ES" sz="1401" dirty="0"/>
              <a:t> </a:t>
            </a:r>
            <a:r>
              <a:rPr lang="es-ES" sz="1401" dirty="0" err="1"/>
              <a:t>mainly</a:t>
            </a:r>
            <a:r>
              <a:rPr lang="es-ES" sz="1401" dirty="0"/>
              <a:t> of local companies. </a:t>
            </a:r>
          </a:p>
          <a:p>
            <a:pPr marL="898536" lvl="3" indent="-361955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s-ES" sz="1401" dirty="0" err="1"/>
              <a:t>Our</a:t>
            </a:r>
            <a:r>
              <a:rPr lang="es-ES" sz="1401" dirty="0"/>
              <a:t> </a:t>
            </a:r>
            <a:r>
              <a:rPr lang="es-ES" sz="1401" dirty="0" err="1"/>
              <a:t>strategy</a:t>
            </a:r>
            <a:r>
              <a:rPr lang="es-ES" sz="1401" dirty="0"/>
              <a:t> to </a:t>
            </a:r>
            <a:r>
              <a:rPr lang="es-ES" sz="1401" dirty="0" err="1"/>
              <a:t>attract</a:t>
            </a:r>
            <a:r>
              <a:rPr lang="es-ES" sz="1401" dirty="0"/>
              <a:t> new </a:t>
            </a:r>
            <a:r>
              <a:rPr lang="es-ES" sz="1401" dirty="0" err="1"/>
              <a:t>clients</a:t>
            </a:r>
            <a:r>
              <a:rPr lang="es-ES" sz="1401" dirty="0"/>
              <a:t> </a:t>
            </a:r>
            <a:r>
              <a:rPr lang="es-ES" sz="1401" dirty="0" err="1"/>
              <a:t>include</a:t>
            </a:r>
            <a:r>
              <a:rPr lang="es-ES" sz="1401" dirty="0"/>
              <a:t> </a:t>
            </a:r>
            <a:r>
              <a:rPr lang="es-ES" sz="1401" dirty="0" err="1"/>
              <a:t>offering</a:t>
            </a:r>
            <a:r>
              <a:rPr lang="es-ES" sz="1401" dirty="0"/>
              <a:t> </a:t>
            </a:r>
            <a:r>
              <a:rPr lang="es-ES" sz="1401" b="1" dirty="0"/>
              <a:t>new </a:t>
            </a:r>
            <a:r>
              <a:rPr lang="es-ES" sz="1401" b="1" dirty="0" err="1"/>
              <a:t>services</a:t>
            </a:r>
            <a:r>
              <a:rPr lang="es-ES" sz="1401" dirty="0"/>
              <a:t>, </a:t>
            </a:r>
            <a:r>
              <a:rPr lang="es-ES" sz="1401" b="1" dirty="0" err="1"/>
              <a:t>getting</a:t>
            </a:r>
            <a:r>
              <a:rPr lang="es-ES" sz="1401" b="1" dirty="0"/>
              <a:t> </a:t>
            </a:r>
            <a:r>
              <a:rPr lang="es-ES" sz="1401" b="1" dirty="0" err="1"/>
              <a:t>funds</a:t>
            </a:r>
            <a:r>
              <a:rPr lang="es-ES" sz="1401" b="1" dirty="0"/>
              <a:t> for </a:t>
            </a:r>
          </a:p>
          <a:p>
            <a:pPr marL="536581" lvl="3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401" b="1" dirty="0"/>
              <a:t>	 </a:t>
            </a:r>
            <a:r>
              <a:rPr lang="es-ES" sz="1401" b="1" dirty="0" err="1"/>
              <a:t>companies</a:t>
            </a:r>
            <a:r>
              <a:rPr lang="es-ES" sz="1401" b="1" dirty="0"/>
              <a:t> access</a:t>
            </a:r>
            <a:r>
              <a:rPr lang="es-ES" sz="1401" dirty="0"/>
              <a:t> and </a:t>
            </a:r>
            <a:r>
              <a:rPr lang="es-ES" sz="1401" b="1" dirty="0" err="1"/>
              <a:t>implement</a:t>
            </a:r>
            <a:r>
              <a:rPr lang="es-ES" sz="1401" b="1" dirty="0"/>
              <a:t> </a:t>
            </a:r>
            <a:r>
              <a:rPr lang="es-ES" sz="1401" b="1" dirty="0" err="1"/>
              <a:t>dissemination</a:t>
            </a:r>
            <a:r>
              <a:rPr lang="es-ES" sz="1401" b="1" dirty="0"/>
              <a:t> </a:t>
            </a:r>
            <a:r>
              <a:rPr lang="es-ES" sz="1401" b="1" dirty="0" err="1"/>
              <a:t>activities</a:t>
            </a:r>
            <a:r>
              <a:rPr lang="es-ES" sz="1401" dirty="0"/>
              <a:t>.</a:t>
            </a:r>
            <a:endParaRPr lang="es-ES" sz="1500" dirty="0"/>
          </a:p>
          <a:p>
            <a:pPr marL="898536" lvl="3" indent="-361955">
              <a:lnSpc>
                <a:spcPct val="150000"/>
              </a:lnSpc>
              <a:spcBef>
                <a:spcPts val="0"/>
              </a:spcBef>
              <a:spcAft>
                <a:spcPts val="601"/>
              </a:spcAft>
              <a:buFont typeface="Wingdings" panose="05000000000000000000" pitchFamily="2" charset="2"/>
              <a:buChar char="Ø"/>
            </a:pPr>
            <a:r>
              <a:rPr lang="es-ES" sz="1401" dirty="0"/>
              <a:t>The </a:t>
            </a:r>
            <a:r>
              <a:rPr lang="es-ES" sz="1401" b="1" dirty="0"/>
              <a:t>new </a:t>
            </a:r>
            <a:r>
              <a:rPr lang="es-ES" sz="1401" b="1" dirty="0" err="1"/>
              <a:t>services</a:t>
            </a:r>
            <a:r>
              <a:rPr lang="es-ES" sz="1401" b="1" dirty="0"/>
              <a:t> </a:t>
            </a:r>
            <a:r>
              <a:rPr lang="es-ES" sz="1401" dirty="0" err="1"/>
              <a:t>comprise</a:t>
            </a:r>
            <a:r>
              <a:rPr lang="es-ES" sz="1401" dirty="0"/>
              <a:t>:</a:t>
            </a:r>
          </a:p>
          <a:p>
            <a:pPr marL="1355742" lvl="4" indent="-361955">
              <a:lnSpc>
                <a:spcPct val="150000"/>
              </a:lnSpc>
              <a:spcBef>
                <a:spcPts val="0"/>
              </a:spcBef>
              <a:spcAft>
                <a:spcPts val="601"/>
              </a:spcAft>
              <a:buFont typeface="Wingdings" panose="05000000000000000000" pitchFamily="2" charset="2"/>
              <a:buChar char="§"/>
            </a:pPr>
            <a:r>
              <a:rPr lang="es-ES" sz="1401" dirty="0"/>
              <a:t>full </a:t>
            </a:r>
            <a:r>
              <a:rPr lang="es-ES" sz="1401" dirty="0" err="1"/>
              <a:t>cell</a:t>
            </a:r>
            <a:r>
              <a:rPr lang="es-ES" sz="1401" dirty="0"/>
              <a:t> </a:t>
            </a:r>
            <a:r>
              <a:rPr lang="es-ES" sz="1401" dirty="0" err="1"/>
              <a:t>or</a:t>
            </a:r>
            <a:r>
              <a:rPr lang="es-ES" sz="1401" dirty="0"/>
              <a:t> </a:t>
            </a:r>
            <a:r>
              <a:rPr lang="es-ES" sz="1401" dirty="0" err="1"/>
              <a:t>tissue</a:t>
            </a:r>
            <a:r>
              <a:rPr lang="es-ES" sz="1401" dirty="0"/>
              <a:t> </a:t>
            </a:r>
            <a:r>
              <a:rPr lang="es-ES" sz="1401" dirty="0" err="1"/>
              <a:t>imaging</a:t>
            </a:r>
            <a:r>
              <a:rPr lang="es-ES" sz="1401" dirty="0"/>
              <a:t> </a:t>
            </a:r>
            <a:r>
              <a:rPr lang="es-ES" sz="1401" dirty="0" err="1"/>
              <a:t>services</a:t>
            </a:r>
            <a:r>
              <a:rPr lang="es-ES" sz="1401" dirty="0"/>
              <a:t>,</a:t>
            </a:r>
          </a:p>
          <a:p>
            <a:pPr marL="1355742" lvl="4" indent="-361955">
              <a:lnSpc>
                <a:spcPct val="150000"/>
              </a:lnSpc>
              <a:spcBef>
                <a:spcPts val="0"/>
              </a:spcBef>
              <a:spcAft>
                <a:spcPts val="601"/>
              </a:spcAft>
              <a:buFont typeface="Wingdings" panose="05000000000000000000" pitchFamily="2" charset="2"/>
              <a:buChar char="§"/>
            </a:pPr>
            <a:r>
              <a:rPr lang="es-ES" sz="1401" dirty="0" err="1"/>
              <a:t>services</a:t>
            </a:r>
            <a:r>
              <a:rPr lang="es-ES" sz="1401" dirty="0"/>
              <a:t> </a:t>
            </a:r>
            <a:r>
              <a:rPr lang="es-ES" sz="1401" dirty="0" err="1"/>
              <a:t>complementary</a:t>
            </a:r>
            <a:r>
              <a:rPr lang="es-ES" sz="1401" dirty="0"/>
              <a:t> to </a:t>
            </a:r>
            <a:r>
              <a:rPr lang="es-ES" sz="1401" dirty="0" err="1"/>
              <a:t>cell</a:t>
            </a:r>
            <a:r>
              <a:rPr lang="es-ES" sz="1401" dirty="0"/>
              <a:t>/</a:t>
            </a:r>
            <a:r>
              <a:rPr lang="es-ES" sz="1401" dirty="0" err="1"/>
              <a:t>tissues</a:t>
            </a:r>
            <a:r>
              <a:rPr lang="es-ES" sz="1401" dirty="0"/>
              <a:t> </a:t>
            </a:r>
            <a:r>
              <a:rPr lang="es-ES" sz="1401" dirty="0" err="1"/>
              <a:t>imaging</a:t>
            </a:r>
            <a:r>
              <a:rPr lang="es-ES" sz="1401" dirty="0"/>
              <a:t> as </a:t>
            </a:r>
            <a:r>
              <a:rPr lang="es-ES" sz="1401" dirty="0" err="1"/>
              <a:t>cryo</a:t>
            </a:r>
            <a:r>
              <a:rPr lang="es-ES" sz="1401" dirty="0"/>
              <a:t> 3D SIM and X-</a:t>
            </a:r>
            <a:r>
              <a:rPr lang="es-ES" sz="1401" dirty="0" err="1"/>
              <a:t>ray</a:t>
            </a:r>
            <a:r>
              <a:rPr lang="es-ES" sz="1401" dirty="0"/>
              <a:t> </a:t>
            </a:r>
            <a:r>
              <a:rPr lang="es-ES" sz="1401" dirty="0" err="1"/>
              <a:t>fluorescence</a:t>
            </a:r>
            <a:r>
              <a:rPr lang="es-ES" sz="1401" dirty="0"/>
              <a:t>,</a:t>
            </a:r>
          </a:p>
          <a:p>
            <a:pPr marL="1355742" lvl="4" indent="-361955">
              <a:lnSpc>
                <a:spcPct val="150000"/>
              </a:lnSpc>
              <a:spcBef>
                <a:spcPts val="0"/>
              </a:spcBef>
              <a:spcAft>
                <a:spcPts val="601"/>
              </a:spcAft>
              <a:buFont typeface="Wingdings" panose="05000000000000000000" pitchFamily="2" charset="2"/>
              <a:buChar char="§"/>
            </a:pPr>
            <a:r>
              <a:rPr lang="en-US" sz="1401" dirty="0"/>
              <a:t>Multiscale molecule-cell-tissue investigations upstream of preclinical trials.</a:t>
            </a:r>
            <a:endParaRPr lang="es-ES" sz="1401" dirty="0"/>
          </a:p>
        </p:txBody>
      </p:sp>
      <p:sp>
        <p:nvSpPr>
          <p:cNvPr id="7" name="Marcador de fecha 3">
            <a:extLst>
              <a:ext uri="{FF2B5EF4-FFF2-40B4-BE49-F238E27FC236}">
                <a16:creationId xmlns:a16="http://schemas.microsoft.com/office/drawing/2014/main" id="{DCB3D104-EA5E-4AF0-9199-0421F1CE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1" y="4866936"/>
            <a:ext cx="6400800" cy="174172"/>
          </a:xfrm>
        </p:spPr>
        <p:txBody>
          <a:bodyPr/>
          <a:lstStyle/>
          <a:p>
            <a:r>
              <a:rPr lang="es-ES" dirty="0" err="1"/>
              <a:t>November</a:t>
            </a:r>
            <a:r>
              <a:rPr lang="es-ES" dirty="0"/>
              <a:t>/2021</a:t>
            </a:r>
          </a:p>
        </p:txBody>
      </p:sp>
      <p:sp>
        <p:nvSpPr>
          <p:cNvPr id="8" name="Marcador de pie de página 4">
            <a:extLst>
              <a:ext uri="{FF2B5EF4-FFF2-40B4-BE49-F238E27FC236}">
                <a16:creationId xmlns:a16="http://schemas.microsoft.com/office/drawing/2014/main" id="{F484F48D-C506-4096-BDE0-C75E95843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8651" y="4632723"/>
            <a:ext cx="6400800" cy="225370"/>
          </a:xfrm>
        </p:spPr>
        <p:txBody>
          <a:bodyPr/>
          <a:lstStyle/>
          <a:p>
            <a:r>
              <a:rPr lang="es-ES" dirty="0"/>
              <a:t>ALBA SCTB section </a:t>
            </a:r>
            <a:r>
              <a:rPr lang="es-ES" dirty="0" err="1"/>
              <a:t>review</a:t>
            </a:r>
            <a:r>
              <a:rPr lang="es-ES" dirty="0"/>
              <a:t> – Industrial Office</a:t>
            </a:r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95476793-3E2A-4655-ADF2-27AE3CEE6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5077" y="4869656"/>
            <a:ext cx="2057401" cy="273844"/>
          </a:xfrm>
        </p:spPr>
        <p:txBody>
          <a:bodyPr/>
          <a:lstStyle/>
          <a:p>
            <a:r>
              <a:rPr lang="es-ES" dirty="0"/>
              <a:t>9/9</a:t>
            </a:r>
          </a:p>
        </p:txBody>
      </p:sp>
    </p:spTree>
    <p:extLst>
      <p:ext uri="{BB962C8B-B14F-4D97-AF65-F5344CB8AC3E}">
        <p14:creationId xmlns:p14="http://schemas.microsoft.com/office/powerpoint/2010/main" val="2374556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433" y="770589"/>
            <a:ext cx="8238017" cy="4186716"/>
          </a:xfrm>
        </p:spPr>
        <p:txBody>
          <a:bodyPr>
            <a:normAutofit/>
          </a:bodyPr>
          <a:lstStyle/>
          <a:p>
            <a:pPr marL="90490" lvl="1" indent="0">
              <a:lnSpc>
                <a:spcPct val="150000"/>
              </a:lnSpc>
              <a:spcBef>
                <a:spcPts val="0"/>
              </a:spcBef>
              <a:spcAft>
                <a:spcPts val="601"/>
              </a:spcAft>
              <a:buNone/>
            </a:pPr>
            <a:r>
              <a:rPr lang="es-ES" sz="1500" b="1" dirty="0"/>
              <a:t>THE OBJECTIVES OF THE FUTURE SCTB SECTION INDUSTRIAL PROGRAM</a:t>
            </a:r>
          </a:p>
          <a:p>
            <a:pPr marL="898536" lvl="3" indent="-361955">
              <a:lnSpc>
                <a:spcPct val="150000"/>
              </a:lnSpc>
              <a:spcBef>
                <a:spcPts val="0"/>
              </a:spcBef>
              <a:spcAft>
                <a:spcPts val="601"/>
              </a:spcAft>
              <a:buFont typeface="Wingdings" panose="05000000000000000000" pitchFamily="2" charset="2"/>
              <a:buChar char="Ø"/>
            </a:pPr>
            <a:r>
              <a:rPr lang="en-US" sz="1500" dirty="0"/>
              <a:t>Boost clients satisfaction.</a:t>
            </a:r>
          </a:p>
          <a:p>
            <a:pPr marL="898536" lvl="3" indent="-361955">
              <a:lnSpc>
                <a:spcPct val="100000"/>
              </a:lnSpc>
              <a:spcBef>
                <a:spcPts val="0"/>
              </a:spcBef>
              <a:spcAft>
                <a:spcPts val="601"/>
              </a:spcAft>
              <a:buFont typeface="Wingdings" panose="05000000000000000000" pitchFamily="2" charset="2"/>
              <a:buChar char="Ø"/>
            </a:pPr>
            <a:r>
              <a:rPr lang="es-ES" sz="1500" dirty="0" err="1"/>
              <a:t>Attract</a:t>
            </a:r>
            <a:r>
              <a:rPr lang="es-ES" sz="1500" dirty="0"/>
              <a:t> more companies, </a:t>
            </a:r>
            <a:r>
              <a:rPr lang="es-ES" sz="1500" dirty="0" err="1"/>
              <a:t>mainly</a:t>
            </a:r>
            <a:r>
              <a:rPr lang="es-ES" sz="1500" dirty="0"/>
              <a:t> local, and </a:t>
            </a:r>
            <a:r>
              <a:rPr lang="es-ES" sz="1500" dirty="0" err="1"/>
              <a:t>enable</a:t>
            </a:r>
            <a:r>
              <a:rPr lang="es-ES" sz="1500" dirty="0"/>
              <a:t> </a:t>
            </a:r>
            <a:r>
              <a:rPr lang="es-ES" sz="1500" dirty="0" err="1"/>
              <a:t>these</a:t>
            </a:r>
            <a:r>
              <a:rPr lang="es-ES" sz="1500" dirty="0"/>
              <a:t> to </a:t>
            </a:r>
            <a:r>
              <a:rPr lang="en-US" sz="1500" dirty="0"/>
              <a:t>build-up their technological competences.</a:t>
            </a:r>
          </a:p>
          <a:p>
            <a:pPr marL="898536" lvl="1" indent="-361955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500" dirty="0"/>
              <a:t>Support companies with all the expertise and state of the art X-ray methodologies ALBA can provide towards innovation.</a:t>
            </a:r>
            <a:endParaRPr lang="es-ES" sz="1500" dirty="0"/>
          </a:p>
          <a:p>
            <a:pPr marL="9049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s-ES" sz="1500" dirty="0"/>
          </a:p>
          <a:p>
            <a:pPr marL="9049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500" b="1" dirty="0"/>
              <a:t>The 3 PILARS of </a:t>
            </a:r>
            <a:r>
              <a:rPr lang="es-ES" sz="1500" b="1" dirty="0" err="1"/>
              <a:t>the</a:t>
            </a:r>
            <a:r>
              <a:rPr lang="es-ES" sz="1500" b="1" dirty="0"/>
              <a:t> STRATEGY for </a:t>
            </a:r>
            <a:r>
              <a:rPr lang="es-ES" sz="1500" b="1" dirty="0" err="1"/>
              <a:t>the</a:t>
            </a:r>
            <a:r>
              <a:rPr lang="es-ES" sz="1500" b="1" dirty="0"/>
              <a:t> SCTB </a:t>
            </a:r>
            <a:r>
              <a:rPr lang="es-ES" sz="1500" b="1" dirty="0" err="1"/>
              <a:t>section</a:t>
            </a:r>
            <a:r>
              <a:rPr lang="es-ES" sz="1500" b="1" dirty="0"/>
              <a:t> FUTURE INDUSTRIAL PROGRAM</a:t>
            </a:r>
          </a:p>
          <a:p>
            <a:pPr marL="890600" lvl="2" indent="-342904"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ES" sz="1500" dirty="0" err="1"/>
              <a:t>Dissemination</a:t>
            </a:r>
            <a:r>
              <a:rPr lang="es-ES" sz="1500" dirty="0"/>
              <a:t> </a:t>
            </a:r>
            <a:r>
              <a:rPr lang="es-ES" sz="1500" dirty="0" err="1"/>
              <a:t>of</a:t>
            </a:r>
            <a:r>
              <a:rPr lang="es-ES" sz="1500" dirty="0"/>
              <a:t> </a:t>
            </a:r>
            <a:r>
              <a:rPr lang="es-ES" sz="1500" dirty="0" err="1"/>
              <a:t>the</a:t>
            </a:r>
            <a:r>
              <a:rPr lang="es-ES" sz="1500" dirty="0"/>
              <a:t> INDUSTRIAL SERVICES</a:t>
            </a:r>
          </a:p>
          <a:p>
            <a:pPr marL="890600" lvl="2" indent="-342904"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500" dirty="0"/>
              <a:t>Improvement and enhancement of the current services to COSMETIC companies</a:t>
            </a:r>
          </a:p>
          <a:p>
            <a:pPr marL="890600" lvl="2" indent="-342904"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ES" sz="1500" dirty="0" err="1"/>
              <a:t>Implementation</a:t>
            </a:r>
            <a:r>
              <a:rPr lang="es-ES" sz="1500" dirty="0"/>
              <a:t> and </a:t>
            </a:r>
            <a:r>
              <a:rPr lang="es-ES" sz="1500" dirty="0" err="1"/>
              <a:t>diversification</a:t>
            </a:r>
            <a:r>
              <a:rPr lang="es-ES" sz="1500" dirty="0"/>
              <a:t> of INDUSTRIAL SERVICES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6250CA35-884F-4FBF-AA2A-BB6AFDA33497}"/>
              </a:ext>
            </a:extLst>
          </p:cNvPr>
          <p:cNvSpPr txBox="1">
            <a:spLocks/>
          </p:cNvSpPr>
          <p:nvPr/>
        </p:nvSpPr>
        <p:spPr>
          <a:xfrm>
            <a:off x="914192" y="52845"/>
            <a:ext cx="7070270" cy="994172"/>
          </a:xfrm>
          <a:prstGeom prst="rect">
            <a:avLst/>
          </a:prstGeom>
        </p:spPr>
        <p:txBody>
          <a:bodyPr vert="horz" lIns="91440" tIns="45721" rIns="91440" bIns="45721" rtlCol="0" anchor="t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0" kern="1200">
                <a:solidFill>
                  <a:srgbClr val="323E4F"/>
                </a:solidFill>
                <a:latin typeface="Arial Black" charset="0"/>
                <a:ea typeface="+mn-ea"/>
                <a:cs typeface="+mn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601"/>
              </a:spcAft>
            </a:pPr>
            <a:r>
              <a:rPr lang="es-ES" sz="1801" dirty="0"/>
              <a:t>VISION</a:t>
            </a:r>
          </a:p>
        </p:txBody>
      </p:sp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id="{966F033C-EDF7-4BDC-9F5D-0EA1B0EDC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5077" y="4869656"/>
            <a:ext cx="2057401" cy="273844"/>
          </a:xfrm>
        </p:spPr>
        <p:txBody>
          <a:bodyPr/>
          <a:lstStyle/>
          <a:p>
            <a:r>
              <a:rPr lang="es-ES" dirty="0"/>
              <a:t>2/9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99620E-434D-410F-B2F0-5A35EF93B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8651" y="4685188"/>
            <a:ext cx="6400800" cy="225370"/>
          </a:xfrm>
        </p:spPr>
        <p:txBody>
          <a:bodyPr/>
          <a:lstStyle/>
          <a:p>
            <a:r>
              <a:rPr lang="es-ES" dirty="0"/>
              <a:t>ALBA SCTB section </a:t>
            </a:r>
            <a:r>
              <a:rPr lang="es-ES" dirty="0" err="1"/>
              <a:t>review</a:t>
            </a:r>
            <a:r>
              <a:rPr lang="es-ES" dirty="0"/>
              <a:t> – Industrial Office</a:t>
            </a:r>
          </a:p>
        </p:txBody>
      </p:sp>
      <p:sp>
        <p:nvSpPr>
          <p:cNvPr id="7" name="Marcador de fecha 3">
            <a:extLst>
              <a:ext uri="{FF2B5EF4-FFF2-40B4-BE49-F238E27FC236}">
                <a16:creationId xmlns:a16="http://schemas.microsoft.com/office/drawing/2014/main" id="{C1E1DF6A-2778-45D7-9700-12669943BE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1" y="4919401"/>
            <a:ext cx="6400800" cy="174172"/>
          </a:xfrm>
        </p:spPr>
        <p:txBody>
          <a:bodyPr/>
          <a:lstStyle/>
          <a:p>
            <a:r>
              <a:rPr lang="es-ES" dirty="0" err="1"/>
              <a:t>November</a:t>
            </a:r>
            <a:r>
              <a:rPr lang="es-ES" dirty="0"/>
              <a:t>/2021</a:t>
            </a:r>
          </a:p>
        </p:txBody>
      </p:sp>
    </p:spTree>
    <p:extLst>
      <p:ext uri="{BB962C8B-B14F-4D97-AF65-F5344CB8AC3E}">
        <p14:creationId xmlns:p14="http://schemas.microsoft.com/office/powerpoint/2010/main" val="1794463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3246" y="717457"/>
            <a:ext cx="4164483" cy="118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53975" algn="l"/>
              </a:tabLst>
            </a:pPr>
            <a:r>
              <a:rPr lang="en-US" sz="1200" dirty="0"/>
              <a:t>Network with industrial associations, scientists related to companies that can eventually become customers</a:t>
            </a:r>
          </a:p>
          <a:p>
            <a:pPr marL="285750" lvl="1" indent="-285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53975" algn="l"/>
              </a:tabLst>
            </a:pPr>
            <a:r>
              <a:rPr lang="en-US" sz="1200" dirty="0"/>
              <a:t>Reliability of the BLs and the photon source</a:t>
            </a:r>
          </a:p>
          <a:p>
            <a:pPr marL="285750" lvl="1" indent="-285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53975" algn="l"/>
              </a:tabLst>
            </a:pPr>
            <a:r>
              <a:rPr lang="en-US" sz="1200" dirty="0"/>
              <a:t>Network with other groups/institutions to provide a joint service in cosmetics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619626" y="431673"/>
            <a:ext cx="0" cy="4534250"/>
          </a:xfrm>
          <a:prstGeom prst="line">
            <a:avLst/>
          </a:prstGeom>
          <a:ln w="635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18977" y="2500784"/>
            <a:ext cx="8580475" cy="18230"/>
          </a:xfrm>
          <a:prstGeom prst="line">
            <a:avLst/>
          </a:prstGeom>
          <a:ln w="635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3</a:t>
            </a:fld>
            <a:endParaRPr lang="es-ES" dirty="0"/>
          </a:p>
        </p:txBody>
      </p:sp>
      <p:sp>
        <p:nvSpPr>
          <p:cNvPr id="13" name="Rectangle 12"/>
          <p:cNvSpPr/>
          <p:nvPr/>
        </p:nvSpPr>
        <p:spPr>
          <a:xfrm>
            <a:off x="1863282" y="325037"/>
            <a:ext cx="107587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dirty="0"/>
              <a:t>Strengths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002257" y="2806079"/>
            <a:ext cx="88646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dirty="0"/>
              <a:t>Threats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19066" y="339931"/>
            <a:ext cx="133357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dirty="0"/>
              <a:t>Weaknesses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764332" y="2581618"/>
            <a:ext cx="149111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dirty="0"/>
              <a:t>Opportunities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94304" y="630214"/>
            <a:ext cx="4448174" cy="1850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53975" algn="l"/>
              </a:tabLst>
            </a:pPr>
            <a:r>
              <a:rPr lang="en-US" sz="1200" dirty="0"/>
              <a:t>Lack of knowledge on X-ray techniques by the relevant industrial sectors</a:t>
            </a:r>
          </a:p>
          <a:p>
            <a:pPr marL="285750" lvl="1" indent="-28575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53975" algn="l"/>
              </a:tabLst>
            </a:pPr>
            <a:r>
              <a:rPr lang="en-US" sz="1200" dirty="0"/>
              <a:t>Need to provide assistance/training on sample preparation and on data analysis, offering full service requires human resources</a:t>
            </a:r>
          </a:p>
          <a:p>
            <a:pPr marL="285750" lvl="1" indent="-28575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53975" algn="l"/>
              </a:tabLst>
            </a:pPr>
            <a:r>
              <a:rPr lang="en-US" sz="1200" dirty="0"/>
              <a:t>Intensive human resources needed to provide services to some companies</a:t>
            </a:r>
          </a:p>
          <a:p>
            <a:pPr marL="285750" lvl="1" indent="-28575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53975" algn="l"/>
              </a:tabLst>
            </a:pPr>
            <a:r>
              <a:rPr lang="en-US" sz="1200" dirty="0"/>
              <a:t>Low number of companies using SCTB section services</a:t>
            </a:r>
          </a:p>
          <a:p>
            <a:pPr marL="285750" lvl="1" indent="-28575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53975" algn="l"/>
              </a:tabLst>
            </a:pPr>
            <a:r>
              <a:rPr lang="es-ES" sz="1200" dirty="0" err="1"/>
              <a:t>Industry</a:t>
            </a:r>
            <a:r>
              <a:rPr lang="es-ES" sz="1200" dirty="0"/>
              <a:t> </a:t>
            </a:r>
            <a:r>
              <a:rPr lang="es-ES" sz="1200" dirty="0" err="1"/>
              <a:t>beamtime</a:t>
            </a:r>
            <a:r>
              <a:rPr lang="es-ES" sz="1200" dirty="0"/>
              <a:t> </a:t>
            </a:r>
            <a:r>
              <a:rPr lang="es-ES" sz="1200" dirty="0" err="1"/>
              <a:t>requires</a:t>
            </a:r>
            <a:r>
              <a:rPr lang="es-ES" sz="1200" dirty="0"/>
              <a:t> </a:t>
            </a:r>
            <a:r>
              <a:rPr lang="es-ES" sz="1200" dirty="0" err="1"/>
              <a:t>fast</a:t>
            </a:r>
            <a:r>
              <a:rPr lang="es-ES" sz="1200" dirty="0"/>
              <a:t> </a:t>
            </a:r>
            <a:r>
              <a:rPr lang="es-ES" sz="1200" dirty="0" err="1"/>
              <a:t>allocation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318977" y="3303014"/>
            <a:ext cx="4253023" cy="963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53975" algn="l"/>
              </a:tabLst>
            </a:pPr>
            <a:r>
              <a:rPr lang="en-US" sz="1200" dirty="0"/>
              <a:t>Industry is very demanding: technically, in terms of cost-effectiveness and timing</a:t>
            </a:r>
          </a:p>
          <a:p>
            <a:pPr marL="285750" lvl="1" indent="-285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53975" algn="l"/>
              </a:tabLst>
            </a:pPr>
            <a:r>
              <a:rPr lang="en-US" sz="1200" dirty="0"/>
              <a:t>Maintain excellent performances to provide top-services </a:t>
            </a:r>
          </a:p>
          <a:p>
            <a:pPr marL="285750" lvl="1" indent="-285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53975" algn="l"/>
              </a:tabLst>
            </a:pPr>
            <a:r>
              <a:rPr lang="en-US" sz="1200" dirty="0"/>
              <a:t>Competitive services in other synchrotrons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619626" y="2698798"/>
            <a:ext cx="4306619" cy="2515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53975" algn="l"/>
              </a:tabLst>
            </a:pPr>
            <a:r>
              <a:rPr lang="en-US" sz="1200" dirty="0"/>
              <a:t>Build-up community: </a:t>
            </a:r>
          </a:p>
          <a:p>
            <a:pPr marL="742950" lvl="2" indent="-28575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53975" algn="l"/>
              </a:tabLst>
            </a:pPr>
            <a:r>
              <a:rPr lang="en-US" sz="1200" dirty="0"/>
              <a:t>Cosmetics and Pharmaceutical sectors very important in the local area</a:t>
            </a:r>
          </a:p>
          <a:p>
            <a:pPr marL="742950" lvl="2" indent="-28575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53975" algn="l"/>
              </a:tabLst>
            </a:pPr>
            <a:r>
              <a:rPr lang="en-US" sz="1200" dirty="0"/>
              <a:t>More fields to explore: implants, textile, </a:t>
            </a:r>
            <a:r>
              <a:rPr lang="en-US" sz="1200" dirty="0" err="1"/>
              <a:t>agrifood</a:t>
            </a:r>
            <a:endParaRPr lang="en-US" sz="1200" dirty="0"/>
          </a:p>
          <a:p>
            <a:pPr marL="285750" lvl="1" indent="-28575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53975" algn="l"/>
              </a:tabLst>
            </a:pPr>
            <a:r>
              <a:rPr lang="en-US" sz="1200" dirty="0"/>
              <a:t>Increase of the portfolio of industrial services: </a:t>
            </a:r>
            <a:r>
              <a:rPr lang="en-US" sz="1200" dirty="0" err="1"/>
              <a:t>cryo</a:t>
            </a:r>
            <a:r>
              <a:rPr lang="en-US" sz="1200" dirty="0"/>
              <a:t> </a:t>
            </a:r>
            <a:r>
              <a:rPr lang="en-US" sz="1200" dirty="0" err="1"/>
              <a:t>nano</a:t>
            </a:r>
            <a:r>
              <a:rPr lang="en-US" sz="1200" dirty="0"/>
              <a:t> X ray </a:t>
            </a:r>
            <a:r>
              <a:rPr lang="en-US" sz="1200" dirty="0" err="1"/>
              <a:t>flourescence</a:t>
            </a:r>
            <a:r>
              <a:rPr lang="en-US" sz="1200" dirty="0"/>
              <a:t> + phase cont. imaging , Hard X ray full field for phase contrast imaging. ALBA II will allow to increase the industrial services</a:t>
            </a:r>
          </a:p>
          <a:p>
            <a:pPr marL="285750" lvl="1" indent="-28575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53975" algn="l"/>
              </a:tabLst>
            </a:pPr>
            <a:r>
              <a:rPr lang="en-US" sz="1200" dirty="0"/>
              <a:t>Implementation of remote access and higher throughput</a:t>
            </a:r>
          </a:p>
          <a:p>
            <a:pPr marL="285750" lvl="1" indent="-28575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53975" algn="l"/>
              </a:tabLst>
            </a:pPr>
            <a:r>
              <a:rPr lang="en-US" sz="1200" dirty="0"/>
              <a:t>External funds</a:t>
            </a:r>
          </a:p>
          <a:p>
            <a:pPr marL="285750" lvl="1" indent="-28575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53975" algn="l"/>
              </a:tabLst>
            </a:pPr>
            <a:r>
              <a:rPr lang="en-US" sz="1200" dirty="0"/>
              <a:t>Dark periods of other synchrotrons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095182" y="19772"/>
            <a:ext cx="5942602" cy="5048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0" kern="1200">
                <a:solidFill>
                  <a:srgbClr val="323E4F"/>
                </a:solidFill>
                <a:latin typeface="Arial Black" charset="0"/>
                <a:ea typeface="+mn-ea"/>
                <a:cs typeface="+mn-cs"/>
              </a:defRPr>
            </a:lvl1pPr>
          </a:lstStyle>
          <a:p>
            <a:r>
              <a:rPr lang="en-US" sz="2000" dirty="0"/>
              <a:t>Summary- Industrial SCTB program</a:t>
            </a:r>
          </a:p>
        </p:txBody>
      </p:sp>
    </p:spTree>
    <p:extLst>
      <p:ext uri="{BB962C8B-B14F-4D97-AF65-F5344CB8AC3E}">
        <p14:creationId xmlns:p14="http://schemas.microsoft.com/office/powerpoint/2010/main" val="358915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236" y="766702"/>
            <a:ext cx="8410089" cy="4186716"/>
          </a:xfrm>
        </p:spPr>
        <p:txBody>
          <a:bodyPr>
            <a:normAutofit/>
          </a:bodyPr>
          <a:lstStyle/>
          <a:p>
            <a:pPr marL="536583" lvl="3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b="1" dirty="0"/>
              <a:t>1.	</a:t>
            </a:r>
            <a:r>
              <a:rPr lang="es-ES" b="1" dirty="0" err="1"/>
              <a:t>Dissemination</a:t>
            </a:r>
            <a:r>
              <a:rPr lang="es-ES" b="1" dirty="0"/>
              <a:t> </a:t>
            </a:r>
            <a:r>
              <a:rPr lang="es-ES" b="1" dirty="0" err="1"/>
              <a:t>of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INDUSTRIAL SERVICES</a:t>
            </a:r>
            <a:endParaRPr lang="es-ES" b="1" i="1" dirty="0"/>
          </a:p>
          <a:p>
            <a:pPr marL="1336689" lvl="4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400" dirty="0"/>
              <a:t>Reach out to new companies and new industrial sectors through marketing and   dissemination campaign’s.</a:t>
            </a:r>
          </a:p>
          <a:p>
            <a:pPr marL="993789" lvl="4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/>
          </a:p>
          <a:p>
            <a:pPr marL="547696" lvl="2" indent="0">
              <a:lnSpc>
                <a:spcPct val="100000"/>
              </a:lnSpc>
              <a:spcBef>
                <a:spcPts val="0"/>
              </a:spcBef>
              <a:spcAft>
                <a:spcPts val="601"/>
              </a:spcAft>
              <a:buNone/>
            </a:pPr>
            <a:r>
              <a:rPr lang="es-ES" b="1" dirty="0"/>
              <a:t>2.	</a:t>
            </a:r>
            <a:r>
              <a:rPr lang="en-US" b="1" dirty="0"/>
              <a:t>Improvement and enhancement of the current services to COSMETIC</a:t>
            </a:r>
            <a:endParaRPr lang="es-ES" b="1" dirty="0"/>
          </a:p>
          <a:p>
            <a:pPr marL="984250" lvl="2" indent="358775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Closer follow-up and tighter links between scientists and companies.</a:t>
            </a:r>
          </a:p>
          <a:p>
            <a:pPr marL="900113" lvl="2" indent="-360363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-ES" b="1" dirty="0"/>
              <a:t>3.	</a:t>
            </a:r>
            <a:r>
              <a:rPr lang="es-ES" b="1" dirty="0" err="1"/>
              <a:t>Implementation</a:t>
            </a:r>
            <a:r>
              <a:rPr lang="es-ES" b="1" dirty="0"/>
              <a:t> and </a:t>
            </a:r>
            <a:r>
              <a:rPr lang="es-ES" b="1" dirty="0" err="1"/>
              <a:t>diversification</a:t>
            </a:r>
            <a:r>
              <a:rPr lang="es-ES" b="1" dirty="0"/>
              <a:t> of INDUSTRIAL SERVICES</a:t>
            </a:r>
          </a:p>
          <a:p>
            <a:pPr marL="1073164" lvl="1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s-ES" i="1" dirty="0"/>
          </a:p>
          <a:p>
            <a:pPr marL="1073164" lvl="1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s-ES" i="1" dirty="0"/>
          </a:p>
          <a:p>
            <a:pPr marL="1073164" lvl="1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s-ES" i="1" dirty="0"/>
          </a:p>
          <a:p>
            <a:pPr marL="536583" lvl="3" indent="0">
              <a:lnSpc>
                <a:spcPct val="100000"/>
              </a:lnSpc>
              <a:spcBef>
                <a:spcPts val="0"/>
              </a:spcBef>
              <a:spcAft>
                <a:spcPts val="601"/>
              </a:spcAft>
              <a:buNone/>
            </a:pPr>
            <a:endParaRPr lang="es-ES" b="1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6250CA35-884F-4FBF-AA2A-BB6AFDA33497}"/>
              </a:ext>
            </a:extLst>
          </p:cNvPr>
          <p:cNvSpPr txBox="1">
            <a:spLocks/>
          </p:cNvSpPr>
          <p:nvPr/>
        </p:nvSpPr>
        <p:spPr>
          <a:xfrm>
            <a:off x="787192" y="33795"/>
            <a:ext cx="7070270" cy="994172"/>
          </a:xfrm>
          <a:prstGeom prst="rect">
            <a:avLst/>
          </a:prstGeom>
        </p:spPr>
        <p:txBody>
          <a:bodyPr vert="horz" lIns="91440" tIns="45721" rIns="91440" bIns="45721" rtlCol="0" anchor="t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0" kern="1200">
                <a:solidFill>
                  <a:srgbClr val="323E4F"/>
                </a:solidFill>
                <a:latin typeface="Arial Black" charset="0"/>
                <a:ea typeface="+mn-ea"/>
                <a:cs typeface="+mn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601"/>
              </a:spcAft>
            </a:pPr>
            <a:r>
              <a:rPr lang="es-ES" sz="1801" dirty="0"/>
              <a:t>STRATEGY</a:t>
            </a:r>
          </a:p>
        </p:txBody>
      </p:sp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id="{966F033C-EDF7-4BDC-9F5D-0EA1B0EDC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5077" y="4869656"/>
            <a:ext cx="2057401" cy="273844"/>
          </a:xfrm>
        </p:spPr>
        <p:txBody>
          <a:bodyPr/>
          <a:lstStyle/>
          <a:p>
            <a:r>
              <a:rPr lang="es-ES" dirty="0"/>
              <a:t>3/9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F2875C-4AF0-4CA1-A320-D4E8F720F76F}"/>
              </a:ext>
            </a:extLst>
          </p:cNvPr>
          <p:cNvSpPr txBox="1"/>
          <p:nvPr/>
        </p:nvSpPr>
        <p:spPr>
          <a:xfrm>
            <a:off x="828060" y="3157573"/>
            <a:ext cx="4033178" cy="1259545"/>
          </a:xfrm>
          <a:prstGeom prst="rect">
            <a:avLst/>
          </a:prstGeom>
          <a:ln w="38100" cmpd="dbl">
            <a:solidFill>
              <a:schemeClr val="accent1"/>
            </a:solidFill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marL="376238" lvl="1" indent="-2857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BL performance (- 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speed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and data 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-)</a:t>
            </a:r>
          </a:p>
          <a:p>
            <a:pPr marL="376238" lvl="1" indent="-2857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Automation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of data 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and provision </a:t>
            </a:r>
          </a:p>
          <a:p>
            <a:pPr marL="360363" lvl="1" indent="-269875">
              <a:spcBef>
                <a:spcPts val="0"/>
              </a:spcBef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      of data 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6238" lvl="1" indent="-2857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Complementary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analytical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techniques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FFB052-DB5F-4A49-A227-7D79BC0E673C}"/>
              </a:ext>
            </a:extLst>
          </p:cNvPr>
          <p:cNvSpPr txBox="1"/>
          <p:nvPr/>
        </p:nvSpPr>
        <p:spPr>
          <a:xfrm>
            <a:off x="5191019" y="3397602"/>
            <a:ext cx="3013022" cy="779487"/>
          </a:xfrm>
          <a:prstGeom prst="rect">
            <a:avLst/>
          </a:prstGeom>
          <a:ln w="38100" cmpd="dbl">
            <a:solidFill>
              <a:schemeClr val="accent1"/>
            </a:solidFill>
          </a:ln>
        </p:spPr>
        <p:txBody>
          <a:bodyPr vert="horz" wrap="square" lIns="91440" tIns="45720" rIns="91440" bIns="45720" rtlCol="0" anchor="t">
            <a:noAutofit/>
          </a:bodyPr>
          <a:lstStyle/>
          <a:p>
            <a:pPr marL="1987550" lvl="5" indent="-1897063">
              <a:lnSpc>
                <a:spcPct val="150000"/>
              </a:lnSpc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service</a:t>
            </a:r>
          </a:p>
          <a:p>
            <a:pPr marL="1987550" lvl="5" indent="-1897063">
              <a:lnSpc>
                <a:spcPct val="150000"/>
              </a:lnSpc>
            </a:pP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Diversify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portfolio of 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Marcador de fecha 3">
            <a:extLst>
              <a:ext uri="{FF2B5EF4-FFF2-40B4-BE49-F238E27FC236}">
                <a16:creationId xmlns:a16="http://schemas.microsoft.com/office/drawing/2014/main" id="{3C9B8EE1-E696-4448-99B8-436DF428D1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1" y="4896916"/>
            <a:ext cx="6400800" cy="174172"/>
          </a:xfrm>
        </p:spPr>
        <p:txBody>
          <a:bodyPr/>
          <a:lstStyle/>
          <a:p>
            <a:r>
              <a:rPr lang="es-ES" dirty="0" err="1"/>
              <a:t>November</a:t>
            </a:r>
            <a:r>
              <a:rPr lang="es-ES" dirty="0"/>
              <a:t>/2021</a:t>
            </a:r>
          </a:p>
        </p:txBody>
      </p:sp>
      <p:sp>
        <p:nvSpPr>
          <p:cNvPr id="11" name="Marcador de pie de página 4">
            <a:extLst>
              <a:ext uri="{FF2B5EF4-FFF2-40B4-BE49-F238E27FC236}">
                <a16:creationId xmlns:a16="http://schemas.microsoft.com/office/drawing/2014/main" id="{59D879E5-E734-4D64-9ADF-4A7C9DDA5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8651" y="4662703"/>
            <a:ext cx="6400800" cy="225370"/>
          </a:xfrm>
        </p:spPr>
        <p:txBody>
          <a:bodyPr/>
          <a:lstStyle/>
          <a:p>
            <a:r>
              <a:rPr lang="es-ES" dirty="0"/>
              <a:t>ALBA SCTB section </a:t>
            </a:r>
            <a:r>
              <a:rPr lang="es-ES" dirty="0" err="1"/>
              <a:t>review</a:t>
            </a:r>
            <a:r>
              <a:rPr lang="es-ES" dirty="0"/>
              <a:t> – Industrial Office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64ACCC5D-11E3-4260-A3AE-12DE10424EAE}"/>
              </a:ext>
            </a:extLst>
          </p:cNvPr>
          <p:cNvSpPr/>
          <p:nvPr/>
        </p:nvSpPr>
        <p:spPr>
          <a:xfrm>
            <a:off x="4861238" y="3638567"/>
            <a:ext cx="329781" cy="2253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52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edia.timtul.com/media/web_cataloniabioht/Logo_CataloniaBioHT_small_20180213082130.png">
            <a:extLst>
              <a:ext uri="{FF2B5EF4-FFF2-40B4-BE49-F238E27FC236}">
                <a16:creationId xmlns:a16="http://schemas.microsoft.com/office/drawing/2014/main" id="{33235157-6A51-4E4E-8343-3FD349CABF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39" b="7440"/>
          <a:stretch/>
        </p:blipFill>
        <p:spPr bwMode="auto">
          <a:xfrm>
            <a:off x="5430647" y="2959616"/>
            <a:ext cx="3460379" cy="1516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1"/>
              </a:spcAft>
            </a:pPr>
            <a:r>
              <a:rPr lang="es-ES" dirty="0"/>
              <a:t>		</a:t>
            </a:r>
            <a:r>
              <a:rPr lang="es-ES" dirty="0" err="1"/>
              <a:t>Strategy</a:t>
            </a:r>
            <a:r>
              <a:rPr lang="es-ES" dirty="0"/>
              <a:t> to </a:t>
            </a:r>
            <a:r>
              <a:rPr lang="es-ES" dirty="0" err="1"/>
              <a:t>reach</a:t>
            </a:r>
            <a:r>
              <a:rPr lang="es-ES" dirty="0"/>
              <a:t> </a:t>
            </a:r>
            <a:r>
              <a:rPr lang="es-ES" dirty="0" err="1"/>
              <a:t>out</a:t>
            </a:r>
            <a:r>
              <a:rPr lang="es-ES" dirty="0"/>
              <a:t> </a:t>
            </a:r>
            <a:r>
              <a:rPr lang="es-ES" dirty="0" err="1"/>
              <a:t>to</a:t>
            </a:r>
            <a:br>
              <a:rPr lang="es-ES" dirty="0"/>
            </a:br>
            <a:r>
              <a:rPr lang="es-ES" dirty="0"/>
              <a:t>NEW COMPANIES and new INDUSTRIAL SECTORS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7311" y="1175658"/>
            <a:ext cx="8401435" cy="139609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1"/>
              </a:spcAft>
              <a:buNone/>
            </a:pPr>
            <a:r>
              <a:rPr lang="en-US" sz="2000" b="1" i="1" dirty="0"/>
              <a:t>OFFER</a:t>
            </a:r>
          </a:p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lang="en-US" sz="1600" b="1" dirty="0"/>
              <a:t>Support with all the expertise and resources ALBA can provide.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1"/>
              </a:spcAft>
            </a:pPr>
            <a:r>
              <a:rPr lang="en-US" sz="1600" b="1" dirty="0"/>
              <a:t>Possibility to execute complex industrial studies which require multi-disciplinary approaches benefiting from the co-location of </a:t>
            </a:r>
            <a:r>
              <a:rPr lang="en-US" sz="1600" b="1" dirty="0" err="1"/>
              <a:t>equipments</a:t>
            </a:r>
            <a:r>
              <a:rPr lang="en-US" sz="1600" b="1" dirty="0"/>
              <a:t> and expertise 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451762" y="4869656"/>
            <a:ext cx="2057400" cy="273844"/>
          </a:xfrm>
        </p:spPr>
        <p:txBody>
          <a:bodyPr/>
          <a:lstStyle/>
          <a:p>
            <a:fld id="{59A3C1E9-1E17-4B2D-975E-2F80F7CB45F8}" type="slidenum">
              <a:rPr lang="es-ES" smtClean="0"/>
              <a:t>5</a:t>
            </a:fld>
            <a:endParaRPr lang="es-E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8E0707-0DE2-4D50-B8BD-63D7AFC4BBEE}"/>
              </a:ext>
            </a:extLst>
          </p:cNvPr>
          <p:cNvSpPr txBox="1"/>
          <p:nvPr/>
        </p:nvSpPr>
        <p:spPr>
          <a:xfrm>
            <a:off x="484094" y="2702412"/>
            <a:ext cx="4428565" cy="1663401"/>
          </a:xfrm>
          <a:prstGeom prst="rect">
            <a:avLst/>
          </a:prstGeom>
        </p:spPr>
        <p:txBody>
          <a:bodyPr vert="horz" wrap="square" lIns="91440" tIns="45721" rIns="91440" bIns="45721" rtlCol="0" anchor="t">
            <a:noAutofit/>
          </a:bodyPr>
          <a:lstStyle/>
          <a:p>
            <a:pPr algn="just">
              <a:spcAft>
                <a:spcPts val="601"/>
              </a:spcAft>
            </a:pPr>
            <a:r>
              <a:rPr 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DISSEMINATION STRATEGY</a:t>
            </a:r>
          </a:p>
          <a:p>
            <a:pPr algn="just">
              <a:spcAft>
                <a:spcPts val="601"/>
              </a:spcAft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Reach out to local SME’s and big companies by marketing actions and campaign’s to disseminate the Cells and Tissue Biology portfolio of techniques and services.</a:t>
            </a:r>
          </a:p>
          <a:p>
            <a:pPr algn="just">
              <a:spcAft>
                <a:spcPts val="601"/>
              </a:spcAft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Joint organization of workshops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with different industry clusters.</a:t>
            </a:r>
          </a:p>
          <a:p>
            <a:pPr algn="just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2CFE0B56-7C81-4934-81CC-E1CC2253AE1D}"/>
              </a:ext>
            </a:extLst>
          </p:cNvPr>
          <p:cNvSpPr txBox="1">
            <a:spLocks/>
          </p:cNvSpPr>
          <p:nvPr/>
        </p:nvSpPr>
        <p:spPr>
          <a:xfrm>
            <a:off x="7085077" y="4869656"/>
            <a:ext cx="2057401" cy="273844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es-ES"/>
            </a:defPPr>
            <a:lvl1pPr marL="0" algn="r" defTabSz="914400" rtl="0" eaLnBrk="1" latinLnBrk="0" hangingPunct="1">
              <a:defRPr sz="105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051" dirty="0"/>
              <a:t>4/9</a:t>
            </a:r>
          </a:p>
        </p:txBody>
      </p:sp>
      <p:sp>
        <p:nvSpPr>
          <p:cNvPr id="10" name="Marcador de fecha 3">
            <a:extLst>
              <a:ext uri="{FF2B5EF4-FFF2-40B4-BE49-F238E27FC236}">
                <a16:creationId xmlns:a16="http://schemas.microsoft.com/office/drawing/2014/main" id="{FFEA426D-5AD5-4B32-8923-5304B3DDE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1" y="4866936"/>
            <a:ext cx="6400800" cy="174172"/>
          </a:xfrm>
        </p:spPr>
        <p:txBody>
          <a:bodyPr/>
          <a:lstStyle/>
          <a:p>
            <a:r>
              <a:rPr lang="es-ES" dirty="0" err="1"/>
              <a:t>November</a:t>
            </a:r>
            <a:r>
              <a:rPr lang="es-ES" dirty="0"/>
              <a:t>/2021</a:t>
            </a:r>
          </a:p>
        </p:txBody>
      </p:sp>
      <p:sp>
        <p:nvSpPr>
          <p:cNvPr id="11" name="Marcador de pie de página 4">
            <a:extLst>
              <a:ext uri="{FF2B5EF4-FFF2-40B4-BE49-F238E27FC236}">
                <a16:creationId xmlns:a16="http://schemas.microsoft.com/office/drawing/2014/main" id="{786AD8DE-3596-409C-BECC-427AA4FE4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8651" y="4632723"/>
            <a:ext cx="6400800" cy="225370"/>
          </a:xfrm>
        </p:spPr>
        <p:txBody>
          <a:bodyPr/>
          <a:lstStyle/>
          <a:p>
            <a:r>
              <a:rPr lang="es-ES" dirty="0"/>
              <a:t>ALBA SCTB section </a:t>
            </a:r>
            <a:r>
              <a:rPr lang="es-ES" dirty="0" err="1"/>
              <a:t>review</a:t>
            </a:r>
            <a:r>
              <a:rPr lang="es-ES" dirty="0"/>
              <a:t> – Industrial Office</a:t>
            </a:r>
          </a:p>
        </p:txBody>
      </p:sp>
    </p:spTree>
    <p:extLst>
      <p:ext uri="{BB962C8B-B14F-4D97-AF65-F5344CB8AC3E}">
        <p14:creationId xmlns:p14="http://schemas.microsoft.com/office/powerpoint/2010/main" val="3914478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1"/>
              </a:spcAft>
            </a:pPr>
            <a:r>
              <a:rPr lang="es-ES" dirty="0"/>
              <a:t>General requirements for INDUSTRY </a:t>
            </a:r>
            <a:br>
              <a:rPr lang="es-ES" dirty="0"/>
            </a:br>
            <a:r>
              <a:rPr lang="es-ES" dirty="0"/>
              <a:t>at </a:t>
            </a:r>
            <a:r>
              <a:rPr lang="es-ES" dirty="0" err="1"/>
              <a:t>the</a:t>
            </a:r>
            <a:r>
              <a:rPr lang="es-ES" dirty="0"/>
              <a:t> SCTB section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1798" y="1136027"/>
            <a:ext cx="7520316" cy="326040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1"/>
              </a:spcAft>
              <a:buNone/>
            </a:pPr>
            <a:r>
              <a:rPr lang="en-GB" b="1" i="1" dirty="0"/>
              <a:t>Transversal REQUIREMENTS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500" dirty="0"/>
              <a:t>Extensive mail-in service / Remote access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500" dirty="0"/>
              <a:t>Support from a technician trained in sample preparation and sample screening and selection for the offered methodologies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500" dirty="0"/>
              <a:t>Sample tracking system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500" dirty="0"/>
              <a:t>Fast (automated) standard data collection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500" dirty="0"/>
              <a:t>Data treatment pipelines, ideally real-time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500" dirty="0"/>
              <a:t>Data analysis services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500" dirty="0"/>
              <a:t>Periodical information/training on the novelties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err="1"/>
              <a:t>November</a:t>
            </a:r>
            <a:r>
              <a:rPr lang="es-ES" dirty="0"/>
              <a:t>/2021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ALBA SCTB section </a:t>
            </a:r>
            <a:r>
              <a:rPr lang="es-ES" dirty="0" err="1"/>
              <a:t>review</a:t>
            </a:r>
            <a:r>
              <a:rPr lang="es-ES" dirty="0"/>
              <a:t> – Industrial Office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/>
              <a:t>5/9</a:t>
            </a:r>
          </a:p>
        </p:txBody>
      </p:sp>
    </p:spTree>
    <p:extLst>
      <p:ext uri="{BB962C8B-B14F-4D97-AF65-F5344CB8AC3E}">
        <p14:creationId xmlns:p14="http://schemas.microsoft.com/office/powerpoint/2010/main" val="4152162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/>
              <a:t>6/9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9D1CBF-92DA-44D9-ABEC-7FC33CBC0F14}"/>
              </a:ext>
            </a:extLst>
          </p:cNvPr>
          <p:cNvSpPr txBox="1"/>
          <p:nvPr/>
        </p:nvSpPr>
        <p:spPr>
          <a:xfrm>
            <a:off x="1112582" y="751826"/>
            <a:ext cx="7001195" cy="2076038"/>
          </a:xfrm>
          <a:prstGeom prst="rect">
            <a:avLst/>
          </a:prstGeom>
          <a:ln w="25400" cap="rnd" cmpd="dbl">
            <a:solidFill>
              <a:schemeClr val="accent1">
                <a:lumMod val="75000"/>
              </a:schemeClr>
            </a:solidFill>
          </a:ln>
        </p:spPr>
        <p:txBody>
          <a:bodyPr vert="horz" wrap="square" lIns="91440" tIns="45721" rIns="91440" bIns="45721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Industrial service: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 Data collection of spectra and images.</a:t>
            </a:r>
          </a:p>
          <a:p>
            <a:pPr>
              <a:spcAft>
                <a:spcPts val="12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 Full service, from sample preparation to data analysis.</a:t>
            </a:r>
          </a:p>
          <a:p>
            <a:pPr>
              <a:spcAft>
                <a:spcPts val="600"/>
              </a:spcAft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Main applications: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Verification of the efficacy and safety of active ingredients by imaging the biochemical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composition of cells and tissues upon treatment.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 Diffusion of cosmetic products and effect on biochemical constituents of tissues</a:t>
            </a:r>
          </a:p>
          <a:p>
            <a:pPr algn="ctr">
              <a:spcAft>
                <a:spcPts val="600"/>
              </a:spcAft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533E0810-7057-46D5-81F1-6DA551759F83}"/>
              </a:ext>
            </a:extLst>
          </p:cNvPr>
          <p:cNvSpPr txBox="1">
            <a:spLocks/>
          </p:cNvSpPr>
          <p:nvPr/>
        </p:nvSpPr>
        <p:spPr>
          <a:xfrm>
            <a:off x="628655" y="133012"/>
            <a:ext cx="7070270" cy="994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1" b="0" kern="1200">
                <a:solidFill>
                  <a:srgbClr val="323E4F"/>
                </a:solidFill>
                <a:latin typeface="Arial Black" charset="0"/>
                <a:ea typeface="+mn-ea"/>
                <a:cs typeface="+mn-cs"/>
              </a:defRPr>
            </a:lvl1pPr>
          </a:lstStyle>
          <a:p>
            <a:pPr>
              <a:lnSpc>
                <a:spcPct val="100000"/>
              </a:lnSpc>
              <a:spcAft>
                <a:spcPts val="601"/>
              </a:spcAft>
            </a:pPr>
            <a:r>
              <a:rPr lang="en-US" b="1" dirty="0"/>
              <a:t>FTIR spectroscopy and microscopy: MIRAS</a:t>
            </a:r>
            <a:endParaRPr lang="es-ES" dirty="0"/>
          </a:p>
        </p:txBody>
      </p:sp>
      <p:sp>
        <p:nvSpPr>
          <p:cNvPr id="11" name="Marcador de fecha 3">
            <a:extLst>
              <a:ext uri="{FF2B5EF4-FFF2-40B4-BE49-F238E27FC236}">
                <a16:creationId xmlns:a16="http://schemas.microsoft.com/office/drawing/2014/main" id="{853344D1-C950-408E-A061-F22F1911FD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1" y="4866936"/>
            <a:ext cx="6400800" cy="174172"/>
          </a:xfrm>
        </p:spPr>
        <p:txBody>
          <a:bodyPr/>
          <a:lstStyle/>
          <a:p>
            <a:r>
              <a:rPr lang="es-ES" dirty="0" err="1"/>
              <a:t>November</a:t>
            </a:r>
            <a:r>
              <a:rPr lang="es-ES" dirty="0"/>
              <a:t>/2021</a:t>
            </a:r>
          </a:p>
        </p:txBody>
      </p:sp>
      <p:sp>
        <p:nvSpPr>
          <p:cNvPr id="12" name="Marcador de pie de página 4">
            <a:extLst>
              <a:ext uri="{FF2B5EF4-FFF2-40B4-BE49-F238E27FC236}">
                <a16:creationId xmlns:a16="http://schemas.microsoft.com/office/drawing/2014/main" id="{289D94A7-64B2-411E-BAC6-165B23A83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8651" y="4632723"/>
            <a:ext cx="6400800" cy="225370"/>
          </a:xfrm>
        </p:spPr>
        <p:txBody>
          <a:bodyPr/>
          <a:lstStyle/>
          <a:p>
            <a:r>
              <a:rPr lang="es-ES" dirty="0"/>
              <a:t>ALBA SCTB section </a:t>
            </a:r>
            <a:r>
              <a:rPr lang="es-ES" dirty="0" err="1"/>
              <a:t>review</a:t>
            </a:r>
            <a:r>
              <a:rPr lang="es-ES" dirty="0"/>
              <a:t> – Industrial Office</a:t>
            </a:r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7E51882D-E7E7-405E-8DA8-5B5173E0914F}"/>
              </a:ext>
            </a:extLst>
          </p:cNvPr>
          <p:cNvSpPr txBox="1">
            <a:spLocks/>
          </p:cNvSpPr>
          <p:nvPr/>
        </p:nvSpPr>
        <p:spPr>
          <a:xfrm>
            <a:off x="1112582" y="3063086"/>
            <a:ext cx="7001195" cy="9517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4" indent="-228604" algn="l" defTabSz="914411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15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21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27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32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8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4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800" b="1" i="1" dirty="0"/>
              <a:t>Opportunities for INDUSTRIES</a:t>
            </a:r>
            <a:endParaRPr lang="en-GB" sz="18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400" b="1" dirty="0">
                <a:solidFill>
                  <a:srgbClr val="002060"/>
                </a:solidFill>
              </a:rPr>
              <a:t>COMPLEMENTARY TECHNIQUES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400" b="1" i="1" dirty="0"/>
              <a:t>Small angle X-ray Scattering at NCD-SWEET </a:t>
            </a:r>
            <a:r>
              <a:rPr lang="en-GB" sz="1400" dirty="0"/>
              <a:t>to analyse the molecular architecture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400" dirty="0"/>
              <a:t>and mapping of skin, hair and nails.</a:t>
            </a:r>
          </a:p>
        </p:txBody>
      </p:sp>
    </p:spTree>
    <p:extLst>
      <p:ext uri="{BB962C8B-B14F-4D97-AF65-F5344CB8AC3E}">
        <p14:creationId xmlns:p14="http://schemas.microsoft.com/office/powerpoint/2010/main" val="852197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5" y="133012"/>
            <a:ext cx="7070270" cy="662726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1"/>
              </a:spcAft>
            </a:pPr>
            <a:r>
              <a:rPr lang="es-ES" dirty="0" err="1"/>
              <a:t>Transmission</a:t>
            </a:r>
            <a:r>
              <a:rPr lang="es-ES" dirty="0"/>
              <a:t> X-</a:t>
            </a:r>
            <a:r>
              <a:rPr lang="es-ES" dirty="0" err="1"/>
              <a:t>ray</a:t>
            </a:r>
            <a:r>
              <a:rPr lang="es-ES" dirty="0"/>
              <a:t> </a:t>
            </a:r>
            <a:r>
              <a:rPr lang="es-ES" dirty="0" err="1"/>
              <a:t>Microscopy</a:t>
            </a:r>
            <a:r>
              <a:rPr lang="es-ES" dirty="0"/>
              <a:t> at MISTRAL</a:t>
            </a:r>
            <a:br>
              <a:rPr lang="es-ES" dirty="0"/>
            </a:br>
            <a:r>
              <a:rPr lang="es-ES" dirty="0"/>
              <a:t>and </a:t>
            </a:r>
            <a:r>
              <a:rPr lang="es-ES" dirty="0" err="1"/>
              <a:t>Fast</a:t>
            </a:r>
            <a:r>
              <a:rPr lang="es-ES" dirty="0"/>
              <a:t> X-</a:t>
            </a:r>
            <a:r>
              <a:rPr lang="es-ES" dirty="0" err="1"/>
              <a:t>ray</a:t>
            </a:r>
            <a:r>
              <a:rPr lang="es-ES" dirty="0"/>
              <a:t> </a:t>
            </a:r>
            <a:r>
              <a:rPr lang="es-ES" dirty="0" err="1"/>
              <a:t>Tomography</a:t>
            </a:r>
            <a:r>
              <a:rPr lang="es-ES" dirty="0"/>
              <a:t>  at </a:t>
            </a:r>
            <a:r>
              <a:rPr lang="es-ES" dirty="0" err="1"/>
              <a:t>FaXToR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err="1"/>
              <a:t>November</a:t>
            </a:r>
            <a:r>
              <a:rPr lang="es-ES" dirty="0"/>
              <a:t>/2021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ALBA SCTB section </a:t>
            </a:r>
            <a:r>
              <a:rPr lang="es-ES" dirty="0" err="1"/>
              <a:t>review</a:t>
            </a:r>
            <a:r>
              <a:rPr lang="es-ES" dirty="0"/>
              <a:t> – Industrial Office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/>
              <a:t>7/9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BCF2C8-37E1-4E3D-B0EB-D5E44CB9E978}"/>
              </a:ext>
            </a:extLst>
          </p:cNvPr>
          <p:cNvSpPr txBox="1"/>
          <p:nvPr/>
        </p:nvSpPr>
        <p:spPr>
          <a:xfrm>
            <a:off x="362594" y="915306"/>
            <a:ext cx="4208149" cy="1786732"/>
          </a:xfrm>
          <a:prstGeom prst="rect">
            <a:avLst/>
          </a:prstGeom>
          <a:ln w="38100" cap="rnd" cmpd="dbl">
            <a:solidFill>
              <a:schemeClr val="accent1"/>
            </a:solidFill>
          </a:ln>
        </p:spPr>
        <p:txBody>
          <a:bodyPr vert="horz" wrap="square" lIns="91440" tIns="45721" rIns="91440" bIns="45721" rtlCol="0" anchor="t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US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 MISTRAL</a:t>
            </a:r>
            <a:endParaRPr lang="en-US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Industrial services: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*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Data collection and data analysis.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* Full service, from sample preparation to 3D reconstructions and analysis.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Main application:</a:t>
            </a:r>
          </a:p>
          <a:p>
            <a:pPr>
              <a:spcAft>
                <a:spcPts val="12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 Effect of drugs or excipients at the cellular level.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07A03B-6266-489A-8EE6-D119BBE6DDFF}"/>
              </a:ext>
            </a:extLst>
          </p:cNvPr>
          <p:cNvSpPr txBox="1"/>
          <p:nvPr/>
        </p:nvSpPr>
        <p:spPr>
          <a:xfrm>
            <a:off x="4778370" y="906082"/>
            <a:ext cx="4208149" cy="2051383"/>
          </a:xfrm>
          <a:prstGeom prst="rect">
            <a:avLst/>
          </a:prstGeom>
          <a:ln w="38100" cap="rnd" cmpd="dbl">
            <a:solidFill>
              <a:schemeClr val="accent1"/>
            </a:solidFill>
          </a:ln>
        </p:spPr>
        <p:txBody>
          <a:bodyPr vert="horz" wrap="square" lIns="91440" tIns="45721" rIns="91440" bIns="45721" rtlCol="0" anchor="t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US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 </a:t>
            </a:r>
            <a:r>
              <a:rPr lang="en-US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FaXToR</a:t>
            </a:r>
            <a:endParaRPr lang="en-US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Industrial service: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* Reconstruction and analysis of 3D volumes of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 tissue layers and small organs.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Main application: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* Evaluate morphological changes upon treatment.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* Characterization of implants and effects of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 implants in tissues morphology.</a:t>
            </a:r>
          </a:p>
        </p:txBody>
      </p:sp>
      <p:sp>
        <p:nvSpPr>
          <p:cNvPr id="15" name="Marcador de contenido 2">
            <a:extLst>
              <a:ext uri="{FF2B5EF4-FFF2-40B4-BE49-F238E27FC236}">
                <a16:creationId xmlns:a16="http://schemas.microsoft.com/office/drawing/2014/main" id="{BB144748-6659-4C24-887B-B045509F57F5}"/>
              </a:ext>
            </a:extLst>
          </p:cNvPr>
          <p:cNvSpPr txBox="1">
            <a:spLocks/>
          </p:cNvSpPr>
          <p:nvPr/>
        </p:nvSpPr>
        <p:spPr>
          <a:xfrm>
            <a:off x="574197" y="3051863"/>
            <a:ext cx="8523235" cy="9517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4" indent="-228604" algn="l" defTabSz="914411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15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21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27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32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8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4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601"/>
              </a:spcAft>
              <a:buFont typeface="Arial" panose="020B0604020202020204" pitchFamily="34" charset="0"/>
              <a:buNone/>
            </a:pPr>
            <a:r>
              <a:rPr lang="en-GB" sz="1800" b="1" i="1" dirty="0"/>
              <a:t>New opportunities for INDUSTRIES</a:t>
            </a:r>
            <a:endParaRPr lang="en-GB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b="1" dirty="0">
                <a:solidFill>
                  <a:srgbClr val="002060"/>
                </a:solidFill>
              </a:rPr>
              <a:t>COMPLEMENTARY TECHNIQUES: </a:t>
            </a:r>
            <a:r>
              <a:rPr lang="en-GB" sz="1400" dirty="0"/>
              <a:t>Correlative studies with </a:t>
            </a:r>
            <a:r>
              <a:rPr lang="en-GB" sz="1400" b="1" i="1" dirty="0" err="1"/>
              <a:t>cryo</a:t>
            </a:r>
            <a:r>
              <a:rPr lang="en-GB" sz="1400" b="1" i="1" dirty="0"/>
              <a:t> 3D SIM</a:t>
            </a:r>
            <a:r>
              <a:rPr lang="en-GB" sz="1400" b="1" dirty="0"/>
              <a:t> </a:t>
            </a:r>
            <a:r>
              <a:rPr lang="en-GB" sz="1400" dirty="0"/>
              <a:t>for the characterisation 			         	          of infection mechanisms (mainly for pharma).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1D049EE-EB36-4C15-8C83-E0C57B394767}"/>
              </a:ext>
            </a:extLst>
          </p:cNvPr>
          <p:cNvSpPr txBox="1"/>
          <p:nvPr/>
        </p:nvSpPr>
        <p:spPr>
          <a:xfrm>
            <a:off x="2143593" y="3949213"/>
            <a:ext cx="6842925" cy="58561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Cryo-</a:t>
            </a:r>
            <a:r>
              <a:rPr lang="en-GB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nano</a:t>
            </a:r>
            <a:r>
              <a:rPr lang="en-GB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X-Ray Fluorescence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for drug location and quantification,</a:t>
            </a:r>
          </a:p>
          <a:p>
            <a:r>
              <a:rPr lang="en-GB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sub-</a:t>
            </a:r>
            <a:r>
              <a:rPr lang="el-GR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GB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X-ray Computed Tomography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Effects of implants in tissues morphology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1"/>
              </a:spcAft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F76327-C4B5-45C0-BB55-7AE38D55CD21}"/>
              </a:ext>
            </a:extLst>
          </p:cNvPr>
          <p:cNvSpPr txBox="1"/>
          <p:nvPr/>
        </p:nvSpPr>
        <p:spPr>
          <a:xfrm>
            <a:off x="502171" y="4003614"/>
            <a:ext cx="914400" cy="531209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 ALBA II</a:t>
            </a:r>
          </a:p>
        </p:txBody>
      </p:sp>
    </p:spTree>
    <p:extLst>
      <p:ext uri="{BB962C8B-B14F-4D97-AF65-F5344CB8AC3E}">
        <p14:creationId xmlns:p14="http://schemas.microsoft.com/office/powerpoint/2010/main" val="1249363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5" y="133012"/>
            <a:ext cx="7070270" cy="662726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1"/>
              </a:spcAft>
            </a:pPr>
            <a:r>
              <a:rPr lang="es-ES" dirty="0" err="1"/>
              <a:t>Strategy</a:t>
            </a:r>
            <a:r>
              <a:rPr lang="es-ES" dirty="0"/>
              <a:t> </a:t>
            </a:r>
            <a:r>
              <a:rPr lang="es-ES" dirty="0" err="1"/>
              <a:t>implementation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err="1"/>
              <a:t>November</a:t>
            </a:r>
            <a:r>
              <a:rPr lang="es-ES" dirty="0"/>
              <a:t>/2021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ALBA SCTB section </a:t>
            </a:r>
            <a:r>
              <a:rPr lang="es-ES" dirty="0" err="1"/>
              <a:t>review</a:t>
            </a:r>
            <a:r>
              <a:rPr lang="es-ES" dirty="0"/>
              <a:t> – Industrial Office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/>
              <a:t>8/9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BCF2C8-37E1-4E3D-B0EB-D5E44CB9E978}"/>
              </a:ext>
            </a:extLst>
          </p:cNvPr>
          <p:cNvSpPr txBox="1"/>
          <p:nvPr/>
        </p:nvSpPr>
        <p:spPr>
          <a:xfrm>
            <a:off x="481864" y="1179097"/>
            <a:ext cx="8363198" cy="1786732"/>
          </a:xfrm>
          <a:prstGeom prst="rect">
            <a:avLst/>
          </a:prstGeom>
          <a:ln w="38100" cap="rnd" cmpd="dbl">
            <a:noFill/>
          </a:ln>
        </p:spPr>
        <p:txBody>
          <a:bodyPr vert="horz" wrap="square" lIns="91440" tIns="45721" rIns="91440" bIns="45721" rtlCol="0" anchor="t">
            <a:no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How to implement and diversify the INDUSTRIAL SERVICES</a:t>
            </a:r>
            <a:endParaRPr lang="es-ES" b="1" dirty="0"/>
          </a:p>
          <a:p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 Support from BL scientists for established services (</a:t>
            </a:r>
            <a:r>
              <a:rPr 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FTIR and</a:t>
            </a:r>
            <a:r>
              <a:rPr 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SAXS).</a:t>
            </a:r>
          </a:p>
          <a:p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 Proof of concept of the industrial applications for imaging techniques with support from BL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     scientists.</a:t>
            </a:r>
          </a:p>
          <a:p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 Foreseen solutions for additional resources to services which are too time-consuming in</a:t>
            </a:r>
          </a:p>
          <a:p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terms of sample preparation and/or data analysis: 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		* setup collaborations with research groups or technical platforms from		    research institutes,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		* use data analysis services from intermediary companies,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		* long-term agreements with companies. </a:t>
            </a:r>
          </a:p>
          <a:p>
            <a:pPr>
              <a:spcAft>
                <a:spcPts val="1200"/>
              </a:spcAft>
            </a:pPr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770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Autofit/>
      </a:bodyPr>
      <a:lstStyle>
        <a:defPPr>
          <a:defRPr sz="28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5376</TotalTime>
  <Words>1069</Words>
  <Application>Microsoft Office PowerPoint</Application>
  <PresentationFormat>On-screen Show (16:9)</PresentationFormat>
  <Paragraphs>153</Paragraphs>
  <Slides>10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Wingdings</vt:lpstr>
      <vt:lpstr>Tema de Office</vt:lpstr>
      <vt:lpstr>New opportunities on INDUSTRIAL access given the refurbished SCTB section </vt:lpstr>
      <vt:lpstr>PowerPoint Presentation</vt:lpstr>
      <vt:lpstr>PowerPoint Presentation</vt:lpstr>
      <vt:lpstr>PowerPoint Presentation</vt:lpstr>
      <vt:lpstr>  Strategy to reach out to NEW COMPANIES and new INDUSTRIAL SECTORS </vt:lpstr>
      <vt:lpstr>General requirements for INDUSTRY  at the SCTB section</vt:lpstr>
      <vt:lpstr>PowerPoint Presentation</vt:lpstr>
      <vt:lpstr>Transmission X-ray Microscopy at MISTRAL and Fast X-ray Tomography  at FaXToR</vt:lpstr>
      <vt:lpstr>Strategy implementation</vt:lpstr>
      <vt:lpstr>WRAP-UP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Lucas Wainer</dc:creator>
  <cp:lastModifiedBy>Bárbara Machado Calisto</cp:lastModifiedBy>
  <cp:revision>309</cp:revision>
  <dcterms:created xsi:type="dcterms:W3CDTF">2015-04-21T23:16:41Z</dcterms:created>
  <dcterms:modified xsi:type="dcterms:W3CDTF">2021-11-09T10:09:20Z</dcterms:modified>
</cp:coreProperties>
</file>