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1" r:id="rId3"/>
    <p:sldId id="283" r:id="rId4"/>
    <p:sldId id="288" r:id="rId5"/>
    <p:sldId id="264" r:id="rId6"/>
    <p:sldId id="266" r:id="rId7"/>
    <p:sldId id="291" r:id="rId8"/>
    <p:sldId id="284" r:id="rId9"/>
    <p:sldId id="285" r:id="rId10"/>
    <p:sldId id="289" r:id="rId11"/>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D4F"/>
    <a:srgbClr val="909090"/>
    <a:srgbClr val="88A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854" autoAdjust="0"/>
  </p:normalViewPr>
  <p:slideViewPr>
    <p:cSldViewPr snapToGrid="0">
      <p:cViewPr varScale="1">
        <p:scale>
          <a:sx n="90" d="100"/>
          <a:sy n="90" d="100"/>
        </p:scale>
        <p:origin x="75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95C8A-C15C-4AA6-95E1-00EBA5A9A15A}" type="datetimeFigureOut">
              <a:rPr lang="es-ES" smtClean="0"/>
              <a:t>09/11/2021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813DD-DAAB-4354-8C0C-BEFED41B76FD}" type="slidenum">
              <a:rPr lang="es-ES" smtClean="0"/>
              <a:t>‹#›</a:t>
            </a:fld>
            <a:endParaRPr lang="es-ES"/>
          </a:p>
        </p:txBody>
      </p:sp>
    </p:spTree>
    <p:extLst>
      <p:ext uri="{BB962C8B-B14F-4D97-AF65-F5344CB8AC3E}">
        <p14:creationId xmlns:p14="http://schemas.microsoft.com/office/powerpoint/2010/main" val="383842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AF4813DD-DAAB-4354-8C0C-BEFED41B76FD}" type="slidenum">
              <a:rPr lang="es-ES" smtClean="0"/>
              <a:t>1</a:t>
            </a:fld>
            <a:endParaRPr lang="es-ES"/>
          </a:p>
        </p:txBody>
      </p:sp>
    </p:spTree>
    <p:extLst>
      <p:ext uri="{BB962C8B-B14F-4D97-AF65-F5344CB8AC3E}">
        <p14:creationId xmlns:p14="http://schemas.microsoft.com/office/powerpoint/2010/main" val="43872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AF4813DD-DAAB-4354-8C0C-BEFED41B76FD}" type="slidenum">
              <a:rPr lang="es-ES" smtClean="0"/>
              <a:t>3</a:t>
            </a:fld>
            <a:endParaRPr lang="es-ES"/>
          </a:p>
        </p:txBody>
      </p:sp>
    </p:spTree>
    <p:extLst>
      <p:ext uri="{BB962C8B-B14F-4D97-AF65-F5344CB8AC3E}">
        <p14:creationId xmlns:p14="http://schemas.microsoft.com/office/powerpoint/2010/main" val="1924630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813DD-DAAB-4354-8C0C-BEFED41B76FD}" type="slidenum">
              <a:rPr lang="es-ES" smtClean="0"/>
              <a:t>5</a:t>
            </a:fld>
            <a:endParaRPr lang="es-ES"/>
          </a:p>
        </p:txBody>
      </p:sp>
    </p:spTree>
    <p:extLst>
      <p:ext uri="{BB962C8B-B14F-4D97-AF65-F5344CB8AC3E}">
        <p14:creationId xmlns:p14="http://schemas.microsoft.com/office/powerpoint/2010/main" val="178601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813DD-DAAB-4354-8C0C-BEFED41B76FD}" type="slidenum">
              <a:rPr lang="es-ES" smtClean="0"/>
              <a:t>6</a:t>
            </a:fld>
            <a:endParaRPr lang="es-ES"/>
          </a:p>
        </p:txBody>
      </p:sp>
    </p:spTree>
    <p:extLst>
      <p:ext uri="{BB962C8B-B14F-4D97-AF65-F5344CB8AC3E}">
        <p14:creationId xmlns:p14="http://schemas.microsoft.com/office/powerpoint/2010/main" val="140531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813DD-DAAB-4354-8C0C-BEFED41B76FD}" type="slidenum">
              <a:rPr lang="es-ES" smtClean="0"/>
              <a:t>7</a:t>
            </a:fld>
            <a:endParaRPr lang="es-ES"/>
          </a:p>
        </p:txBody>
      </p:sp>
    </p:spTree>
    <p:extLst>
      <p:ext uri="{BB962C8B-B14F-4D97-AF65-F5344CB8AC3E}">
        <p14:creationId xmlns:p14="http://schemas.microsoft.com/office/powerpoint/2010/main" val="23127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AF4813DD-DAAB-4354-8C0C-BEFED41B76FD}" type="slidenum">
              <a:rPr lang="es-ES" smtClean="0"/>
              <a:t>8</a:t>
            </a:fld>
            <a:endParaRPr lang="es-ES"/>
          </a:p>
        </p:txBody>
      </p:sp>
    </p:spTree>
    <p:extLst>
      <p:ext uri="{BB962C8B-B14F-4D97-AF65-F5344CB8AC3E}">
        <p14:creationId xmlns:p14="http://schemas.microsoft.com/office/powerpoint/2010/main" val="104036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a:t>
            </a:r>
            <a:r>
              <a:rPr lang="en-US" baseline="0" dirty="0"/>
              <a:t> upgrade is worth it!</a:t>
            </a:r>
          </a:p>
          <a:p>
            <a:endParaRPr lang="en-US" dirty="0"/>
          </a:p>
        </p:txBody>
      </p:sp>
      <p:sp>
        <p:nvSpPr>
          <p:cNvPr id="4" name="Slide Number Placeholder 3"/>
          <p:cNvSpPr>
            <a:spLocks noGrp="1"/>
          </p:cNvSpPr>
          <p:nvPr>
            <p:ph type="sldNum" sz="quarter" idx="10"/>
          </p:nvPr>
        </p:nvSpPr>
        <p:spPr/>
        <p:txBody>
          <a:bodyPr/>
          <a:lstStyle/>
          <a:p>
            <a:fld id="{AF4813DD-DAAB-4354-8C0C-BEFED41B76FD}" type="slidenum">
              <a:rPr lang="es-ES" smtClean="0"/>
              <a:t>10</a:t>
            </a:fld>
            <a:endParaRPr lang="es-ES"/>
          </a:p>
        </p:txBody>
      </p:sp>
    </p:spTree>
    <p:extLst>
      <p:ext uri="{BB962C8B-B14F-4D97-AF65-F5344CB8AC3E}">
        <p14:creationId xmlns:p14="http://schemas.microsoft.com/office/powerpoint/2010/main" val="2127820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2965341" y="2153978"/>
            <a:ext cx="5535386" cy="1244712"/>
          </a:xfrm>
          <a:prstGeom prst="rect">
            <a:avLst/>
          </a:prstGeom>
        </p:spPr>
        <p:txBody>
          <a:bodyPr vert="horz" lIns="91440" tIns="45720" rIns="91440" bIns="45720" rtlCol="0" anchor="t">
            <a:noAutofit/>
          </a:bodyPr>
          <a:lstStyle>
            <a:lvl1pPr algn="l">
              <a:defRPr sz="3800"/>
            </a:lvl1pPr>
          </a:lstStyle>
          <a:p>
            <a:r>
              <a:rPr lang="es-ES" dirty="0"/>
              <a:t>Haga clic para modificar el estilo de título del patrón</a:t>
            </a:r>
            <a:endParaRPr lang="en-US" dirty="0"/>
          </a:p>
        </p:txBody>
      </p:sp>
      <p:sp>
        <p:nvSpPr>
          <p:cNvPr id="24" name="Marcador de contenido 23"/>
          <p:cNvSpPr>
            <a:spLocks noGrp="1"/>
          </p:cNvSpPr>
          <p:nvPr>
            <p:ph sz="quarter" idx="10" hasCustomPrompt="1"/>
          </p:nvPr>
        </p:nvSpPr>
        <p:spPr>
          <a:xfrm>
            <a:off x="2973506" y="1726425"/>
            <a:ext cx="5535386" cy="353002"/>
          </a:xfrm>
        </p:spPr>
        <p:txBody>
          <a:bodyPr/>
          <a:lstStyle>
            <a:lvl1pPr marL="0" indent="0">
              <a:buNone/>
              <a:defRPr sz="2800">
                <a:solidFill>
                  <a:srgbClr val="122D4F"/>
                </a:solidFill>
              </a:defRPr>
            </a:lvl1pPr>
          </a:lstStyle>
          <a:p>
            <a:pPr lvl="0"/>
            <a:r>
              <a:rPr lang="es-ES" dirty="0" err="1"/>
              <a:t>Author</a:t>
            </a:r>
            <a:endParaRPr lang="es-ES" dirty="0"/>
          </a:p>
        </p:txBody>
      </p:sp>
      <p:sp>
        <p:nvSpPr>
          <p:cNvPr id="25" name="Marcador de contenido 23"/>
          <p:cNvSpPr>
            <a:spLocks noGrp="1"/>
          </p:cNvSpPr>
          <p:nvPr>
            <p:ph sz="quarter" idx="11" hasCustomPrompt="1"/>
          </p:nvPr>
        </p:nvSpPr>
        <p:spPr>
          <a:xfrm>
            <a:off x="2973506" y="3473241"/>
            <a:ext cx="5535386" cy="353002"/>
          </a:xfrm>
        </p:spPr>
        <p:txBody>
          <a:bodyPr/>
          <a:lstStyle>
            <a:lvl1pPr marL="0" indent="0">
              <a:buNone/>
              <a:defRPr sz="2000">
                <a:solidFill>
                  <a:srgbClr val="122D4F"/>
                </a:solidFill>
              </a:defRPr>
            </a:lvl1pPr>
          </a:lstStyle>
          <a:p>
            <a:pPr lvl="0"/>
            <a:r>
              <a:rPr lang="es-ES" dirty="0"/>
              <a:t>20/05/2015</a:t>
            </a:r>
          </a:p>
        </p:txBody>
      </p:sp>
      <p:pic>
        <p:nvPicPr>
          <p:cNvPr id="6"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4" y="-314325"/>
            <a:ext cx="9140956" cy="6858000"/>
          </a:xfrm>
          <a:prstGeom prst="rect">
            <a:avLst/>
          </a:prstGeom>
        </p:spPr>
      </p:pic>
    </p:spTree>
    <p:extLst>
      <p:ext uri="{BB962C8B-B14F-4D97-AF65-F5344CB8AC3E}">
        <p14:creationId xmlns:p14="http://schemas.microsoft.com/office/powerpoint/2010/main" val="426245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Vertical Text Placeholder 2"/>
          <p:cNvSpPr>
            <a:spLocks noGrp="1"/>
          </p:cNvSpPr>
          <p:nvPr>
            <p:ph type="body" orient="vert" idx="1"/>
          </p:nvPr>
        </p:nvSpPr>
        <p:spPr/>
        <p:txBody>
          <a:bodyPr vert="eaVert">
            <a:normAutofit/>
          </a:bodyPr>
          <a:lstStyle>
            <a:lvl1pPr>
              <a:defRPr sz="1600"/>
            </a:lvl1pPr>
            <a:lvl2pPr>
              <a:defRPr sz="1600"/>
            </a:lvl2pPr>
            <a:lvl3pPr>
              <a:defRPr sz="1600"/>
            </a:lvl3pPr>
            <a:lvl4pPr>
              <a:defRPr sz="1600"/>
            </a:lvl4pPr>
            <a:lvl5pPr>
              <a:defRPr sz="16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10B60370-0E88-4734-9211-70F676DBAFB4}" type="datetime1">
              <a:rPr lang="es-ES" smtClean="0"/>
              <a:t>09/11/2021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05383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830061" y="88788"/>
            <a:ext cx="1092994" cy="1000125"/>
          </a:xfrm>
          <a:prstGeom prst="rect">
            <a:avLst/>
          </a:prstGeom>
        </p:spPr>
      </p:pic>
      <p:sp>
        <p:nvSpPr>
          <p:cNvPr id="2" name="Vertical Title 1"/>
          <p:cNvSpPr>
            <a:spLocks noGrp="1"/>
          </p:cNvSpPr>
          <p:nvPr>
            <p:ph type="title" orient="vert" hasCustomPrompt="1"/>
          </p:nvPr>
        </p:nvSpPr>
        <p:spPr>
          <a:xfrm>
            <a:off x="6543675" y="273845"/>
            <a:ext cx="2126796" cy="4358879"/>
          </a:xfrm>
        </p:spPr>
        <p:txBody>
          <a:bodyPr vert="eaVert"/>
          <a:lstStyle>
            <a:lvl1pPr>
              <a:defRPr/>
            </a:lvl1pPr>
          </a:lstStyle>
          <a:p>
            <a:r>
              <a:rPr lang="es-ES" dirty="0"/>
              <a:t>Haga clic para modificar </a:t>
            </a:r>
            <a:br>
              <a:rPr lang="es-ES" dirty="0"/>
            </a:br>
            <a:r>
              <a:rPr lang="es-ES" dirty="0"/>
              <a:t>el estilo de título del patrón</a:t>
            </a:r>
            <a:endParaRPr lang="en-US" dirty="0"/>
          </a:p>
        </p:txBody>
      </p:sp>
      <p:sp>
        <p:nvSpPr>
          <p:cNvPr id="3" name="Vertical Text Placeholder 2"/>
          <p:cNvSpPr>
            <a:spLocks noGrp="1"/>
          </p:cNvSpPr>
          <p:nvPr>
            <p:ph type="body" orient="vert" idx="1"/>
          </p:nvPr>
        </p:nvSpPr>
        <p:spPr>
          <a:xfrm>
            <a:off x="628653" y="273845"/>
            <a:ext cx="5800725" cy="4358879"/>
          </a:xfrm>
        </p:spPr>
        <p:txBody>
          <a:bodyPr vert="eaVert">
            <a:normAutofit/>
          </a:bodyPr>
          <a:lstStyle>
            <a:lvl1pPr>
              <a:defRPr sz="1600"/>
            </a:lvl1pPr>
            <a:lvl2pPr>
              <a:defRPr sz="1600"/>
            </a:lvl2pPr>
            <a:lvl3pPr>
              <a:defRPr sz="1600"/>
            </a:lvl3pPr>
            <a:lvl4pPr>
              <a:defRPr sz="1600"/>
            </a:lvl4pPr>
            <a:lvl5pPr>
              <a:defRPr sz="16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FAB20052-A604-434E-8C65-ABED4CF32048}" type="datetime1">
              <a:rPr lang="es-ES" smtClean="0"/>
              <a:t>09/11/2021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103702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628650" y="4866936"/>
            <a:ext cx="6400800" cy="174172"/>
          </a:xfrm>
        </p:spPr>
        <p:txBody>
          <a:bodyPr/>
          <a:lstStyle/>
          <a:p>
            <a:fld id="{F2651C96-19B1-40F4-9850-7FBA07D31737}" type="datetime1">
              <a:rPr lang="es-ES" smtClean="0"/>
              <a:t>09/11/2021</a:t>
            </a:fld>
            <a:endParaRPr lang="es-ES" dirty="0"/>
          </a:p>
        </p:txBody>
      </p:sp>
      <p:sp>
        <p:nvSpPr>
          <p:cNvPr id="5" name="Footer Placeholder 4"/>
          <p:cNvSpPr>
            <a:spLocks noGrp="1"/>
          </p:cNvSpPr>
          <p:nvPr>
            <p:ph type="ftr" sz="quarter" idx="11"/>
          </p:nvPr>
        </p:nvSpPr>
        <p:spPr>
          <a:xfrm>
            <a:off x="628650" y="4632723"/>
            <a:ext cx="6400800" cy="225370"/>
          </a:xfrm>
        </p:spPr>
        <p:txBody>
          <a:bodyPr/>
          <a:lstStyle/>
          <a:p>
            <a:endParaRPr lang="es-ES" dirty="0"/>
          </a:p>
        </p:txBody>
      </p:sp>
      <p:sp>
        <p:nvSpPr>
          <p:cNvPr id="6" name="Slide Number Placeholder 5"/>
          <p:cNvSpPr>
            <a:spLocks noGrp="1"/>
          </p:cNvSpPr>
          <p:nvPr>
            <p:ph type="sldNum" sz="quarter" idx="12"/>
          </p:nvPr>
        </p:nvSpPr>
        <p:spPr/>
        <p:txBody>
          <a:bodyPr/>
          <a:lstStyle/>
          <a:p>
            <a:fld id="{59A3C1E9-1E17-4B2D-975E-2F80F7CB45F8}" type="slidenum">
              <a:rPr lang="es-ES" smtClean="0"/>
              <a:t>‹#›</a:t>
            </a:fld>
            <a:endParaRPr lang="es-ES" dirty="0"/>
          </a:p>
        </p:txBody>
      </p:sp>
    </p:spTree>
    <p:extLst>
      <p:ext uri="{BB962C8B-B14F-4D97-AF65-F5344CB8AC3E}">
        <p14:creationId xmlns:p14="http://schemas.microsoft.com/office/powerpoint/2010/main" val="334596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680186"/>
          </a:xfrm>
        </p:spPr>
        <p:txBody>
          <a:bodyPr anchor="t">
            <a:normAutofit/>
          </a:bodyPr>
          <a:lstStyle>
            <a:lvl1pPr>
              <a:defRPr sz="28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3888" y="2100263"/>
            <a:ext cx="7886700" cy="3148012"/>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73A649AB-34DF-466E-A580-3C81DFFCF737}" type="datetime1">
              <a:rPr lang="es-ES" smtClean="0"/>
              <a:t>09/11/2021</a:t>
            </a:fld>
            <a:endParaRPr lang="es-ES"/>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60165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Content Placeholder 2"/>
          <p:cNvSpPr>
            <a:spLocks noGrp="1"/>
          </p:cNvSpPr>
          <p:nvPr>
            <p:ph sz="half" idx="1"/>
          </p:nvPr>
        </p:nvSpPr>
        <p:spPr>
          <a:xfrm>
            <a:off x="628650" y="1206275"/>
            <a:ext cx="3886200" cy="404200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4629150" y="1206275"/>
            <a:ext cx="3886200" cy="404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F20AF5B-93B9-45F9-AD4F-ED228E0F92C0}" type="datetime1">
              <a:rPr lang="es-ES" smtClean="0"/>
              <a:t>09/11/2021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63179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4" y="273846"/>
            <a:ext cx="7085409" cy="994172"/>
          </a:xfrm>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ctr">
            <a:normAutofit/>
          </a:bodyPr>
          <a:lstStyle>
            <a:lvl1pPr marL="0" indent="0">
              <a:buNone/>
              <a:defRPr sz="1600" b="0">
                <a:solidFill>
                  <a:srgbClr val="88A0B8"/>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1878806"/>
            <a:ext cx="3868340" cy="3331369"/>
          </a:xfrm>
        </p:spPr>
        <p:txBody>
          <a:bodyPr>
            <a:normAutofit/>
          </a:bodyPr>
          <a:lstStyle>
            <a:lvl1pPr>
              <a:defRPr sz="1400"/>
            </a:lvl1pPr>
            <a:lvl2pPr>
              <a:defRPr sz="1400"/>
            </a:lvl2pPr>
            <a:lvl3pPr>
              <a:defRPr sz="1400"/>
            </a:lvl3pPr>
            <a:lvl4pPr>
              <a:defRPr sz="1400"/>
            </a:lvl4pPr>
            <a:lvl5pPr>
              <a:defRPr sz="14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4629153" y="1260872"/>
            <a:ext cx="3887391" cy="617934"/>
          </a:xfrm>
        </p:spPr>
        <p:txBody>
          <a:bodyPr anchor="ctr">
            <a:normAutofit/>
          </a:bodyPr>
          <a:lstStyle>
            <a:lvl1pPr marL="0" indent="0">
              <a:buNone/>
              <a:defRPr lang="es-ES" sz="1600" b="0" kern="1200" dirty="0" smtClean="0">
                <a:solidFill>
                  <a:srgbClr val="88A0B8"/>
                </a:solidFill>
                <a:latin typeface="Arial Black" panose="020B0A040201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Content Placeholder 5"/>
          <p:cNvSpPr>
            <a:spLocks noGrp="1"/>
          </p:cNvSpPr>
          <p:nvPr>
            <p:ph sz="quarter" idx="4"/>
          </p:nvPr>
        </p:nvSpPr>
        <p:spPr>
          <a:xfrm>
            <a:off x="4629153" y="1878806"/>
            <a:ext cx="3887391" cy="3331369"/>
          </a:xfrm>
        </p:spPr>
        <p:txBody>
          <a:bodyPr>
            <a:normAutofit/>
          </a:bodyPr>
          <a:lstStyle>
            <a:lvl1pPr>
              <a:defRPr sz="1400"/>
            </a:lvl1pPr>
            <a:lvl2pPr>
              <a:defRPr sz="1400"/>
            </a:lvl2pPr>
            <a:lvl3pPr>
              <a:defRPr sz="1400"/>
            </a:lvl3pPr>
            <a:lvl4pPr>
              <a:defRPr sz="1400"/>
            </a:lvl4pPr>
            <a:lvl5pPr>
              <a:defRPr sz="14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Date Placeholder 6"/>
          <p:cNvSpPr>
            <a:spLocks noGrp="1"/>
          </p:cNvSpPr>
          <p:nvPr>
            <p:ph type="dt" sz="half" idx="10"/>
          </p:nvPr>
        </p:nvSpPr>
        <p:spPr/>
        <p:txBody>
          <a:bodyPr/>
          <a:lstStyle/>
          <a:p>
            <a:fld id="{7A39750E-4045-44B4-992E-4CB35650A328}" type="datetime1">
              <a:rPr lang="es-ES" smtClean="0"/>
              <a:t>09/11/2021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56523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Date Placeholder 2"/>
          <p:cNvSpPr>
            <a:spLocks noGrp="1"/>
          </p:cNvSpPr>
          <p:nvPr>
            <p:ph type="dt" sz="half" idx="10"/>
          </p:nvPr>
        </p:nvSpPr>
        <p:spPr/>
        <p:txBody>
          <a:bodyPr/>
          <a:lstStyle/>
          <a:p>
            <a:fld id="{B6B2549A-7626-436A-AA77-7CA4F38E38D9}" type="datetime1">
              <a:rPr lang="es-ES" smtClean="0"/>
              <a:t>09/11/2021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249142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256BF-FD26-450D-886A-2B66C992CF36}" type="datetime1">
              <a:rPr lang="es-ES" smtClean="0"/>
              <a:t>09/11/2021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139052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70"/>
            <a:ext cx="2949178" cy="802481"/>
          </a:xfrm>
        </p:spPr>
        <p:txBody>
          <a:bodyPr anchor="t">
            <a:normAutofit/>
          </a:bodyPr>
          <a:lstStyle>
            <a:lvl1pPr>
              <a:defRPr sz="18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740571"/>
            <a:ext cx="4629150" cy="4526754"/>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a:xfrm>
            <a:off x="629841" y="1543051"/>
            <a:ext cx="2949178" cy="35403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Date Placeholder 4"/>
          <p:cNvSpPr>
            <a:spLocks noGrp="1"/>
          </p:cNvSpPr>
          <p:nvPr>
            <p:ph type="dt" sz="half" idx="10"/>
          </p:nvPr>
        </p:nvSpPr>
        <p:spPr/>
        <p:txBody>
          <a:bodyPr/>
          <a:lstStyle/>
          <a:p>
            <a:fld id="{2396E163-4F32-477B-AD24-AD11012ABBDF}" type="datetime1">
              <a:rPr lang="es-ES" smtClean="0"/>
              <a:t>09/11/2021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54090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70"/>
            <a:ext cx="2949178" cy="802481"/>
          </a:xfrm>
        </p:spPr>
        <p:txBody>
          <a:bodyPr anchor="t">
            <a:normAutofit/>
          </a:bodyPr>
          <a:lstStyle>
            <a:lvl1pPr>
              <a:defRPr sz="180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3887391" y="740571"/>
            <a:ext cx="4629150" cy="4402929"/>
          </a:xfrm>
        </p:spPr>
        <p:txBody>
          <a:bodyPr anchor="t">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1543051"/>
            <a:ext cx="2949178" cy="34434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Date Placeholder 4"/>
          <p:cNvSpPr>
            <a:spLocks noGrp="1"/>
          </p:cNvSpPr>
          <p:nvPr>
            <p:ph type="dt" sz="half" idx="10"/>
          </p:nvPr>
        </p:nvSpPr>
        <p:spPr/>
        <p:txBody>
          <a:bodyPr/>
          <a:lstStyle/>
          <a:p>
            <a:fld id="{A606EA93-E24C-48E1-AA36-EF8A615E41FF}" type="datetime1">
              <a:rPr lang="es-ES" smtClean="0"/>
              <a:t>09/11/2021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94871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6" y="0"/>
            <a:ext cx="9142208" cy="5143500"/>
          </a:xfrm>
          <a:prstGeom prst="rect">
            <a:avLst/>
          </a:prstGeom>
        </p:spPr>
      </p:pic>
      <p:sp>
        <p:nvSpPr>
          <p:cNvPr id="2" name="Title Placeholder 1"/>
          <p:cNvSpPr>
            <a:spLocks noGrp="1"/>
          </p:cNvSpPr>
          <p:nvPr>
            <p:ph type="title"/>
          </p:nvPr>
        </p:nvSpPr>
        <p:spPr>
          <a:xfrm>
            <a:off x="628653" y="133012"/>
            <a:ext cx="7070271" cy="994172"/>
          </a:xfrm>
          <a:prstGeom prst="rect">
            <a:avLst/>
          </a:prstGeom>
        </p:spPr>
        <p:txBody>
          <a:bodyPr vert="horz" lIns="91440" tIns="45720" rIns="91440" bIns="45720" rtlCol="0" anchor="t">
            <a:normAutofit/>
          </a:bodyPr>
          <a:lstStyle/>
          <a:p>
            <a:r>
              <a:rPr lang="es-ES" dirty="0"/>
              <a:t>Haga clic para modificar </a:t>
            </a:r>
            <a:br>
              <a:rPr lang="es-ES" dirty="0"/>
            </a:br>
            <a:r>
              <a:rPr lang="es-ES" dirty="0"/>
              <a:t>el estilo de título del patrón</a:t>
            </a:r>
            <a:endParaRPr lang="en-US" dirty="0"/>
          </a:p>
        </p:txBody>
      </p:sp>
      <p:sp>
        <p:nvSpPr>
          <p:cNvPr id="3" name="Text Placeholder 2"/>
          <p:cNvSpPr>
            <a:spLocks noGrp="1"/>
          </p:cNvSpPr>
          <p:nvPr>
            <p:ph type="body" idx="1"/>
          </p:nvPr>
        </p:nvSpPr>
        <p:spPr>
          <a:xfrm>
            <a:off x="628650" y="1175657"/>
            <a:ext cx="7886700" cy="396784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9" name="Slide Number Placeholder 5"/>
          <p:cNvSpPr txBox="1">
            <a:spLocks/>
          </p:cNvSpPr>
          <p:nvPr userDrawn="1"/>
        </p:nvSpPr>
        <p:spPr>
          <a:xfrm>
            <a:off x="7085078" y="4869656"/>
            <a:ext cx="2057400" cy="273844"/>
          </a:xfrm>
          <a:prstGeom prst="rect">
            <a:avLst/>
          </a:prstGeom>
        </p:spPr>
        <p:txBody>
          <a:bodyPr/>
          <a:lstStyle>
            <a:defPPr>
              <a:defRPr lang="es-ES"/>
            </a:defPPr>
            <a:lvl1pPr marL="0" algn="l"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26923-C7E2-45C3-B29C-32230263B074}" type="slidenum">
              <a:rPr lang="es-ES" smtClean="0"/>
              <a:pPr/>
              <a:t>‹#›</a:t>
            </a:fld>
            <a:endParaRPr lang="es-ES" dirty="0"/>
          </a:p>
        </p:txBody>
      </p:sp>
      <p:sp>
        <p:nvSpPr>
          <p:cNvPr id="6" name="Slide Number Placeholder 5"/>
          <p:cNvSpPr>
            <a:spLocks noGrp="1"/>
          </p:cNvSpPr>
          <p:nvPr>
            <p:ph type="sldNum" sz="quarter" idx="4"/>
          </p:nvPr>
        </p:nvSpPr>
        <p:spPr>
          <a:xfrm>
            <a:off x="7085078" y="4869656"/>
            <a:ext cx="2057400" cy="273844"/>
          </a:xfrm>
          <a:prstGeom prst="rect">
            <a:avLst/>
          </a:prstGeom>
        </p:spPr>
        <p:txBody>
          <a:bodyPr vert="horz" lIns="91440" tIns="45720" rIns="91440" bIns="45720" rtlCol="0" anchor="ctr"/>
          <a:lstStyle>
            <a:lvl1pPr algn="r">
              <a:defRPr sz="1050">
                <a:solidFill>
                  <a:schemeClr val="bg1"/>
                </a:solidFill>
                <a:latin typeface="Arial" panose="020B0604020202020204" pitchFamily="34" charset="0"/>
                <a:cs typeface="Arial" panose="020B0604020202020204" pitchFamily="34" charset="0"/>
              </a:defRPr>
            </a:lvl1pPr>
          </a:lstStyle>
          <a:p>
            <a:fld id="{59A3C1E9-1E17-4B2D-975E-2F80F7CB45F8}" type="slidenum">
              <a:rPr lang="es-ES" smtClean="0"/>
              <a:pPr/>
              <a:t>‹#›</a:t>
            </a:fld>
            <a:endParaRPr lang="es-ES" dirty="0"/>
          </a:p>
        </p:txBody>
      </p:sp>
      <p:sp>
        <p:nvSpPr>
          <p:cNvPr id="4" name="Date Placeholder 3"/>
          <p:cNvSpPr>
            <a:spLocks noGrp="1"/>
          </p:cNvSpPr>
          <p:nvPr>
            <p:ph type="dt" sz="half" idx="2"/>
          </p:nvPr>
        </p:nvSpPr>
        <p:spPr>
          <a:xfrm>
            <a:off x="123825" y="4878499"/>
            <a:ext cx="2057400" cy="174172"/>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AEEE9790-2C7A-4B60-9979-E950BD8F5A78}" type="datetime1">
              <a:rPr lang="es-ES" smtClean="0"/>
              <a:t>09/11/2021</a:t>
            </a:fld>
            <a:endParaRPr lang="es-ES" dirty="0"/>
          </a:p>
        </p:txBody>
      </p:sp>
      <p:sp>
        <p:nvSpPr>
          <p:cNvPr id="5" name="Footer Placeholder 4"/>
          <p:cNvSpPr>
            <a:spLocks noGrp="1"/>
          </p:cNvSpPr>
          <p:nvPr>
            <p:ph type="ftr" sz="quarter" idx="3"/>
          </p:nvPr>
        </p:nvSpPr>
        <p:spPr>
          <a:xfrm>
            <a:off x="123825" y="4644286"/>
            <a:ext cx="3086100" cy="225370"/>
          </a:xfrm>
          <a:prstGeom prst="rect">
            <a:avLst/>
          </a:prstGeom>
        </p:spPr>
        <p:txBody>
          <a:bodyPr vert="horz" lIns="91440" tIns="45720" rIns="91440" bIns="45720" rtlCol="0" anchor="ctr"/>
          <a:lstStyle>
            <a:lvl1pPr algn="l">
              <a:defRPr sz="1400" b="1">
                <a:solidFill>
                  <a:schemeClr val="tx1">
                    <a:tint val="75000"/>
                  </a:schemeClr>
                </a:solidFill>
                <a:latin typeface="Arial" panose="020B0604020202020204" pitchFamily="34" charset="0"/>
                <a:cs typeface="Arial" panose="020B0604020202020204" pitchFamily="34" charset="0"/>
              </a:defRPr>
            </a:lvl1pPr>
          </a:lstStyle>
          <a:p>
            <a:endParaRPr lang="es-ES" dirty="0"/>
          </a:p>
        </p:txBody>
      </p:sp>
    </p:spTree>
    <p:extLst>
      <p:ext uri="{BB962C8B-B14F-4D97-AF65-F5344CB8AC3E}">
        <p14:creationId xmlns:p14="http://schemas.microsoft.com/office/powerpoint/2010/main" val="2494110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r" defTabSz="914400" rtl="0" eaLnBrk="1" latinLnBrk="0" hangingPunct="1">
        <a:lnSpc>
          <a:spcPct val="90000"/>
        </a:lnSpc>
        <a:spcBef>
          <a:spcPct val="0"/>
        </a:spcBef>
        <a:buNone/>
        <a:defRPr lang="en-US" sz="1800" b="0" kern="1200" dirty="0">
          <a:solidFill>
            <a:srgbClr val="323E4F"/>
          </a:solidFill>
          <a:latin typeface="Arial Black"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886932" y="2292205"/>
            <a:ext cx="8081628" cy="1244712"/>
          </a:xfrm>
        </p:spPr>
        <p:txBody>
          <a:bodyPr/>
          <a:lstStyle/>
          <a:p>
            <a:pPr algn="r"/>
            <a:r>
              <a:rPr lang="en-US" sz="3000" dirty="0"/>
              <a:t>Industrial Program Overview</a:t>
            </a:r>
            <a:br>
              <a:rPr lang="en-US" sz="3000" dirty="0"/>
            </a:br>
            <a:br>
              <a:rPr lang="en-US" sz="3000" dirty="0"/>
            </a:br>
            <a:r>
              <a:rPr lang="en-US" sz="3000" dirty="0"/>
              <a:t>Structural Cell and Tissue Biology</a:t>
            </a:r>
          </a:p>
        </p:txBody>
      </p:sp>
      <p:sp>
        <p:nvSpPr>
          <p:cNvPr id="3" name="Marcador de contenido 6"/>
          <p:cNvSpPr>
            <a:spLocks noGrp="1"/>
          </p:cNvSpPr>
          <p:nvPr>
            <p:ph sz="quarter" idx="10"/>
          </p:nvPr>
        </p:nvSpPr>
        <p:spPr>
          <a:xfrm>
            <a:off x="2824644" y="1726425"/>
            <a:ext cx="5535386" cy="353002"/>
          </a:xfrm>
        </p:spPr>
        <p:txBody>
          <a:bodyPr>
            <a:normAutofit fontScale="85000" lnSpcReduction="20000"/>
          </a:bodyPr>
          <a:lstStyle/>
          <a:p>
            <a:r>
              <a:rPr lang="en-US" dirty="0" err="1"/>
              <a:t>Núria</a:t>
            </a:r>
            <a:r>
              <a:rPr lang="en-US" dirty="0"/>
              <a:t> </a:t>
            </a:r>
            <a:r>
              <a:rPr lang="en-US" dirty="0" err="1"/>
              <a:t>Valls</a:t>
            </a:r>
            <a:endParaRPr lang="en-US" dirty="0"/>
          </a:p>
        </p:txBody>
      </p:sp>
      <p:sp>
        <p:nvSpPr>
          <p:cNvPr id="4" name="Marcador de contenido 7"/>
          <p:cNvSpPr>
            <a:spLocks noGrp="1"/>
          </p:cNvSpPr>
          <p:nvPr>
            <p:ph sz="quarter" idx="11"/>
          </p:nvPr>
        </p:nvSpPr>
        <p:spPr>
          <a:xfrm>
            <a:off x="2920338" y="3930437"/>
            <a:ext cx="5535386" cy="353002"/>
          </a:xfrm>
        </p:spPr>
        <p:txBody>
          <a:bodyPr>
            <a:normAutofit lnSpcReduction="10000"/>
          </a:bodyPr>
          <a:lstStyle/>
          <a:p>
            <a:r>
              <a:rPr lang="es-ES" dirty="0">
                <a:solidFill>
                  <a:schemeClr val="tx1"/>
                </a:solidFill>
              </a:rPr>
              <a:t>9</a:t>
            </a:r>
            <a:r>
              <a:rPr lang="es-ES">
                <a:solidFill>
                  <a:schemeClr val="tx1"/>
                </a:solidFill>
              </a:rPr>
              <a:t>-11-2021</a:t>
            </a:r>
            <a:endParaRPr lang="es-ES" dirty="0">
              <a:solidFill>
                <a:schemeClr val="tx1"/>
              </a:solidFill>
            </a:endParaRPr>
          </a:p>
        </p:txBody>
      </p:sp>
    </p:spTree>
    <p:extLst>
      <p:ext uri="{BB962C8B-B14F-4D97-AF65-F5344CB8AC3E}">
        <p14:creationId xmlns:p14="http://schemas.microsoft.com/office/powerpoint/2010/main" val="206349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246" y="717457"/>
            <a:ext cx="4164483" cy="1185581"/>
          </a:xfrm>
          <a:prstGeom prst="rect">
            <a:avLst/>
          </a:prstGeom>
        </p:spPr>
        <p:txBody>
          <a:bodyPr wrap="square">
            <a:spAutoFit/>
          </a:bodyPr>
          <a:lstStyle/>
          <a:p>
            <a:pPr marL="285750" lvl="1" indent="-285750">
              <a:lnSpc>
                <a:spcPct val="120000"/>
              </a:lnSpc>
              <a:buFont typeface="Wingdings" panose="05000000000000000000" pitchFamily="2" charset="2"/>
              <a:buChar char="§"/>
              <a:tabLst>
                <a:tab pos="53975" algn="l"/>
              </a:tabLst>
            </a:pPr>
            <a:r>
              <a:rPr lang="en-US" sz="1200" dirty="0"/>
              <a:t>Network with industrial associations, scientists related to companies that can eventually become customers</a:t>
            </a:r>
          </a:p>
          <a:p>
            <a:pPr marL="285750" lvl="1" indent="-285750">
              <a:lnSpc>
                <a:spcPct val="120000"/>
              </a:lnSpc>
              <a:spcBef>
                <a:spcPts val="0"/>
              </a:spcBef>
              <a:buFont typeface="Wingdings" panose="05000000000000000000" pitchFamily="2" charset="2"/>
              <a:buChar char="§"/>
              <a:tabLst>
                <a:tab pos="53975" algn="l"/>
              </a:tabLst>
            </a:pPr>
            <a:r>
              <a:rPr lang="en-US" sz="1200" dirty="0"/>
              <a:t>Reliability of the BLs and the photon source</a:t>
            </a:r>
          </a:p>
          <a:p>
            <a:pPr marL="285750" lvl="1" indent="-285750">
              <a:lnSpc>
                <a:spcPct val="120000"/>
              </a:lnSpc>
              <a:spcBef>
                <a:spcPts val="0"/>
              </a:spcBef>
              <a:buFont typeface="Wingdings" panose="05000000000000000000" pitchFamily="2" charset="2"/>
              <a:buChar char="§"/>
              <a:tabLst>
                <a:tab pos="53975" algn="l"/>
              </a:tabLst>
            </a:pPr>
            <a:r>
              <a:rPr lang="en-US" sz="1200" dirty="0"/>
              <a:t>Network with other groups/institutions to provide a joint service in cosmetics</a:t>
            </a:r>
          </a:p>
        </p:txBody>
      </p:sp>
      <p:cxnSp>
        <p:nvCxnSpPr>
          <p:cNvPr id="8" name="Straight Connector 7"/>
          <p:cNvCxnSpPr/>
          <p:nvPr/>
        </p:nvCxnSpPr>
        <p:spPr>
          <a:xfrm>
            <a:off x="4619626" y="431673"/>
            <a:ext cx="0" cy="4534250"/>
          </a:xfrm>
          <a:prstGeom prst="line">
            <a:avLst/>
          </a:prstGeom>
          <a:ln w="63500" cap="rn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18977" y="2500784"/>
            <a:ext cx="8580475" cy="18230"/>
          </a:xfrm>
          <a:prstGeom prst="line">
            <a:avLst/>
          </a:prstGeom>
          <a:ln w="63500" cap="rnd"/>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59A3C1E9-1E17-4B2D-975E-2F80F7CB45F8}" type="slidenum">
              <a:rPr lang="es-ES" smtClean="0"/>
              <a:t>10</a:t>
            </a:fld>
            <a:endParaRPr lang="es-ES" dirty="0"/>
          </a:p>
        </p:txBody>
      </p:sp>
      <p:sp>
        <p:nvSpPr>
          <p:cNvPr id="13" name="Rectangle 12"/>
          <p:cNvSpPr/>
          <p:nvPr/>
        </p:nvSpPr>
        <p:spPr>
          <a:xfrm>
            <a:off x="1863282" y="325037"/>
            <a:ext cx="1075872" cy="369332"/>
          </a:xfrm>
          <a:prstGeom prst="rect">
            <a:avLst/>
          </a:prstGeom>
          <a:solidFill>
            <a:schemeClr val="accent6">
              <a:lumMod val="20000"/>
              <a:lumOff val="80000"/>
            </a:schemeClr>
          </a:solidFill>
        </p:spPr>
        <p:txBody>
          <a:bodyPr wrap="none">
            <a:spAutoFit/>
          </a:bodyPr>
          <a:lstStyle/>
          <a:p>
            <a:pPr algn="ctr"/>
            <a:r>
              <a:rPr lang="en-US" dirty="0"/>
              <a:t>Strengths</a:t>
            </a:r>
          </a:p>
        </p:txBody>
      </p:sp>
      <p:sp>
        <p:nvSpPr>
          <p:cNvPr id="14" name="Rectangle 13"/>
          <p:cNvSpPr/>
          <p:nvPr/>
        </p:nvSpPr>
        <p:spPr>
          <a:xfrm>
            <a:off x="2002257" y="2806079"/>
            <a:ext cx="886460" cy="369332"/>
          </a:xfrm>
          <a:prstGeom prst="rect">
            <a:avLst/>
          </a:prstGeom>
          <a:solidFill>
            <a:schemeClr val="accent2">
              <a:lumMod val="20000"/>
              <a:lumOff val="80000"/>
            </a:schemeClr>
          </a:solidFill>
        </p:spPr>
        <p:txBody>
          <a:bodyPr wrap="none">
            <a:spAutoFit/>
          </a:bodyPr>
          <a:lstStyle/>
          <a:p>
            <a:pPr algn="ctr"/>
            <a:r>
              <a:rPr lang="en-US" dirty="0"/>
              <a:t>Threats</a:t>
            </a:r>
          </a:p>
        </p:txBody>
      </p:sp>
      <p:sp>
        <p:nvSpPr>
          <p:cNvPr id="15" name="Rectangle 14"/>
          <p:cNvSpPr/>
          <p:nvPr/>
        </p:nvSpPr>
        <p:spPr>
          <a:xfrm>
            <a:off x="5819066" y="339931"/>
            <a:ext cx="1333570" cy="369332"/>
          </a:xfrm>
          <a:prstGeom prst="rect">
            <a:avLst/>
          </a:prstGeom>
          <a:solidFill>
            <a:schemeClr val="accent2">
              <a:lumMod val="20000"/>
              <a:lumOff val="80000"/>
            </a:schemeClr>
          </a:solidFill>
        </p:spPr>
        <p:txBody>
          <a:bodyPr wrap="none">
            <a:spAutoFit/>
          </a:bodyPr>
          <a:lstStyle/>
          <a:p>
            <a:pPr algn="ctr"/>
            <a:r>
              <a:rPr lang="en-US" dirty="0"/>
              <a:t>Weaknesses</a:t>
            </a:r>
          </a:p>
        </p:txBody>
      </p:sp>
      <p:sp>
        <p:nvSpPr>
          <p:cNvPr id="16" name="Rectangle 15"/>
          <p:cNvSpPr/>
          <p:nvPr/>
        </p:nvSpPr>
        <p:spPr>
          <a:xfrm>
            <a:off x="6764332" y="2581618"/>
            <a:ext cx="1491114" cy="369332"/>
          </a:xfrm>
          <a:prstGeom prst="rect">
            <a:avLst/>
          </a:prstGeom>
          <a:solidFill>
            <a:schemeClr val="accent6">
              <a:lumMod val="20000"/>
              <a:lumOff val="80000"/>
            </a:schemeClr>
          </a:solidFill>
        </p:spPr>
        <p:txBody>
          <a:bodyPr wrap="none">
            <a:spAutoFit/>
          </a:bodyPr>
          <a:lstStyle/>
          <a:p>
            <a:r>
              <a:rPr lang="en-US" dirty="0"/>
              <a:t>Opportunities</a:t>
            </a:r>
          </a:p>
        </p:txBody>
      </p:sp>
      <p:sp>
        <p:nvSpPr>
          <p:cNvPr id="18" name="Rectangle 17"/>
          <p:cNvSpPr/>
          <p:nvPr/>
        </p:nvSpPr>
        <p:spPr>
          <a:xfrm>
            <a:off x="4694304" y="630214"/>
            <a:ext cx="4448174" cy="1850378"/>
          </a:xfrm>
          <a:prstGeom prst="rect">
            <a:avLst/>
          </a:prstGeom>
        </p:spPr>
        <p:txBody>
          <a:bodyPr wrap="square">
            <a:spAutoFit/>
          </a:bodyPr>
          <a:lstStyle/>
          <a:p>
            <a:pPr marL="285750" lvl="1" indent="-285750">
              <a:lnSpc>
                <a:spcPct val="120000"/>
              </a:lnSpc>
              <a:buFont typeface="Wingdings" panose="05000000000000000000" pitchFamily="2" charset="2"/>
              <a:buChar char="§"/>
              <a:tabLst>
                <a:tab pos="53975" algn="l"/>
              </a:tabLst>
            </a:pPr>
            <a:r>
              <a:rPr lang="en-US" sz="1200" dirty="0"/>
              <a:t>Lack of knowledge on X-ray techniques by the relevant industrial sectors</a:t>
            </a:r>
          </a:p>
          <a:p>
            <a:pPr marL="285750" lvl="1" indent="-285750">
              <a:lnSpc>
                <a:spcPct val="120000"/>
              </a:lnSpc>
              <a:buFont typeface="Wingdings" panose="05000000000000000000" pitchFamily="2" charset="2"/>
              <a:buChar char="§"/>
              <a:tabLst>
                <a:tab pos="53975" algn="l"/>
              </a:tabLst>
            </a:pPr>
            <a:r>
              <a:rPr lang="en-US" sz="1200" dirty="0"/>
              <a:t>Need to provide assistance/training on sample preparation and on data analysis, offering full service requires human resources</a:t>
            </a:r>
          </a:p>
          <a:p>
            <a:pPr marL="285750" lvl="1" indent="-285750">
              <a:lnSpc>
                <a:spcPct val="120000"/>
              </a:lnSpc>
              <a:buFont typeface="Wingdings" panose="05000000000000000000" pitchFamily="2" charset="2"/>
              <a:buChar char="§"/>
              <a:tabLst>
                <a:tab pos="53975" algn="l"/>
              </a:tabLst>
            </a:pPr>
            <a:r>
              <a:rPr lang="en-US" sz="1200" dirty="0"/>
              <a:t>Intensive human resources needed to provide services to some companies</a:t>
            </a:r>
          </a:p>
          <a:p>
            <a:pPr marL="285750" lvl="1" indent="-285750">
              <a:lnSpc>
                <a:spcPct val="120000"/>
              </a:lnSpc>
              <a:buFont typeface="Wingdings" panose="05000000000000000000" pitchFamily="2" charset="2"/>
              <a:buChar char="§"/>
              <a:tabLst>
                <a:tab pos="53975" algn="l"/>
              </a:tabLst>
            </a:pPr>
            <a:r>
              <a:rPr lang="en-US" sz="1200" dirty="0"/>
              <a:t>Low number of companies using SCTB section services</a:t>
            </a:r>
          </a:p>
          <a:p>
            <a:pPr marL="285750" lvl="1" indent="-285750">
              <a:lnSpc>
                <a:spcPct val="120000"/>
              </a:lnSpc>
              <a:buFont typeface="Wingdings" panose="05000000000000000000" pitchFamily="2" charset="2"/>
              <a:buChar char="§"/>
              <a:tabLst>
                <a:tab pos="53975" algn="l"/>
              </a:tabLst>
            </a:pPr>
            <a:r>
              <a:rPr lang="es-ES" sz="1200" dirty="0" err="1"/>
              <a:t>Industry</a:t>
            </a:r>
            <a:r>
              <a:rPr lang="es-ES" sz="1200" dirty="0"/>
              <a:t> </a:t>
            </a:r>
            <a:r>
              <a:rPr lang="es-ES" sz="1200" dirty="0" err="1"/>
              <a:t>beamtime</a:t>
            </a:r>
            <a:r>
              <a:rPr lang="es-ES" sz="1200" dirty="0"/>
              <a:t> </a:t>
            </a:r>
            <a:r>
              <a:rPr lang="es-ES" sz="1200" dirty="0" err="1"/>
              <a:t>requires</a:t>
            </a:r>
            <a:r>
              <a:rPr lang="es-ES" sz="1200" dirty="0"/>
              <a:t> </a:t>
            </a:r>
            <a:r>
              <a:rPr lang="es-ES" sz="1200" dirty="0" err="1"/>
              <a:t>fast</a:t>
            </a:r>
            <a:r>
              <a:rPr lang="es-ES" sz="1200" dirty="0"/>
              <a:t> </a:t>
            </a:r>
            <a:r>
              <a:rPr lang="es-ES" sz="1200" dirty="0" err="1"/>
              <a:t>allocation</a:t>
            </a:r>
            <a:endParaRPr lang="en-US" sz="1200" dirty="0"/>
          </a:p>
        </p:txBody>
      </p:sp>
      <p:sp>
        <p:nvSpPr>
          <p:cNvPr id="19" name="Rectangle 18"/>
          <p:cNvSpPr/>
          <p:nvPr/>
        </p:nvSpPr>
        <p:spPr>
          <a:xfrm>
            <a:off x="318977" y="3303014"/>
            <a:ext cx="4253023" cy="963982"/>
          </a:xfrm>
          <a:prstGeom prst="rect">
            <a:avLst/>
          </a:prstGeom>
        </p:spPr>
        <p:txBody>
          <a:bodyPr wrap="square">
            <a:spAutoFit/>
          </a:bodyPr>
          <a:lstStyle/>
          <a:p>
            <a:pPr marL="285750" lvl="1" indent="-285750">
              <a:lnSpc>
                <a:spcPct val="120000"/>
              </a:lnSpc>
              <a:spcBef>
                <a:spcPts val="0"/>
              </a:spcBef>
              <a:buFont typeface="Wingdings" panose="05000000000000000000" pitchFamily="2" charset="2"/>
              <a:buChar char="§"/>
              <a:tabLst>
                <a:tab pos="53975" algn="l"/>
              </a:tabLst>
            </a:pPr>
            <a:r>
              <a:rPr lang="en-US" sz="1200" dirty="0"/>
              <a:t>Industry is very demanding: technically, in terms of cost-effectiveness and timing</a:t>
            </a:r>
          </a:p>
          <a:p>
            <a:pPr marL="285750" lvl="1" indent="-285750">
              <a:lnSpc>
                <a:spcPct val="120000"/>
              </a:lnSpc>
              <a:spcBef>
                <a:spcPts val="0"/>
              </a:spcBef>
              <a:buFont typeface="Wingdings" panose="05000000000000000000" pitchFamily="2" charset="2"/>
              <a:buChar char="§"/>
              <a:tabLst>
                <a:tab pos="53975" algn="l"/>
              </a:tabLst>
            </a:pPr>
            <a:r>
              <a:rPr lang="en-US" sz="1200" dirty="0"/>
              <a:t>Maintain excellent performances to provide top-services </a:t>
            </a:r>
          </a:p>
          <a:p>
            <a:pPr marL="285750" lvl="1" indent="-285750">
              <a:lnSpc>
                <a:spcPct val="120000"/>
              </a:lnSpc>
              <a:spcBef>
                <a:spcPts val="0"/>
              </a:spcBef>
              <a:buFont typeface="Wingdings" panose="05000000000000000000" pitchFamily="2" charset="2"/>
              <a:buChar char="§"/>
              <a:tabLst>
                <a:tab pos="53975" algn="l"/>
              </a:tabLst>
            </a:pPr>
            <a:r>
              <a:rPr lang="en-US" sz="1200" dirty="0"/>
              <a:t>Competitive services in other synchrotrons</a:t>
            </a:r>
          </a:p>
        </p:txBody>
      </p:sp>
      <p:sp>
        <p:nvSpPr>
          <p:cNvPr id="20" name="Rectangle 19"/>
          <p:cNvSpPr/>
          <p:nvPr/>
        </p:nvSpPr>
        <p:spPr>
          <a:xfrm>
            <a:off x="4619626" y="2698798"/>
            <a:ext cx="4306619" cy="2515176"/>
          </a:xfrm>
          <a:prstGeom prst="rect">
            <a:avLst/>
          </a:prstGeom>
        </p:spPr>
        <p:txBody>
          <a:bodyPr wrap="square">
            <a:spAutoFit/>
          </a:bodyPr>
          <a:lstStyle/>
          <a:p>
            <a:pPr marL="285750" lvl="1" indent="-285750">
              <a:lnSpc>
                <a:spcPct val="120000"/>
              </a:lnSpc>
              <a:buFont typeface="Wingdings" panose="05000000000000000000" pitchFamily="2" charset="2"/>
              <a:buChar char="§"/>
              <a:tabLst>
                <a:tab pos="53975" algn="l"/>
              </a:tabLst>
            </a:pPr>
            <a:r>
              <a:rPr lang="en-US" sz="1200" dirty="0"/>
              <a:t>Build-up community: </a:t>
            </a:r>
          </a:p>
          <a:p>
            <a:pPr marL="742950" lvl="2" indent="-285750">
              <a:lnSpc>
                <a:spcPct val="120000"/>
              </a:lnSpc>
              <a:buFont typeface="Wingdings" panose="05000000000000000000" pitchFamily="2" charset="2"/>
              <a:buChar char="§"/>
              <a:tabLst>
                <a:tab pos="53975" algn="l"/>
              </a:tabLst>
            </a:pPr>
            <a:r>
              <a:rPr lang="en-US" sz="1200" dirty="0"/>
              <a:t>Cosmetics and Pharmaceutical sectors very important in the local area</a:t>
            </a:r>
          </a:p>
          <a:p>
            <a:pPr marL="742950" lvl="2" indent="-285750">
              <a:lnSpc>
                <a:spcPct val="120000"/>
              </a:lnSpc>
              <a:buFont typeface="Wingdings" panose="05000000000000000000" pitchFamily="2" charset="2"/>
              <a:buChar char="§"/>
              <a:tabLst>
                <a:tab pos="53975" algn="l"/>
              </a:tabLst>
            </a:pPr>
            <a:r>
              <a:rPr lang="en-US" sz="1200" dirty="0"/>
              <a:t>More fields to explore: implants, textile, </a:t>
            </a:r>
            <a:r>
              <a:rPr lang="en-US" sz="1200" dirty="0" err="1"/>
              <a:t>agrifood</a:t>
            </a:r>
            <a:endParaRPr lang="en-US" sz="1200" dirty="0"/>
          </a:p>
          <a:p>
            <a:pPr marL="285750" lvl="1" indent="-285750">
              <a:lnSpc>
                <a:spcPct val="120000"/>
              </a:lnSpc>
              <a:buFont typeface="Wingdings" panose="05000000000000000000" pitchFamily="2" charset="2"/>
              <a:buChar char="§"/>
              <a:tabLst>
                <a:tab pos="53975" algn="l"/>
              </a:tabLst>
            </a:pPr>
            <a:r>
              <a:rPr lang="en-US" sz="1200" dirty="0"/>
              <a:t>Increase of the portfolio of industrial services: </a:t>
            </a:r>
            <a:r>
              <a:rPr lang="en-US" sz="1200" dirty="0" err="1"/>
              <a:t>cryo</a:t>
            </a:r>
            <a:r>
              <a:rPr lang="en-US" sz="1200" dirty="0"/>
              <a:t> </a:t>
            </a:r>
            <a:r>
              <a:rPr lang="en-US" sz="1200" dirty="0" err="1"/>
              <a:t>nano</a:t>
            </a:r>
            <a:r>
              <a:rPr lang="en-US" sz="1200" dirty="0"/>
              <a:t> X ray </a:t>
            </a:r>
            <a:r>
              <a:rPr lang="en-US" sz="1200" dirty="0" err="1"/>
              <a:t>flourescence</a:t>
            </a:r>
            <a:r>
              <a:rPr lang="en-US" sz="1200" dirty="0"/>
              <a:t> + phase cont. imaging , Hard X ray full field for phase contrast imaging. ALBA II will allow to increase the industrial services</a:t>
            </a:r>
          </a:p>
          <a:p>
            <a:pPr marL="285750" lvl="1" indent="-285750">
              <a:lnSpc>
                <a:spcPct val="120000"/>
              </a:lnSpc>
              <a:buFont typeface="Wingdings" panose="05000000000000000000" pitchFamily="2" charset="2"/>
              <a:buChar char="§"/>
              <a:tabLst>
                <a:tab pos="53975" algn="l"/>
              </a:tabLst>
            </a:pPr>
            <a:r>
              <a:rPr lang="en-US" sz="1200" dirty="0"/>
              <a:t>Implementation of remote access and higher throughput</a:t>
            </a:r>
          </a:p>
          <a:p>
            <a:pPr marL="285750" lvl="1" indent="-285750">
              <a:lnSpc>
                <a:spcPct val="120000"/>
              </a:lnSpc>
              <a:buFont typeface="Wingdings" panose="05000000000000000000" pitchFamily="2" charset="2"/>
              <a:buChar char="§"/>
              <a:tabLst>
                <a:tab pos="53975" algn="l"/>
              </a:tabLst>
            </a:pPr>
            <a:r>
              <a:rPr lang="en-US" sz="1200" dirty="0"/>
              <a:t>External funds</a:t>
            </a:r>
          </a:p>
          <a:p>
            <a:pPr marL="285750" lvl="1" indent="-285750">
              <a:lnSpc>
                <a:spcPct val="120000"/>
              </a:lnSpc>
              <a:buFont typeface="Wingdings" panose="05000000000000000000" pitchFamily="2" charset="2"/>
              <a:buChar char="§"/>
              <a:tabLst>
                <a:tab pos="53975" algn="l"/>
              </a:tabLst>
            </a:pPr>
            <a:r>
              <a:rPr lang="en-US" sz="1200" dirty="0"/>
              <a:t>Dark periods of other synchrotrons</a:t>
            </a:r>
          </a:p>
        </p:txBody>
      </p:sp>
      <p:sp>
        <p:nvSpPr>
          <p:cNvPr id="17" name="Title 1"/>
          <p:cNvSpPr txBox="1">
            <a:spLocks/>
          </p:cNvSpPr>
          <p:nvPr/>
        </p:nvSpPr>
        <p:spPr>
          <a:xfrm>
            <a:off x="2095182" y="19772"/>
            <a:ext cx="5942602" cy="504825"/>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lang="en-US" sz="1800" b="0" kern="1200">
                <a:solidFill>
                  <a:srgbClr val="323E4F"/>
                </a:solidFill>
                <a:latin typeface="Arial Black" charset="0"/>
                <a:ea typeface="+mn-ea"/>
                <a:cs typeface="+mn-cs"/>
              </a:defRPr>
            </a:lvl1pPr>
          </a:lstStyle>
          <a:p>
            <a:r>
              <a:rPr lang="en-US" sz="2000" dirty="0"/>
              <a:t>Summary- Industrial SCTB program</a:t>
            </a:r>
          </a:p>
        </p:txBody>
      </p:sp>
    </p:spTree>
    <p:extLst>
      <p:ext uri="{BB962C8B-B14F-4D97-AF65-F5344CB8AC3E}">
        <p14:creationId xmlns:p14="http://schemas.microsoft.com/office/powerpoint/2010/main" val="358915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52" y="143641"/>
            <a:ext cx="7070271" cy="653797"/>
          </a:xfrm>
        </p:spPr>
        <p:txBody>
          <a:bodyPr>
            <a:normAutofit/>
          </a:bodyPr>
          <a:lstStyle/>
          <a:p>
            <a:r>
              <a:rPr lang="es-ES" sz="2000" dirty="0"/>
              <a:t>MISSION of </a:t>
            </a:r>
            <a:r>
              <a:rPr lang="es-ES" sz="2000" dirty="0" err="1"/>
              <a:t>the</a:t>
            </a:r>
            <a:r>
              <a:rPr lang="es-ES" sz="2000" dirty="0"/>
              <a:t> ALBA industrial </a:t>
            </a:r>
            <a:r>
              <a:rPr lang="es-ES" sz="2000" dirty="0" err="1"/>
              <a:t>program</a:t>
            </a:r>
            <a:endParaRPr lang="en-US" sz="2000" dirty="0"/>
          </a:p>
        </p:txBody>
      </p:sp>
      <p:sp>
        <p:nvSpPr>
          <p:cNvPr id="4" name="TextBox 3"/>
          <p:cNvSpPr txBox="1"/>
          <p:nvPr/>
        </p:nvSpPr>
        <p:spPr>
          <a:xfrm>
            <a:off x="808074" y="457200"/>
            <a:ext cx="6932428" cy="2094613"/>
          </a:xfrm>
          <a:prstGeom prst="rect">
            <a:avLst/>
          </a:prstGeom>
        </p:spPr>
        <p:txBody>
          <a:bodyPr vert="horz" wrap="square" lIns="91440" tIns="45720" rIns="91440" bIns="45720" rtlCol="0" anchor="t">
            <a:noAutofit/>
          </a:bodyPr>
          <a:lstStyle/>
          <a:p>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510362" y="967552"/>
            <a:ext cx="7963786" cy="1185533"/>
          </a:xfrm>
          <a:prstGeom prst="rect">
            <a:avLst/>
          </a:prstGeom>
          <a:ln>
            <a:solidFill>
              <a:schemeClr val="tx1"/>
            </a:solidFill>
          </a:ln>
        </p:spPr>
        <p:txBody>
          <a:bodyPr vert="horz" wrap="square" lIns="91440" tIns="45720" rIns="91440" bIns="45720" rtlCol="0" anchor="t">
            <a:noAutofit/>
          </a:bodyPr>
          <a:lstStyle/>
          <a:p>
            <a:pPr lvl="1"/>
            <a:r>
              <a:rPr lang="en-US" sz="1600" dirty="0">
                <a:latin typeface="Arial" panose="020B0604020202020204" pitchFamily="34" charset="0"/>
                <a:cs typeface="Arial" panose="020B0604020202020204" pitchFamily="34" charset="0"/>
              </a:rPr>
              <a:t>The mission of the </a:t>
            </a:r>
            <a:r>
              <a:rPr lang="en-US" sz="1600" dirty="0">
                <a:solidFill>
                  <a:srgbClr val="0070C0"/>
                </a:solidFill>
                <a:latin typeface="Arial" panose="020B0604020202020204" pitchFamily="34" charset="0"/>
                <a:cs typeface="Arial" panose="020B0604020202020204" pitchFamily="34" charset="0"/>
              </a:rPr>
              <a:t>industrial program </a:t>
            </a:r>
            <a:r>
              <a:rPr lang="en-US" sz="1600" dirty="0">
                <a:latin typeface="Arial" panose="020B0604020202020204" pitchFamily="34" charset="0"/>
                <a:cs typeface="Arial" panose="020B0604020202020204" pitchFamily="34" charset="0"/>
              </a:rPr>
              <a:t>is to promote and to make available to the industrial sector all the potential of the synchrotron services and developments to boost the innovation capabilities and the competitiveness of the industry and of the society</a:t>
            </a:r>
          </a:p>
          <a:p>
            <a:endParaRPr lang="en-US" sz="2800" dirty="0">
              <a:latin typeface="Arial" panose="020B0604020202020204" pitchFamily="34" charset="0"/>
              <a:cs typeface="Arial" panose="020B0604020202020204" pitchFamily="34" charset="0"/>
            </a:endParaRPr>
          </a:p>
        </p:txBody>
      </p:sp>
      <p:sp>
        <p:nvSpPr>
          <p:cNvPr id="9" name="TextBox 8"/>
          <p:cNvSpPr txBox="1"/>
          <p:nvPr/>
        </p:nvSpPr>
        <p:spPr>
          <a:xfrm>
            <a:off x="510362" y="2551812"/>
            <a:ext cx="8101375" cy="2484211"/>
          </a:xfrm>
          <a:prstGeom prst="rect">
            <a:avLst/>
          </a:prstGeom>
          <a:ln>
            <a:solidFill>
              <a:schemeClr val="tx1"/>
            </a:solidFill>
          </a:ln>
        </p:spPr>
        <p:txBody>
          <a:bodyPr vert="horz" wrap="square" lIns="91440" tIns="45720" rIns="91440" bIns="45720" rtlCol="0" anchor="t">
            <a:noAutofit/>
          </a:bodyPr>
          <a:lstStyle/>
          <a:p>
            <a:pPr lvl="1"/>
            <a:r>
              <a:rPr lang="en-US" sz="1600" dirty="0">
                <a:latin typeface="Arial" panose="020B0604020202020204" pitchFamily="34" charset="0"/>
                <a:cs typeface="Arial" panose="020B0604020202020204" pitchFamily="34" charset="0"/>
              </a:rPr>
              <a:t>In the </a:t>
            </a:r>
            <a:r>
              <a:rPr lang="en-US" sz="1600" dirty="0">
                <a:solidFill>
                  <a:srgbClr val="0070C0"/>
                </a:solidFill>
                <a:latin typeface="Arial" panose="020B0604020202020204" pitchFamily="34" charset="0"/>
                <a:cs typeface="Arial" panose="020B0604020202020204" pitchFamily="34" charset="0"/>
              </a:rPr>
              <a:t>SCTB industrial program</a:t>
            </a:r>
            <a:r>
              <a:rPr lang="en-US" sz="1600" dirty="0">
                <a:latin typeface="Arial" panose="020B0604020202020204" pitchFamily="34" charset="0"/>
                <a:cs typeface="Arial" panose="020B0604020202020204" pitchFamily="34" charset="0"/>
              </a:rPr>
              <a:t>, the mission is:</a:t>
            </a:r>
          </a:p>
          <a:p>
            <a:pPr lvl="1"/>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boost satisfaction of our customers to the highest level achievable by offering state of the art services and new advanced synchrotron light techniques to industry</a:t>
            </a:r>
          </a:p>
          <a:p>
            <a:pPr marL="7429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enlarge our portfolio of customers by rising awareness towards industry of the innovation and competitive advantage of using synchrotron light techniques</a:t>
            </a:r>
          </a:p>
          <a:p>
            <a:pPr lvl="1"/>
            <a:r>
              <a:rPr lang="en-US" dirty="0"/>
              <a:t> </a:t>
            </a:r>
          </a:p>
          <a:p>
            <a:endParaRPr lang="en-US" sz="2800" dirty="0">
              <a:latin typeface="Arial" panose="020B0604020202020204" pitchFamily="34" charset="0"/>
              <a:cs typeface="Arial" panose="020B0604020202020204" pitchFamily="34" charset="0"/>
            </a:endParaRPr>
          </a:p>
        </p:txBody>
      </p:sp>
      <p:sp>
        <p:nvSpPr>
          <p:cNvPr id="10" name="Marcador de número de diapositiva 5"/>
          <p:cNvSpPr>
            <a:spLocks noGrp="1"/>
          </p:cNvSpPr>
          <p:nvPr>
            <p:ph type="sldNum" sz="quarter" idx="12"/>
          </p:nvPr>
        </p:nvSpPr>
        <p:spPr>
          <a:xfrm>
            <a:off x="7085078" y="4869656"/>
            <a:ext cx="2057400" cy="273844"/>
          </a:xfrm>
        </p:spPr>
        <p:txBody>
          <a:bodyPr/>
          <a:lstStyle/>
          <a:p>
            <a:fld id="{59A3C1E9-1E17-4B2D-975E-2F80F7CB45F8}" type="slidenum">
              <a:rPr lang="es-ES" smtClean="0"/>
              <a:t>2</a:t>
            </a:fld>
            <a:endParaRPr lang="es-ES" dirty="0"/>
          </a:p>
        </p:txBody>
      </p:sp>
    </p:spTree>
    <p:extLst>
      <p:ext uri="{BB962C8B-B14F-4D97-AF65-F5344CB8AC3E}">
        <p14:creationId xmlns:p14="http://schemas.microsoft.com/office/powerpoint/2010/main" val="240562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3" y="133012"/>
            <a:ext cx="7070271" cy="515574"/>
          </a:xfrm>
        </p:spPr>
        <p:txBody>
          <a:bodyPr>
            <a:normAutofit/>
          </a:bodyPr>
          <a:lstStyle/>
          <a:p>
            <a:r>
              <a:rPr lang="es-ES" sz="2000" dirty="0"/>
              <a:t>ILO: Industrial Liaison Office </a:t>
            </a:r>
          </a:p>
        </p:txBody>
      </p:sp>
      <p:sp>
        <p:nvSpPr>
          <p:cNvPr id="6" name="Marcador de número de diapositiva 5"/>
          <p:cNvSpPr>
            <a:spLocks noGrp="1"/>
          </p:cNvSpPr>
          <p:nvPr>
            <p:ph type="sldNum" sz="quarter" idx="12"/>
          </p:nvPr>
        </p:nvSpPr>
        <p:spPr/>
        <p:txBody>
          <a:bodyPr/>
          <a:lstStyle/>
          <a:p>
            <a:fld id="{59A3C1E9-1E17-4B2D-975E-2F80F7CB45F8}" type="slidenum">
              <a:rPr lang="es-ES" smtClean="0"/>
              <a:t>3</a:t>
            </a:fld>
            <a:endParaRPr lang="es-ES" dirty="0"/>
          </a:p>
        </p:txBody>
      </p:sp>
      <p:sp>
        <p:nvSpPr>
          <p:cNvPr id="7" name="Content Placeholder 6"/>
          <p:cNvSpPr>
            <a:spLocks noGrp="1"/>
          </p:cNvSpPr>
          <p:nvPr>
            <p:ph idx="1"/>
          </p:nvPr>
        </p:nvSpPr>
        <p:spPr>
          <a:xfrm>
            <a:off x="628653" y="390799"/>
            <a:ext cx="8294265" cy="4654403"/>
          </a:xfrm>
        </p:spPr>
        <p:txBody>
          <a:bodyPr>
            <a:normAutofit fontScale="92500" lnSpcReduction="10000"/>
          </a:bodyPr>
          <a:lstStyle/>
          <a:p>
            <a:pPr marL="0" lvl="0" indent="0" defTabSz="957647">
              <a:buClrTx/>
              <a:buNone/>
            </a:pPr>
            <a:endParaRPr lang="en-US" sz="2300" dirty="0"/>
          </a:p>
          <a:p>
            <a:pPr marL="0" lvl="0" indent="0" defTabSz="957647">
              <a:buClrTx/>
              <a:buNone/>
            </a:pPr>
            <a:r>
              <a:rPr lang="en-US" b="1" dirty="0"/>
              <a:t>ORGANIZATION</a:t>
            </a:r>
          </a:p>
          <a:p>
            <a:pPr marL="359118" lvl="0" indent="-359118" defTabSz="957647">
              <a:buClrTx/>
            </a:pPr>
            <a:r>
              <a:rPr lang="en-US" dirty="0"/>
              <a:t>Office reporting to the Director</a:t>
            </a:r>
          </a:p>
          <a:p>
            <a:pPr marL="359118" lvl="0" indent="-359118" defTabSz="957647">
              <a:buClrTx/>
            </a:pPr>
            <a:r>
              <a:rPr lang="en-US" dirty="0"/>
              <a:t>Four people (1 @20%)</a:t>
            </a:r>
          </a:p>
          <a:p>
            <a:endParaRPr lang="en-US" dirty="0"/>
          </a:p>
          <a:p>
            <a:pPr marL="0" indent="0">
              <a:buNone/>
            </a:pPr>
            <a:r>
              <a:rPr lang="en-US" b="1" dirty="0"/>
              <a:t>ACTIVITIES OF THE ILO: </a:t>
            </a:r>
            <a:r>
              <a:rPr lang="en-US" dirty="0"/>
              <a:t>outreach, </a:t>
            </a:r>
            <a:r>
              <a:rPr lang="en-US" dirty="0" err="1"/>
              <a:t>beamtime</a:t>
            </a:r>
            <a:r>
              <a:rPr lang="en-US" dirty="0"/>
              <a:t> access, lab access, intellectual property protections and technological transfer to the industry, EU and national funding for companies....</a:t>
            </a:r>
          </a:p>
          <a:p>
            <a:pPr marL="0" indent="0">
              <a:buNone/>
            </a:pPr>
            <a:endParaRPr lang="en-US" b="1" dirty="0"/>
          </a:p>
          <a:p>
            <a:pPr marL="0" indent="0">
              <a:buNone/>
            </a:pPr>
            <a:r>
              <a:rPr lang="en-US" b="1" dirty="0"/>
              <a:t>SINGLE ENTRY POINT FOR INDUSTRIAL USERS</a:t>
            </a:r>
          </a:p>
          <a:p>
            <a:pPr marL="0" indent="0">
              <a:buNone/>
            </a:pPr>
            <a:endParaRPr lang="en-US" b="1" dirty="0"/>
          </a:p>
          <a:p>
            <a:pPr marL="0" indent="0">
              <a:buNone/>
            </a:pPr>
            <a:r>
              <a:rPr lang="en-US" b="1" dirty="0"/>
              <a:t>PROPRIETARY ACCESS FOR INDUSTRIAL USERS:</a:t>
            </a:r>
          </a:p>
          <a:p>
            <a:pPr marL="0" indent="0">
              <a:buNone/>
            </a:pPr>
            <a:r>
              <a:rPr lang="en-US" dirty="0"/>
              <a:t>to ensure confidentiality and property of the results,</a:t>
            </a:r>
          </a:p>
          <a:p>
            <a:pPr marL="0" indent="0">
              <a:buNone/>
            </a:pPr>
            <a:r>
              <a:rPr lang="en-US" dirty="0"/>
              <a:t>cost covering fee</a:t>
            </a:r>
            <a:endParaRPr lang="en-US" dirty="0">
              <a:solidFill>
                <a:srgbClr val="FF0000"/>
              </a:solidFill>
            </a:endParaRPr>
          </a:p>
          <a:p>
            <a:pPr marL="0" indent="0">
              <a:buNone/>
            </a:pPr>
            <a:endParaRPr lang="en-US" dirty="0"/>
          </a:p>
        </p:txBody>
      </p:sp>
      <p:pic>
        <p:nvPicPr>
          <p:cNvPr id="5" name="Picture 2" descr="Single Point of Contact Icon: imágenes, fotos de stock y vectore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b="8955"/>
          <a:stretch/>
        </p:blipFill>
        <p:spPr bwMode="auto">
          <a:xfrm>
            <a:off x="6793522" y="2951194"/>
            <a:ext cx="2057400" cy="201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52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000" dirty="0"/>
              <a:t>Industrial </a:t>
            </a:r>
            <a:r>
              <a:rPr lang="es-ES" sz="2000" dirty="0" err="1"/>
              <a:t>Beamtime</a:t>
            </a:r>
            <a:r>
              <a:rPr lang="es-ES" sz="2000" dirty="0"/>
              <a:t>-SCTB</a:t>
            </a:r>
          </a:p>
        </p:txBody>
      </p:sp>
      <p:sp>
        <p:nvSpPr>
          <p:cNvPr id="6" name="Marcador de número de diapositiva 5"/>
          <p:cNvSpPr>
            <a:spLocks noGrp="1"/>
          </p:cNvSpPr>
          <p:nvPr>
            <p:ph type="sldNum" sz="quarter" idx="12"/>
          </p:nvPr>
        </p:nvSpPr>
        <p:spPr/>
        <p:txBody>
          <a:bodyPr/>
          <a:lstStyle/>
          <a:p>
            <a:fld id="{59A3C1E9-1E17-4B2D-975E-2F80F7CB45F8}" type="slidenum">
              <a:rPr lang="es-ES" smtClean="0"/>
              <a:t>4</a:t>
            </a:fld>
            <a:endParaRPr lang="es-ES" dirty="0"/>
          </a:p>
        </p:txBody>
      </p:sp>
      <p:sp>
        <p:nvSpPr>
          <p:cNvPr id="4" name="Rectangle 3"/>
          <p:cNvSpPr/>
          <p:nvPr/>
        </p:nvSpPr>
        <p:spPr>
          <a:xfrm>
            <a:off x="4722520" y="646573"/>
            <a:ext cx="4198196" cy="2031325"/>
          </a:xfrm>
          <a:prstGeom prst="rect">
            <a:avLst/>
          </a:prstGeom>
        </p:spPr>
        <p:txBody>
          <a:bodyPr wrap="square">
            <a:spAutoFit/>
          </a:bodyPr>
          <a:lstStyle/>
          <a:p>
            <a:endParaRPr lang="en-US" sz="14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600" dirty="0">
                <a:latin typeface="Arial" panose="020B0604020202020204" pitchFamily="34" charset="0"/>
                <a:cs typeface="Arial" panose="020B0604020202020204" pitchFamily="34" charset="0"/>
              </a:rPr>
              <a:t>SCTB industrial services started in 2017</a:t>
            </a:r>
          </a:p>
          <a:p>
            <a:pPr marL="285750" indent="-285750">
              <a:buFont typeface="Wingdings" panose="05000000000000000000" pitchFamily="2" charset="2"/>
              <a:buChar char="ü"/>
            </a:pPr>
            <a:r>
              <a:rPr lang="en-US" sz="1600" dirty="0">
                <a:latin typeface="Arial" panose="020B0604020202020204" pitchFamily="34" charset="0"/>
                <a:cs typeface="Arial" panose="020B0604020202020204" pitchFamily="34" charset="0"/>
              </a:rPr>
              <a:t>5 companies</a:t>
            </a:r>
          </a:p>
          <a:p>
            <a:pPr marL="285750" indent="-285750">
              <a:buFont typeface="Wingdings" panose="05000000000000000000" pitchFamily="2" charset="2"/>
              <a:buChar char="ü"/>
            </a:pPr>
            <a:r>
              <a:rPr lang="en-US" sz="1600" dirty="0">
                <a:latin typeface="Arial" panose="020B0604020202020204" pitchFamily="34" charset="0"/>
                <a:cs typeface="Arial" panose="020B0604020202020204" pitchFamily="34" charset="0"/>
              </a:rPr>
              <a:t>7.5 % of overall  industrial beamtime</a:t>
            </a:r>
          </a:p>
          <a:p>
            <a:pPr marL="285750" indent="-285750">
              <a:buFont typeface="Wingdings" panose="05000000000000000000" pitchFamily="2" charset="2"/>
              <a:buChar char="ü"/>
            </a:pPr>
            <a:r>
              <a:rPr lang="en-US" sz="1600" dirty="0">
                <a:latin typeface="Arial" panose="020B0604020202020204" pitchFamily="34" charset="0"/>
                <a:cs typeface="Arial" panose="020B0604020202020204" pitchFamily="34" charset="0"/>
              </a:rPr>
              <a:t>Industrial sectors: Cosmetics, Textile and Pharma</a:t>
            </a:r>
          </a:p>
          <a:p>
            <a:pPr marL="285750" indent="-285750">
              <a:buFont typeface="Wingdings" panose="05000000000000000000" pitchFamily="2" charset="2"/>
              <a:buChar char="ü"/>
            </a:pPr>
            <a:r>
              <a:rPr lang="en-US" sz="1600" dirty="0">
                <a:latin typeface="Arial" panose="020B0604020202020204" pitchFamily="34" charset="0"/>
                <a:cs typeface="Arial" panose="020B0604020202020204" pitchFamily="34" charset="0"/>
              </a:rPr>
              <a:t>BL: MIRAS, MISTRAL, NCD, CLAESS</a:t>
            </a:r>
          </a:p>
          <a:p>
            <a:pPr marL="285750" indent="-285750">
              <a:buFont typeface="Wingdings" panose="05000000000000000000" pitchFamily="2" charset="2"/>
              <a:buChar char="ü"/>
            </a:pPr>
            <a:endParaRPr lang="en-US" sz="1600" b="1" i="1" dirty="0">
              <a:solidFill>
                <a:srgbClr val="0070C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90" t="4851" r="13125" b="5640"/>
          <a:stretch/>
        </p:blipFill>
        <p:spPr bwMode="auto">
          <a:xfrm>
            <a:off x="877021" y="3056659"/>
            <a:ext cx="2741250" cy="2012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9802A01-CE95-448D-AF1A-BBF4BAF9CC07}"/>
              </a:ext>
            </a:extLst>
          </p:cNvPr>
          <p:cNvPicPr>
            <a:picLocks noChangeAspect="1"/>
          </p:cNvPicPr>
          <p:nvPr/>
        </p:nvPicPr>
        <p:blipFill rotWithShape="1">
          <a:blip r:embed="rId3"/>
          <a:srcRect l="12611" t="3193" r="10584" b="4853"/>
          <a:stretch/>
        </p:blipFill>
        <p:spPr>
          <a:xfrm>
            <a:off x="4426556" y="3056659"/>
            <a:ext cx="2793001" cy="2012562"/>
          </a:xfrm>
          <a:prstGeom prst="rect">
            <a:avLst/>
          </a:prstGeom>
          <a:ln>
            <a:solidFill>
              <a:srgbClr val="122D4F"/>
            </a:solidFill>
          </a:ln>
        </p:spPr>
      </p:pic>
      <p:pic>
        <p:nvPicPr>
          <p:cNvPr id="5" name="Picture 4">
            <a:extLst>
              <a:ext uri="{FF2B5EF4-FFF2-40B4-BE49-F238E27FC236}">
                <a16:creationId xmlns:a16="http://schemas.microsoft.com/office/drawing/2014/main" id="{BACDC153-6B0B-4CFF-8D30-3DDE9ED97857}"/>
              </a:ext>
            </a:extLst>
          </p:cNvPr>
          <p:cNvPicPr>
            <a:picLocks noChangeAspect="1"/>
          </p:cNvPicPr>
          <p:nvPr/>
        </p:nvPicPr>
        <p:blipFill>
          <a:blip r:embed="rId4"/>
          <a:stretch>
            <a:fillRect/>
          </a:stretch>
        </p:blipFill>
        <p:spPr>
          <a:xfrm>
            <a:off x="725371" y="518086"/>
            <a:ext cx="3696110" cy="2288298"/>
          </a:xfrm>
          <a:prstGeom prst="rect">
            <a:avLst/>
          </a:prstGeom>
        </p:spPr>
      </p:pic>
    </p:spTree>
    <p:extLst>
      <p:ext uri="{BB962C8B-B14F-4D97-AF65-F5344CB8AC3E}">
        <p14:creationId xmlns:p14="http://schemas.microsoft.com/office/powerpoint/2010/main" val="427230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81" y="404034"/>
            <a:ext cx="1998540" cy="4696933"/>
          </a:xfrm>
          <a:ln w="31750">
            <a:solidFill>
              <a:srgbClr val="00B050"/>
            </a:solidFill>
          </a:ln>
        </p:spPr>
        <p:txBody>
          <a:bodyPr>
            <a:normAutofit/>
          </a:bodyPr>
          <a:lstStyle/>
          <a:p>
            <a:pPr marL="57150" indent="0" algn="ctr">
              <a:buNone/>
            </a:pPr>
            <a:r>
              <a:rPr lang="es-ES" b="1" u="sng" dirty="0" err="1">
                <a:solidFill>
                  <a:srgbClr val="00B050"/>
                </a:solidFill>
              </a:rPr>
              <a:t>Pharma</a:t>
            </a:r>
            <a:endParaRPr lang="es-ES" b="1" u="sng" dirty="0">
              <a:solidFill>
                <a:srgbClr val="00B050"/>
              </a:solidFill>
            </a:endParaRPr>
          </a:p>
          <a:p>
            <a:pPr marL="342900" indent="-285750">
              <a:buFont typeface="Wingdings" panose="05000000000000000000" pitchFamily="2" charset="2"/>
              <a:buChar char="ü"/>
            </a:pPr>
            <a:r>
              <a:rPr lang="en-US" sz="1600" dirty="0">
                <a:solidFill>
                  <a:srgbClr val="00B050"/>
                </a:solidFill>
              </a:rPr>
              <a:t>Structural effects of drugs at cellular level</a:t>
            </a:r>
          </a:p>
          <a:p>
            <a:pPr marL="514350" lvl="1" indent="0">
              <a:buNone/>
            </a:pPr>
            <a:endParaRPr lang="es-ES" u="sng" dirty="0">
              <a:solidFill>
                <a:srgbClr val="0070C0"/>
              </a:solidFill>
            </a:endParaRPr>
          </a:p>
          <a:p>
            <a:pPr marL="514350" lvl="1" indent="0">
              <a:buNone/>
            </a:pPr>
            <a:endParaRPr lang="es-ES" u="sng" dirty="0">
              <a:solidFill>
                <a:srgbClr val="0070C0"/>
              </a:solidFill>
            </a:endParaRPr>
          </a:p>
          <a:p>
            <a:pPr marL="514350" lvl="1" indent="0">
              <a:buNone/>
            </a:pPr>
            <a:endParaRPr lang="en-US" dirty="0">
              <a:solidFill>
                <a:srgbClr val="0070C0"/>
              </a:solidFill>
            </a:endParaRPr>
          </a:p>
          <a:p>
            <a:pPr marL="114300" indent="0">
              <a:buNone/>
            </a:pPr>
            <a:endParaRPr lang="es-ES" sz="2400" dirty="0">
              <a:solidFill>
                <a:srgbClr val="FF0000"/>
              </a:solidFill>
            </a:endParaRPr>
          </a:p>
        </p:txBody>
      </p:sp>
      <p:sp>
        <p:nvSpPr>
          <p:cNvPr id="10" name="Title 1"/>
          <p:cNvSpPr>
            <a:spLocks noGrp="1"/>
          </p:cNvSpPr>
          <p:nvPr>
            <p:ph type="title"/>
          </p:nvPr>
        </p:nvSpPr>
        <p:spPr>
          <a:xfrm>
            <a:off x="727223" y="0"/>
            <a:ext cx="7309857" cy="695663"/>
          </a:xfrm>
        </p:spPr>
        <p:txBody>
          <a:bodyPr>
            <a:normAutofit/>
          </a:bodyPr>
          <a:lstStyle/>
          <a:p>
            <a:r>
              <a:rPr lang="en-US" sz="2200" dirty="0"/>
              <a:t>Services provided in SCTB section</a:t>
            </a:r>
          </a:p>
        </p:txBody>
      </p:sp>
      <p:sp>
        <p:nvSpPr>
          <p:cNvPr id="11" name="Marcador de número de diapositiva 5"/>
          <p:cNvSpPr>
            <a:spLocks noGrp="1"/>
          </p:cNvSpPr>
          <p:nvPr>
            <p:ph type="sldNum" sz="quarter" idx="12"/>
          </p:nvPr>
        </p:nvSpPr>
        <p:spPr>
          <a:xfrm>
            <a:off x="7085078" y="4869656"/>
            <a:ext cx="2057400" cy="273844"/>
          </a:xfrm>
        </p:spPr>
        <p:txBody>
          <a:bodyPr/>
          <a:lstStyle/>
          <a:p>
            <a:fld id="{59A3C1E9-1E17-4B2D-975E-2F80F7CB45F8}" type="slidenum">
              <a:rPr lang="es-ES" smtClean="0"/>
              <a:t>5</a:t>
            </a:fld>
            <a:endParaRPr lang="es-ES" dirty="0"/>
          </a:p>
        </p:txBody>
      </p:sp>
      <p:sp>
        <p:nvSpPr>
          <p:cNvPr id="12" name="Content Placeholder 2"/>
          <p:cNvSpPr txBox="1">
            <a:spLocks/>
          </p:cNvSpPr>
          <p:nvPr/>
        </p:nvSpPr>
        <p:spPr>
          <a:xfrm>
            <a:off x="4194801" y="425302"/>
            <a:ext cx="4828455" cy="4696932"/>
          </a:xfrm>
          <a:prstGeom prst="rect">
            <a:avLst/>
          </a:prstGeom>
          <a:ln w="19050">
            <a:solidFill>
              <a:srgbClr val="7030A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lgn="ctr">
              <a:buFont typeface="Arial" panose="020B0604020202020204" pitchFamily="34" charset="0"/>
              <a:buNone/>
            </a:pPr>
            <a:r>
              <a:rPr lang="es-ES" b="1" u="sng" dirty="0" err="1">
                <a:solidFill>
                  <a:srgbClr val="7030A0"/>
                </a:solidFill>
              </a:rPr>
              <a:t>Cosmetics</a:t>
            </a:r>
            <a:endParaRPr lang="es-ES" b="1" u="sng" dirty="0">
              <a:solidFill>
                <a:srgbClr val="7030A0"/>
              </a:solidFill>
            </a:endParaRPr>
          </a:p>
          <a:p>
            <a:pPr marL="342900" indent="-285750">
              <a:buFont typeface="Wingdings" panose="05000000000000000000" pitchFamily="2" charset="2"/>
              <a:buChar char="ü"/>
            </a:pPr>
            <a:r>
              <a:rPr lang="en-US" sz="1600" b="1" u="sng" dirty="0">
                <a:solidFill>
                  <a:srgbClr val="7030A0"/>
                </a:solidFill>
              </a:rPr>
              <a:t>Hair</a:t>
            </a:r>
            <a:r>
              <a:rPr lang="en-US" sz="1600" dirty="0">
                <a:solidFill>
                  <a:srgbClr val="7030A0"/>
                </a:solidFill>
              </a:rPr>
              <a:t>: biochemical effects of                 cosmetics on hair and S analysis</a:t>
            </a:r>
          </a:p>
          <a:p>
            <a:pPr marL="57150" indent="0">
              <a:buFont typeface="Arial" panose="020B0604020202020204" pitchFamily="34" charset="0"/>
              <a:buNone/>
            </a:pPr>
            <a:endParaRPr lang="en-US" sz="1600" dirty="0">
              <a:solidFill>
                <a:srgbClr val="7030A0"/>
              </a:solidFill>
            </a:endParaRPr>
          </a:p>
          <a:p>
            <a:pPr marL="57150" indent="0">
              <a:buFont typeface="Arial" panose="020B0604020202020204" pitchFamily="34" charset="0"/>
              <a:buNone/>
            </a:pPr>
            <a:endParaRPr lang="en-US" sz="1600" dirty="0">
              <a:solidFill>
                <a:srgbClr val="7030A0"/>
              </a:solidFill>
            </a:endParaRPr>
          </a:p>
          <a:p>
            <a:pPr marL="57150" indent="0">
              <a:buFont typeface="Arial" panose="020B0604020202020204" pitchFamily="34" charset="0"/>
              <a:buNone/>
            </a:pPr>
            <a:endParaRPr lang="en-US" sz="1600" dirty="0">
              <a:solidFill>
                <a:srgbClr val="7030A0"/>
              </a:solidFill>
            </a:endParaRPr>
          </a:p>
          <a:p>
            <a:pPr marL="342900" indent="-285750">
              <a:buFont typeface="Wingdings" panose="05000000000000000000" pitchFamily="2" charset="2"/>
              <a:buChar char="ü"/>
            </a:pPr>
            <a:r>
              <a:rPr lang="en-US" sz="1600" b="1" u="sng" dirty="0">
                <a:solidFill>
                  <a:srgbClr val="7030A0"/>
                </a:solidFill>
              </a:rPr>
              <a:t>Skin</a:t>
            </a:r>
            <a:r>
              <a:rPr lang="en-US" sz="1600" dirty="0">
                <a:solidFill>
                  <a:srgbClr val="7030A0"/>
                </a:solidFill>
              </a:rPr>
              <a:t>: Efficacy of products at cellular level, collagen structure and product penetration studies</a:t>
            </a:r>
          </a:p>
          <a:p>
            <a:pPr marL="114300" indent="0">
              <a:buFont typeface="Arial" panose="020B0604020202020204" pitchFamily="34" charset="0"/>
              <a:buNone/>
            </a:pPr>
            <a:endParaRPr lang="en-US" sz="2400" dirty="0">
              <a:solidFill>
                <a:srgbClr val="FF0000"/>
              </a:solidFill>
            </a:endParaRPr>
          </a:p>
        </p:txBody>
      </p:sp>
      <p:sp>
        <p:nvSpPr>
          <p:cNvPr id="13" name="Content Placeholder 2"/>
          <p:cNvSpPr txBox="1">
            <a:spLocks/>
          </p:cNvSpPr>
          <p:nvPr/>
        </p:nvSpPr>
        <p:spPr>
          <a:xfrm>
            <a:off x="2399979" y="425705"/>
            <a:ext cx="1740697" cy="4696933"/>
          </a:xfrm>
          <a:prstGeom prst="rect">
            <a:avLst/>
          </a:prstGeom>
          <a:ln w="19050">
            <a:solidFill>
              <a:srgbClr val="0070C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lgn="ctr">
              <a:buFont typeface="Arial" panose="020B0604020202020204" pitchFamily="34" charset="0"/>
              <a:buNone/>
            </a:pPr>
            <a:r>
              <a:rPr lang="es-ES" b="1" u="sng" dirty="0" err="1">
                <a:solidFill>
                  <a:srgbClr val="0070C0"/>
                </a:solidFill>
              </a:rPr>
              <a:t>Textile</a:t>
            </a:r>
            <a:endParaRPr lang="es-ES" b="1" u="sng" dirty="0">
              <a:solidFill>
                <a:srgbClr val="0070C0"/>
              </a:solidFill>
            </a:endParaRPr>
          </a:p>
          <a:p>
            <a:pPr marL="342900" indent="-285750">
              <a:buFont typeface="Wingdings" panose="05000000000000000000" pitchFamily="2" charset="2"/>
              <a:buChar char="ü"/>
            </a:pPr>
            <a:r>
              <a:rPr lang="en-US" sz="1600" dirty="0">
                <a:solidFill>
                  <a:srgbClr val="0070C0"/>
                </a:solidFill>
              </a:rPr>
              <a:t>Leather collagen orientation upon treatments</a:t>
            </a:r>
          </a:p>
          <a:p>
            <a:pPr marL="114300" indent="0">
              <a:buFont typeface="Arial" panose="020B0604020202020204" pitchFamily="34" charset="0"/>
              <a:buNone/>
            </a:pPr>
            <a:endParaRPr lang="es-ES" sz="2400" dirty="0">
              <a:solidFill>
                <a:srgbClr val="FF0000"/>
              </a:solidFill>
            </a:endParaRPr>
          </a:p>
        </p:txBody>
      </p:sp>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1803" y="3259730"/>
            <a:ext cx="863164" cy="1482108"/>
          </a:xfrm>
          <a:prstGeom prst="rect">
            <a:avLst/>
          </a:prstGeom>
          <a:noFill/>
        </p:spPr>
      </p:pic>
      <p:sp>
        <p:nvSpPr>
          <p:cNvPr id="2" name="TextBox 1"/>
          <p:cNvSpPr txBox="1"/>
          <p:nvPr/>
        </p:nvSpPr>
        <p:spPr>
          <a:xfrm>
            <a:off x="558993" y="1824930"/>
            <a:ext cx="1288827" cy="231258"/>
          </a:xfrm>
          <a:prstGeom prst="rect">
            <a:avLst/>
          </a:prstGeom>
        </p:spPr>
        <p:txBody>
          <a:bodyPr vert="horz" wrap="square" lIns="91440" tIns="45720" rIns="91440" bIns="45720" rtlCol="0" anchor="t">
            <a:noAutofit/>
          </a:bodyPr>
          <a:lstStyle/>
          <a:p>
            <a:r>
              <a:rPr lang="es-ES" sz="1400" b="1" i="1" dirty="0">
                <a:latin typeface="Arial" panose="020B0604020202020204" pitchFamily="34" charset="0"/>
                <a:cs typeface="Arial" panose="020B0604020202020204" pitchFamily="34" charset="0"/>
              </a:rPr>
              <a:t>@ MISTRAL</a:t>
            </a:r>
            <a:endParaRPr lang="en-US" sz="1400" b="1" i="1" dirty="0">
              <a:latin typeface="Arial" panose="020B0604020202020204" pitchFamily="34" charset="0"/>
              <a:cs typeface="Arial" panose="020B0604020202020204" pitchFamily="34" charset="0"/>
            </a:endParaRPr>
          </a:p>
        </p:txBody>
      </p:sp>
      <p:sp>
        <p:nvSpPr>
          <p:cNvPr id="16" name="TextBox 15"/>
          <p:cNvSpPr txBox="1"/>
          <p:nvPr/>
        </p:nvSpPr>
        <p:spPr>
          <a:xfrm>
            <a:off x="2944950" y="2171761"/>
            <a:ext cx="1288827" cy="313346"/>
          </a:xfrm>
          <a:prstGeom prst="rect">
            <a:avLst/>
          </a:prstGeom>
        </p:spPr>
        <p:txBody>
          <a:bodyPr vert="horz" wrap="square" lIns="91440" tIns="45720" rIns="91440" bIns="45720" rtlCol="0" anchor="t">
            <a:noAutofit/>
          </a:bodyPr>
          <a:lstStyle/>
          <a:p>
            <a:r>
              <a:rPr lang="es-ES" sz="1400" b="1" i="1" dirty="0">
                <a:latin typeface="Arial" panose="020B0604020202020204" pitchFamily="34" charset="0"/>
                <a:cs typeface="Arial" panose="020B0604020202020204" pitchFamily="34" charset="0"/>
              </a:rPr>
              <a:t>@ NCD</a:t>
            </a:r>
            <a:endParaRPr lang="en-US" sz="1400" b="1" i="1" dirty="0">
              <a:latin typeface="Arial" panose="020B0604020202020204" pitchFamily="34" charset="0"/>
              <a:cs typeface="Arial" panose="020B0604020202020204" pitchFamily="34" charset="0"/>
            </a:endParaRPr>
          </a:p>
        </p:txBody>
      </p:sp>
      <p:sp>
        <p:nvSpPr>
          <p:cNvPr id="17" name="TextBox 16"/>
          <p:cNvSpPr txBox="1"/>
          <p:nvPr/>
        </p:nvSpPr>
        <p:spPr>
          <a:xfrm>
            <a:off x="4491041" y="1727625"/>
            <a:ext cx="2919624" cy="409567"/>
          </a:xfrm>
          <a:prstGeom prst="rect">
            <a:avLst/>
          </a:prstGeom>
        </p:spPr>
        <p:txBody>
          <a:bodyPr vert="horz" wrap="square" lIns="91440" tIns="45720" rIns="91440" bIns="45720" rtlCol="0" anchor="t">
            <a:noAutofit/>
          </a:bodyPr>
          <a:lstStyle/>
          <a:p>
            <a:r>
              <a:rPr lang="es-ES" sz="1400" b="1" i="1" dirty="0">
                <a:latin typeface="Arial" panose="020B0604020202020204" pitchFamily="34" charset="0"/>
                <a:cs typeface="Arial" panose="020B0604020202020204" pitchFamily="34" charset="0"/>
              </a:rPr>
              <a:t>@ MIRAS, NCD, CLAESS</a:t>
            </a:r>
          </a:p>
        </p:txBody>
      </p:sp>
      <p:sp>
        <p:nvSpPr>
          <p:cNvPr id="5" name="TextBox 4"/>
          <p:cNvSpPr txBox="1"/>
          <p:nvPr/>
        </p:nvSpPr>
        <p:spPr>
          <a:xfrm>
            <a:off x="6847367" y="265814"/>
            <a:ext cx="914400" cy="914400"/>
          </a:xfrm>
          <a:prstGeom prst="rect">
            <a:avLst/>
          </a:prstGeom>
        </p:spPr>
        <p:txBody>
          <a:bodyPr vert="horz" wrap="none" lIns="91440" tIns="45720" rIns="91440" bIns="45720" rtlCol="0" anchor="t">
            <a:noAutofit/>
          </a:bodyPr>
          <a:lstStyle/>
          <a:p>
            <a:endParaRPr lang="en-US" sz="2800" dirty="0">
              <a:latin typeface="Arial" panose="020B0604020202020204" pitchFamily="34" charset="0"/>
              <a:cs typeface="Arial" panose="020B0604020202020204" pitchFamily="34" charset="0"/>
            </a:endParaRPr>
          </a:p>
        </p:txBody>
      </p:sp>
      <p:sp>
        <p:nvSpPr>
          <p:cNvPr id="18" name="TextBox 17"/>
          <p:cNvSpPr txBox="1"/>
          <p:nvPr/>
        </p:nvSpPr>
        <p:spPr>
          <a:xfrm>
            <a:off x="584791" y="2030819"/>
            <a:ext cx="861237" cy="521892"/>
          </a:xfrm>
          <a:prstGeom prst="rect">
            <a:avLst/>
          </a:prstGeom>
        </p:spPr>
        <p:txBody>
          <a:bodyPr vert="horz" wrap="square" lIns="91440" tIns="45720" rIns="91440" bIns="45720" rtlCol="0" anchor="t">
            <a:noAutofit/>
          </a:bodyPr>
          <a:lstStyle/>
          <a:p>
            <a:endParaRPr lang="en-US" sz="2800" dirty="0">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0937" y="3040262"/>
            <a:ext cx="2621708" cy="1837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8675" y="735828"/>
            <a:ext cx="1325388" cy="144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347" y="2485107"/>
            <a:ext cx="1520923" cy="114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a:stretch/>
        </p:blipFill>
        <p:spPr bwMode="auto">
          <a:xfrm>
            <a:off x="584791" y="3709846"/>
            <a:ext cx="1224548" cy="120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a:extLst>
              <a:ext uri="{FF2B5EF4-FFF2-40B4-BE49-F238E27FC236}">
                <a16:creationId xmlns:a16="http://schemas.microsoft.com/office/drawing/2014/main" id="{1B3AE016-22C4-41D0-8E86-8F91C1A35E5E}"/>
              </a:ext>
            </a:extLst>
          </p:cNvPr>
          <p:cNvSpPr txBox="1"/>
          <p:nvPr/>
        </p:nvSpPr>
        <p:spPr>
          <a:xfrm>
            <a:off x="4140676" y="4784418"/>
            <a:ext cx="4828454" cy="377981"/>
          </a:xfrm>
          <a:prstGeom prst="rect">
            <a:avLst/>
          </a:prstGeom>
        </p:spPr>
        <p:txBody>
          <a:bodyPr vert="horz" wrap="square" lIns="91440" tIns="45720" rIns="91440" bIns="45720" rtlCol="0" anchor="t">
            <a:noAutofit/>
          </a:bodyPr>
          <a:lstStyle/>
          <a:p>
            <a:r>
              <a:rPr lang="en-GB" sz="1200" b="1" i="1" dirty="0">
                <a:latin typeface="Arial" panose="020B0604020202020204" pitchFamily="34" charset="0"/>
                <a:cs typeface="Arial" panose="020B0604020202020204" pitchFamily="34" charset="0"/>
              </a:rPr>
              <a:t>Multiple techniques can be used for skin studies (MIRAS+NCD)</a:t>
            </a:r>
          </a:p>
        </p:txBody>
      </p:sp>
    </p:spTree>
    <p:extLst>
      <p:ext uri="{BB962C8B-B14F-4D97-AF65-F5344CB8AC3E}">
        <p14:creationId xmlns:p14="http://schemas.microsoft.com/office/powerpoint/2010/main" val="426654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33425"/>
            <a:ext cx="9113087" cy="4057650"/>
          </a:xfrm>
        </p:spPr>
        <p:txBody>
          <a:bodyPr>
            <a:normAutofit/>
          </a:bodyPr>
          <a:lstStyle/>
          <a:p>
            <a:pPr marL="514350" lvl="1" indent="0">
              <a:buNone/>
            </a:pPr>
            <a:endParaRPr lang="es-ES" u="sng" dirty="0"/>
          </a:p>
          <a:p>
            <a:pPr marL="514350" lvl="1" indent="0">
              <a:buNone/>
            </a:pPr>
            <a:endParaRPr lang="en-US" u="sng" dirty="0"/>
          </a:p>
          <a:p>
            <a:pPr marL="114300" indent="0">
              <a:buNone/>
            </a:pPr>
            <a:endParaRPr lang="en-US" sz="2400" dirty="0">
              <a:solidFill>
                <a:srgbClr val="00B050"/>
              </a:solidFill>
            </a:endParaRPr>
          </a:p>
        </p:txBody>
      </p:sp>
      <p:sp>
        <p:nvSpPr>
          <p:cNvPr id="8" name="Title 1"/>
          <p:cNvSpPr txBox="1">
            <a:spLocks/>
          </p:cNvSpPr>
          <p:nvPr/>
        </p:nvSpPr>
        <p:spPr>
          <a:xfrm>
            <a:off x="438150" y="85725"/>
            <a:ext cx="7440576" cy="647700"/>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lang="en-US" sz="1800" b="0" kern="1200">
                <a:solidFill>
                  <a:srgbClr val="323E4F"/>
                </a:solidFill>
                <a:latin typeface="Arial Black" charset="0"/>
                <a:ea typeface="+mn-ea"/>
                <a:cs typeface="+mn-cs"/>
              </a:defRPr>
            </a:lvl1pPr>
          </a:lstStyle>
          <a:p>
            <a:r>
              <a:rPr lang="en-US" sz="2000" dirty="0"/>
              <a:t>Companies profiles and their needs</a:t>
            </a:r>
            <a:br>
              <a:rPr lang="es-ES" sz="2800" dirty="0"/>
            </a:br>
            <a:endParaRPr lang="es-ES" sz="2800" dirty="0"/>
          </a:p>
        </p:txBody>
      </p:sp>
      <p:sp>
        <p:nvSpPr>
          <p:cNvPr id="7" name="Marcador de número de diapositiva 5"/>
          <p:cNvSpPr>
            <a:spLocks noGrp="1"/>
          </p:cNvSpPr>
          <p:nvPr>
            <p:ph type="sldNum" sz="quarter" idx="12"/>
          </p:nvPr>
        </p:nvSpPr>
        <p:spPr>
          <a:xfrm>
            <a:off x="7085078" y="4869656"/>
            <a:ext cx="2057400" cy="273844"/>
          </a:xfrm>
        </p:spPr>
        <p:txBody>
          <a:bodyPr/>
          <a:lstStyle/>
          <a:p>
            <a:fld id="{59A3C1E9-1E17-4B2D-975E-2F80F7CB45F8}" type="slidenum">
              <a:rPr lang="es-ES" smtClean="0"/>
              <a:t>6</a:t>
            </a:fld>
            <a:endParaRPr lang="es-ES" dirty="0"/>
          </a:p>
        </p:txBody>
      </p:sp>
      <p:sp>
        <p:nvSpPr>
          <p:cNvPr id="10" name="TextBox 9"/>
          <p:cNvSpPr txBox="1"/>
          <p:nvPr/>
        </p:nvSpPr>
        <p:spPr>
          <a:xfrm>
            <a:off x="706739" y="2218910"/>
            <a:ext cx="7171987" cy="3014689"/>
          </a:xfrm>
          <a:prstGeom prst="rect">
            <a:avLst/>
          </a:prstGeom>
        </p:spPr>
        <p:txBody>
          <a:bodyPr vert="horz" wrap="square" lIns="91440" tIns="45720" rIns="91440" bIns="45720" rtlCol="0" anchor="t">
            <a:noAutofit/>
          </a:bodyPr>
          <a:lstStyle/>
          <a:p>
            <a:pPr marL="285750" indent="-285750">
              <a:buFont typeface="Wingdings" panose="05000000000000000000" pitchFamily="2" charset="2"/>
              <a:buChar char="ü"/>
            </a:pPr>
            <a:endParaRPr lang="en-US" sz="1600" b="1" i="1" dirty="0">
              <a:solidFill>
                <a:srgbClr val="7030A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endParaRPr lang="en-US" sz="1400" b="1" i="1" dirty="0">
              <a:solidFill>
                <a:srgbClr val="7030A0"/>
              </a:solidFill>
              <a:latin typeface="Arial" panose="020B0604020202020204" pitchFamily="34" charset="0"/>
              <a:cs typeface="Arial" panose="020B0604020202020204" pitchFamily="34" charset="0"/>
            </a:endParaRPr>
          </a:p>
          <a:p>
            <a:pPr lvl="1"/>
            <a:r>
              <a:rPr lang="en-US" sz="1400" b="1" i="1" u="sng" dirty="0">
                <a:solidFill>
                  <a:srgbClr val="7030A0"/>
                </a:solidFill>
                <a:latin typeface="Arial" panose="020B0604020202020204" pitchFamily="34" charset="0"/>
                <a:cs typeface="Arial" panose="020B0604020202020204" pitchFamily="34" charset="0"/>
              </a:rPr>
              <a:t>For COSMETICS</a:t>
            </a:r>
            <a:r>
              <a:rPr lang="en-US" sz="1400" b="1" i="1" dirty="0">
                <a:solidFill>
                  <a:srgbClr val="7030A0"/>
                </a:solidFill>
                <a:latin typeface="Arial" panose="020B0604020202020204" pitchFamily="34" charset="0"/>
                <a:cs typeface="Arial" panose="020B0604020202020204" pitchFamily="34" charset="0"/>
              </a:rPr>
              <a:t>:</a:t>
            </a:r>
          </a:p>
          <a:p>
            <a:pPr marL="1200150" lvl="2" indent="-285750">
              <a:buFont typeface="Wingdings" panose="05000000000000000000" pitchFamily="2" charset="2"/>
              <a:buChar char="ü"/>
            </a:pPr>
            <a:endParaRPr lang="en-US" sz="1400" b="1" i="1" dirty="0">
              <a:solidFill>
                <a:srgbClr val="7030A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400" b="1" i="1" dirty="0">
                <a:solidFill>
                  <a:srgbClr val="7030A0"/>
                </a:solidFill>
                <a:latin typeface="Arial" panose="020B0604020202020204" pitchFamily="34" charset="0"/>
                <a:cs typeface="Arial" panose="020B0604020202020204" pitchFamily="34" charset="0"/>
              </a:rPr>
              <a:t>Scientific evidence for efficacy of the products is now requested for cosmetic products</a:t>
            </a:r>
          </a:p>
          <a:p>
            <a:pPr marL="1200150" lvl="2" indent="-285750">
              <a:buFont typeface="Wingdings" panose="05000000000000000000" pitchFamily="2" charset="2"/>
              <a:buChar char="ü"/>
            </a:pPr>
            <a:endParaRPr lang="en-US" sz="1400" b="1" i="1" dirty="0">
              <a:solidFill>
                <a:srgbClr val="7030A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400" b="1" i="1" dirty="0">
                <a:solidFill>
                  <a:srgbClr val="7030A0"/>
                </a:solidFill>
                <a:latin typeface="Arial" panose="020B0604020202020204" pitchFamily="34" charset="0"/>
                <a:cs typeface="Arial" panose="020B0604020202020204" pitchFamily="34" charset="0"/>
              </a:rPr>
              <a:t>Synthetic skin may open the door to more routine measurements</a:t>
            </a:r>
          </a:p>
          <a:p>
            <a:pPr marL="1200150" lvl="2" indent="-285750">
              <a:buFont typeface="Wingdings" panose="05000000000000000000" pitchFamily="2" charset="2"/>
              <a:buChar char="ü"/>
            </a:pPr>
            <a:endParaRPr lang="en-US" sz="1400" b="1" i="1" dirty="0">
              <a:solidFill>
                <a:srgbClr val="7030A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sz="1400" b="1" i="1" dirty="0">
                <a:solidFill>
                  <a:srgbClr val="7030A0"/>
                </a:solidFill>
                <a:latin typeface="Arial" panose="020B0604020202020204" pitchFamily="34" charset="0"/>
                <a:cs typeface="Arial" panose="020B0604020202020204" pitchFamily="34" charset="0"/>
              </a:rPr>
              <a:t>Contacts with research group for offering a more complete service (IQAC-skin research)</a:t>
            </a:r>
            <a:endParaRPr lang="es-ES" sz="1400" b="1" i="1" dirty="0">
              <a:solidFill>
                <a:srgbClr val="7030A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endParaRPr lang="en-US" sz="1600" b="1" i="1" dirty="0">
              <a:solidFill>
                <a:srgbClr val="7030A0"/>
              </a:solidFill>
              <a:latin typeface="Arial" panose="020B0604020202020204" pitchFamily="34" charset="0"/>
              <a:cs typeface="Arial" panose="020B0604020202020204" pitchFamily="34" charset="0"/>
            </a:endParaRPr>
          </a:p>
          <a:p>
            <a:pPr lvl="1"/>
            <a:endParaRPr lang="en-US" sz="1600" b="1" i="1" dirty="0">
              <a:solidFill>
                <a:srgbClr val="7030A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i="1" dirty="0">
              <a:solidFill>
                <a:srgbClr val="7030A0"/>
              </a:solidFill>
              <a:latin typeface="Arial" panose="020B0604020202020204" pitchFamily="34" charset="0"/>
              <a:cs typeface="Arial" panose="020B0604020202020204" pitchFamily="34" charset="0"/>
            </a:endParaRPr>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9647" r="9183" b="9114"/>
          <a:stretch/>
        </p:blipFill>
        <p:spPr bwMode="auto">
          <a:xfrm>
            <a:off x="3147488" y="442376"/>
            <a:ext cx="2818109" cy="18967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720" r="7791" b="8727"/>
          <a:stretch/>
        </p:blipFill>
        <p:spPr bwMode="auto">
          <a:xfrm>
            <a:off x="77557" y="423103"/>
            <a:ext cx="2915701" cy="19160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951" r="7328" b="7956"/>
          <a:stretch/>
        </p:blipFill>
        <p:spPr bwMode="auto">
          <a:xfrm>
            <a:off x="6196316" y="451825"/>
            <a:ext cx="2870127" cy="18967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65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33425"/>
            <a:ext cx="9113087" cy="4057650"/>
          </a:xfrm>
        </p:spPr>
        <p:txBody>
          <a:bodyPr>
            <a:normAutofit/>
          </a:bodyPr>
          <a:lstStyle/>
          <a:p>
            <a:pPr marL="514350" lvl="1" indent="0">
              <a:buNone/>
            </a:pPr>
            <a:endParaRPr lang="es-ES" u="sng" dirty="0"/>
          </a:p>
          <a:p>
            <a:pPr marL="514350" lvl="1" indent="0">
              <a:buNone/>
            </a:pPr>
            <a:endParaRPr lang="en-US" u="sng" dirty="0"/>
          </a:p>
          <a:p>
            <a:pPr marL="114300" indent="0">
              <a:buNone/>
            </a:pPr>
            <a:endParaRPr lang="en-US" sz="2400" dirty="0">
              <a:solidFill>
                <a:srgbClr val="00B050"/>
              </a:solidFill>
            </a:endParaRPr>
          </a:p>
          <a:p>
            <a:pPr marL="114300" indent="0">
              <a:buNone/>
            </a:pPr>
            <a:endParaRPr lang="en-US" sz="2400" dirty="0">
              <a:solidFill>
                <a:srgbClr val="00B050"/>
              </a:solidFill>
            </a:endParaRPr>
          </a:p>
        </p:txBody>
      </p:sp>
      <p:sp>
        <p:nvSpPr>
          <p:cNvPr id="8" name="Title 1"/>
          <p:cNvSpPr txBox="1">
            <a:spLocks/>
          </p:cNvSpPr>
          <p:nvPr/>
        </p:nvSpPr>
        <p:spPr>
          <a:xfrm>
            <a:off x="438150" y="85725"/>
            <a:ext cx="7440576" cy="647700"/>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lang="en-US" sz="1800" b="0" kern="1200">
                <a:solidFill>
                  <a:srgbClr val="323E4F"/>
                </a:solidFill>
                <a:latin typeface="Arial Black" charset="0"/>
                <a:ea typeface="+mn-ea"/>
                <a:cs typeface="+mn-cs"/>
              </a:defRPr>
            </a:lvl1pPr>
          </a:lstStyle>
          <a:p>
            <a:r>
              <a:rPr lang="en-US" sz="2000" dirty="0"/>
              <a:t>Companies profiles and their needs</a:t>
            </a:r>
            <a:br>
              <a:rPr lang="es-ES" sz="2800" dirty="0"/>
            </a:br>
            <a:endParaRPr lang="es-ES" sz="2800" dirty="0"/>
          </a:p>
        </p:txBody>
      </p:sp>
      <p:sp>
        <p:nvSpPr>
          <p:cNvPr id="6" name="TextBox 5"/>
          <p:cNvSpPr txBox="1"/>
          <p:nvPr/>
        </p:nvSpPr>
        <p:spPr>
          <a:xfrm>
            <a:off x="881349" y="2203798"/>
            <a:ext cx="7948437" cy="2868877"/>
          </a:xfrm>
          <a:prstGeom prst="rect">
            <a:avLst/>
          </a:prstGeom>
        </p:spPr>
        <p:txBody>
          <a:bodyPr vert="horz" wrap="square" lIns="91440" tIns="45720" rIns="91440" bIns="45720" rtlCol="0" anchor="t">
            <a:noAutofit/>
          </a:bodyPr>
          <a:lstStyle/>
          <a:p>
            <a:pPr marL="285750" indent="-285750">
              <a:buFont typeface="Wingdings" panose="05000000000000000000" pitchFamily="2" charset="2"/>
              <a:buChar char="ü"/>
            </a:pPr>
            <a:endParaRPr lang="en-US" sz="1400" b="1" i="1" dirty="0">
              <a:solidFill>
                <a:srgbClr val="0070C0"/>
              </a:solidFill>
              <a:latin typeface="Arial" panose="020B0604020202020204" pitchFamily="34" charset="0"/>
              <a:cs typeface="Arial" panose="020B0604020202020204" pitchFamily="34" charset="0"/>
            </a:endParaRPr>
          </a:p>
          <a:p>
            <a:r>
              <a:rPr lang="en-US" sz="1400" b="1" i="1" u="sng" dirty="0">
                <a:solidFill>
                  <a:srgbClr val="0070C0"/>
                </a:solidFill>
                <a:latin typeface="Arial" panose="020B0604020202020204" pitchFamily="34" charset="0"/>
                <a:cs typeface="Arial" panose="020B0604020202020204" pitchFamily="34" charset="0"/>
              </a:rPr>
              <a:t>In general, for SCTB services:</a:t>
            </a:r>
          </a:p>
          <a:p>
            <a:endParaRPr lang="en-US" sz="1400" b="1" u="sng"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US" sz="1400" b="1" i="1"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400" b="1" i="1" dirty="0">
                <a:solidFill>
                  <a:srgbClr val="0070C0"/>
                </a:solidFill>
                <a:latin typeface="Arial" panose="020B0604020202020204" pitchFamily="34" charset="0"/>
                <a:cs typeface="Arial" panose="020B0604020202020204" pitchFamily="34" charset="0"/>
              </a:rPr>
              <a:t>Different types of companies with similar needs: full service is required</a:t>
            </a:r>
          </a:p>
          <a:p>
            <a:pPr marL="285750" indent="-285750">
              <a:buFont typeface="Wingdings" panose="05000000000000000000" pitchFamily="2" charset="2"/>
              <a:buChar char="ü"/>
            </a:pPr>
            <a:endParaRPr lang="en-US" sz="1400" b="1" i="1"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400" b="1" i="1" dirty="0">
                <a:solidFill>
                  <a:srgbClr val="0070C0"/>
                </a:solidFill>
                <a:latin typeface="Arial" panose="020B0604020202020204" pitchFamily="34" charset="0"/>
                <a:cs typeface="Arial" panose="020B0604020202020204" pitchFamily="34" charset="0"/>
              </a:rPr>
              <a:t>Sample preparation and data analysis is crucial</a:t>
            </a:r>
          </a:p>
          <a:p>
            <a:pPr marL="285750" indent="-285750">
              <a:buFont typeface="Wingdings" panose="05000000000000000000" pitchFamily="2" charset="2"/>
              <a:buChar char="ü"/>
            </a:pPr>
            <a:endParaRPr lang="en-US" sz="1400" b="1" i="1"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400" b="1" i="1" dirty="0">
                <a:solidFill>
                  <a:srgbClr val="0070C0"/>
                </a:solidFill>
                <a:latin typeface="Arial" panose="020B0604020202020204" pitchFamily="34" charset="0"/>
                <a:cs typeface="Arial" panose="020B0604020202020204" pitchFamily="34" charset="0"/>
              </a:rPr>
              <a:t>Pharma and Cosmetics: important sectors in the local area</a:t>
            </a:r>
          </a:p>
          <a:p>
            <a:pPr marL="285750" indent="-285750">
              <a:buFont typeface="Wingdings" panose="05000000000000000000" pitchFamily="2" charset="2"/>
              <a:buChar char="ü"/>
            </a:pPr>
            <a:endParaRPr lang="en-US" sz="1400" b="1" i="1"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400" b="1" i="1" dirty="0">
                <a:solidFill>
                  <a:srgbClr val="0070C0"/>
                </a:solidFill>
                <a:latin typeface="Arial" panose="020B0604020202020204" pitchFamily="34" charset="0"/>
                <a:cs typeface="Arial" panose="020B0604020202020204" pitchFamily="34" charset="0"/>
              </a:rPr>
              <a:t>Consolidation of cosmetic services is foreseen</a:t>
            </a:r>
          </a:p>
          <a:p>
            <a:pPr marL="285750" indent="-285750">
              <a:buFont typeface="Wingdings" panose="05000000000000000000" pitchFamily="2" charset="2"/>
              <a:buChar char="ü"/>
            </a:pPr>
            <a:endParaRPr lang="en-US" sz="1400" b="1" i="1"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400" b="1" i="1" dirty="0">
                <a:solidFill>
                  <a:srgbClr val="0070C0"/>
                </a:solidFill>
                <a:latin typeface="Arial" panose="020B0604020202020204" pitchFamily="34" charset="0"/>
                <a:cs typeface="Arial" panose="020B0604020202020204" pitchFamily="34" charset="0"/>
              </a:rPr>
              <a:t>Pharma and other fields and services will be further explored</a:t>
            </a:r>
          </a:p>
          <a:p>
            <a:pPr marL="285750" indent="-285750">
              <a:buFont typeface="Wingdings" panose="05000000000000000000" pitchFamily="2" charset="2"/>
              <a:buChar char="ü"/>
            </a:pPr>
            <a:endParaRPr lang="en-US" sz="1600" b="1" i="1" dirty="0">
              <a:solidFill>
                <a:srgbClr val="0070C0"/>
              </a:solidFill>
              <a:latin typeface="Arial" panose="020B0604020202020204" pitchFamily="34" charset="0"/>
              <a:cs typeface="Arial" panose="020B0604020202020204" pitchFamily="34" charset="0"/>
            </a:endParaRPr>
          </a:p>
          <a:p>
            <a:pPr lvl="1"/>
            <a:endParaRPr lang="en-US" sz="1600" b="1" i="1"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i="1" dirty="0">
              <a:solidFill>
                <a:srgbClr val="0070C0"/>
              </a:solidFill>
              <a:latin typeface="Arial" panose="020B0604020202020204" pitchFamily="34" charset="0"/>
              <a:cs typeface="Arial" panose="020B0604020202020204" pitchFamily="34" charset="0"/>
            </a:endParaRPr>
          </a:p>
        </p:txBody>
      </p:sp>
      <p:sp>
        <p:nvSpPr>
          <p:cNvPr id="7" name="Marcador de número de diapositiva 5"/>
          <p:cNvSpPr>
            <a:spLocks noGrp="1"/>
          </p:cNvSpPr>
          <p:nvPr>
            <p:ph type="sldNum" sz="quarter" idx="12"/>
          </p:nvPr>
        </p:nvSpPr>
        <p:spPr>
          <a:xfrm>
            <a:off x="7085078" y="4869656"/>
            <a:ext cx="2057400" cy="273844"/>
          </a:xfrm>
        </p:spPr>
        <p:txBody>
          <a:bodyPr/>
          <a:lstStyle/>
          <a:p>
            <a:fld id="{59A3C1E9-1E17-4B2D-975E-2F80F7CB45F8}" type="slidenum">
              <a:rPr lang="es-ES" smtClean="0"/>
              <a:t>7</a:t>
            </a:fld>
            <a:endParaRPr lang="es-ES" dirty="0"/>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9647" r="9183" b="9114"/>
          <a:stretch/>
        </p:blipFill>
        <p:spPr bwMode="auto">
          <a:xfrm>
            <a:off x="3147488" y="442376"/>
            <a:ext cx="2818109" cy="18967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720" r="7791" b="8727"/>
          <a:stretch/>
        </p:blipFill>
        <p:spPr bwMode="auto">
          <a:xfrm>
            <a:off x="77557" y="423103"/>
            <a:ext cx="2915701" cy="19160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951" r="7328" b="7956"/>
          <a:stretch/>
        </p:blipFill>
        <p:spPr bwMode="auto">
          <a:xfrm>
            <a:off x="6196316" y="451825"/>
            <a:ext cx="2870127" cy="18967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24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30 oct: Reunión ordinaria Junta Beauty Cluster - Beauty clus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58" t="13348" r="5652" b="21688"/>
          <a:stretch/>
        </p:blipFill>
        <p:spPr bwMode="auto">
          <a:xfrm>
            <a:off x="6730999" y="3040127"/>
            <a:ext cx="1171514" cy="85043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6528" y="75018"/>
            <a:ext cx="7070271" cy="994172"/>
          </a:xfrm>
        </p:spPr>
        <p:txBody>
          <a:bodyPr>
            <a:normAutofit/>
          </a:bodyPr>
          <a:lstStyle/>
          <a:p>
            <a:r>
              <a:rPr lang="en-US" sz="2000" dirty="0"/>
              <a:t>Outreach industrial program in SCTB</a:t>
            </a:r>
          </a:p>
        </p:txBody>
      </p:sp>
      <p:sp>
        <p:nvSpPr>
          <p:cNvPr id="6" name="Marcador de número de diapositiva 5"/>
          <p:cNvSpPr>
            <a:spLocks noGrp="1"/>
          </p:cNvSpPr>
          <p:nvPr>
            <p:ph type="sldNum" sz="quarter" idx="12"/>
          </p:nvPr>
        </p:nvSpPr>
        <p:spPr/>
        <p:txBody>
          <a:bodyPr/>
          <a:lstStyle/>
          <a:p>
            <a:fld id="{59A3C1E9-1E17-4B2D-975E-2F80F7CB45F8}" type="slidenum">
              <a:rPr lang="es-ES" smtClean="0"/>
              <a:t>8</a:t>
            </a:fld>
            <a:endParaRPr lang="es-ES" dirty="0"/>
          </a:p>
        </p:txBody>
      </p:sp>
      <p:sp>
        <p:nvSpPr>
          <p:cNvPr id="7" name="Content Placeholder 6"/>
          <p:cNvSpPr>
            <a:spLocks noGrp="1"/>
          </p:cNvSpPr>
          <p:nvPr>
            <p:ph idx="1"/>
          </p:nvPr>
        </p:nvSpPr>
        <p:spPr>
          <a:xfrm>
            <a:off x="-127249" y="612997"/>
            <a:ext cx="5507665" cy="4455485"/>
          </a:xfrm>
        </p:spPr>
        <p:txBody>
          <a:bodyPr>
            <a:normAutofit/>
          </a:bodyPr>
          <a:lstStyle/>
          <a:p>
            <a:pPr marL="359118" lvl="0" indent="-359118" defTabSz="957647">
              <a:buClrTx/>
            </a:pPr>
            <a:endParaRPr lang="en-US" b="1" dirty="0"/>
          </a:p>
          <a:p>
            <a:pPr lvl="1" defTabSz="957647">
              <a:buFont typeface="Wingdings" panose="05000000000000000000" pitchFamily="2" charset="2"/>
              <a:buChar char="ü"/>
            </a:pPr>
            <a:r>
              <a:rPr lang="en-US" sz="1500" dirty="0"/>
              <a:t>Industrial workshop organized to target pharmaceutical and cosmetic local companies</a:t>
            </a:r>
          </a:p>
          <a:p>
            <a:pPr lvl="1" defTabSz="957647">
              <a:buFont typeface="Wingdings" panose="05000000000000000000" pitchFamily="2" charset="2"/>
              <a:buChar char="ü"/>
            </a:pPr>
            <a:endParaRPr lang="es-ES" sz="1500" dirty="0"/>
          </a:p>
          <a:p>
            <a:pPr lvl="1" defTabSz="957647">
              <a:buFont typeface="Wingdings" panose="05000000000000000000" pitchFamily="2" charset="2"/>
              <a:buChar char="ü"/>
            </a:pPr>
            <a:r>
              <a:rPr lang="en-US" sz="1500" dirty="0"/>
              <a:t>Contacts with Beauty Cluster- cosmetic, the Spanish Society of Cosmetics</a:t>
            </a:r>
          </a:p>
          <a:p>
            <a:pPr lvl="1" defTabSz="957647">
              <a:buFont typeface="Wingdings" panose="05000000000000000000" pitchFamily="2" charset="2"/>
              <a:buChar char="ü"/>
            </a:pPr>
            <a:endParaRPr lang="en-US" sz="1500" dirty="0"/>
          </a:p>
          <a:p>
            <a:pPr lvl="1" defTabSz="957647">
              <a:buFont typeface="Wingdings" panose="05000000000000000000" pitchFamily="2" charset="2"/>
              <a:buChar char="ü"/>
            </a:pPr>
            <a:r>
              <a:rPr lang="en-US" sz="1500" dirty="0"/>
              <a:t>Participation in conferences</a:t>
            </a:r>
            <a:endParaRPr lang="en-US" sz="1400" b="1" i="1" dirty="0">
              <a:solidFill>
                <a:srgbClr val="0070C0"/>
              </a:solidFill>
            </a:endParaRPr>
          </a:p>
          <a:p>
            <a:pPr lvl="1" defTabSz="957647">
              <a:buFont typeface="Wingdings" panose="05000000000000000000" pitchFamily="2" charset="2"/>
              <a:buChar char="ü"/>
            </a:pPr>
            <a:endParaRPr lang="en-US" sz="1500" dirty="0"/>
          </a:p>
          <a:p>
            <a:pPr lvl="1" defTabSz="957647">
              <a:buFont typeface="Wingdings" panose="05000000000000000000" pitchFamily="2" charset="2"/>
              <a:buChar char="ü"/>
            </a:pPr>
            <a:r>
              <a:rPr lang="en-US" sz="1500" dirty="0"/>
              <a:t>Support from European Projects for outreach activities</a:t>
            </a:r>
          </a:p>
          <a:p>
            <a:pPr marL="816318" lvl="1" indent="-359118" defTabSz="957647"/>
            <a:endParaRPr lang="en-US" sz="1500" dirty="0"/>
          </a:p>
          <a:p>
            <a:pPr lvl="1" defTabSz="957647">
              <a:buFont typeface="Wingdings" panose="05000000000000000000" pitchFamily="2" charset="2"/>
              <a:buChar char="ü"/>
            </a:pPr>
            <a:r>
              <a:rPr lang="en-US" sz="1500" dirty="0"/>
              <a:t>Other sectors to be further explored: implants, textile, </a:t>
            </a:r>
            <a:r>
              <a:rPr lang="en-US" sz="1500" dirty="0" err="1"/>
              <a:t>agrifood</a:t>
            </a:r>
            <a:endParaRPr lang="en-US" sz="1500" dirty="0"/>
          </a:p>
          <a:p>
            <a:pPr marL="816318" lvl="1" indent="-359118" defTabSz="957647"/>
            <a:endParaRPr lang="es-ES" sz="1500" dirty="0"/>
          </a:p>
          <a:p>
            <a:pPr marL="457200" lvl="1" indent="0" defTabSz="957647">
              <a:buNone/>
            </a:pPr>
            <a:r>
              <a:rPr lang="es-ES" sz="1500" dirty="0"/>
              <a:t>          </a:t>
            </a:r>
          </a:p>
          <a:p>
            <a:pPr marL="0" indent="0" defTabSz="957647">
              <a:buNone/>
            </a:pPr>
            <a:r>
              <a:rPr lang="es-ES" sz="1700" dirty="0"/>
              <a:t>	</a:t>
            </a:r>
            <a:endParaRPr lang="es-ES" sz="1500" dirty="0"/>
          </a:p>
          <a:p>
            <a:pPr marL="816318" lvl="1" indent="-359118" defTabSz="957647"/>
            <a:endParaRPr lang="en-US" sz="1500" dirty="0"/>
          </a:p>
          <a:p>
            <a:pPr marL="359118" lvl="0" indent="-359118" defTabSz="957647">
              <a:buClrTx/>
            </a:pPr>
            <a:endParaRPr lang="en-US" sz="2300" dirty="0"/>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9631" y="885974"/>
            <a:ext cx="3327693" cy="21613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3490" b="18425"/>
          <a:stretch/>
        </p:blipFill>
        <p:spPr bwMode="auto">
          <a:xfrm>
            <a:off x="3949108" y="482989"/>
            <a:ext cx="5134708" cy="38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4147" y="2828833"/>
            <a:ext cx="1295400" cy="1143000"/>
          </a:xfrm>
          <a:prstGeom prst="rect">
            <a:avLst/>
          </a:prstGeom>
        </p:spPr>
      </p:pic>
      <p:sp>
        <p:nvSpPr>
          <p:cNvPr id="5" name="AutoShape 4" descr="Beauty Cluster Barcelona"/>
          <p:cNvSpPr>
            <a:spLocks noChangeAspect="1" noChangeArrowheads="1"/>
          </p:cNvSpPr>
          <p:nvPr/>
        </p:nvSpPr>
        <p:spPr bwMode="auto">
          <a:xfrm>
            <a:off x="155575" y="-830263"/>
            <a:ext cx="2419350"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Beauty Cluster Barcelona"/>
          <p:cNvSpPr>
            <a:spLocks noChangeAspect="1" noChangeArrowheads="1"/>
          </p:cNvSpPr>
          <p:nvPr/>
        </p:nvSpPr>
        <p:spPr bwMode="auto">
          <a:xfrm>
            <a:off x="307975" y="-677863"/>
            <a:ext cx="2419350"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BEAUTY CLUSTER BARCELONA Infarma 2019"/>
          <p:cNvSpPr>
            <a:spLocks noChangeAspect="1" noChangeArrowheads="1"/>
          </p:cNvSpPr>
          <p:nvPr/>
        </p:nvSpPr>
        <p:spPr bwMode="auto">
          <a:xfrm>
            <a:off x="155575" y="-784225"/>
            <a:ext cx="2800350"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BEAUTY CLUSTER BARCELONA Infarma 2019"/>
          <p:cNvSpPr>
            <a:spLocks noChangeAspect="1" noChangeArrowheads="1"/>
          </p:cNvSpPr>
          <p:nvPr/>
        </p:nvSpPr>
        <p:spPr bwMode="auto">
          <a:xfrm>
            <a:off x="307975" y="-631825"/>
            <a:ext cx="2800350"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ome ESP - Cosmetori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1702" y="2963372"/>
            <a:ext cx="1389297" cy="9817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576" y="4048587"/>
            <a:ext cx="8556346" cy="1004059"/>
          </a:xfrm>
          <a:prstGeom prst="rect">
            <a:avLst/>
          </a:prstGeom>
          <a:ln w="19050">
            <a:solidFill>
              <a:srgbClr val="0070C0"/>
            </a:solidFill>
          </a:ln>
        </p:spPr>
        <p:txBody>
          <a:bodyPr vert="horz" wrap="square" lIns="91440" tIns="45720" rIns="91440" bIns="45720" rtlCol="0" anchor="t">
            <a:noAutofit/>
          </a:bodyPr>
          <a:lstStyle/>
          <a:p>
            <a:pPr algn="ctr">
              <a:lnSpc>
                <a:spcPct val="150000"/>
              </a:lnSpc>
            </a:pPr>
            <a:r>
              <a:rPr lang="en-US" sz="1900" b="1" i="1" dirty="0">
                <a:solidFill>
                  <a:srgbClr val="0070C0"/>
                </a:solidFill>
              </a:rPr>
              <a:t>We have focused on cosmetics and pharma and we will explore other fields</a:t>
            </a:r>
          </a:p>
          <a:p>
            <a:pPr algn="ctr">
              <a:lnSpc>
                <a:spcPct val="150000"/>
              </a:lnSpc>
            </a:pPr>
            <a:r>
              <a:rPr lang="en-US" sz="1900" b="1" i="1" dirty="0">
                <a:solidFill>
                  <a:srgbClr val="0070C0"/>
                </a:solidFill>
              </a:rPr>
              <a:t>Aiming to promote ALBA capabilities and  attract new companies</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17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3" y="133012"/>
            <a:ext cx="7643477" cy="994172"/>
          </a:xfrm>
        </p:spPr>
        <p:txBody>
          <a:bodyPr>
            <a:normAutofit/>
          </a:bodyPr>
          <a:lstStyle/>
          <a:p>
            <a:r>
              <a:rPr lang="en-US" sz="2000" dirty="0"/>
              <a:t>Looking for specific funds</a:t>
            </a:r>
          </a:p>
        </p:txBody>
      </p:sp>
      <p:sp>
        <p:nvSpPr>
          <p:cNvPr id="7" name="Content Placeholder 6"/>
          <p:cNvSpPr>
            <a:spLocks noGrp="1"/>
          </p:cNvSpPr>
          <p:nvPr>
            <p:ph idx="1"/>
          </p:nvPr>
        </p:nvSpPr>
        <p:spPr>
          <a:xfrm>
            <a:off x="562426" y="112481"/>
            <a:ext cx="8368924" cy="4263118"/>
          </a:xfrm>
        </p:spPr>
        <p:txBody>
          <a:bodyPr>
            <a:normAutofit/>
          </a:bodyPr>
          <a:lstStyle/>
          <a:p>
            <a:pPr marL="359118" lvl="0" indent="-359118" defTabSz="957647">
              <a:buClrTx/>
            </a:pPr>
            <a:endParaRPr lang="en-US" b="1" dirty="0"/>
          </a:p>
          <a:p>
            <a:pPr marL="0" lvl="0" indent="0" defTabSz="957647">
              <a:buClrTx/>
              <a:buNone/>
            </a:pPr>
            <a:r>
              <a:rPr lang="en-US" dirty="0"/>
              <a:t>Some specific funds are available for industrial projects:</a:t>
            </a:r>
          </a:p>
          <a:p>
            <a:pPr marL="816318" lvl="1" indent="-359118" defTabSz="957647"/>
            <a:endParaRPr lang="en-US" sz="1400" dirty="0"/>
          </a:p>
          <a:p>
            <a:pPr marL="816318" lvl="1" indent="-359118" defTabSz="957647"/>
            <a:r>
              <a:rPr lang="en-US" sz="1400" b="1" dirty="0"/>
              <a:t>National funds</a:t>
            </a:r>
            <a:r>
              <a:rPr lang="en-US" sz="1400" dirty="0"/>
              <a:t>: CDTI (Spanish Industrial Agency), ACCIO (Catalan industrial Agency...)</a:t>
            </a:r>
          </a:p>
          <a:p>
            <a:pPr marL="816318" lvl="1" indent="-359118" defTabSz="957647"/>
            <a:endParaRPr lang="en-US" sz="1400" dirty="0"/>
          </a:p>
          <a:p>
            <a:pPr marL="816318" lvl="1" indent="-359118" defTabSz="957647"/>
            <a:r>
              <a:rPr lang="en-US" sz="1400" b="1" dirty="0"/>
              <a:t>EU funds</a:t>
            </a:r>
            <a:r>
              <a:rPr lang="en-US" sz="1400" dirty="0"/>
              <a:t>: </a:t>
            </a:r>
            <a:r>
              <a:rPr lang="en-US" sz="1400" dirty="0" err="1"/>
              <a:t>CALIPSOplus</a:t>
            </a:r>
            <a:r>
              <a:rPr lang="en-US" sz="1400" dirty="0"/>
              <a:t> and LEAPS-INNOV projects</a:t>
            </a:r>
          </a:p>
          <a:p>
            <a:pPr marL="816318" lvl="1" indent="-359118" defTabSz="957647"/>
            <a:endParaRPr lang="en-US" sz="1400" dirty="0"/>
          </a:p>
          <a:p>
            <a:pPr marL="1273518" lvl="2" indent="-359118" defTabSz="957647"/>
            <a:r>
              <a:rPr lang="en-US" b="1" dirty="0">
                <a:solidFill>
                  <a:srgbClr val="00B050"/>
                </a:solidFill>
              </a:rPr>
              <a:t>Funds for SMEs, short experiments and networking</a:t>
            </a:r>
          </a:p>
          <a:p>
            <a:pPr marL="1273518" lvl="2" indent="-359118" defTabSz="957647"/>
            <a:endParaRPr lang="en-US" sz="1400" dirty="0"/>
          </a:p>
          <a:p>
            <a:pPr marL="1273518" lvl="2" indent="-359118" defTabSz="957647"/>
            <a:r>
              <a:rPr lang="en-US" sz="1400" b="1" dirty="0" err="1"/>
              <a:t>TamaTA</a:t>
            </a:r>
            <a:r>
              <a:rPr lang="en-US" sz="1400" b="1" dirty="0"/>
              <a:t> &amp; </a:t>
            </a:r>
            <a:r>
              <a:rPr lang="en-US" sz="1400" b="1" dirty="0" err="1"/>
              <a:t>TamaTA</a:t>
            </a:r>
            <a:r>
              <a:rPr lang="en-US" sz="1400" b="1" dirty="0"/>
              <a:t>-INNOV</a:t>
            </a:r>
            <a:r>
              <a:rPr lang="en-US" sz="1400" dirty="0"/>
              <a:t>, leaded by ALBA, access to the main European synchrotrons and  XFEL</a:t>
            </a:r>
          </a:p>
          <a:p>
            <a:pPr lvl="1" defTabSz="957647"/>
            <a:endParaRPr lang="es-ES" dirty="0"/>
          </a:p>
          <a:p>
            <a:pPr marL="457200" lvl="1" indent="0">
              <a:buNone/>
            </a:pP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187" y="4375599"/>
            <a:ext cx="1853978" cy="76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69482" y="3184414"/>
            <a:ext cx="4876626" cy="1227665"/>
          </a:xfrm>
          <a:prstGeom prst="rect">
            <a:avLst/>
          </a:prstGeom>
          <a:solidFill>
            <a:schemeClr val="bg1">
              <a:lumMod val="95000"/>
            </a:schemeClr>
          </a:solidFill>
          <a:ln>
            <a:solidFill>
              <a:schemeClr val="accent1"/>
            </a:solidFill>
          </a:ln>
        </p:spPr>
        <p:txBody>
          <a:bodyPr vert="horz" wrap="square" lIns="91440" tIns="45720" rIns="91440" bIns="45720" rtlCol="0" anchor="t">
            <a:noAutofit/>
          </a:bodyPr>
          <a:lstStyle/>
          <a:p>
            <a:pPr marL="457200" indent="-457200">
              <a:buFont typeface="Wingdings" panose="05000000000000000000" pitchFamily="2" charset="2"/>
              <a:buChar char="ü"/>
            </a:pPr>
            <a:r>
              <a:rPr lang="en-US" b="1" dirty="0">
                <a:solidFill>
                  <a:srgbClr val="0070C0"/>
                </a:solidFill>
                <a:latin typeface="Arial" panose="020B0604020202020204" pitchFamily="34" charset="0"/>
                <a:cs typeface="Arial" panose="020B0604020202020204" pitchFamily="34" charset="0"/>
              </a:rPr>
              <a:t>9 experiments of SMEs have been granted at ALBA under </a:t>
            </a:r>
            <a:r>
              <a:rPr lang="en-US" b="1" dirty="0" err="1">
                <a:solidFill>
                  <a:srgbClr val="0070C0"/>
                </a:solidFill>
                <a:latin typeface="Arial" panose="020B0604020202020204" pitchFamily="34" charset="0"/>
                <a:cs typeface="Arial" panose="020B0604020202020204" pitchFamily="34" charset="0"/>
              </a:rPr>
              <a:t>TamaTA</a:t>
            </a:r>
            <a:r>
              <a:rPr lang="en-US" b="1" dirty="0">
                <a:solidFill>
                  <a:srgbClr val="0070C0"/>
                </a:solidFill>
                <a:latin typeface="Arial" panose="020B0604020202020204" pitchFamily="34" charset="0"/>
                <a:cs typeface="Arial" panose="020B0604020202020204" pitchFamily="34" charset="0"/>
              </a:rPr>
              <a:t> project</a:t>
            </a:r>
            <a:r>
              <a:rPr lang="en-US" b="1" dirty="0">
                <a:solidFill>
                  <a:srgbClr val="00B050"/>
                </a:solidFill>
                <a:latin typeface="Arial" panose="020B0604020202020204" pitchFamily="34" charset="0"/>
                <a:cs typeface="Arial" panose="020B0604020202020204" pitchFamily="34" charset="0"/>
              </a:rPr>
              <a:t>, 4 for cosmetics and Spanish companies</a:t>
            </a:r>
          </a:p>
          <a:p>
            <a:pPr marL="457200" indent="-457200">
              <a:buFont typeface="Wingdings" panose="05000000000000000000" pitchFamily="2" charset="2"/>
              <a:buChar char="ü"/>
            </a:pPr>
            <a:endParaRPr lang="en-US" sz="1400" b="1" dirty="0">
              <a:solidFill>
                <a:srgbClr val="0070C0"/>
              </a:solidFill>
              <a:latin typeface="Arial" panose="020B0604020202020204" pitchFamily="34" charset="0"/>
              <a:cs typeface="Arial" panose="020B0604020202020204" pitchFamily="34" charset="0"/>
            </a:endParaRPr>
          </a:p>
        </p:txBody>
      </p:sp>
      <p:sp>
        <p:nvSpPr>
          <p:cNvPr id="4" name="AutoShape 5" descr="Confidencial stock de ilustración. Ilustración de muestra - 8735096"/>
          <p:cNvSpPr>
            <a:spLocks noChangeAspect="1" noChangeArrowheads="1"/>
          </p:cNvSpPr>
          <p:nvPr/>
        </p:nvSpPr>
        <p:spPr bwMode="auto">
          <a:xfrm>
            <a:off x="155575" y="-868363"/>
            <a:ext cx="2181225"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Marcador de número de diapositiva 5"/>
          <p:cNvSpPr>
            <a:spLocks noGrp="1"/>
          </p:cNvSpPr>
          <p:nvPr>
            <p:ph type="sldNum" sz="quarter" idx="12"/>
          </p:nvPr>
        </p:nvSpPr>
        <p:spPr>
          <a:xfrm>
            <a:off x="7085078" y="4869656"/>
            <a:ext cx="2057400" cy="273844"/>
          </a:xfrm>
        </p:spPr>
        <p:txBody>
          <a:bodyPr/>
          <a:lstStyle/>
          <a:p>
            <a:fld id="{59A3C1E9-1E17-4B2D-975E-2F80F7CB45F8}" type="slidenum">
              <a:rPr lang="es-ES" smtClean="0"/>
              <a:t>9</a:t>
            </a:fld>
            <a:endParaRPr lang="es-E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138007"/>
            <a:ext cx="3654598" cy="12507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6361168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defRPr sz="28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6459</TotalTime>
  <Words>766</Words>
  <Application>Microsoft Office PowerPoint</Application>
  <PresentationFormat>On-screen Show (16:9)</PresentationFormat>
  <Paragraphs>146</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Wingdings</vt:lpstr>
      <vt:lpstr>Tema de Office</vt:lpstr>
      <vt:lpstr>Industrial Program Overview  Structural Cell and Tissue Biology</vt:lpstr>
      <vt:lpstr>MISSION of the ALBA industrial program</vt:lpstr>
      <vt:lpstr>ILO: Industrial Liaison Office </vt:lpstr>
      <vt:lpstr>Industrial Beamtime-SCTB</vt:lpstr>
      <vt:lpstr>Services provided in SCTB section</vt:lpstr>
      <vt:lpstr>PowerPoint Presentation</vt:lpstr>
      <vt:lpstr>PowerPoint Presentation</vt:lpstr>
      <vt:lpstr>Outreach industrial program in SCTB</vt:lpstr>
      <vt:lpstr>Looking for specific funds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Lucas Wainer</dc:creator>
  <cp:lastModifiedBy>Núria Valls Vidal</cp:lastModifiedBy>
  <cp:revision>540</cp:revision>
  <dcterms:created xsi:type="dcterms:W3CDTF">2015-04-21T23:16:41Z</dcterms:created>
  <dcterms:modified xsi:type="dcterms:W3CDTF">2021-11-09T06:09:24Z</dcterms:modified>
</cp:coreProperties>
</file>