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83" r:id="rId4"/>
    <p:sldId id="264" r:id="rId5"/>
    <p:sldId id="265" r:id="rId6"/>
    <p:sldId id="280" r:id="rId7"/>
    <p:sldId id="267" r:id="rId8"/>
    <p:sldId id="268" r:id="rId9"/>
    <p:sldId id="269" r:id="rId10"/>
    <p:sldId id="275" r:id="rId11"/>
    <p:sldId id="276" r:id="rId12"/>
    <p:sldId id="277" r:id="rId13"/>
    <p:sldId id="282" r:id="rId14"/>
    <p:sldId id="279" r:id="rId15"/>
    <p:sldId id="278" r:id="rId16"/>
    <p:sldId id="284" r:id="rId17"/>
    <p:sldId id="272" r:id="rId18"/>
    <p:sldId id="281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4BA17-4C0B-423E-AC64-E49C9975D90B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9CE979-DE27-4870-91A8-7ED895A6B5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842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6EFF7E-4060-1C45-9CC9-52779B267A35}" type="slidenum"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67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320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025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60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5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958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8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5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893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8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49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0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E7571-0E26-4308-8EAA-5D602E2B976E}" type="datetimeFigureOut">
              <a:rPr lang="en-GB" smtClean="0"/>
              <a:t>08/11/2021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8DC2B-BC8A-4A74-81D8-D5B75EC0C6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7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3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tiff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8.tif"/><Relationship Id="rId7" Type="http://schemas.openxmlformats.org/officeDocument/2006/relationships/image" Target="../media/image27.ti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2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tiff"/><Relationship Id="rId9" Type="http://schemas.openxmlformats.org/officeDocument/2006/relationships/image" Target="../media/image6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jpeg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7.jpeg"/><Relationship Id="rId4" Type="http://schemas.openxmlformats.org/officeDocument/2006/relationships/image" Target="../media/image14.jpeg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tif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7.jpeg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8189"/>
            <a:ext cx="12192000" cy="685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045" y="748146"/>
            <a:ext cx="11779134" cy="170010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Status and perspectives of </a:t>
            </a:r>
            <a:r>
              <a:rPr lang="en-GB" b="1" dirty="0" err="1"/>
              <a:t>cryo</a:t>
            </a:r>
            <a:r>
              <a:rPr lang="en-GB" b="1" dirty="0"/>
              <a:t>-electron microscopy tools in </a:t>
            </a:r>
            <a:r>
              <a:rPr lang="en-GB" b="1" dirty="0" err="1"/>
              <a:t>bioimaging</a:t>
            </a:r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25838"/>
            <a:ext cx="9144000" cy="1655762"/>
          </a:xfrm>
        </p:spPr>
        <p:txBody>
          <a:bodyPr>
            <a:noAutofit/>
          </a:bodyPr>
          <a:lstStyle/>
          <a:p>
            <a:r>
              <a:rPr lang="es-ES" sz="2000" b="1" dirty="0" err="1"/>
              <a:t>Jose</a:t>
            </a:r>
            <a:r>
              <a:rPr lang="es-ES" sz="2000" b="1" dirty="0"/>
              <a:t> Javier </a:t>
            </a:r>
            <a:r>
              <a:rPr lang="es-ES" sz="2000" b="1" dirty="0" err="1"/>
              <a:t>Conesa</a:t>
            </a:r>
            <a:r>
              <a:rPr lang="es-ES" sz="2000" b="1" dirty="0"/>
              <a:t> Muñoz</a:t>
            </a:r>
          </a:p>
          <a:p>
            <a:r>
              <a:rPr lang="es-ES" sz="2000" b="1" dirty="0"/>
              <a:t>jj.conesa@cnb.csic.es</a:t>
            </a:r>
          </a:p>
          <a:p>
            <a:r>
              <a:rPr lang="es-ES" sz="2000" b="1" dirty="0" err="1"/>
              <a:t>Department</a:t>
            </a:r>
            <a:r>
              <a:rPr lang="es-ES" sz="2000" b="1" dirty="0"/>
              <a:t> of Macromolecular </a:t>
            </a:r>
            <a:r>
              <a:rPr lang="es-ES" sz="2000" b="1" dirty="0" err="1"/>
              <a:t>Structures</a:t>
            </a:r>
            <a:r>
              <a:rPr lang="es-ES" sz="2000" b="1" dirty="0"/>
              <a:t>, CNB-CSIC</a:t>
            </a:r>
          </a:p>
          <a:p>
            <a:r>
              <a:rPr lang="es-ES" sz="2000" b="1" dirty="0"/>
              <a:t>ALBA </a:t>
            </a:r>
            <a:r>
              <a:rPr lang="es-ES" sz="2000" b="1" dirty="0" err="1"/>
              <a:t>Synchrotron</a:t>
            </a:r>
            <a:r>
              <a:rPr lang="es-ES" sz="2000" b="1" dirty="0"/>
              <a:t>, 8</a:t>
            </a:r>
            <a:r>
              <a:rPr lang="es-ES" sz="2000" b="1" baseline="30000" dirty="0"/>
              <a:t>th</a:t>
            </a:r>
            <a:r>
              <a:rPr lang="es-ES" sz="2000" b="1" dirty="0"/>
              <a:t> Nov. 2021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5920601"/>
            <a:ext cx="12192000" cy="937399"/>
            <a:chOff x="40640" y="5920601"/>
            <a:chExt cx="12151360" cy="937400"/>
          </a:xfrm>
        </p:grpSpPr>
        <p:sp>
          <p:nvSpPr>
            <p:cNvPr id="8" name="Rectangle 7"/>
            <p:cNvSpPr/>
            <p:nvPr/>
          </p:nvSpPr>
          <p:spPr>
            <a:xfrm>
              <a:off x="40640" y="5920601"/>
              <a:ext cx="12151360" cy="937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Picture 2" descr="CN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9840" y="5920601"/>
              <a:ext cx="7452320" cy="937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74417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569844-B8EE-F347-84CF-76F7A4717B31}"/>
              </a:ext>
            </a:extLst>
          </p:cNvPr>
          <p:cNvGrpSpPr/>
          <p:nvPr/>
        </p:nvGrpSpPr>
        <p:grpSpPr>
          <a:xfrm rot="5400000">
            <a:off x="-1760225" y="3535493"/>
            <a:ext cx="4803785" cy="1362666"/>
            <a:chOff x="4868014" y="788000"/>
            <a:chExt cx="5585802" cy="15844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7CE7056-1239-2448-A4EE-760C0FE44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8014" y="788000"/>
              <a:ext cx="5585802" cy="147202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7A6BC3-E71F-F44F-93B1-FDEF6AAD3DE5}"/>
                </a:ext>
              </a:extLst>
            </p:cNvPr>
            <p:cNvSpPr/>
            <p:nvPr/>
          </p:nvSpPr>
          <p:spPr>
            <a:xfrm>
              <a:off x="7997378" y="788000"/>
              <a:ext cx="1220763" cy="1584497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A9C8D71-022E-A341-BDC7-260AC1CBBA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38"/>
            <a:ext cx="1430548" cy="1794594"/>
          </a:xfrm>
          <a:prstGeom prst="rect">
            <a:avLst/>
          </a:prstGeom>
        </p:spPr>
      </p:pic>
      <p:pic>
        <p:nvPicPr>
          <p:cNvPr id="11" name="Picture 2" descr="CNB">
            <a:extLst>
              <a:ext uri="{FF2B5EF4-FFF2-40B4-BE49-F238E27FC236}">
                <a16:creationId xmlns:a16="http://schemas.microsoft.com/office/drawing/2014/main" id="{7E7A7D87-6C4B-B943-926D-B21D74094F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118464" y="6929"/>
            <a:ext cx="40199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Cryoelectron</a:t>
            </a:r>
            <a:r>
              <a:rPr lang="en-US" altLang="en-US" sz="2800" b="1" dirty="0">
                <a:solidFill>
                  <a:schemeClr val="tx1"/>
                </a:solidFill>
              </a:rPr>
              <a:t> Tomography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4842" y="572936"/>
            <a:ext cx="8390823" cy="6057134"/>
            <a:chOff x="2334842" y="572936"/>
            <a:chExt cx="8390823" cy="60571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3508037" y="-587559"/>
              <a:ext cx="6057134" cy="837812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340479" y="5128345"/>
              <a:ext cx="1499267" cy="149148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334842" y="3608020"/>
              <a:ext cx="1511303" cy="1513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360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B24624-8669-A945-B286-EB6B52A7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1" y="1075038"/>
            <a:ext cx="4076938" cy="5424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04AA3-C8F5-604C-A030-1890DEF9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417" y="1075038"/>
            <a:ext cx="5307741" cy="46774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1D0A31-C60E-7549-AEA4-4BC20A197A9C}"/>
              </a:ext>
            </a:extLst>
          </p:cNvPr>
          <p:cNvSpPr txBox="1"/>
          <p:nvPr/>
        </p:nvSpPr>
        <p:spPr>
          <a:xfrm>
            <a:off x="7750287" y="6458191"/>
            <a:ext cx="3472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From</a:t>
            </a:r>
            <a:r>
              <a:rPr lang="de-DE" sz="1200" dirty="0"/>
              <a:t> </a:t>
            </a:r>
            <a:r>
              <a:rPr lang="de-DE" sz="1200" dirty="0" err="1"/>
              <a:t>Matinez</a:t>
            </a:r>
            <a:r>
              <a:rPr lang="de-DE" sz="1200" dirty="0"/>
              <a:t>-Sanchez </a:t>
            </a:r>
            <a:r>
              <a:rPr lang="de-DE" sz="1200" i="1" dirty="0"/>
              <a:t>et al.</a:t>
            </a:r>
            <a:r>
              <a:rPr lang="de-DE" sz="1200" dirty="0"/>
              <a:t>, 2020, Nature </a:t>
            </a:r>
            <a:r>
              <a:rPr lang="de-DE" sz="1200" dirty="0" err="1"/>
              <a:t>Methods</a:t>
            </a:r>
            <a:endParaRPr lang="de-DE" sz="1200" dirty="0"/>
          </a:p>
        </p:txBody>
      </p:sp>
      <p:pic>
        <p:nvPicPr>
          <p:cNvPr id="9" name="Picture 2" descr="CNB">
            <a:extLst>
              <a:ext uri="{FF2B5EF4-FFF2-40B4-BE49-F238E27FC236}">
                <a16:creationId xmlns:a16="http://schemas.microsoft.com/office/drawing/2014/main" id="{96FF3176-36F8-C141-80FF-3CC234AC1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220030" y="6929"/>
            <a:ext cx="381681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dirty="0" err="1">
                <a:solidFill>
                  <a:schemeClr val="tx1"/>
                </a:solidFill>
              </a:rPr>
              <a:t>Cryoelectron</a:t>
            </a:r>
            <a:r>
              <a:rPr lang="en-US" altLang="en-US" dirty="0">
                <a:solidFill>
                  <a:schemeClr val="tx1"/>
                </a:solidFill>
              </a:rPr>
              <a:t> Tomography</a:t>
            </a:r>
          </a:p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Subtomogram</a:t>
            </a:r>
            <a:r>
              <a:rPr lang="en-US" altLang="en-US" sz="2800" b="1" dirty="0">
                <a:solidFill>
                  <a:schemeClr val="tx1"/>
                </a:solidFill>
              </a:rPr>
              <a:t> averaging</a:t>
            </a:r>
          </a:p>
        </p:txBody>
      </p:sp>
    </p:spTree>
    <p:extLst>
      <p:ext uri="{BB962C8B-B14F-4D97-AF65-F5344CB8AC3E}">
        <p14:creationId xmlns:p14="http://schemas.microsoft.com/office/powerpoint/2010/main" val="145883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9121FC-6756-E045-9400-B503C702D9DE}"/>
              </a:ext>
            </a:extLst>
          </p:cNvPr>
          <p:cNvSpPr/>
          <p:nvPr/>
        </p:nvSpPr>
        <p:spPr>
          <a:xfrm>
            <a:off x="234779" y="6596390"/>
            <a:ext cx="1771958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*1 </a:t>
            </a:r>
            <a:r>
              <a:rPr lang="de-DE" sz="1100" dirty="0" err="1"/>
              <a:t>modified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Weber et al., 2019 Cells; *2 </a:t>
            </a:r>
            <a:r>
              <a:rPr lang="de-DE" sz="1100" dirty="0" err="1"/>
              <a:t>modified</a:t>
            </a:r>
            <a:r>
              <a:rPr lang="de-DE" sz="1100" dirty="0"/>
              <a:t> </a:t>
            </a:r>
            <a:r>
              <a:rPr lang="de-DE" sz="1100" dirty="0" err="1"/>
              <a:t>fromMatinez</a:t>
            </a:r>
            <a:r>
              <a:rPr lang="de-DE" sz="1100" dirty="0"/>
              <a:t>-Sanchez et al., 2020, Nature </a:t>
            </a:r>
            <a:r>
              <a:rPr lang="de-DE" sz="1100" dirty="0" err="1"/>
              <a:t>Methods</a:t>
            </a:r>
            <a:r>
              <a:rPr lang="de-DE" sz="1100" dirty="0"/>
              <a:t>; *3 </a:t>
            </a:r>
            <a:r>
              <a:rPr lang="de-DE" sz="1100" dirty="0" err="1"/>
              <a:t>Modified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Weber et al., 2019 Cells; *4 </a:t>
            </a:r>
            <a:r>
              <a:rPr lang="de-DE" sz="1100" dirty="0" err="1"/>
              <a:t>Modified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Weber et al., 2019 Cells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083970" y="783771"/>
            <a:ext cx="8319791" cy="5812619"/>
            <a:chOff x="1561456" y="86497"/>
            <a:chExt cx="9300133" cy="6497535"/>
          </a:xfrm>
        </p:grpSpPr>
        <p:grpSp>
          <p:nvGrpSpPr>
            <p:cNvPr id="2" name="Group 1"/>
            <p:cNvGrpSpPr/>
            <p:nvPr/>
          </p:nvGrpSpPr>
          <p:grpSpPr>
            <a:xfrm>
              <a:off x="1561456" y="86497"/>
              <a:ext cx="9300133" cy="6497535"/>
              <a:chOff x="1561456" y="86497"/>
              <a:chExt cx="9300133" cy="649753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70ECE4F-E61A-D149-94E7-8A615EA1B3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561456" y="86497"/>
                <a:ext cx="9300133" cy="6497535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028454" y="3092335"/>
                <a:ext cx="473826" cy="3158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5" name="Isosceles Triangle 4"/>
              <p:cNvSpPr/>
              <p:nvPr/>
            </p:nvSpPr>
            <p:spPr>
              <a:xfrm rot="10800000">
                <a:off x="5617845" y="3127108"/>
                <a:ext cx="285750" cy="246336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7658100" y="1004888"/>
              <a:ext cx="2185988" cy="1498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22421" y="1059439"/>
              <a:ext cx="1857345" cy="1456018"/>
            </a:xfrm>
            <a:prstGeom prst="rect">
              <a:avLst/>
            </a:prstGeom>
          </p:spPr>
        </p:pic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304755" y="6929"/>
            <a:ext cx="7647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sz="2800" b="1" dirty="0" err="1">
                <a:solidFill>
                  <a:schemeClr val="tx1"/>
                </a:solidFill>
              </a:rPr>
              <a:t>Cryocorrelative</a:t>
            </a:r>
            <a:r>
              <a:rPr lang="en-US" altLang="en-US" sz="2800" b="1" dirty="0">
                <a:solidFill>
                  <a:schemeClr val="tx1"/>
                </a:solidFill>
              </a:rPr>
              <a:t> fluorescence electron tomography</a:t>
            </a:r>
          </a:p>
          <a:p>
            <a:endParaRPr lang="en-US" altLang="en-US" sz="28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NB">
            <a:extLst>
              <a:ext uri="{FF2B5EF4-FFF2-40B4-BE49-F238E27FC236}">
                <a16:creationId xmlns:a16="http://schemas.microsoft.com/office/drawing/2014/main" id="{10C180DF-FBC1-4949-9FB6-156202674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260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703" y="2250648"/>
            <a:ext cx="3170257" cy="446253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33C5030-CB94-40E7-B4EE-B296BCFD4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81" y="31038"/>
            <a:ext cx="8573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sz="2800" b="1" dirty="0" err="1">
                <a:solidFill>
                  <a:schemeClr val="tx1"/>
                </a:solidFill>
              </a:rPr>
              <a:t>Cryocorrelative</a:t>
            </a:r>
            <a:r>
              <a:rPr lang="en-US" altLang="en-US" sz="2800" b="1" dirty="0">
                <a:solidFill>
                  <a:schemeClr val="tx1"/>
                </a:solidFill>
              </a:rPr>
              <a:t> microscopy: </a:t>
            </a:r>
            <a:r>
              <a:rPr lang="en-US" altLang="en-US" b="1" i="1" dirty="0" err="1">
                <a:solidFill>
                  <a:schemeClr val="tx1"/>
                </a:solidFill>
              </a:rPr>
              <a:t>Babesia</a:t>
            </a:r>
            <a:r>
              <a:rPr lang="en-US" altLang="en-US" b="1" i="1" dirty="0">
                <a:solidFill>
                  <a:schemeClr val="tx1"/>
                </a:solidFill>
              </a:rPr>
              <a:t> </a:t>
            </a:r>
            <a:r>
              <a:rPr lang="en-US" altLang="en-US" b="1" i="1" dirty="0" err="1">
                <a:solidFill>
                  <a:schemeClr val="tx1"/>
                </a:solidFill>
              </a:rPr>
              <a:t>divergens</a:t>
            </a:r>
            <a:r>
              <a:rPr lang="en-US" altLang="en-US" b="1" dirty="0">
                <a:solidFill>
                  <a:schemeClr val="tx1"/>
                </a:solidFill>
              </a:rPr>
              <a:t> asexual cycle</a:t>
            </a:r>
            <a:endParaRPr lang="en-US" altLang="en-US" sz="2800" b="1" dirty="0">
              <a:solidFill>
                <a:schemeClr val="tx1"/>
              </a:solidFill>
            </a:endParaRPr>
          </a:p>
        </p:txBody>
      </p:sp>
      <p:cxnSp>
        <p:nvCxnSpPr>
          <p:cNvPr id="11" name="Connettore diritto 3">
            <a:extLst>
              <a:ext uri="{FF2B5EF4-FFF2-40B4-BE49-F238E27FC236}">
                <a16:creationId xmlns:a16="http://schemas.microsoft.com/office/drawing/2014/main" id="{9D29D269-EC7A-441A-8DD3-A46507953499}"/>
              </a:ext>
            </a:extLst>
          </p:cNvPr>
          <p:cNvCxnSpPr>
            <a:cxnSpLocks/>
          </p:cNvCxnSpPr>
          <p:nvPr/>
        </p:nvCxnSpPr>
        <p:spPr>
          <a:xfrm flipV="1">
            <a:off x="0" y="622330"/>
            <a:ext cx="4045907" cy="2689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NB">
            <a:extLst>
              <a:ext uri="{FF2B5EF4-FFF2-40B4-BE49-F238E27FC236}">
                <a16:creationId xmlns:a16="http://schemas.microsoft.com/office/drawing/2014/main" id="{10C180DF-FBC1-4949-9FB6-156202674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862" y="2446131"/>
            <a:ext cx="3885530" cy="43641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8A58EF-5804-E946-B09F-204FBE6B36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21" y="901962"/>
            <a:ext cx="4730707" cy="124668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782571" y="1035959"/>
            <a:ext cx="4275954" cy="1420999"/>
            <a:chOff x="5725296" y="1006455"/>
            <a:chExt cx="4275954" cy="14209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65680" y="1078768"/>
              <a:ext cx="3401600" cy="134868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2959" y="1168562"/>
              <a:ext cx="1108291" cy="93291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725296" y="1006455"/>
              <a:ext cx="389754" cy="2609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84980" y="2120170"/>
              <a:ext cx="389754" cy="26095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72005" y="1553604"/>
              <a:ext cx="295275" cy="371475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454024" y="2460567"/>
            <a:ext cx="1622343" cy="3347498"/>
            <a:chOff x="454024" y="2460567"/>
            <a:chExt cx="1622343" cy="33474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25" y="2460567"/>
              <a:ext cx="1619167" cy="10430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3585146"/>
              <a:ext cx="1619167" cy="104307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24" y="4764989"/>
              <a:ext cx="1619167" cy="10430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005840" y="2876204"/>
              <a:ext cx="332509" cy="3325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05840" y="4048298"/>
              <a:ext cx="332509" cy="3325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05840" y="5178829"/>
              <a:ext cx="332509" cy="3325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3036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303623" y="145783"/>
            <a:ext cx="5349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tx1"/>
                </a:solidFill>
              </a:rPr>
              <a:t>Perspectives: </a:t>
            </a:r>
            <a:r>
              <a:rPr lang="en-US" altLang="en-US" b="1" dirty="0" err="1">
                <a:solidFill>
                  <a:schemeClr val="tx1"/>
                </a:solidFill>
              </a:rPr>
              <a:t>cryo</a:t>
            </a:r>
            <a:r>
              <a:rPr lang="en-US" altLang="en-US" b="1" dirty="0">
                <a:solidFill>
                  <a:schemeClr val="tx1"/>
                </a:solidFill>
              </a:rPr>
              <a:t>-correlative workflows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3106276" y="2022189"/>
            <a:ext cx="2984466" cy="1330443"/>
            <a:chOff x="6021100" y="1434815"/>
            <a:chExt cx="4860912" cy="21669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97921A-0247-B14A-8B84-8A7D9833F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1100" y="1434815"/>
              <a:ext cx="2507287" cy="2166942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7355968" y="1670244"/>
              <a:ext cx="3526044" cy="1562668"/>
              <a:chOff x="7355968" y="1670244"/>
              <a:chExt cx="3526044" cy="156266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845D673-AD5F-8349-B7C5-7997643D4C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32718" y="1968722"/>
                <a:ext cx="1739329" cy="12641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8" name="Straight Connector 7"/>
              <p:cNvCxnSpPr/>
              <p:nvPr/>
            </p:nvCxnSpPr>
            <p:spPr>
              <a:xfrm flipV="1">
                <a:off x="7479652" y="1968722"/>
                <a:ext cx="1048735" cy="50841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>
                <a:stCxn id="10" idx="3"/>
              </p:cNvCxnSpPr>
              <p:nvPr/>
            </p:nvCxnSpPr>
            <p:spPr>
              <a:xfrm>
                <a:off x="7479652" y="2538975"/>
                <a:ext cx="1048735" cy="6939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7355968" y="2477133"/>
                <a:ext cx="123684" cy="1236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40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F1B553-19E1-5040-9DDA-FA5B3D4FE436}"/>
                  </a:ext>
                </a:extLst>
              </p:cNvPr>
              <p:cNvSpPr txBox="1"/>
              <p:nvPr/>
            </p:nvSpPr>
            <p:spPr>
              <a:xfrm>
                <a:off x="8176330" y="1676191"/>
                <a:ext cx="1226052" cy="325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/>
                  <a:t>FIB (Ion Beam)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7D2533-9ECF-9C41-8A62-9EA4800377F9}"/>
                  </a:ext>
                </a:extLst>
              </p:cNvPr>
              <p:cNvSpPr txBox="1"/>
              <p:nvPr/>
            </p:nvSpPr>
            <p:spPr>
              <a:xfrm>
                <a:off x="9234269" y="1670244"/>
                <a:ext cx="1647743" cy="3258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 dirty="0"/>
                  <a:t>SEM (</a:t>
                </a:r>
                <a:r>
                  <a:rPr lang="de-DE" sz="700" dirty="0" err="1"/>
                  <a:t>Electron</a:t>
                </a:r>
                <a:r>
                  <a:rPr lang="de-DE" sz="700" dirty="0"/>
                  <a:t> Beam)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154669" y="1857710"/>
            <a:ext cx="1402952" cy="1608866"/>
            <a:chOff x="6807199" y="3608845"/>
            <a:chExt cx="2568656" cy="29456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8A58EF-5804-E946-B09F-204FBE6B36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7199" y="3608845"/>
              <a:ext cx="2476501" cy="2945662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6807199" y="4897526"/>
              <a:ext cx="304800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071055" y="4880527"/>
              <a:ext cx="304800" cy="368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0E7ED745-404E-6345-A247-FE45E0380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60" y="1850437"/>
            <a:ext cx="2737565" cy="192516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5310" y="1329909"/>
            <a:ext cx="5115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/>
              <a:t>Cryo-Soft</a:t>
            </a:r>
            <a:r>
              <a:rPr lang="es-ES" dirty="0"/>
              <a:t> X-</a:t>
            </a:r>
            <a:r>
              <a:rPr lang="es-ES" dirty="0" err="1"/>
              <a:t>ray</a:t>
            </a:r>
            <a:r>
              <a:rPr lang="es-ES" dirty="0"/>
              <a:t> </a:t>
            </a:r>
            <a:r>
              <a:rPr lang="es-ES" dirty="0" err="1"/>
              <a:t>Tomography</a:t>
            </a:r>
            <a:r>
              <a:rPr lang="es-ES" dirty="0"/>
              <a:t> + </a:t>
            </a:r>
            <a:r>
              <a:rPr lang="es-ES" dirty="0" err="1"/>
              <a:t>cryo</a:t>
            </a:r>
            <a:r>
              <a:rPr lang="es-ES" dirty="0"/>
              <a:t>-FIB-SEM + </a:t>
            </a:r>
            <a:r>
              <a:rPr lang="es-ES" dirty="0" err="1"/>
              <a:t>cryoET</a:t>
            </a:r>
            <a:endParaRPr lang="en-GB" dirty="0"/>
          </a:p>
        </p:txBody>
      </p:sp>
      <p:sp>
        <p:nvSpPr>
          <p:cNvPr id="30" name="Cross 29"/>
          <p:cNvSpPr/>
          <p:nvPr/>
        </p:nvSpPr>
        <p:spPr>
          <a:xfrm>
            <a:off x="3054520" y="2539404"/>
            <a:ext cx="190840" cy="198678"/>
          </a:xfrm>
          <a:prstGeom prst="plus">
            <a:avLst>
              <a:gd name="adj" fmla="val 4246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ross 30"/>
          <p:cNvSpPr/>
          <p:nvPr/>
        </p:nvSpPr>
        <p:spPr>
          <a:xfrm>
            <a:off x="5814048" y="2528234"/>
            <a:ext cx="190840" cy="198678"/>
          </a:xfrm>
          <a:prstGeom prst="plus">
            <a:avLst>
              <a:gd name="adj" fmla="val 42469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20004"/>
              </p:ext>
            </p:extLst>
          </p:nvPr>
        </p:nvGraphicFramePr>
        <p:xfrm>
          <a:off x="7719064" y="1143100"/>
          <a:ext cx="4217610" cy="5091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805">
                  <a:extLst>
                    <a:ext uri="{9D8B030D-6E8A-4147-A177-3AD203B41FA5}">
                      <a16:colId xmlns:a16="http://schemas.microsoft.com/office/drawing/2014/main" val="2782113288"/>
                    </a:ext>
                  </a:extLst>
                </a:gridCol>
                <a:gridCol w="2108805">
                  <a:extLst>
                    <a:ext uri="{9D8B030D-6E8A-4147-A177-3AD203B41FA5}">
                      <a16:colId xmlns:a16="http://schemas.microsoft.com/office/drawing/2014/main" val="1754900362"/>
                    </a:ext>
                  </a:extLst>
                </a:gridCol>
              </a:tblGrid>
              <a:tr h="904664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/>
                        <a:t>Cryo</a:t>
                      </a:r>
                      <a:r>
                        <a:rPr lang="es-ES" sz="2000" dirty="0"/>
                        <a:t>-SXT </a:t>
                      </a:r>
                      <a:endParaRPr lang="en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FIB-SEM + </a:t>
                      </a:r>
                      <a:r>
                        <a:rPr lang="es-ES" sz="2000" dirty="0" err="1"/>
                        <a:t>cryoET</a:t>
                      </a:r>
                      <a:endParaRPr lang="en-GB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9769619"/>
                  </a:ext>
                </a:extLst>
              </a:tr>
              <a:tr h="904664">
                <a:tc>
                  <a:txBody>
                    <a:bodyPr/>
                    <a:lstStyle/>
                    <a:p>
                      <a:r>
                        <a:rPr lang="es-ES" sz="1600" dirty="0" err="1"/>
                        <a:t>Resolution</a:t>
                      </a:r>
                      <a:r>
                        <a:rPr lang="es-ES" sz="1600" dirty="0"/>
                        <a:t> to </a:t>
                      </a:r>
                      <a:r>
                        <a:rPr lang="es-ES" sz="1600" dirty="0" err="1"/>
                        <a:t>the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level</a:t>
                      </a:r>
                      <a:r>
                        <a:rPr lang="es-ES" sz="1600" dirty="0"/>
                        <a:t> of </a:t>
                      </a:r>
                      <a:r>
                        <a:rPr lang="es-ES" sz="1600" dirty="0" err="1"/>
                        <a:t>cell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organelle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Resolution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potentially</a:t>
                      </a:r>
                      <a:r>
                        <a:rPr lang="es-ES" sz="1600" dirty="0"/>
                        <a:t> to </a:t>
                      </a:r>
                      <a:r>
                        <a:rPr lang="es-ES" sz="1600" dirty="0" err="1"/>
                        <a:t>the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atomic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level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106212"/>
                  </a:ext>
                </a:extLst>
              </a:tr>
              <a:tr h="904664">
                <a:tc>
                  <a:txBody>
                    <a:bodyPr/>
                    <a:lstStyle/>
                    <a:p>
                      <a:r>
                        <a:rPr lang="es-ES" sz="1600" dirty="0"/>
                        <a:t>High </a:t>
                      </a:r>
                      <a:r>
                        <a:rPr lang="es-ES" sz="1600" dirty="0" err="1"/>
                        <a:t>throughput</a:t>
                      </a:r>
                      <a:r>
                        <a:rPr lang="es-ES" sz="1600" dirty="0"/>
                        <a:t> (</a:t>
                      </a:r>
                      <a:r>
                        <a:rPr lang="es-ES" sz="1600" dirty="0" err="1"/>
                        <a:t>hundreds</a:t>
                      </a:r>
                      <a:r>
                        <a:rPr lang="es-ES" sz="1600" dirty="0"/>
                        <a:t> of </a:t>
                      </a:r>
                      <a:r>
                        <a:rPr lang="es-ES" sz="1600" dirty="0" err="1"/>
                        <a:t>tomograms</a:t>
                      </a:r>
                      <a:r>
                        <a:rPr lang="es-ES" sz="1600" dirty="0"/>
                        <a:t> per </a:t>
                      </a:r>
                      <a:r>
                        <a:rPr lang="es-ES" sz="1600" dirty="0" err="1"/>
                        <a:t>session</a:t>
                      </a:r>
                      <a:r>
                        <a:rPr lang="es-ES" sz="1600" dirty="0"/>
                        <a:t>)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Around</a:t>
                      </a:r>
                      <a:r>
                        <a:rPr lang="es-ES" sz="1600" baseline="0" dirty="0"/>
                        <a:t> 20 </a:t>
                      </a:r>
                      <a:r>
                        <a:rPr lang="es-ES" sz="1600" baseline="0" dirty="0" err="1"/>
                        <a:t>lamellae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preparation</a:t>
                      </a:r>
                      <a:r>
                        <a:rPr lang="es-ES" sz="1600" baseline="0" dirty="0"/>
                        <a:t> per sesión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69224"/>
                  </a:ext>
                </a:extLst>
              </a:tr>
              <a:tr h="904664">
                <a:tc>
                  <a:txBody>
                    <a:bodyPr/>
                    <a:lstStyle/>
                    <a:p>
                      <a:r>
                        <a:rPr lang="es-ES" sz="1600" dirty="0"/>
                        <a:t>Non </a:t>
                      </a:r>
                      <a:r>
                        <a:rPr lang="es-ES" sz="1600" dirty="0" err="1"/>
                        <a:t>destructive</a:t>
                      </a:r>
                      <a:r>
                        <a:rPr lang="es-ES" sz="1600" dirty="0"/>
                        <a:t>, </a:t>
                      </a:r>
                      <a:r>
                        <a:rPr lang="es-ES" sz="1600" dirty="0" err="1"/>
                        <a:t>possible</a:t>
                      </a:r>
                      <a:r>
                        <a:rPr lang="es-ES" sz="1600" dirty="0"/>
                        <a:t> to combine </a:t>
                      </a:r>
                      <a:r>
                        <a:rPr lang="es-ES" sz="1600" dirty="0" err="1"/>
                        <a:t>with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other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methodologies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after</a:t>
                      </a:r>
                      <a:r>
                        <a:rPr lang="es-ES" sz="1600" dirty="0"/>
                        <a:t> at </a:t>
                      </a:r>
                      <a:r>
                        <a:rPr lang="es-ES" sz="1600" dirty="0" err="1"/>
                        <a:t>whole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cell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level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Destructive</a:t>
                      </a:r>
                      <a:r>
                        <a:rPr lang="es-ES" sz="1600" dirty="0"/>
                        <a:t>, </a:t>
                      </a:r>
                      <a:r>
                        <a:rPr lang="es-ES" sz="1600" dirty="0" err="1"/>
                        <a:t>not</a:t>
                      </a:r>
                      <a:r>
                        <a:rPr lang="es-ES" sz="1600" dirty="0"/>
                        <a:t> posible to combine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with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other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methods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after</a:t>
                      </a:r>
                      <a:r>
                        <a:rPr lang="es-ES" sz="1600" baseline="0" dirty="0"/>
                        <a:t> at </a:t>
                      </a:r>
                      <a:r>
                        <a:rPr lang="es-ES" sz="1600" baseline="0" dirty="0" err="1"/>
                        <a:t>whole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cell</a:t>
                      </a:r>
                      <a:r>
                        <a:rPr lang="es-ES" sz="1600" baseline="0" dirty="0"/>
                        <a:t> </a:t>
                      </a:r>
                      <a:r>
                        <a:rPr lang="es-ES" sz="1600" baseline="0" dirty="0" err="1"/>
                        <a:t>level</a:t>
                      </a:r>
                      <a:r>
                        <a:rPr lang="es-ES" sz="1600" dirty="0"/>
                        <a:t> 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580673"/>
                  </a:ext>
                </a:extLst>
              </a:tr>
              <a:tr h="904664">
                <a:tc>
                  <a:txBody>
                    <a:bodyPr/>
                    <a:lstStyle/>
                    <a:p>
                      <a:r>
                        <a:rPr lang="es-ES" sz="1600" dirty="0" err="1"/>
                        <a:t>Spectroscopy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capabilities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950078"/>
                  </a:ext>
                </a:extLst>
              </a:tr>
            </a:tbl>
          </a:graphicData>
        </a:graphic>
      </p:graphicFrame>
      <p:sp>
        <p:nvSpPr>
          <p:cNvPr id="47" name="Right Arrow 46"/>
          <p:cNvSpPr/>
          <p:nvPr/>
        </p:nvSpPr>
        <p:spPr>
          <a:xfrm rot="5400000">
            <a:off x="3794023" y="3328277"/>
            <a:ext cx="263649" cy="32960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2953344" y="3633526"/>
            <a:ext cx="22746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stablished</a:t>
            </a:r>
            <a:r>
              <a:rPr lang="es-ES" dirty="0"/>
              <a:t> </a:t>
            </a:r>
            <a:r>
              <a:rPr lang="es-ES" dirty="0" err="1"/>
              <a:t>yet</a:t>
            </a:r>
            <a:endParaRPr lang="es-ES" dirty="0"/>
          </a:p>
          <a:p>
            <a:r>
              <a:rPr lang="es-ES" dirty="0" err="1"/>
              <a:t>Feasible</a:t>
            </a:r>
            <a:r>
              <a:rPr lang="es-ES" dirty="0"/>
              <a:t>,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sample</a:t>
            </a:r>
            <a:r>
              <a:rPr lang="es-ES" dirty="0"/>
              <a:t> </a:t>
            </a:r>
            <a:r>
              <a:rPr lang="es-ES" dirty="0" err="1"/>
              <a:t>prep</a:t>
            </a:r>
            <a:r>
              <a:rPr lang="es-ES" dirty="0"/>
              <a:t> and compatible </a:t>
            </a:r>
            <a:r>
              <a:rPr lang="es-ES" dirty="0" err="1"/>
              <a:t>supports</a:t>
            </a:r>
            <a:endParaRPr lang="es-ES" dirty="0"/>
          </a:p>
          <a:p>
            <a:endParaRPr lang="en-GB" dirty="0"/>
          </a:p>
        </p:txBody>
      </p:sp>
      <p:pic>
        <p:nvPicPr>
          <p:cNvPr id="32" name="Picture 2" descr="CNB">
            <a:extLst>
              <a:ext uri="{FF2B5EF4-FFF2-40B4-BE49-F238E27FC236}">
                <a16:creationId xmlns:a16="http://schemas.microsoft.com/office/drawing/2014/main" id="{10C180DF-FBC1-4949-9FB6-156202674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899" y="5109722"/>
            <a:ext cx="69058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Possible</a:t>
            </a:r>
            <a:r>
              <a:rPr lang="es-ES" dirty="0"/>
              <a:t> </a:t>
            </a:r>
            <a:r>
              <a:rPr lang="es-ES" dirty="0" err="1"/>
              <a:t>method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to be </a:t>
            </a:r>
            <a:r>
              <a:rPr lang="es-ES" dirty="0" err="1"/>
              <a:t>implemented</a:t>
            </a:r>
            <a:r>
              <a:rPr lang="es-ES" dirty="0"/>
              <a:t> in </a:t>
            </a:r>
            <a:r>
              <a:rPr lang="es-ES" dirty="0" err="1"/>
              <a:t>collaboration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ALBA and CNB</a:t>
            </a:r>
          </a:p>
          <a:p>
            <a:r>
              <a:rPr lang="es-ES" dirty="0" err="1"/>
              <a:t>Possibility</a:t>
            </a:r>
            <a:r>
              <a:rPr lang="es-ES" dirty="0"/>
              <a:t> to </a:t>
            </a:r>
            <a:r>
              <a:rPr lang="es-ES" dirty="0" err="1"/>
              <a:t>correlate</a:t>
            </a:r>
            <a:r>
              <a:rPr lang="es-ES" dirty="0"/>
              <a:t> </a:t>
            </a:r>
            <a:r>
              <a:rPr lang="es-ES" dirty="0" err="1"/>
              <a:t>cryo</a:t>
            </a:r>
            <a:r>
              <a:rPr lang="es-ES" dirty="0"/>
              <a:t>-ET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synchrotron</a:t>
            </a:r>
            <a:r>
              <a:rPr lang="es-ES" dirty="0"/>
              <a:t> </a:t>
            </a:r>
            <a:r>
              <a:rPr lang="es-ES" dirty="0" err="1"/>
              <a:t>techniques</a:t>
            </a:r>
            <a:r>
              <a:rPr lang="es-ES" dirty="0"/>
              <a:t> (STXM, </a:t>
            </a:r>
            <a:r>
              <a:rPr lang="es-ES" dirty="0" err="1"/>
              <a:t>microCT</a:t>
            </a:r>
            <a:r>
              <a:rPr lang="es-ES" dirty="0"/>
              <a:t>) to be </a:t>
            </a:r>
            <a:r>
              <a:rPr lang="es-ES" dirty="0" err="1"/>
              <a:t>studied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153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19021" y="1474707"/>
            <a:ext cx="327027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latin typeface="Times New Roman" pitchFamily="18" charset="0"/>
              </a:rPr>
              <a:t>José María </a:t>
            </a:r>
            <a:r>
              <a:rPr lang="es-ES_tradnl" sz="1600" b="1" dirty="0" err="1">
                <a:latin typeface="Times New Roman" pitchFamily="18" charset="0"/>
              </a:rPr>
              <a:t>Valpuesta</a:t>
            </a: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i="1" dirty="0">
              <a:solidFill>
                <a:srgbClr val="008000"/>
              </a:solidFill>
              <a:latin typeface="Times New Roman" pitchFamily="18" charset="0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i="1" dirty="0" err="1">
                <a:solidFill>
                  <a:srgbClr val="008000"/>
                </a:solidFill>
                <a:latin typeface="Times New Roman" pitchFamily="18" charset="0"/>
                <a:cs typeface="+mn-cs"/>
              </a:rPr>
              <a:t>Cryo</a:t>
            </a:r>
            <a:r>
              <a:rPr lang="es-ES_tradnl" sz="1600" i="1" dirty="0">
                <a:solidFill>
                  <a:srgbClr val="008000"/>
                </a:solidFill>
                <a:latin typeface="Times New Roman" pitchFamily="18" charset="0"/>
                <a:cs typeface="+mn-cs"/>
              </a:rPr>
              <a:t>-EM </a:t>
            </a:r>
            <a:r>
              <a:rPr lang="es-ES_tradnl" sz="1600" i="1" dirty="0" err="1">
                <a:solidFill>
                  <a:srgbClr val="008000"/>
                </a:solidFill>
                <a:latin typeface="Times New Roman" pitchFamily="18" charset="0"/>
                <a:cs typeface="+mn-cs"/>
              </a:rPr>
              <a:t>Facility</a:t>
            </a:r>
            <a:endParaRPr lang="es-ES_tradnl" sz="1600" i="1" dirty="0">
              <a:solidFill>
                <a:srgbClr val="008000"/>
              </a:solidFill>
              <a:latin typeface="Times New Roman" pitchFamily="18" charset="0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latin typeface="Times New Roman" pitchFamily="18" charset="0"/>
              </a:rPr>
              <a:t>Rocío Arranz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 err="1">
                <a:latin typeface="Times New Roman" pitchFamily="18" charset="0"/>
              </a:rPr>
              <a:t>Fco</a:t>
            </a:r>
            <a:r>
              <a:rPr lang="es-ES_tradnl" sz="1600" b="1" dirty="0">
                <a:latin typeface="Times New Roman" pitchFamily="18" charset="0"/>
              </a:rPr>
              <a:t>. Javier Chichón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latin typeface="Times New Roman" pitchFamily="18" charset="0"/>
              </a:rPr>
              <a:t>María Teresa Bueno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latin typeface="Times New Roman" pitchFamily="18" charset="0"/>
              </a:rPr>
              <a:t>Noelia </a:t>
            </a:r>
            <a:r>
              <a:rPr lang="es-ES_tradnl" sz="1600" b="1" dirty="0" err="1">
                <a:latin typeface="Times New Roman" pitchFamily="18" charset="0"/>
              </a:rPr>
              <a:t>Zamarreño</a:t>
            </a: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latin typeface="Times New Roman" pitchFamily="18" charset="0"/>
              </a:rPr>
              <a:t>Javier Collado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_tradnl" sz="1600" b="1" dirty="0">
                <a:latin typeface="Times New Roman" pitchFamily="18" charset="0"/>
              </a:rPr>
              <a:t>César Santiago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>
                <a:solidFill>
                  <a:srgbClr val="008000"/>
                </a:solidFill>
                <a:latin typeface="Times New Roman" pitchFamily="18" charset="0"/>
              </a:rPr>
              <a:t>Unidad</a:t>
            </a:r>
            <a:r>
              <a:rPr lang="en-US" sz="1600" i="1" dirty="0">
                <a:solidFill>
                  <a:srgbClr val="008000"/>
                </a:solidFill>
                <a:latin typeface="Times New Roman" pitchFamily="18" charset="0"/>
              </a:rPr>
              <a:t> de </a:t>
            </a:r>
            <a:r>
              <a:rPr lang="en-US" sz="1600" i="1" dirty="0" err="1">
                <a:solidFill>
                  <a:srgbClr val="008000"/>
                </a:solidFill>
                <a:latin typeface="Times New Roman" pitchFamily="18" charset="0"/>
              </a:rPr>
              <a:t>Biocomputación</a:t>
            </a:r>
            <a:endParaRPr lang="en-US" sz="1600" i="1" dirty="0">
              <a:solidFill>
                <a:srgbClr val="008000"/>
              </a:solidFill>
              <a:latin typeface="Times New Roman" pitchFamily="18" charset="0"/>
            </a:endParaRPr>
          </a:p>
          <a:p>
            <a:r>
              <a:rPr lang="en-US" sz="1600" b="1" dirty="0">
                <a:latin typeface="Times New Roman"/>
                <a:ea typeface="Times New Roman"/>
                <a:cs typeface="Times New Roman"/>
              </a:rPr>
              <a:t>Jose </a:t>
            </a:r>
            <a:r>
              <a:rPr lang="en-US" sz="1600" b="1" dirty="0" err="1">
                <a:latin typeface="Times New Roman"/>
                <a:ea typeface="Times New Roman"/>
                <a:cs typeface="Times New Roman"/>
              </a:rPr>
              <a:t>María</a:t>
            </a:r>
            <a:r>
              <a:rPr lang="en-US" sz="1600" b="1" dirty="0">
                <a:latin typeface="Times New Roman"/>
                <a:ea typeface="Times New Roman"/>
                <a:cs typeface="Times New Roman"/>
              </a:rPr>
              <a:t> Carazo</a:t>
            </a:r>
          </a:p>
          <a:p>
            <a:r>
              <a:rPr lang="en-US" sz="1600" b="1" dirty="0">
                <a:latin typeface="Times New Roman"/>
                <a:ea typeface="Times New Roman"/>
                <a:cs typeface="Times New Roman"/>
              </a:rPr>
              <a:t>Carlos Oscar Sánchez </a:t>
            </a:r>
            <a:r>
              <a:rPr lang="en-US" sz="1600" b="1" dirty="0" err="1">
                <a:latin typeface="Times New Roman"/>
                <a:ea typeface="Times New Roman"/>
                <a:cs typeface="Times New Roman"/>
              </a:rPr>
              <a:t>Sorzano</a:t>
            </a:r>
            <a:endParaRPr lang="en-US" sz="1600" b="1" dirty="0">
              <a:latin typeface="Times New Roman"/>
              <a:ea typeface="Times New Roman"/>
              <a:cs typeface="Times New Roman"/>
            </a:endParaRPr>
          </a:p>
          <a:p>
            <a:endParaRPr lang="en-US" sz="1600" b="1" dirty="0">
              <a:latin typeface="Times New Roman"/>
              <a:ea typeface="Times New Roman"/>
              <a:cs typeface="Times New Roman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_tradnl" sz="1600" b="1" dirty="0">
              <a:latin typeface="Times New Roman" pitchFamily="18" charset="0"/>
            </a:endParaRPr>
          </a:p>
        </p:txBody>
      </p:sp>
      <p:sp>
        <p:nvSpPr>
          <p:cNvPr id="7" name="6 Rectángulo"/>
          <p:cNvSpPr>
            <a:spLocks noChangeArrowheads="1"/>
          </p:cNvSpPr>
          <p:nvPr/>
        </p:nvSpPr>
        <p:spPr bwMode="auto">
          <a:xfrm>
            <a:off x="4887561" y="3597677"/>
            <a:ext cx="29003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000" b="1">
              <a:solidFill>
                <a:srgbClr val="FFCC00"/>
              </a:solidFill>
              <a:latin typeface="Times New Roman" pitchFamily="18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000" b="1">
              <a:solidFill>
                <a:srgbClr val="FFCC00"/>
              </a:solidFill>
              <a:latin typeface="Times New Roman" pitchFamily="18" charset="0"/>
              <a:cs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S_tradnl" sz="2000" b="1">
              <a:solidFill>
                <a:srgbClr val="FFCC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5189" y="1031062"/>
            <a:ext cx="2341563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CNB, Madrid</a:t>
            </a:r>
            <a:endParaRPr lang="en-US" sz="2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CasellaDiTesto 116"/>
          <p:cNvSpPr txBox="1"/>
          <p:nvPr/>
        </p:nvSpPr>
        <p:spPr>
          <a:xfrm>
            <a:off x="5216173" y="600697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Thanks for your attention!</a:t>
            </a:r>
            <a:endParaRPr lang="it-IT" sz="3200" b="1" dirty="0"/>
          </a:p>
        </p:txBody>
      </p:sp>
      <p:sp>
        <p:nvSpPr>
          <p:cNvPr id="23" name="AutoShape 2" descr="Logo del gobierno de España - Instituto Carlos II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AutoShape 4" descr="Logo del gobierno de España - Instituto Carlos III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AutoShape 6" descr="Logo del gobierno de España - Instituto Carlos III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AutoShape 8" descr="Logo del gobierno de España - Instituto Carlos III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1" name="Picture 2" descr="CNB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24392" y="116633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963" y="5043184"/>
            <a:ext cx="803259" cy="345115"/>
          </a:xfrm>
          <a:prstGeom prst="rect">
            <a:avLst/>
          </a:prstGeom>
        </p:spPr>
      </p:pic>
      <p:sp>
        <p:nvSpPr>
          <p:cNvPr id="33" name="21 CuadroTexto"/>
          <p:cNvSpPr txBox="1"/>
          <p:nvPr/>
        </p:nvSpPr>
        <p:spPr>
          <a:xfrm>
            <a:off x="547816" y="5369628"/>
            <a:ext cx="2639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Francisco </a:t>
            </a:r>
            <a:r>
              <a:rPr lang="es-ES" sz="1600" b="1" dirty="0" err="1">
                <a:solidFill>
                  <a:srgbClr val="000000"/>
                </a:solidFill>
                <a:latin typeface="Times New Roman" pitchFamily="18" charset="0"/>
              </a:rPr>
              <a:t>Sanchez</a:t>
            </a: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 Madrid</a:t>
            </a:r>
          </a:p>
          <a:p>
            <a:r>
              <a:rPr lang="es-ES" sz="1600" b="1" dirty="0" err="1">
                <a:solidFill>
                  <a:srgbClr val="000000"/>
                </a:solidFill>
                <a:latin typeface="Times New Roman" pitchFamily="18" charset="0"/>
              </a:rPr>
              <a:t>Noa</a:t>
            </a:r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 Martín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02158" y="4564608"/>
            <a:ext cx="2355974" cy="1766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0781" y="6272996"/>
            <a:ext cx="2308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latin typeface="Times New Roman" pitchFamily="18" charset="0"/>
                <a:cs typeface="Arial" charset="0"/>
              </a:rPr>
              <a:t>David Delgado</a:t>
            </a:r>
          </a:p>
          <a:p>
            <a:r>
              <a:rPr lang="es-ES" sz="1600" b="1" dirty="0">
                <a:latin typeface="Times New Roman" pitchFamily="18" charset="0"/>
                <a:cs typeface="Arial" charset="0"/>
              </a:rPr>
              <a:t>         Jonathan </a:t>
            </a:r>
            <a:r>
              <a:rPr lang="es-ES" sz="1600" b="1" dirty="0" err="1">
                <a:latin typeface="Times New Roman" pitchFamily="18" charset="0"/>
                <a:cs typeface="Arial" charset="0"/>
              </a:rPr>
              <a:t>Piccirillo</a:t>
            </a:r>
            <a:endParaRPr lang="en-GB" sz="1600" b="1" dirty="0">
              <a:latin typeface="Times New Roman" pitchFamily="18" charset="0"/>
              <a:cs typeface="Arial" charset="0"/>
            </a:endParaRPr>
          </a:p>
        </p:txBody>
      </p:sp>
      <p:pic>
        <p:nvPicPr>
          <p:cNvPr id="17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072" y="1673435"/>
            <a:ext cx="2039583" cy="1529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EE3FD9-3610-B341-92FF-6E742274C3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603" y="3258138"/>
            <a:ext cx="766115" cy="1170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323B13-FA76-1546-A54D-069A0C1B46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6752" y="3245730"/>
            <a:ext cx="774029" cy="1170220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805" y="1938358"/>
            <a:ext cx="1645940" cy="936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17 CuadroTexto"/>
          <p:cNvSpPr txBox="1"/>
          <p:nvPr/>
        </p:nvSpPr>
        <p:spPr>
          <a:xfrm>
            <a:off x="8224745" y="1812127"/>
            <a:ext cx="20388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MISTRAL beamline</a:t>
            </a:r>
          </a:p>
          <a:p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</a:rPr>
              <a:t>Eva 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</a:rPr>
              <a:t>Pereiro</a:t>
            </a:r>
            <a:endParaRPr lang="en-US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</a:rPr>
              <a:t>Andrea Sorrentino</a:t>
            </a:r>
          </a:p>
          <a:p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</a:rPr>
              <a:t>Ana J. Pérez-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</a:rPr>
              <a:t>Berná</a:t>
            </a:r>
            <a:endParaRPr lang="en-US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</a:rPr>
              <a:t>Ricardo 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</a:rPr>
              <a:t>Valcárcel</a:t>
            </a:r>
            <a:endParaRPr lang="en-US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altLang="en-US" sz="1600" b="1" dirty="0">
                <a:solidFill>
                  <a:srgbClr val="000000"/>
                </a:solidFill>
                <a:latin typeface="Times New Roman" pitchFamily="18" charset="0"/>
              </a:rPr>
              <a:t>Jan </a:t>
            </a:r>
            <a:r>
              <a:rPr lang="en-US" altLang="en-US" sz="1600" b="1" dirty="0" err="1">
                <a:solidFill>
                  <a:srgbClr val="000000"/>
                </a:solidFill>
                <a:latin typeface="Times New Roman" pitchFamily="18" charset="0"/>
              </a:rPr>
              <a:t>Groen</a:t>
            </a:r>
            <a:endParaRPr lang="en-US" altLang="en-U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endParaRPr lang="es-ES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26 CuadroTexto"/>
          <p:cNvSpPr txBox="1"/>
          <p:nvPr/>
        </p:nvSpPr>
        <p:spPr>
          <a:xfrm>
            <a:off x="7526302" y="4258354"/>
            <a:ext cx="3514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Centro Nacional de Microbiología</a:t>
            </a:r>
          </a:p>
          <a:p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Daniel Luque</a:t>
            </a:r>
          </a:p>
          <a:p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Estrella Montero</a:t>
            </a:r>
          </a:p>
          <a:p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Luis Miguel </a:t>
            </a:r>
            <a:r>
              <a:rPr lang="es-ES" sz="1600" b="1" dirty="0" err="1">
                <a:solidFill>
                  <a:srgbClr val="000000"/>
                </a:solidFill>
                <a:latin typeface="Times New Roman" pitchFamily="18" charset="0"/>
              </a:rPr>
              <a:t>Gonzalez</a:t>
            </a:r>
            <a:endParaRPr lang="es-ES" sz="1600" b="1" dirty="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Elena Sevilla</a:t>
            </a:r>
          </a:p>
          <a:p>
            <a:r>
              <a:rPr lang="es-ES" sz="1600" b="1" dirty="0">
                <a:solidFill>
                  <a:srgbClr val="000000"/>
                </a:solidFill>
                <a:latin typeface="Times New Roman" pitchFamily="18" charset="0"/>
              </a:rPr>
              <a:t>Carmen Terrón</a:t>
            </a:r>
            <a:endParaRPr lang="en-GB" sz="16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233C5030-CB94-40E7-B4EE-B296BCFD4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81" y="31038"/>
            <a:ext cx="8573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</a:rPr>
              <a:t>Acknowledgements</a:t>
            </a:r>
          </a:p>
        </p:txBody>
      </p:sp>
      <p:cxnSp>
        <p:nvCxnSpPr>
          <p:cNvPr id="28" name="Connettore diritto 3">
            <a:extLst>
              <a:ext uri="{FF2B5EF4-FFF2-40B4-BE49-F238E27FC236}">
                <a16:creationId xmlns:a16="http://schemas.microsoft.com/office/drawing/2014/main" id="{9D29D269-EC7A-441A-8DD3-A46507953499}"/>
              </a:ext>
            </a:extLst>
          </p:cNvPr>
          <p:cNvCxnSpPr>
            <a:cxnSpLocks/>
          </p:cNvCxnSpPr>
          <p:nvPr/>
        </p:nvCxnSpPr>
        <p:spPr>
          <a:xfrm flipV="1">
            <a:off x="0" y="622330"/>
            <a:ext cx="4045907" cy="2689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21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694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9719F-A579-D341-9DCD-F8DC03D53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42" y="248478"/>
            <a:ext cx="3323556" cy="28724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5B7BD-C014-E14A-9633-26DB8DE1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43" y="3630477"/>
            <a:ext cx="4177403" cy="27412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F6E96B-975D-6142-AC3D-8B2F1C0F648F}"/>
              </a:ext>
            </a:extLst>
          </p:cNvPr>
          <p:cNvSpPr txBox="1"/>
          <p:nvPr/>
        </p:nvSpPr>
        <p:spPr>
          <a:xfrm>
            <a:off x="566286" y="3341096"/>
            <a:ext cx="153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FIB (Ion Beam)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2BA0A-C8AD-E749-AE71-084ABC649ABE}"/>
              </a:ext>
            </a:extLst>
          </p:cNvPr>
          <p:cNvSpPr txBox="1"/>
          <p:nvPr/>
        </p:nvSpPr>
        <p:spPr>
          <a:xfrm>
            <a:off x="2096912" y="3351035"/>
            <a:ext cx="175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SEM (</a:t>
            </a:r>
            <a:r>
              <a:rPr lang="de-DE" sz="1400" dirty="0" err="1"/>
              <a:t>Electron</a:t>
            </a:r>
            <a:r>
              <a:rPr lang="de-DE" sz="1400" dirty="0"/>
              <a:t> Beam)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31A712-113A-D445-8613-29A24EA09CA8}"/>
              </a:ext>
            </a:extLst>
          </p:cNvPr>
          <p:cNvGrpSpPr/>
          <p:nvPr/>
        </p:nvGrpSpPr>
        <p:grpSpPr>
          <a:xfrm>
            <a:off x="4941902" y="2737564"/>
            <a:ext cx="6894576" cy="4114406"/>
            <a:chOff x="4868014" y="2608254"/>
            <a:chExt cx="6894576" cy="411440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10FA906-784D-4645-B806-7F6FE0BCB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8014" y="2608254"/>
              <a:ext cx="2318409" cy="192903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75C8077-B235-754B-84AF-92867BB5F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30922" y="2608254"/>
              <a:ext cx="4531668" cy="192903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A795771-54F6-944C-B60F-64D9105E3A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27218" y="4568592"/>
              <a:ext cx="4501057" cy="19290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D2C8D41-6975-294E-B186-BDF88DB23E81}"/>
                </a:ext>
              </a:extLst>
            </p:cNvPr>
            <p:cNvSpPr txBox="1"/>
            <p:nvPr/>
          </p:nvSpPr>
          <p:spPr>
            <a:xfrm>
              <a:off x="7925639" y="6445661"/>
              <a:ext cx="26026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Modified</a:t>
              </a:r>
              <a:r>
                <a:rPr lang="de-DE" sz="1200" dirty="0"/>
                <a:t> </a:t>
              </a:r>
              <a:r>
                <a:rPr lang="de-DE" sz="1200" dirty="0" err="1"/>
                <a:t>from</a:t>
              </a:r>
              <a:r>
                <a:rPr lang="de-DE" sz="1200" dirty="0"/>
                <a:t> Weber </a:t>
              </a:r>
              <a:r>
                <a:rPr lang="de-DE" sz="1200" i="1" dirty="0"/>
                <a:t>et al</a:t>
              </a:r>
              <a:r>
                <a:rPr lang="de-DE" sz="1200" dirty="0"/>
                <a:t>., 2019 Cells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28436" y="1120577"/>
            <a:ext cx="5585802" cy="1472023"/>
            <a:chOff x="4868014" y="788000"/>
            <a:chExt cx="5585802" cy="147202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441C8DC-C28C-5846-967A-703BBC907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68014" y="788000"/>
              <a:ext cx="5585802" cy="1472023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EBB30DA-1C49-4A41-B8C1-6E35241371CF}"/>
                </a:ext>
              </a:extLst>
            </p:cNvPr>
            <p:cNvSpPr/>
            <p:nvPr/>
          </p:nvSpPr>
          <p:spPr>
            <a:xfrm>
              <a:off x="6858000" y="877329"/>
              <a:ext cx="1025611" cy="1272747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0" name="Picture 2" descr="CNB">
            <a:extLst>
              <a:ext uri="{FF2B5EF4-FFF2-40B4-BE49-F238E27FC236}">
                <a16:creationId xmlns:a16="http://schemas.microsoft.com/office/drawing/2014/main" id="{03131B16-4F76-854E-8123-82660C542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518170" y="6929"/>
            <a:ext cx="522053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Cryo</a:t>
            </a:r>
            <a:r>
              <a:rPr lang="en-US" altLang="en-US" sz="2800" b="1" dirty="0">
                <a:solidFill>
                  <a:schemeClr val="tx1"/>
                </a:solidFill>
              </a:rPr>
              <a:t> FIB-SEM lamella preparation</a:t>
            </a:r>
          </a:p>
          <a:p>
            <a:pPr algn="ctr"/>
            <a:r>
              <a:rPr lang="en-US" altLang="en-US" sz="2800" b="1" dirty="0">
                <a:solidFill>
                  <a:schemeClr val="tx1"/>
                </a:solidFill>
              </a:rPr>
              <a:t>Tissue (thick samples)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94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9" y="1604357"/>
            <a:ext cx="4090118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526" y="415636"/>
            <a:ext cx="5735782" cy="64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6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NB">
            <a:extLst>
              <a:ext uri="{FF2B5EF4-FFF2-40B4-BE49-F238E27FC236}">
                <a16:creationId xmlns:a16="http://schemas.microsoft.com/office/drawing/2014/main" id="{2CCFC0CA-B90A-CC42-82E5-AD367F2A6B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page15image2632">
            <a:extLst>
              <a:ext uri="{FF2B5EF4-FFF2-40B4-BE49-F238E27FC236}">
                <a16:creationId xmlns:a16="http://schemas.microsoft.com/office/drawing/2014/main" id="{F3B90D4E-6F84-3F4F-BD78-A4F02823A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882" y="1098866"/>
            <a:ext cx="1848618" cy="27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C2DF0F-553E-BE4A-9BD6-D0988F2275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8754" y="1153658"/>
            <a:ext cx="3514233" cy="2738449"/>
          </a:xfrm>
          <a:prstGeom prst="rect">
            <a:avLst/>
          </a:prstGeom>
        </p:spPr>
      </p:pic>
      <p:pic>
        <p:nvPicPr>
          <p:cNvPr id="3074" name="Picture 2" descr="page4image13464">
            <a:extLst>
              <a:ext uri="{FF2B5EF4-FFF2-40B4-BE49-F238E27FC236}">
                <a16:creationId xmlns:a16="http://schemas.microsoft.com/office/drawing/2014/main" id="{462E3A6B-8768-FE45-8D4C-7DB017375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319" y="5360554"/>
            <a:ext cx="1757435" cy="110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2image18480">
            <a:extLst>
              <a:ext uri="{FF2B5EF4-FFF2-40B4-BE49-F238E27FC236}">
                <a16:creationId xmlns:a16="http://schemas.microsoft.com/office/drawing/2014/main" id="{2D15C667-9290-7741-A499-C36A355CA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8343" y="4332514"/>
            <a:ext cx="3803634" cy="213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37CCD-93C9-D043-9A81-DF8FEF675347}"/>
              </a:ext>
            </a:extLst>
          </p:cNvPr>
          <p:cNvSpPr txBox="1"/>
          <p:nvPr/>
        </p:nvSpPr>
        <p:spPr>
          <a:xfrm>
            <a:off x="614593" y="459041"/>
            <a:ext cx="156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WIDEFIELD</a:t>
            </a:r>
          </a:p>
          <a:p>
            <a:pPr algn="ctr"/>
            <a:r>
              <a:rPr lang="de-DE" dirty="0"/>
              <a:t>AXIOSCOPE A1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D924B2-12A7-2445-8DDA-137FB853989A}"/>
              </a:ext>
            </a:extLst>
          </p:cNvPr>
          <p:cNvSpPr txBox="1"/>
          <p:nvPr/>
        </p:nvSpPr>
        <p:spPr>
          <a:xfrm>
            <a:off x="2350245" y="1262378"/>
            <a:ext cx="2088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CONFOCAL</a:t>
            </a:r>
          </a:p>
          <a:p>
            <a:pPr algn="ctr"/>
            <a:r>
              <a:rPr lang="de-DE" dirty="0"/>
              <a:t>LSM 900</a:t>
            </a:r>
          </a:p>
          <a:p>
            <a:pPr algn="ctr"/>
            <a:r>
              <a:rPr lang="de-DE" dirty="0"/>
              <a:t>AIRYSCAN2 detector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0ADC71-FAB8-2847-951F-AAC690D6F137}"/>
              </a:ext>
            </a:extLst>
          </p:cNvPr>
          <p:cNvSpPr txBox="1"/>
          <p:nvPr/>
        </p:nvSpPr>
        <p:spPr>
          <a:xfrm>
            <a:off x="820899" y="4332514"/>
            <a:ext cx="1418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Linkam</a:t>
            </a:r>
            <a:r>
              <a:rPr lang="de-DE" dirty="0"/>
              <a:t> Stage</a:t>
            </a:r>
          </a:p>
          <a:p>
            <a:pPr algn="ctr"/>
            <a:r>
              <a:rPr lang="de-DE" dirty="0"/>
              <a:t>CMS196</a:t>
            </a:r>
          </a:p>
        </p:txBody>
      </p:sp>
      <p:pic>
        <p:nvPicPr>
          <p:cNvPr id="15" name="Picture 6" descr="F:\ALBA\Presentations\kk\ToSend\AVG_GridF_Pos4_DECON_8bits_transformedRGB.tif">
            <a:extLst>
              <a:ext uri="{FF2B5EF4-FFF2-40B4-BE49-F238E27FC236}">
                <a16:creationId xmlns:a16="http://schemas.microsoft.com/office/drawing/2014/main" id="{53613B12-BE7A-6A4D-972F-B0EFF8478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78911" y="2906121"/>
            <a:ext cx="4527360" cy="387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AC140-F5B6-2045-8ED2-E271E65F97DF}"/>
              </a:ext>
            </a:extLst>
          </p:cNvPr>
          <p:cNvGrpSpPr/>
          <p:nvPr/>
        </p:nvGrpSpPr>
        <p:grpSpPr>
          <a:xfrm>
            <a:off x="7267194" y="878727"/>
            <a:ext cx="2193132" cy="1935470"/>
            <a:chOff x="7248532" y="1122954"/>
            <a:chExt cx="2193132" cy="193547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8A48C7E1-2E5D-2845-AA3B-382323A7B0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248532" y="1122954"/>
              <a:ext cx="2193132" cy="1935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4 Rectángulo">
              <a:extLst>
                <a:ext uri="{FF2B5EF4-FFF2-40B4-BE49-F238E27FC236}">
                  <a16:creationId xmlns:a16="http://schemas.microsoft.com/office/drawing/2014/main" id="{58306B79-F263-D34F-9E25-F84C821CE458}"/>
                </a:ext>
              </a:extLst>
            </p:cNvPr>
            <p:cNvSpPr/>
            <p:nvPr/>
          </p:nvSpPr>
          <p:spPr>
            <a:xfrm>
              <a:off x="8209291" y="1971256"/>
              <a:ext cx="216024" cy="216024"/>
            </a:xfrm>
            <a:prstGeom prst="rect">
              <a:avLst/>
            </a:prstGeom>
            <a:noFill/>
            <a:ln>
              <a:solidFill>
                <a:srgbClr val="FF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A3BBDF-8F28-FE48-90B0-44233730F6FD}"/>
              </a:ext>
            </a:extLst>
          </p:cNvPr>
          <p:cNvGrpSpPr/>
          <p:nvPr/>
        </p:nvGrpSpPr>
        <p:grpSpPr>
          <a:xfrm>
            <a:off x="9605288" y="878726"/>
            <a:ext cx="2200983" cy="1935471"/>
            <a:chOff x="9605288" y="564687"/>
            <a:chExt cx="2200983" cy="1935471"/>
          </a:xfrm>
        </p:grpSpPr>
        <p:pic>
          <p:nvPicPr>
            <p:cNvPr id="14" name="Picture 3" descr="F:\ALBA\Presentations\kk\ToSend\sample1bis_InfMito-7.2_mitoRGB.tif">
              <a:extLst>
                <a:ext uri="{FF2B5EF4-FFF2-40B4-BE49-F238E27FC236}">
                  <a16:creationId xmlns:a16="http://schemas.microsoft.com/office/drawing/2014/main" id="{4FC963FB-1B02-0943-BFAD-5A5CBC15B4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39" b="939"/>
            <a:stretch/>
          </p:blipFill>
          <p:spPr bwMode="auto">
            <a:xfrm>
              <a:off x="9605288" y="564687"/>
              <a:ext cx="2200983" cy="1935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12 Rectángulo">
              <a:extLst>
                <a:ext uri="{FF2B5EF4-FFF2-40B4-BE49-F238E27FC236}">
                  <a16:creationId xmlns:a16="http://schemas.microsoft.com/office/drawing/2014/main" id="{72FCF07A-AF66-274C-A4FE-7D9D9E0EDD46}"/>
                </a:ext>
              </a:extLst>
            </p:cNvPr>
            <p:cNvSpPr/>
            <p:nvPr/>
          </p:nvSpPr>
          <p:spPr>
            <a:xfrm>
              <a:off x="10566047" y="1508019"/>
              <a:ext cx="216024" cy="216024"/>
            </a:xfrm>
            <a:prstGeom prst="rect">
              <a:avLst/>
            </a:prstGeom>
            <a:noFill/>
            <a:ln>
              <a:solidFill>
                <a:srgbClr val="FF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3B66C2-B095-3C4C-92B0-26FD9CC442FF}"/>
                </a:ext>
              </a:extLst>
            </p:cNvPr>
            <p:cNvCxnSpPr>
              <a:cxnSpLocks/>
            </p:cNvCxnSpPr>
            <p:nvPr/>
          </p:nvCxnSpPr>
          <p:spPr>
            <a:xfrm>
              <a:off x="11111325" y="2388463"/>
              <a:ext cx="598811" cy="0"/>
            </a:xfrm>
            <a:prstGeom prst="line">
              <a:avLst/>
            </a:prstGeom>
            <a:ln w="349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DCB8899-E620-D646-8E02-2D612A3B3CBA}"/>
              </a:ext>
            </a:extLst>
          </p:cNvPr>
          <p:cNvSpPr txBox="1"/>
          <p:nvPr/>
        </p:nvSpPr>
        <p:spPr>
          <a:xfrm>
            <a:off x="11139659" y="2173439"/>
            <a:ext cx="694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500 um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8836EBD-38BF-1342-8562-FD3A4A64855B}"/>
              </a:ext>
            </a:extLst>
          </p:cNvPr>
          <p:cNvCxnSpPr/>
          <p:nvPr/>
        </p:nvCxnSpPr>
        <p:spPr>
          <a:xfrm>
            <a:off x="10737323" y="6297415"/>
            <a:ext cx="877824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FDA5974-24B1-514B-A993-136CF5A4416D}"/>
              </a:ext>
            </a:extLst>
          </p:cNvPr>
          <p:cNvSpPr txBox="1"/>
          <p:nvPr/>
        </p:nvSpPr>
        <p:spPr>
          <a:xfrm>
            <a:off x="10889113" y="6035805"/>
            <a:ext cx="694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10 um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769419" y="6929"/>
            <a:ext cx="47180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Cryofluorescence</a:t>
            </a:r>
            <a:r>
              <a:rPr lang="en-US" altLang="en-US" sz="2800" b="1" dirty="0">
                <a:solidFill>
                  <a:schemeClr val="tx1"/>
                </a:solidFill>
              </a:rPr>
              <a:t> microscopy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0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jcs.biologists.org/content/joces/123/1/7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105898">
            <a:off x="1598358" y="5187247"/>
            <a:ext cx="2301964" cy="92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1 CuadroTexto"/>
          <p:cNvSpPr txBox="1">
            <a:spLocks noChangeArrowheads="1"/>
          </p:cNvSpPr>
          <p:nvPr/>
        </p:nvSpPr>
        <p:spPr bwMode="auto">
          <a:xfrm>
            <a:off x="1924050" y="866776"/>
            <a:ext cx="2014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000" dirty="0" err="1">
                <a:solidFill>
                  <a:srgbClr val="002060"/>
                </a:solidFill>
              </a:rPr>
              <a:t>Super-resolution</a:t>
            </a:r>
            <a:r>
              <a:rPr lang="es-ES" altLang="en-US" sz="2000" dirty="0">
                <a:solidFill>
                  <a:srgbClr val="002060"/>
                </a:solidFill>
              </a:rPr>
              <a:t> VLM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1689100" y="4203700"/>
            <a:ext cx="842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400">
                <a:cs typeface="Arial" charset="0"/>
              </a:rPr>
              <a:t>Cellular Biology           	Interactomics		Structural Proteomics</a:t>
            </a:r>
          </a:p>
        </p:txBody>
      </p:sp>
      <p:grpSp>
        <p:nvGrpSpPr>
          <p:cNvPr id="10244" name="Group 13"/>
          <p:cNvGrpSpPr>
            <a:grpSpLocks/>
          </p:cNvGrpSpPr>
          <p:nvPr/>
        </p:nvGrpSpPr>
        <p:grpSpPr bwMode="auto">
          <a:xfrm>
            <a:off x="3598863" y="3054351"/>
            <a:ext cx="5988050" cy="454025"/>
            <a:chOff x="284" y="2400"/>
            <a:chExt cx="4011" cy="328"/>
          </a:xfrm>
        </p:grpSpPr>
        <p:sp>
          <p:nvSpPr>
            <p:cNvPr id="10258" name="Text Box 3"/>
            <p:cNvSpPr txBox="1">
              <a:spLocks noChangeArrowheads="1"/>
            </p:cNvSpPr>
            <p:nvPr/>
          </p:nvSpPr>
          <p:spPr bwMode="auto">
            <a:xfrm>
              <a:off x="284" y="2463"/>
              <a:ext cx="1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259" name="Text Box 4"/>
            <p:cNvSpPr txBox="1">
              <a:spLocks noChangeArrowheads="1"/>
            </p:cNvSpPr>
            <p:nvPr/>
          </p:nvSpPr>
          <p:spPr bwMode="auto">
            <a:xfrm>
              <a:off x="1868" y="2400"/>
              <a:ext cx="124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260" name="Text Box 5"/>
            <p:cNvSpPr txBox="1">
              <a:spLocks noChangeArrowheads="1"/>
            </p:cNvSpPr>
            <p:nvPr/>
          </p:nvSpPr>
          <p:spPr bwMode="auto">
            <a:xfrm>
              <a:off x="4172" y="2400"/>
              <a:ext cx="123" cy="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n-US" sz="1800"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931989" y="3144839"/>
            <a:ext cx="8664575" cy="1190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algn="ctr" eaLnBrk="0" hangingPunct="0">
              <a:defRPr b="1">
                <a:solidFill>
                  <a:schemeClr val="accent2"/>
                </a:solidFill>
                <a:latin typeface="Calibri" pitchFamily="34" charset="0"/>
              </a:defRPr>
            </a:lvl1pPr>
            <a:lvl2pPr marL="742950" indent="-285750" algn="ctr" eaLnBrk="0" hangingPunct="0">
              <a:defRPr b="1">
                <a:solidFill>
                  <a:schemeClr val="accent2"/>
                </a:solidFill>
                <a:latin typeface="Calibri" pitchFamily="34" charset="0"/>
              </a:defRPr>
            </a:lvl2pPr>
            <a:lvl3pPr marL="1143000" indent="-228600" algn="ctr" eaLnBrk="0" hangingPunct="0">
              <a:defRPr b="1">
                <a:solidFill>
                  <a:schemeClr val="accent2"/>
                </a:solidFill>
                <a:latin typeface="Calibri" pitchFamily="34" charset="0"/>
              </a:defRPr>
            </a:lvl3pPr>
            <a:lvl4pPr marL="1600200" indent="-228600" algn="ctr" eaLnBrk="0" hangingPunct="0">
              <a:defRPr b="1">
                <a:solidFill>
                  <a:schemeClr val="accent2"/>
                </a:solidFill>
                <a:latin typeface="Calibri" pitchFamily="34" charset="0"/>
              </a:defRPr>
            </a:lvl4pPr>
            <a:lvl5pPr marL="2057400" indent="-228600" algn="ctr" eaLnBrk="0" hangingPunct="0">
              <a:defRPr b="1">
                <a:solidFill>
                  <a:schemeClr val="accent2"/>
                </a:solidFill>
                <a:latin typeface="Calibri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Calibri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Calibri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Calibri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Integration</a:t>
            </a: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at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cellular</a:t>
            </a: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level</a:t>
            </a:r>
            <a:endParaRPr lang="es-ES" altLang="en-US" i="1" dirty="0">
              <a:solidFill>
                <a:srgbClr val="00CC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algn="l" eaLnBrk="1" hangingPunct="1">
              <a:defRPr/>
            </a:pP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		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Topology</a:t>
            </a: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and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interaction</a:t>
            </a:r>
            <a:endParaRPr lang="es-ES" altLang="en-US" i="1" dirty="0">
              <a:solidFill>
                <a:srgbClr val="00CC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algn="l" eaLnBrk="1" hangingPunct="1">
              <a:defRPr/>
            </a:pP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				           Macromolecular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complex</a:t>
            </a: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structure</a:t>
            </a:r>
            <a:endParaRPr lang="es-ES" altLang="en-US" i="1" dirty="0">
              <a:solidFill>
                <a:srgbClr val="00CC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algn="l" eaLnBrk="1" hangingPunct="1">
              <a:defRPr/>
            </a:pP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					       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Protein</a:t>
            </a:r>
            <a:r>
              <a:rPr lang="es-ES" altLang="en-US" i="1" dirty="0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</a:t>
            </a:r>
            <a:r>
              <a:rPr lang="es-ES" altLang="en-US" i="1" dirty="0" err="1">
                <a:solidFill>
                  <a:srgbClr val="00CC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structure</a:t>
            </a:r>
            <a:endParaRPr lang="es-ES" altLang="en-US" i="1" dirty="0">
              <a:solidFill>
                <a:srgbClr val="00CC66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 rot="-5400000">
            <a:off x="356394" y="2334419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n-US" sz="2000">
                <a:solidFill>
                  <a:srgbClr val="002060"/>
                </a:solidFill>
                <a:cs typeface="Arial" charset="0"/>
              </a:rPr>
              <a:t>Visible Light microscopy</a:t>
            </a:r>
          </a:p>
        </p:txBody>
      </p:sp>
      <p:grpSp>
        <p:nvGrpSpPr>
          <p:cNvPr id="10248" name="Agrupar 5"/>
          <p:cNvGrpSpPr>
            <a:grpSpLocks/>
          </p:cNvGrpSpPr>
          <p:nvPr/>
        </p:nvGrpSpPr>
        <p:grpSpPr bwMode="auto">
          <a:xfrm>
            <a:off x="5334001" y="4719638"/>
            <a:ext cx="3406775" cy="2049462"/>
            <a:chOff x="5737463" y="4716621"/>
            <a:chExt cx="3406537" cy="2165299"/>
          </a:xfrm>
        </p:grpSpPr>
        <p:pic>
          <p:nvPicPr>
            <p:cNvPr id="10256" name="Imagen 2" descr="figure5_final.t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606360" y="4963766"/>
              <a:ext cx="2049257" cy="178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Imagen 3" descr="figure6_final.t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462" y="4716621"/>
              <a:ext cx="1910538" cy="2165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9" name="Picture 5" descr="C:\Users\J.L. Carrascosa\Desktop\ActividadDepartamento\Memoria_CNB_2011\Carrascosa_T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475" y="4613275"/>
            <a:ext cx="18557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14 CuadroTexto"/>
          <p:cNvSpPr txBox="1">
            <a:spLocks noChangeArrowheads="1"/>
          </p:cNvSpPr>
          <p:nvPr/>
        </p:nvSpPr>
        <p:spPr bwMode="auto">
          <a:xfrm>
            <a:off x="1689100" y="1726044"/>
            <a:ext cx="9220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2060"/>
                </a:solidFill>
              </a:rPr>
              <a:t>	            </a:t>
            </a:r>
            <a:r>
              <a:rPr lang="en-US" altLang="en-US" sz="2000" dirty="0">
                <a:solidFill>
                  <a:srgbClr val="FF0000"/>
                </a:solidFill>
              </a:rPr>
              <a:t>Cryo-FIB-SEM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</a:rPr>
              <a:t>	                        </a:t>
            </a:r>
            <a:r>
              <a:rPr lang="en-US" altLang="en-US" sz="2000" dirty="0">
                <a:solidFill>
                  <a:srgbClr val="FF0000"/>
                </a:solidFill>
              </a:rPr>
              <a:t>ELECTRON TOMOGRAPHY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</a:rPr>
              <a:t>				           </a:t>
            </a:r>
            <a:r>
              <a:rPr lang="en-US" altLang="en-US" sz="2000" dirty="0">
                <a:solidFill>
                  <a:srgbClr val="002060"/>
                </a:solidFill>
              </a:rPr>
              <a:t>ELECTRON MICROSCOPY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</a:rPr>
              <a:t>						      </a:t>
            </a:r>
            <a:r>
              <a:rPr lang="en-US" altLang="en-US" sz="2000" dirty="0">
                <a:solidFill>
                  <a:srgbClr val="002060"/>
                </a:solidFill>
              </a:rPr>
              <a:t>X-RAY DIFFRACTION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</a:rPr>
              <a:t>							      </a:t>
            </a:r>
            <a:r>
              <a:rPr lang="en-US" altLang="en-US" sz="2000" dirty="0">
                <a:solidFill>
                  <a:srgbClr val="002060"/>
                </a:solidFill>
              </a:rPr>
              <a:t>NMR</a:t>
            </a:r>
          </a:p>
        </p:txBody>
      </p:sp>
      <p:sp>
        <p:nvSpPr>
          <p:cNvPr id="10252" name="Rectangle 2"/>
          <p:cNvSpPr txBox="1">
            <a:spLocks noChangeArrowheads="1"/>
          </p:cNvSpPr>
          <p:nvPr/>
        </p:nvSpPr>
        <p:spPr bwMode="auto">
          <a:xfrm>
            <a:off x="4660031" y="6929"/>
            <a:ext cx="283936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</a:rPr>
              <a:t>Structural Biology</a:t>
            </a:r>
          </a:p>
        </p:txBody>
      </p:sp>
      <p:sp>
        <p:nvSpPr>
          <p:cNvPr id="10253" name="Text Box 23"/>
          <p:cNvSpPr txBox="1">
            <a:spLocks noChangeArrowheads="1"/>
          </p:cNvSpPr>
          <p:nvPr/>
        </p:nvSpPr>
        <p:spPr bwMode="auto">
          <a:xfrm>
            <a:off x="2690654" y="1421694"/>
            <a:ext cx="10918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Cryo</a:t>
            </a:r>
            <a:r>
              <a:rPr lang="en-US" altLang="en-US" sz="2000" dirty="0"/>
              <a:t> SXT</a:t>
            </a:r>
          </a:p>
        </p:txBody>
      </p:sp>
      <p:cxnSp>
        <p:nvCxnSpPr>
          <p:cNvPr id="10254" name="Straight Arrow Connector 2"/>
          <p:cNvCxnSpPr>
            <a:cxnSpLocks noChangeShapeType="1"/>
          </p:cNvCxnSpPr>
          <p:nvPr/>
        </p:nvCxnSpPr>
        <p:spPr bwMode="auto">
          <a:xfrm flipH="1">
            <a:off x="1631951" y="838200"/>
            <a:ext cx="8416925" cy="0"/>
          </a:xfrm>
          <a:prstGeom prst="straightConnector1">
            <a:avLst/>
          </a:prstGeom>
          <a:noFill/>
          <a:ln w="57150" algn="ctr">
            <a:solidFill>
              <a:srgbClr val="00B050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0255" name="TextBox 19"/>
          <p:cNvSpPr txBox="1">
            <a:spLocks noChangeArrowheads="1"/>
          </p:cNvSpPr>
          <p:nvPr/>
        </p:nvSpPr>
        <p:spPr bwMode="auto">
          <a:xfrm>
            <a:off x="9393238" y="468314"/>
            <a:ext cx="1136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00B050"/>
                </a:solidFill>
              </a:rPr>
              <a:t>resolution</a:t>
            </a:r>
          </a:p>
        </p:txBody>
      </p:sp>
      <p:pic>
        <p:nvPicPr>
          <p:cNvPr id="22" name="21 Imagen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16200000">
            <a:off x="8733842" y="5071949"/>
            <a:ext cx="1939629" cy="1454673"/>
          </a:xfrm>
          <a:prstGeom prst="rect">
            <a:avLst/>
          </a:prstGeom>
          <a:ln>
            <a:noFill/>
          </a:ln>
        </p:spPr>
      </p:pic>
      <p:pic>
        <p:nvPicPr>
          <p:cNvPr id="23" name="Picture 2" descr="CNB">
            <a:extLst>
              <a:ext uri="{FF2B5EF4-FFF2-40B4-BE49-F238E27FC236}">
                <a16:creationId xmlns:a16="http://schemas.microsoft.com/office/drawing/2014/main" id="{0EFDCC51-8FFC-CA4B-A5CB-8EA5CADC8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955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51740" y="1412776"/>
            <a:ext cx="1823981" cy="836792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solidFill>
                  <a:schemeClr val="tx1"/>
                </a:solidFill>
              </a:rPr>
              <a:t>Bioimaging</a:t>
            </a:r>
            <a:endParaRPr lang="es-ES" sz="2400" dirty="0">
              <a:solidFill>
                <a:schemeClr val="tx1"/>
              </a:solidFill>
            </a:endParaRPr>
          </a:p>
          <a:p>
            <a:pPr algn="ctr"/>
            <a:r>
              <a:rPr lang="es-ES" sz="2400" dirty="0" err="1">
                <a:solidFill>
                  <a:schemeClr val="tx1"/>
                </a:solidFill>
              </a:rPr>
              <a:t>initiative</a:t>
            </a:r>
            <a:r>
              <a:rPr lang="es-ES" sz="24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862161" y="1838836"/>
            <a:ext cx="1728089" cy="1098097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813126" y="5334154"/>
            <a:ext cx="1728089" cy="1068413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>
              <a:solidFill>
                <a:schemeClr val="tx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827236" y="1838836"/>
            <a:ext cx="1728089" cy="1129070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6778201" y="5334154"/>
            <a:ext cx="1728089" cy="1068412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>
                <a:solidFill>
                  <a:schemeClr val="tx1"/>
                </a:solidFill>
              </a:rPr>
              <a:t>Cryoelectron Microscopy</a:t>
            </a:r>
          </a:p>
          <a:p>
            <a:pPr algn="ctr"/>
            <a:r>
              <a:rPr lang="es-ES" sz="1000">
                <a:solidFill>
                  <a:schemeClr val="tx1"/>
                </a:solidFill>
              </a:rPr>
              <a:t>Rocío Arranz</a:t>
            </a:r>
          </a:p>
          <a:p>
            <a:pPr algn="ctr"/>
            <a:r>
              <a:rPr lang="es-ES" sz="800">
                <a:solidFill>
                  <a:schemeClr val="tx1"/>
                </a:solidFill>
              </a:rPr>
              <a:t>(http://www.cnb.csic.es/index.php/es/investigacion/servicios-cientificos/microscopia-crioelectronica)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700019" y="3685233"/>
            <a:ext cx="1728089" cy="1068774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225739" y="3685233"/>
            <a:ext cx="1728089" cy="1068774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751460" y="3685233"/>
            <a:ext cx="1728089" cy="1068774"/>
          </a:xfrm>
          <a:prstGeom prst="rect">
            <a:avLst/>
          </a:prstGeom>
          <a:solidFill>
            <a:schemeClr val="tx2">
              <a:lumMod val="60000"/>
              <a:lumOff val="40000"/>
              <a:alpha val="7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00">
              <a:solidFill>
                <a:schemeClr val="tx1"/>
              </a:solidFill>
            </a:endParaRPr>
          </a:p>
        </p:txBody>
      </p:sp>
      <p:cxnSp>
        <p:nvCxnSpPr>
          <p:cNvPr id="17" name="Conector recto de flecha 16"/>
          <p:cNvCxnSpPr/>
          <p:nvPr/>
        </p:nvCxnSpPr>
        <p:spPr>
          <a:xfrm flipV="1">
            <a:off x="3479549" y="3105123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5636217" y="2234288"/>
            <a:ext cx="1150266" cy="2294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rot="5400000" flipV="1">
            <a:off x="3467534" y="4879608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rot="16200000">
            <a:off x="3622098" y="3915645"/>
            <a:ext cx="1634782" cy="511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V="1">
            <a:off x="5201704" y="4867593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6787039" y="3105123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rot="5400000" flipV="1">
            <a:off x="6843363" y="4879608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rot="5400000" flipV="1">
            <a:off x="5222390" y="3117138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V="1">
            <a:off x="8506290" y="4891623"/>
            <a:ext cx="333577" cy="30954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rot="16200000">
            <a:off x="6934640" y="3915645"/>
            <a:ext cx="1634782" cy="5112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5453860" y="3709987"/>
            <a:ext cx="11865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/>
              <a:t>Correlative</a:t>
            </a:r>
            <a:endParaRPr lang="es-ES" sz="1400" dirty="0"/>
          </a:p>
          <a:p>
            <a:pPr algn="ctr"/>
            <a:r>
              <a:rPr lang="es-ES" sz="1400" dirty="0" err="1"/>
              <a:t>Microscopy</a:t>
            </a:r>
            <a:endParaRPr lang="es-ES" sz="1400" dirty="0"/>
          </a:p>
          <a:p>
            <a:pPr algn="ctr"/>
            <a:r>
              <a:rPr lang="es-ES" sz="1000" dirty="0"/>
              <a:t>Javier </a:t>
            </a:r>
            <a:r>
              <a:rPr lang="es-ES" sz="1000" dirty="0" err="1"/>
              <a:t>Conesa</a:t>
            </a:r>
            <a:endParaRPr lang="es-ES" sz="1000" dirty="0"/>
          </a:p>
          <a:p>
            <a:pPr algn="ctr"/>
            <a:r>
              <a:rPr lang="es-ES" sz="800" dirty="0"/>
              <a:t>(</a:t>
            </a:r>
            <a:r>
              <a:rPr lang="es-ES" sz="800" dirty="0" err="1"/>
              <a:t>on</a:t>
            </a:r>
            <a:r>
              <a:rPr lang="es-ES" sz="800" dirty="0"/>
              <a:t> </a:t>
            </a:r>
            <a:r>
              <a:rPr lang="es-ES" sz="800" dirty="0" err="1"/>
              <a:t>going</a:t>
            </a:r>
            <a:r>
              <a:rPr lang="es-ES" sz="800" dirty="0"/>
              <a:t> </a:t>
            </a:r>
            <a:r>
              <a:rPr lang="es-ES" sz="800" dirty="0" err="1"/>
              <a:t>development</a:t>
            </a:r>
            <a:r>
              <a:rPr lang="es-ES" sz="800" dirty="0"/>
              <a:t>)</a:t>
            </a:r>
          </a:p>
          <a:p>
            <a:pPr algn="ctr"/>
            <a:endParaRPr lang="es-ES" sz="1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878406" y="5309621"/>
            <a:ext cx="15475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/>
              <a:t>Image</a:t>
            </a:r>
            <a:r>
              <a:rPr lang="es-ES" sz="1400" dirty="0"/>
              <a:t> </a:t>
            </a:r>
            <a:r>
              <a:rPr lang="es-ES" sz="1400" dirty="0" err="1"/>
              <a:t>Analysis</a:t>
            </a:r>
            <a:endParaRPr lang="es-ES" sz="1400" dirty="0"/>
          </a:p>
          <a:p>
            <a:pPr algn="ctr"/>
            <a:r>
              <a:rPr lang="es-ES" sz="1000" dirty="0"/>
              <a:t>Carlos O. Sánchez </a:t>
            </a:r>
            <a:r>
              <a:rPr lang="es-ES" sz="1000" dirty="0" err="1"/>
              <a:t>Sorzano</a:t>
            </a:r>
            <a:endParaRPr lang="es-ES" sz="1000" dirty="0"/>
          </a:p>
          <a:p>
            <a:pPr algn="ctr"/>
            <a:r>
              <a:rPr lang="es-ES" sz="800" dirty="0"/>
              <a:t>(</a:t>
            </a:r>
            <a:r>
              <a:rPr lang="es-ES" sz="800" dirty="0" err="1"/>
              <a:t>on</a:t>
            </a:r>
            <a:r>
              <a:rPr lang="es-ES" sz="800" dirty="0"/>
              <a:t> </a:t>
            </a:r>
            <a:r>
              <a:rPr lang="es-ES" sz="800" dirty="0" err="1"/>
              <a:t>going</a:t>
            </a:r>
            <a:r>
              <a:rPr lang="es-ES" sz="800" dirty="0"/>
              <a:t> </a:t>
            </a:r>
            <a:r>
              <a:rPr lang="es-ES" sz="800" dirty="0" err="1"/>
              <a:t>development</a:t>
            </a:r>
            <a:r>
              <a:rPr lang="es-ES" sz="800" dirty="0"/>
              <a:t>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913695" y="3633614"/>
            <a:ext cx="14552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000000"/>
                </a:solidFill>
              </a:rPr>
              <a:t>Single Molecule 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Optical and Force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Spectroscopy</a:t>
            </a:r>
            <a:r>
              <a:rPr lang="es-ES" sz="1400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s-ES" sz="1000" dirty="0"/>
              <a:t>José </a:t>
            </a:r>
            <a:r>
              <a:rPr lang="es-ES" sz="1000" dirty="0" err="1"/>
              <a:t>Requejo</a:t>
            </a:r>
            <a:r>
              <a:rPr lang="es-ES" sz="1000" dirty="0"/>
              <a:t>-isidro</a:t>
            </a:r>
          </a:p>
          <a:p>
            <a:pPr algn="ctr"/>
            <a:r>
              <a:rPr lang="es-ES" sz="800" dirty="0"/>
              <a:t>(</a:t>
            </a:r>
            <a:r>
              <a:rPr lang="es-ES" sz="800" dirty="0" err="1"/>
              <a:t>on</a:t>
            </a:r>
            <a:r>
              <a:rPr lang="es-ES" sz="800" dirty="0"/>
              <a:t> </a:t>
            </a:r>
            <a:r>
              <a:rPr lang="es-ES" sz="800" dirty="0" err="1"/>
              <a:t>going</a:t>
            </a:r>
            <a:r>
              <a:rPr lang="es-ES" sz="800" dirty="0"/>
              <a:t> </a:t>
            </a:r>
            <a:r>
              <a:rPr lang="es-ES" sz="800" dirty="0" err="1"/>
              <a:t>development</a:t>
            </a:r>
            <a:r>
              <a:rPr lang="es-ES" sz="800" dirty="0"/>
              <a:t>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751589" y="3622903"/>
            <a:ext cx="160505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>
                <a:solidFill>
                  <a:srgbClr val="000000"/>
                </a:solidFill>
              </a:rPr>
              <a:t>Instruct Cryoimage </a:t>
            </a:r>
          </a:p>
          <a:p>
            <a:pPr algn="ctr"/>
            <a:r>
              <a:rPr lang="es-ES" sz="1400">
                <a:solidFill>
                  <a:srgbClr val="000000"/>
                </a:solidFill>
              </a:rPr>
              <a:t>Processing Center </a:t>
            </a:r>
          </a:p>
          <a:p>
            <a:pPr algn="ctr"/>
            <a:r>
              <a:rPr lang="es-ES" sz="1000"/>
              <a:t>José M. Carazo</a:t>
            </a:r>
          </a:p>
          <a:p>
            <a:pPr algn="ctr"/>
            <a:r>
              <a:rPr lang="es-ES" sz="1000"/>
              <a:t>Carlos O. Sánchez Sorzano</a:t>
            </a:r>
          </a:p>
          <a:p>
            <a:pPr algn="ctr"/>
            <a:r>
              <a:rPr lang="es-ES" sz="800"/>
              <a:t>(http://www.i2pc.es)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831726" y="1799556"/>
            <a:ext cx="182133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/>
              <a:t>Electron Microscopy</a:t>
            </a:r>
          </a:p>
          <a:p>
            <a:pPr algn="ctr"/>
            <a:r>
              <a:rPr lang="es-ES" sz="1000"/>
              <a:t>Cristina Patiño</a:t>
            </a:r>
          </a:p>
          <a:p>
            <a:pPr algn="ctr"/>
            <a:r>
              <a:rPr lang="es-ES" sz="800"/>
              <a:t>(</a:t>
            </a:r>
            <a:r>
              <a:rPr lang="es-ES" sz="800">
                <a:hlinkClick r:id="" action="ppaction://noaction"/>
              </a:rPr>
              <a:t>http://www.cnb.csic.es/index.php/es/</a:t>
            </a:r>
          </a:p>
          <a:p>
            <a:pPr algn="ctr"/>
            <a:r>
              <a:rPr lang="es-ES" sz="800">
                <a:hlinkClick r:id="" action="ppaction://noaction"/>
              </a:rPr>
              <a:t>investigacion/</a:t>
            </a:r>
            <a:endParaRPr lang="es-ES" sz="800"/>
          </a:p>
          <a:p>
            <a:pPr algn="ctr"/>
            <a:r>
              <a:rPr lang="es-ES" sz="800"/>
              <a:t>servicios-cientificos/</a:t>
            </a:r>
          </a:p>
          <a:p>
            <a:pPr algn="ctr"/>
            <a:r>
              <a:rPr lang="es-ES" sz="800"/>
              <a:t>microscopia-electronica)</a:t>
            </a:r>
          </a:p>
          <a:p>
            <a:endParaRPr lang="es-ES"/>
          </a:p>
        </p:txBody>
      </p:sp>
      <p:sp>
        <p:nvSpPr>
          <p:cNvPr id="16" name="CuadroTexto 15"/>
          <p:cNvSpPr txBox="1"/>
          <p:nvPr/>
        </p:nvSpPr>
        <p:spPr>
          <a:xfrm>
            <a:off x="3822909" y="1772816"/>
            <a:ext cx="182133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err="1"/>
              <a:t>Optical</a:t>
            </a:r>
            <a:r>
              <a:rPr lang="es-ES" sz="1400" dirty="0"/>
              <a:t> </a:t>
            </a:r>
            <a:r>
              <a:rPr lang="es-ES" sz="1400" dirty="0" err="1"/>
              <a:t>microscopy</a:t>
            </a:r>
            <a:endParaRPr lang="es-ES" sz="1400" dirty="0"/>
          </a:p>
          <a:p>
            <a:pPr algn="ctr"/>
            <a:r>
              <a:rPr lang="es-ES" sz="1000" dirty="0"/>
              <a:t>Sylvia Gutiérrez</a:t>
            </a:r>
          </a:p>
          <a:p>
            <a:pPr algn="ctr"/>
            <a:r>
              <a:rPr lang="es-ES" sz="800" dirty="0"/>
              <a:t>(</a:t>
            </a:r>
            <a:r>
              <a:rPr lang="es-ES" sz="800" dirty="0">
                <a:hlinkClick r:id="" action="ppaction://noaction"/>
              </a:rPr>
              <a:t>http://www.cnb.csic.es/index.php/es/</a:t>
            </a:r>
          </a:p>
          <a:p>
            <a:pPr algn="ctr"/>
            <a:r>
              <a:rPr lang="es-ES" sz="800" dirty="0" err="1">
                <a:hlinkClick r:id="" action="ppaction://noaction"/>
              </a:rPr>
              <a:t>investigacion</a:t>
            </a:r>
            <a:r>
              <a:rPr lang="es-ES" sz="800" dirty="0">
                <a:hlinkClick r:id="" action="ppaction://noaction"/>
              </a:rPr>
              <a:t>/</a:t>
            </a:r>
            <a:endParaRPr lang="es-ES" sz="800" dirty="0"/>
          </a:p>
          <a:p>
            <a:pPr algn="ctr"/>
            <a:r>
              <a:rPr lang="es-ES" sz="800" dirty="0" err="1"/>
              <a:t>Scientific</a:t>
            </a:r>
            <a:r>
              <a:rPr lang="es-ES" sz="800" dirty="0"/>
              <a:t>-/light-</a:t>
            </a:r>
            <a:r>
              <a:rPr lang="es-ES" sz="800" dirty="0" err="1"/>
              <a:t>microscopy</a:t>
            </a:r>
            <a:r>
              <a:rPr lang="es-ES" sz="800" dirty="0"/>
              <a:t>)</a:t>
            </a:r>
          </a:p>
          <a:p>
            <a:endParaRPr lang="es-ES" dirty="0"/>
          </a:p>
        </p:txBody>
      </p:sp>
      <p:pic>
        <p:nvPicPr>
          <p:cNvPr id="29" name="Imagen 20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513" y="724849"/>
            <a:ext cx="2426597" cy="592084"/>
          </a:xfrm>
          <a:prstGeom prst="rect">
            <a:avLst/>
          </a:prstGeom>
        </p:spPr>
      </p:pic>
      <p:sp>
        <p:nvSpPr>
          <p:cNvPr id="30" name="4 Rectángulo"/>
          <p:cNvSpPr/>
          <p:nvPr/>
        </p:nvSpPr>
        <p:spPr>
          <a:xfrm>
            <a:off x="1524001" y="0"/>
            <a:ext cx="9144001" cy="63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20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33" name="Picture 2" descr="CNB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2"/>
          <p:cNvSpPr txBox="1">
            <a:spLocks noChangeArrowheads="1"/>
          </p:cNvSpPr>
          <p:nvPr/>
        </p:nvSpPr>
        <p:spPr bwMode="auto">
          <a:xfrm>
            <a:off x="2334812" y="6929"/>
            <a:ext cx="68656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s-ES" sz="2800" b="1" dirty="0">
                <a:solidFill>
                  <a:schemeClr val="tx1"/>
                </a:solidFill>
                <a:latin typeface="Calibri"/>
                <a:cs typeface="Calibri"/>
              </a:rPr>
              <a:t>Severo Ochoa </a:t>
            </a:r>
            <a:r>
              <a:rPr lang="es-ES" sz="2800" b="1" dirty="0" err="1">
                <a:solidFill>
                  <a:schemeClr val="tx1"/>
                </a:solidFill>
                <a:latin typeface="Calibri"/>
                <a:cs typeface="Calibri"/>
              </a:rPr>
              <a:t>Bioimaging</a:t>
            </a:r>
            <a:r>
              <a:rPr lang="es-ES" sz="2800" b="1" dirty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es-ES" sz="2800" b="1" dirty="0" err="1">
                <a:solidFill>
                  <a:schemeClr val="tx1"/>
                </a:solidFill>
                <a:latin typeface="Calibri"/>
                <a:cs typeface="Calibri"/>
              </a:rPr>
              <a:t>Initiatiative</a:t>
            </a:r>
            <a:r>
              <a:rPr lang="es-ES" sz="2800" b="1" dirty="0">
                <a:solidFill>
                  <a:schemeClr val="tx1"/>
                </a:solidFill>
                <a:latin typeface="Calibri"/>
                <a:cs typeface="Calibri"/>
              </a:rPr>
              <a:t> at CNB</a:t>
            </a:r>
          </a:p>
          <a:p>
            <a:endParaRPr lang="en-US" altLang="en-US" sz="2800" b="1" dirty="0">
              <a:solidFill>
                <a:schemeClr val="tx1"/>
              </a:solidFill>
            </a:endParaRPr>
          </a:p>
          <a:p>
            <a:endParaRPr lang="en-US" alt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21282" y="753088"/>
            <a:ext cx="26025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Service</a:t>
            </a:r>
            <a:r>
              <a:rPr lang="es-ES" dirty="0"/>
              <a:t> </a:t>
            </a:r>
            <a:r>
              <a:rPr lang="es-ES" dirty="0" err="1"/>
              <a:t>access</a:t>
            </a:r>
            <a:r>
              <a:rPr lang="es-ES" dirty="0"/>
              <a:t> to </a:t>
            </a:r>
            <a:r>
              <a:rPr lang="es-ES" dirty="0" err="1"/>
              <a:t>users</a:t>
            </a:r>
            <a:r>
              <a:rPr lang="es-ES" dirty="0"/>
              <a:t> to be </a:t>
            </a:r>
            <a:r>
              <a:rPr lang="es-ES" dirty="0" err="1"/>
              <a:t>implemented</a:t>
            </a:r>
            <a:r>
              <a:rPr lang="es-ES" dirty="0"/>
              <a:t> (2022)</a:t>
            </a:r>
          </a:p>
          <a:p>
            <a:endParaRPr lang="es-ES" dirty="0"/>
          </a:p>
          <a:p>
            <a:r>
              <a:rPr lang="es-ES" dirty="0"/>
              <a:t>Access </a:t>
            </a:r>
            <a:r>
              <a:rPr lang="es-ES" dirty="0" err="1"/>
              <a:t>through</a:t>
            </a:r>
            <a:r>
              <a:rPr lang="es-ES" dirty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iNEXT</a:t>
            </a:r>
            <a:r>
              <a:rPr lang="es-E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INSTRUCT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Fee</a:t>
            </a:r>
            <a:r>
              <a:rPr lang="es-ES" dirty="0"/>
              <a:t> </a:t>
            </a:r>
            <a:r>
              <a:rPr lang="es-ES" dirty="0" err="1"/>
              <a:t>charge</a:t>
            </a:r>
            <a:r>
              <a:rPr lang="es-ES" dirty="0"/>
              <a:t> per </a:t>
            </a:r>
            <a:r>
              <a:rPr lang="es-ES" dirty="0" err="1"/>
              <a:t>session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62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97480" y="540752"/>
            <a:ext cx="8712678" cy="6268903"/>
            <a:chOff x="0" y="0"/>
            <a:chExt cx="5587682" cy="4020186"/>
          </a:xfrm>
        </p:grpSpPr>
        <p:grpSp>
          <p:nvGrpSpPr>
            <p:cNvPr id="13" name="Group 12"/>
            <p:cNvGrpSpPr/>
            <p:nvPr/>
          </p:nvGrpSpPr>
          <p:grpSpPr>
            <a:xfrm>
              <a:off x="228917" y="190501"/>
              <a:ext cx="5358765" cy="3829685"/>
              <a:chOff x="228917" y="190501"/>
              <a:chExt cx="5358765" cy="3829685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28917" y="190501"/>
                <a:ext cx="5358765" cy="3829685"/>
                <a:chOff x="228917" y="190501"/>
                <a:chExt cx="5358765" cy="3829685"/>
              </a:xfrm>
            </p:grpSpPr>
            <p:grpSp>
              <p:nvGrpSpPr>
                <p:cNvPr id="21" name="Group 20"/>
                <p:cNvGrpSpPr/>
                <p:nvPr/>
              </p:nvGrpSpPr>
              <p:grpSpPr>
                <a:xfrm>
                  <a:off x="228917" y="190501"/>
                  <a:ext cx="5358765" cy="3829685"/>
                  <a:chOff x="228917" y="190501"/>
                  <a:chExt cx="9516739" cy="680215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0117F7A5-31B6-D842-82AE-413C8AF769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228917" y="190501"/>
                    <a:ext cx="9516739" cy="6802159"/>
                  </a:xfrm>
                  <a:prstGeom prst="rect">
                    <a:avLst/>
                  </a:prstGeom>
                </p:spPr>
              </p:pic>
              <p:sp>
                <p:nvSpPr>
                  <p:cNvPr id="24" name="Rectangle 23"/>
                  <p:cNvSpPr/>
                  <p:nvPr/>
                </p:nvSpPr>
                <p:spPr>
                  <a:xfrm>
                    <a:off x="1661484" y="3282837"/>
                    <a:ext cx="473826" cy="31588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/>
                  </a:p>
                </p:txBody>
              </p:sp>
              <p:sp>
                <p:nvSpPr>
                  <p:cNvPr id="25" name="Isosceles Triangle 24"/>
                  <p:cNvSpPr/>
                  <p:nvPr/>
                </p:nvSpPr>
                <p:spPr>
                  <a:xfrm rot="10800000">
                    <a:off x="4868465" y="3314702"/>
                    <a:ext cx="285750" cy="246336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GB"/>
                  </a:p>
                </p:txBody>
              </p:sp>
            </p:grpSp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234656" y="3136424"/>
                  <a:ext cx="1007269" cy="700089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/>
              <p:cNvSpPr/>
              <p:nvPr/>
            </p:nvSpPr>
            <p:spPr>
              <a:xfrm>
                <a:off x="2012950" y="3907950"/>
                <a:ext cx="3431381" cy="1122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117F7A5-31B6-D842-82AE-413C8AF769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22725" y="3900807"/>
                <a:ext cx="1471613" cy="119379"/>
              </a:xfrm>
              <a:prstGeom prst="rect">
                <a:avLst/>
              </a:prstGeom>
            </p:spPr>
          </p:pic>
        </p:grpSp>
        <p:sp>
          <p:nvSpPr>
            <p:cNvPr id="14" name="TextBox 12"/>
            <p:cNvSpPr txBox="1"/>
            <p:nvPr/>
          </p:nvSpPr>
          <p:spPr>
            <a:xfrm>
              <a:off x="0" y="1"/>
              <a:ext cx="271145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S" sz="12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2117110" y="0"/>
              <a:ext cx="266065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S" sz="12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0" y="1905000"/>
              <a:ext cx="264160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S" sz="12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7" name="TextBox 15"/>
            <p:cNvSpPr txBox="1"/>
            <p:nvPr/>
          </p:nvSpPr>
          <p:spPr>
            <a:xfrm>
              <a:off x="3463473" y="0"/>
              <a:ext cx="276860" cy="27749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s-ES" sz="1200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GB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1" name="Picture 2" descr="CNB">
            <a:extLst>
              <a:ext uri="{FF2B5EF4-FFF2-40B4-BE49-F238E27FC236}">
                <a16:creationId xmlns:a16="http://schemas.microsoft.com/office/drawing/2014/main" id="{F4E15AEC-40D2-AA4A-A50C-9210087C34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04755" y="6929"/>
            <a:ext cx="7647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sz="2800" b="1" dirty="0" err="1">
                <a:solidFill>
                  <a:schemeClr val="tx1"/>
                </a:solidFill>
              </a:rPr>
              <a:t>Cryocorrelative</a:t>
            </a:r>
            <a:r>
              <a:rPr lang="en-US" altLang="en-US" sz="2800" b="1" dirty="0">
                <a:solidFill>
                  <a:schemeClr val="tx1"/>
                </a:solidFill>
              </a:rPr>
              <a:t> fluorescence electron tomography</a:t>
            </a:r>
          </a:p>
          <a:p>
            <a:endParaRPr lang="en-US" alt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5309" y="3172772"/>
            <a:ext cx="22939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rgbClr val="FF0000"/>
                </a:solidFill>
              </a:rPr>
              <a:t>Protein</a:t>
            </a:r>
            <a:r>
              <a:rPr lang="es-ES" sz="1600" dirty="0">
                <a:solidFill>
                  <a:srgbClr val="FF0000"/>
                </a:solidFill>
              </a:rPr>
              <a:t>/</a:t>
            </a:r>
            <a:r>
              <a:rPr lang="es-ES" sz="1600" dirty="0" err="1">
                <a:solidFill>
                  <a:srgbClr val="FF0000"/>
                </a:solidFill>
              </a:rPr>
              <a:t>events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Targetting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2105" y="1690109"/>
            <a:ext cx="2012410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rgbClr val="FF0000"/>
                </a:solidFill>
              </a:rPr>
              <a:t>Resolution</a:t>
            </a:r>
            <a:r>
              <a:rPr lang="es-ES" sz="1600" dirty="0">
                <a:solidFill>
                  <a:srgbClr val="FF0000"/>
                </a:solidFill>
              </a:rPr>
              <a:t>, </a:t>
            </a:r>
            <a:r>
              <a:rPr lang="es-ES" sz="1600" dirty="0" err="1">
                <a:solidFill>
                  <a:srgbClr val="FF0000"/>
                </a:solidFill>
              </a:rPr>
              <a:t>potentialy</a:t>
            </a:r>
            <a:endParaRPr lang="es-ES" sz="1600" dirty="0">
              <a:solidFill>
                <a:srgbClr val="FF0000"/>
              </a:solidFill>
            </a:endParaRPr>
          </a:p>
          <a:p>
            <a:r>
              <a:rPr lang="es-ES" sz="1600" dirty="0">
                <a:solidFill>
                  <a:srgbClr val="FF0000"/>
                </a:solidFill>
              </a:rPr>
              <a:t> to </a:t>
            </a:r>
            <a:r>
              <a:rPr lang="es-ES" sz="1600" dirty="0" err="1">
                <a:solidFill>
                  <a:srgbClr val="FF0000"/>
                </a:solidFill>
              </a:rPr>
              <a:t>the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protein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</a:p>
          <a:p>
            <a:r>
              <a:rPr lang="es-ES" sz="1600" dirty="0" err="1">
                <a:solidFill>
                  <a:srgbClr val="FF0000"/>
                </a:solidFill>
              </a:rPr>
              <a:t>complex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level</a:t>
            </a:r>
            <a:endParaRPr lang="es-E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816491" y="5098640"/>
            <a:ext cx="2148024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sz="1600" dirty="0" err="1">
                <a:solidFill>
                  <a:srgbClr val="FF0000"/>
                </a:solidFill>
              </a:rPr>
              <a:t>Whole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cell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architecture</a:t>
            </a:r>
            <a:endParaRPr lang="es-ES" sz="1600" dirty="0">
              <a:solidFill>
                <a:srgbClr val="FF0000"/>
              </a:solidFill>
            </a:endParaRPr>
          </a:p>
          <a:p>
            <a:r>
              <a:rPr lang="es-ES" sz="1600" dirty="0">
                <a:solidFill>
                  <a:srgbClr val="FF0000"/>
                </a:solidFill>
              </a:rPr>
              <a:t>at </a:t>
            </a:r>
            <a:r>
              <a:rPr lang="es-ES" sz="1600" dirty="0" err="1">
                <a:solidFill>
                  <a:srgbClr val="FF0000"/>
                </a:solidFill>
              </a:rPr>
              <a:t>the</a:t>
            </a:r>
            <a:r>
              <a:rPr lang="es-ES" sz="1600" dirty="0">
                <a:solidFill>
                  <a:srgbClr val="FF0000"/>
                </a:solidFill>
              </a:rPr>
              <a:t> </a:t>
            </a:r>
            <a:r>
              <a:rPr lang="es-ES" sz="1600" dirty="0" err="1">
                <a:solidFill>
                  <a:srgbClr val="FF0000"/>
                </a:solidFill>
              </a:rPr>
              <a:t>level</a:t>
            </a:r>
            <a:r>
              <a:rPr lang="es-ES" sz="1600" dirty="0">
                <a:solidFill>
                  <a:srgbClr val="FF0000"/>
                </a:solidFill>
              </a:rPr>
              <a:t> of </a:t>
            </a:r>
            <a:r>
              <a:rPr lang="es-ES" sz="1600" dirty="0" err="1">
                <a:solidFill>
                  <a:srgbClr val="FF0000"/>
                </a:solidFill>
              </a:rPr>
              <a:t>organelle</a:t>
            </a:r>
            <a:endParaRPr lang="es-E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15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2304755" y="6929"/>
            <a:ext cx="76473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en-US" altLang="en-US" sz="2800" b="1" dirty="0" err="1">
                <a:solidFill>
                  <a:schemeClr val="tx1"/>
                </a:solidFill>
              </a:rPr>
              <a:t>Cryocorrelative</a:t>
            </a:r>
            <a:r>
              <a:rPr lang="en-US" altLang="en-US" sz="2800" b="1" dirty="0">
                <a:solidFill>
                  <a:schemeClr val="tx1"/>
                </a:solidFill>
              </a:rPr>
              <a:t> fluorescence electron tomography</a:t>
            </a:r>
          </a:p>
          <a:p>
            <a:pPr algn="ctr"/>
            <a:r>
              <a:rPr lang="en-US" altLang="en-US" dirty="0">
                <a:solidFill>
                  <a:schemeClr val="tx1"/>
                </a:solidFill>
              </a:rPr>
              <a:t>Sample preparation</a:t>
            </a:r>
          </a:p>
          <a:p>
            <a:endParaRPr lang="en-US" altLang="en-US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DFE549-3ACA-0B4A-9BD7-03307E153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3249" y="1885426"/>
            <a:ext cx="1370375" cy="852891"/>
          </a:xfrm>
          <a:prstGeom prst="rect">
            <a:avLst/>
          </a:prstGeom>
        </p:spPr>
      </p:pic>
      <p:pic>
        <p:nvPicPr>
          <p:cNvPr id="2049" name="Picture 1" descr="page1image21896">
            <a:extLst>
              <a:ext uri="{FF2B5EF4-FFF2-40B4-BE49-F238E27FC236}">
                <a16:creationId xmlns:a16="http://schemas.microsoft.com/office/drawing/2014/main" id="{BF9E2A45-ECFB-2546-B873-02AB87EFC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2977" y="1597503"/>
            <a:ext cx="2602630" cy="13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DB926-4C12-174A-8B02-EB2264FD36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664" y="1536462"/>
            <a:ext cx="1689313" cy="1245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C34B0-AB6A-9D49-9B4D-9A48BA7C4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772" y="3267875"/>
            <a:ext cx="5349304" cy="3572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2D6058-0E18-D048-9B57-6947009EF71C}"/>
              </a:ext>
            </a:extLst>
          </p:cNvPr>
          <p:cNvSpPr txBox="1"/>
          <p:nvPr/>
        </p:nvSpPr>
        <p:spPr>
          <a:xfrm>
            <a:off x="7868320" y="863916"/>
            <a:ext cx="264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HIGH PRESSURE FREEZING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268D53-2BBE-6E49-A227-0992D0C4F463}"/>
              </a:ext>
            </a:extLst>
          </p:cNvPr>
          <p:cNvSpPr txBox="1"/>
          <p:nvPr/>
        </p:nvSpPr>
        <p:spPr>
          <a:xfrm>
            <a:off x="2392095" y="863916"/>
            <a:ext cx="1917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PLUNGE FREEZING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5C3B90-4961-4144-918A-6933583734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690" y="3926141"/>
            <a:ext cx="2111751" cy="24726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1DACD2-FEFF-3A4F-8B6D-F98422AF99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6538" y="2049965"/>
            <a:ext cx="1349819" cy="1527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959D1C-3EC9-1A46-AB81-AD83DEB9D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0619" y="4088552"/>
            <a:ext cx="2334571" cy="23345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97F5D0B-14C6-7D4D-B57D-AB3596AFA911}"/>
              </a:ext>
            </a:extLst>
          </p:cNvPr>
          <p:cNvSpPr txBox="1"/>
          <p:nvPr/>
        </p:nvSpPr>
        <p:spPr>
          <a:xfrm>
            <a:off x="1076075" y="1424078"/>
            <a:ext cx="1266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Cell</a:t>
            </a:r>
            <a:r>
              <a:rPr lang="de-DE" sz="1400" dirty="0"/>
              <a:t> </a:t>
            </a:r>
            <a:r>
              <a:rPr lang="de-DE" sz="1400" dirty="0" err="1"/>
              <a:t>monolayers</a:t>
            </a:r>
            <a:endParaRPr lang="de-DE" sz="1400" dirty="0"/>
          </a:p>
          <a:p>
            <a:r>
              <a:rPr lang="de-DE" sz="1400" dirty="0" err="1"/>
              <a:t>Purified</a:t>
            </a:r>
            <a:r>
              <a:rPr lang="de-DE" sz="1400" dirty="0"/>
              <a:t> </a:t>
            </a:r>
            <a:r>
              <a:rPr lang="de-DE" sz="1400" dirty="0" err="1"/>
              <a:t>samples</a:t>
            </a:r>
            <a:endParaRPr lang="de-DE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7337B9-E53D-4E41-BB17-BCF6926E8E6E}"/>
              </a:ext>
            </a:extLst>
          </p:cNvPr>
          <p:cNvSpPr txBox="1"/>
          <p:nvPr/>
        </p:nvSpPr>
        <p:spPr>
          <a:xfrm>
            <a:off x="6008766" y="1376449"/>
            <a:ext cx="639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Tissue</a:t>
            </a:r>
            <a:endParaRPr lang="de-DE" sz="1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E05AED3-F060-5643-8734-15CE55A20DB0}"/>
              </a:ext>
            </a:extLst>
          </p:cNvPr>
          <p:cNvGrpSpPr/>
          <p:nvPr/>
        </p:nvGrpSpPr>
        <p:grpSpPr>
          <a:xfrm>
            <a:off x="2703391" y="1424078"/>
            <a:ext cx="1631727" cy="2477765"/>
            <a:chOff x="1820659" y="929494"/>
            <a:chExt cx="1794900" cy="24777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F0BD9F6-278C-BE41-9D42-74D77B1318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0659" y="953792"/>
              <a:ext cx="1671397" cy="245346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8CBF14A-4BCE-BF46-B4CC-1E7D657EA01D}"/>
                </a:ext>
              </a:extLst>
            </p:cNvPr>
            <p:cNvSpPr/>
            <p:nvPr/>
          </p:nvSpPr>
          <p:spPr>
            <a:xfrm>
              <a:off x="3306759" y="929494"/>
              <a:ext cx="308800" cy="348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0" name="Picture 2" descr="CNB">
            <a:extLst>
              <a:ext uri="{FF2B5EF4-FFF2-40B4-BE49-F238E27FC236}">
                <a16:creationId xmlns:a16="http://schemas.microsoft.com/office/drawing/2014/main" id="{05C1CFD2-CC11-6342-B629-25F49B92D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1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66" y="2001246"/>
            <a:ext cx="4489343" cy="3829846"/>
          </a:xfrm>
          <a:prstGeom prst="rect">
            <a:avLst/>
          </a:prstGeom>
        </p:spPr>
      </p:pic>
      <p:pic>
        <p:nvPicPr>
          <p:cNvPr id="5" name="Picture 6" descr="F:\ALBA\Presentations\kk\ToSend\AVG_GridF_Pos4_DECON_8bits_transformedRGB.tif">
            <a:extLst>
              <a:ext uri="{FF2B5EF4-FFF2-40B4-BE49-F238E27FC236}">
                <a16:creationId xmlns:a16="http://schemas.microsoft.com/office/drawing/2014/main" id="{53613B12-BE7A-6A4D-972F-B0EFF84787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5716" y="2001246"/>
            <a:ext cx="4527360" cy="387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8836EBD-38BF-1342-8562-FD3A4A64855B}"/>
              </a:ext>
            </a:extLst>
          </p:cNvPr>
          <p:cNvCxnSpPr/>
          <p:nvPr/>
        </p:nvCxnSpPr>
        <p:spPr>
          <a:xfrm>
            <a:off x="10174128" y="5392540"/>
            <a:ext cx="877824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DA5974-24B1-514B-A993-136CF5A4416D}"/>
              </a:ext>
            </a:extLst>
          </p:cNvPr>
          <p:cNvSpPr txBox="1"/>
          <p:nvPr/>
        </p:nvSpPr>
        <p:spPr>
          <a:xfrm>
            <a:off x="10325918" y="5130930"/>
            <a:ext cx="6949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bg1"/>
                </a:solidFill>
              </a:rPr>
              <a:t>10 um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56858" y="6929"/>
            <a:ext cx="354314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chemeClr val="tx1"/>
                </a:solidFill>
              </a:rPr>
              <a:t>Sample quality control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CNB">
            <a:extLst>
              <a:ext uri="{FF2B5EF4-FFF2-40B4-BE49-F238E27FC236}">
                <a16:creationId xmlns:a16="http://schemas.microsoft.com/office/drawing/2014/main" id="{05C1CFD2-CC11-6342-B629-25F49B92D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94902" y="1533525"/>
            <a:ext cx="315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Cryo</a:t>
            </a:r>
            <a:r>
              <a:rPr lang="es-ES" sz="2400" dirty="0"/>
              <a:t>-TEM </a:t>
            </a:r>
            <a:r>
              <a:rPr lang="es-ES" sz="2400" dirty="0" err="1"/>
              <a:t>image</a:t>
            </a:r>
            <a:r>
              <a:rPr lang="es-ES" sz="2400" dirty="0"/>
              <a:t> 200 </a:t>
            </a:r>
            <a:r>
              <a:rPr lang="es-ES" sz="2400" dirty="0" err="1"/>
              <a:t>kV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15716" y="1533525"/>
            <a:ext cx="3933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/>
              <a:t>Cryo-fluorescence</a:t>
            </a:r>
            <a:r>
              <a:rPr lang="es-ES" sz="2400" dirty="0"/>
              <a:t> </a:t>
            </a:r>
            <a:r>
              <a:rPr lang="es-ES" sz="2400" dirty="0" err="1"/>
              <a:t>microscopy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60433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97921A-0247-B14A-8B84-8A7D9833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00" y="896507"/>
            <a:ext cx="3130143" cy="2705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7765CE-432B-C14C-8ED9-BC05A72566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568" y="3534739"/>
            <a:ext cx="8488625" cy="3279276"/>
          </a:xfrm>
          <a:prstGeom prst="rect">
            <a:avLst/>
          </a:prstGeom>
        </p:spPr>
      </p:pic>
      <p:pic>
        <p:nvPicPr>
          <p:cNvPr id="7" name="Picture 2" descr="CNB">
            <a:extLst>
              <a:ext uri="{FF2B5EF4-FFF2-40B4-BE49-F238E27FC236}">
                <a16:creationId xmlns:a16="http://schemas.microsoft.com/office/drawing/2014/main" id="{4BD1B66B-3E68-FD41-8D01-265AB864B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091302" y="6929"/>
            <a:ext cx="40742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Cryo</a:t>
            </a:r>
            <a:r>
              <a:rPr lang="en-US" altLang="en-US" sz="2800" b="1" dirty="0">
                <a:solidFill>
                  <a:schemeClr val="tx1"/>
                </a:solidFill>
              </a:rPr>
              <a:t> FIB-SEM tomography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45D673-AD5F-8349-B7C5-7997643D4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0081" y="1790977"/>
            <a:ext cx="2171410" cy="157823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2021970" y="1790977"/>
            <a:ext cx="2078111" cy="65543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21970" y="2600817"/>
            <a:ext cx="2078110" cy="7683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869568" y="2446407"/>
            <a:ext cx="154410" cy="154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F1B553-19E1-5040-9DDA-FA5B3D4FE436}"/>
              </a:ext>
            </a:extLst>
          </p:cNvPr>
          <p:cNvSpPr txBox="1"/>
          <p:nvPr/>
        </p:nvSpPr>
        <p:spPr>
          <a:xfrm>
            <a:off x="3699288" y="1496574"/>
            <a:ext cx="153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FIB (Ion Beam)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7D2533-9ECF-9C41-8A62-9EA4800377F9}"/>
              </a:ext>
            </a:extLst>
          </p:cNvPr>
          <p:cNvSpPr txBox="1"/>
          <p:nvPr/>
        </p:nvSpPr>
        <p:spPr>
          <a:xfrm>
            <a:off x="5020089" y="1496652"/>
            <a:ext cx="175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SEM (</a:t>
            </a:r>
            <a:r>
              <a:rPr lang="de-DE" sz="1400" dirty="0" err="1"/>
              <a:t>Electron</a:t>
            </a:r>
            <a:r>
              <a:rPr lang="de-DE" sz="1400" dirty="0"/>
              <a:t> Beam)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7554" y="711211"/>
            <a:ext cx="1911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/>
              <a:t>Zeiss</a:t>
            </a:r>
            <a:r>
              <a:rPr lang="es-ES" sz="1600" dirty="0"/>
              <a:t> </a:t>
            </a:r>
            <a:r>
              <a:rPr lang="es-ES" sz="1600" dirty="0" err="1"/>
              <a:t>Crossbeam</a:t>
            </a:r>
            <a:r>
              <a:rPr lang="es-ES" sz="1600" dirty="0"/>
              <a:t> 550</a:t>
            </a:r>
          </a:p>
        </p:txBody>
      </p:sp>
    </p:spTree>
    <p:extLst>
      <p:ext uri="{BB962C8B-B14F-4D97-AF65-F5344CB8AC3E}">
        <p14:creationId xmlns:p14="http://schemas.microsoft.com/office/powerpoint/2010/main" val="25862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765CE-432B-C14C-8ED9-BC05A72566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1"/>
          <a:stretch/>
        </p:blipFill>
        <p:spPr>
          <a:xfrm>
            <a:off x="101600" y="932873"/>
            <a:ext cx="4872232" cy="5842000"/>
          </a:xfrm>
          <a:prstGeom prst="rect">
            <a:avLst/>
          </a:prstGeom>
        </p:spPr>
      </p:pic>
      <p:pic>
        <p:nvPicPr>
          <p:cNvPr id="7" name="Picture 2" descr="CNB">
            <a:extLst>
              <a:ext uri="{FF2B5EF4-FFF2-40B4-BE49-F238E27FC236}">
                <a16:creationId xmlns:a16="http://schemas.microsoft.com/office/drawing/2014/main" id="{4BD1B66B-3E68-FD41-8D01-265AB864B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091302" y="6929"/>
            <a:ext cx="40742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Cryo</a:t>
            </a:r>
            <a:r>
              <a:rPr lang="en-US" altLang="en-US" sz="2800" b="1" dirty="0">
                <a:solidFill>
                  <a:schemeClr val="tx1"/>
                </a:solidFill>
              </a:rPr>
              <a:t> FIB-SEM tomography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8" name="202103_CCT_632_cell1_align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1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08758" y="1649974"/>
            <a:ext cx="6443937" cy="48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8A58EF-5804-E946-B09F-204FBE6B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62" y="3608845"/>
            <a:ext cx="11177735" cy="2945662"/>
          </a:xfrm>
          <a:prstGeom prst="rect">
            <a:avLst/>
          </a:prstGeom>
        </p:spPr>
      </p:pic>
      <p:pic>
        <p:nvPicPr>
          <p:cNvPr id="5" name="Picture 2" descr="CNB">
            <a:extLst>
              <a:ext uri="{FF2B5EF4-FFF2-40B4-BE49-F238E27FC236}">
                <a16:creationId xmlns:a16="http://schemas.microsoft.com/office/drawing/2014/main" id="{30C40FAB-F7D6-BD4D-81D3-5B29259AE8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48392" y="0"/>
            <a:ext cx="1043608" cy="57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30545" y="6929"/>
            <a:ext cx="51957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spcBef>
                <a:spcPct val="0"/>
              </a:spcBef>
              <a:buFontTx/>
              <a:buNone/>
              <a:defRPr sz="2400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chemeClr val="tx1"/>
                </a:solidFill>
              </a:rPr>
              <a:t>Cryo</a:t>
            </a:r>
            <a:r>
              <a:rPr lang="en-US" altLang="en-US" sz="2800" b="1" dirty="0">
                <a:solidFill>
                  <a:schemeClr val="tx1"/>
                </a:solidFill>
              </a:rPr>
              <a:t> FIB-SEM lamella preparation</a:t>
            </a:r>
          </a:p>
          <a:p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97921A-0247-B14A-8B84-8A7D9833F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42" y="871935"/>
            <a:ext cx="3323556" cy="28724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45D673-AD5F-8349-B7C5-7997643D4C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0130" y="1707604"/>
            <a:ext cx="2539281" cy="184561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1862020" y="1707604"/>
            <a:ext cx="2078110" cy="9228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62020" y="2784822"/>
            <a:ext cx="2078110" cy="7683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709618" y="2630412"/>
            <a:ext cx="154410" cy="154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F1B553-19E1-5040-9DDA-FA5B3D4FE436}"/>
              </a:ext>
            </a:extLst>
          </p:cNvPr>
          <p:cNvSpPr txBox="1"/>
          <p:nvPr/>
        </p:nvSpPr>
        <p:spPr>
          <a:xfrm>
            <a:off x="3734564" y="1407738"/>
            <a:ext cx="1530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FIB (Ion Beam)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7D2533-9ECF-9C41-8A62-9EA4800377F9}"/>
              </a:ext>
            </a:extLst>
          </p:cNvPr>
          <p:cNvSpPr txBox="1"/>
          <p:nvPr/>
        </p:nvSpPr>
        <p:spPr>
          <a:xfrm>
            <a:off x="5059624" y="1398502"/>
            <a:ext cx="175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SEM (</a:t>
            </a:r>
            <a:r>
              <a:rPr lang="de-DE" sz="1400" dirty="0" err="1"/>
              <a:t>Electron</a:t>
            </a:r>
            <a:r>
              <a:rPr lang="de-DE" sz="1400" dirty="0"/>
              <a:t> Beam)</a:t>
            </a:r>
          </a:p>
        </p:txBody>
      </p:sp>
    </p:spTree>
    <p:extLst>
      <p:ext uri="{BB962C8B-B14F-4D97-AF65-F5344CB8AC3E}">
        <p14:creationId xmlns:p14="http://schemas.microsoft.com/office/powerpoint/2010/main" val="2522156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6406</TotalTime>
  <Words>682</Words>
  <Application>Microsoft Office PowerPoint</Application>
  <PresentationFormat>Widescreen</PresentationFormat>
  <Paragraphs>169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Status and perspectives of cryo-electron microscopy tools in bioimaging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correlative imaging platform at CNB</dc:title>
  <dc:creator>jconesa</dc:creator>
  <cp:lastModifiedBy>Judith Juanhuix Gibert</cp:lastModifiedBy>
  <cp:revision>46</cp:revision>
  <dcterms:created xsi:type="dcterms:W3CDTF">2021-09-27T13:48:34Z</dcterms:created>
  <dcterms:modified xsi:type="dcterms:W3CDTF">2021-11-08T10:40:07Z</dcterms:modified>
</cp:coreProperties>
</file>