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58" r:id="rId2"/>
    <p:sldId id="283" r:id="rId3"/>
    <p:sldId id="275" r:id="rId4"/>
    <p:sldId id="273" r:id="rId5"/>
    <p:sldId id="271" r:id="rId6"/>
    <p:sldId id="282" r:id="rId7"/>
    <p:sldId id="291" r:id="rId8"/>
    <p:sldId id="289" r:id="rId9"/>
    <p:sldId id="285" r:id="rId10"/>
    <p:sldId id="281" r:id="rId11"/>
    <p:sldId id="286" r:id="rId12"/>
  </p:sldIdLst>
  <p:sldSz cx="9144000" cy="5143500" type="screen16x9"/>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berto Mittone" initials="AM" lastIdx="1" clrIdx="0">
    <p:extLst>
      <p:ext uri="{19B8F6BF-5375-455C-9EA6-DF929625EA0E}">
        <p15:presenceInfo xmlns:p15="http://schemas.microsoft.com/office/powerpoint/2012/main" userId="S-1-5-21-2273521720-380058928-1382531110-7786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122D4F"/>
    <a:srgbClr val="88A0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885" autoAdjust="0"/>
    <p:restoredTop sz="95641" autoAdjust="0"/>
  </p:normalViewPr>
  <p:slideViewPr>
    <p:cSldViewPr snapToGrid="0">
      <p:cViewPr varScale="1">
        <p:scale>
          <a:sx n="128" d="100"/>
          <a:sy n="128" d="100"/>
        </p:scale>
        <p:origin x="216" y="9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395C8A-C15C-4AA6-95E1-00EBA5A9A15A}" type="datetimeFigureOut">
              <a:rPr lang="es-ES" smtClean="0"/>
              <a:t>08/11/2021</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4813DD-DAAB-4354-8C0C-BEFED41B76FD}" type="slidenum">
              <a:rPr lang="es-ES" smtClean="0"/>
              <a:t>‹#›</a:t>
            </a:fld>
            <a:endParaRPr lang="es-ES"/>
          </a:p>
        </p:txBody>
      </p:sp>
    </p:spTree>
    <p:extLst>
      <p:ext uri="{BB962C8B-B14F-4D97-AF65-F5344CB8AC3E}">
        <p14:creationId xmlns:p14="http://schemas.microsoft.com/office/powerpoint/2010/main" val="38384208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FAXTOR is a new beamline dedicated to fast hard x-ray computed tomography imaging currently under construction at ALBA. </a:t>
            </a:r>
          </a:p>
          <a:p>
            <a:endParaRPr lang="fr-FR" dirty="0"/>
          </a:p>
        </p:txBody>
      </p:sp>
      <p:sp>
        <p:nvSpPr>
          <p:cNvPr id="4" name="Slide Number Placeholder 3"/>
          <p:cNvSpPr>
            <a:spLocks noGrp="1"/>
          </p:cNvSpPr>
          <p:nvPr>
            <p:ph type="sldNum" sz="quarter" idx="10"/>
          </p:nvPr>
        </p:nvSpPr>
        <p:spPr/>
        <p:txBody>
          <a:bodyPr/>
          <a:lstStyle/>
          <a:p>
            <a:fld id="{AF4813DD-DAAB-4354-8C0C-BEFED41B76FD}" type="slidenum">
              <a:rPr lang="es-ES" smtClean="0"/>
              <a:t>1</a:t>
            </a:fld>
            <a:endParaRPr lang="es-ES"/>
          </a:p>
        </p:txBody>
      </p:sp>
    </p:spTree>
    <p:extLst>
      <p:ext uri="{BB962C8B-B14F-4D97-AF65-F5344CB8AC3E}">
        <p14:creationId xmlns:p14="http://schemas.microsoft.com/office/powerpoint/2010/main" val="40774681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Consider NANO branch in triangle and its position</a:t>
            </a:r>
          </a:p>
          <a:p>
            <a:r>
              <a:rPr lang="en-US" sz="1200" kern="1200" dirty="0">
                <a:solidFill>
                  <a:schemeClr val="tx1"/>
                </a:solidFill>
                <a:effectLst/>
                <a:latin typeface="+mn-lt"/>
                <a:ea typeface="+mn-ea"/>
                <a:cs typeface="+mn-cs"/>
              </a:rPr>
              <a:t>High energy mark - </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Add triangle / energy / time resolution / energy resolution  + keyword application</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Access higher </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Moving into the GAP analysis, specific know-how and the development of equipment will be required for in-situ/in-operando studies but this can be achieved through in-house projects and external partnerships. The complex scientific projects can be sustained by coupling them with new services and structure techniques. Heavy computation services will be required, so a close collaboration with data analysis services is required. The limitations in spatial coherence can be smoothed by implementing at ALVA of a mini-beta section and in the future with the ALBA2 storage ring upgrade. The last point is linked to the limited multi-scale capabilities, however this gap can be filled if it is considered in the framework of ALBA2 a physical extension of the beamline or the construction of a complementary long high energy imaging beamline.</a:t>
            </a:r>
          </a:p>
        </p:txBody>
      </p:sp>
      <p:sp>
        <p:nvSpPr>
          <p:cNvPr id="4" name="Slide Number Placeholder 3"/>
          <p:cNvSpPr>
            <a:spLocks noGrp="1"/>
          </p:cNvSpPr>
          <p:nvPr>
            <p:ph type="sldNum" sz="quarter" idx="10"/>
          </p:nvPr>
        </p:nvSpPr>
        <p:spPr/>
        <p:txBody>
          <a:bodyPr/>
          <a:lstStyle/>
          <a:p>
            <a:fld id="{AF4813DD-DAAB-4354-8C0C-BEFED41B76FD}" type="slidenum">
              <a:rPr lang="es-ES" smtClean="0"/>
              <a:t>2</a:t>
            </a:fld>
            <a:endParaRPr lang="es-ES"/>
          </a:p>
        </p:txBody>
      </p:sp>
    </p:spTree>
    <p:extLst>
      <p:ext uri="{BB962C8B-B14F-4D97-AF65-F5344CB8AC3E}">
        <p14:creationId xmlns:p14="http://schemas.microsoft.com/office/powerpoint/2010/main" val="27371851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beamline is fed by a short in-vacuum multipole wiggler, currently under construction. This provides a broad energy spectrum, ranging between 10 </a:t>
            </a:r>
            <a:r>
              <a:rPr lang="en-US" sz="1200" kern="1200" dirty="0" err="1">
                <a:solidFill>
                  <a:schemeClr val="tx1"/>
                </a:solidFill>
                <a:effectLst/>
                <a:latin typeface="+mn-lt"/>
                <a:ea typeface="+mn-ea"/>
                <a:cs typeface="+mn-cs"/>
              </a:rPr>
              <a:t>keV</a:t>
            </a:r>
            <a:r>
              <a:rPr lang="en-US" sz="1200" kern="1200" dirty="0">
                <a:solidFill>
                  <a:schemeClr val="tx1"/>
                </a:solidFill>
                <a:effectLst/>
                <a:latin typeface="+mn-lt"/>
                <a:ea typeface="+mn-ea"/>
                <a:cs typeface="+mn-cs"/>
              </a:rPr>
              <a:t> and 70 </a:t>
            </a:r>
            <a:r>
              <a:rPr lang="en-US" sz="1200" kern="1200" dirty="0" err="1">
                <a:solidFill>
                  <a:schemeClr val="tx1"/>
                </a:solidFill>
                <a:effectLst/>
                <a:latin typeface="+mn-lt"/>
                <a:ea typeface="+mn-ea"/>
                <a:cs typeface="+mn-cs"/>
              </a:rPr>
              <a:t>keV</a:t>
            </a:r>
            <a:r>
              <a:rPr lang="en-US" sz="1200" kern="1200" dirty="0">
                <a:solidFill>
                  <a:schemeClr val="tx1"/>
                </a:solidFill>
                <a:effectLst/>
                <a:latin typeface="+mn-lt"/>
                <a:ea typeface="+mn-ea"/>
                <a:cs typeface="+mn-cs"/>
              </a:rPr>
              <a:t> (in filtered white beam). The main Optical element of the beamline is a Double Multilayer Monochromator, providing an energy bandwidth comprised between 2% and 5% in range between 8 </a:t>
            </a:r>
            <a:r>
              <a:rPr lang="en-US" sz="1200" kern="1200" dirty="0" err="1">
                <a:solidFill>
                  <a:schemeClr val="tx1"/>
                </a:solidFill>
                <a:effectLst/>
                <a:latin typeface="+mn-lt"/>
                <a:ea typeface="+mn-ea"/>
                <a:cs typeface="+mn-cs"/>
              </a:rPr>
              <a:t>keV</a:t>
            </a:r>
            <a:r>
              <a:rPr lang="en-US" sz="1200" kern="1200" dirty="0">
                <a:solidFill>
                  <a:schemeClr val="tx1"/>
                </a:solidFill>
                <a:effectLst/>
                <a:latin typeface="+mn-lt"/>
                <a:ea typeface="+mn-ea"/>
                <a:cs typeface="+mn-cs"/>
              </a:rPr>
              <a:t> and 50 </a:t>
            </a:r>
            <a:r>
              <a:rPr lang="en-US" sz="1200" kern="1200" dirty="0" err="1">
                <a:solidFill>
                  <a:schemeClr val="tx1"/>
                </a:solidFill>
                <a:effectLst/>
                <a:latin typeface="+mn-lt"/>
                <a:ea typeface="+mn-ea"/>
                <a:cs typeface="+mn-cs"/>
              </a:rPr>
              <a:t>keV</a:t>
            </a:r>
            <a:r>
              <a:rPr lang="en-US" sz="1200" kern="1200" dirty="0">
                <a:solidFill>
                  <a:schemeClr val="tx1"/>
                </a:solidFill>
                <a:effectLst/>
                <a:latin typeface="+mn-lt"/>
                <a:ea typeface="+mn-ea"/>
                <a:cs typeface="+mn-cs"/>
              </a:rPr>
              <a:t>.</a:t>
            </a:r>
          </a:p>
        </p:txBody>
      </p:sp>
      <p:sp>
        <p:nvSpPr>
          <p:cNvPr id="4" name="Slide Number Placeholder 3"/>
          <p:cNvSpPr>
            <a:spLocks noGrp="1"/>
          </p:cNvSpPr>
          <p:nvPr>
            <p:ph type="sldNum" sz="quarter" idx="5"/>
          </p:nvPr>
        </p:nvSpPr>
        <p:spPr/>
        <p:txBody>
          <a:bodyPr/>
          <a:lstStyle/>
          <a:p>
            <a:fld id="{AF4813DD-DAAB-4354-8C0C-BEFED41B76FD}" type="slidenum">
              <a:rPr lang="es-ES" smtClean="0"/>
              <a:t>3</a:t>
            </a:fld>
            <a:endParaRPr lang="es-ES"/>
          </a:p>
        </p:txBody>
      </p:sp>
    </p:spTree>
    <p:extLst>
      <p:ext uri="{BB962C8B-B14F-4D97-AF65-F5344CB8AC3E}">
        <p14:creationId xmlns:p14="http://schemas.microsoft.com/office/powerpoint/2010/main" val="19513086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 techniques propagation based X-ray phase-contrast and absorption-based imaging will be used on a daily basis. Future extensions including differential phase-contrast imaging can be also foreseen. Different acquisition protocols will be available, from time resolved projection imaging, to static and time resolved computed tomography.</a:t>
            </a:r>
          </a:p>
        </p:txBody>
      </p:sp>
      <p:sp>
        <p:nvSpPr>
          <p:cNvPr id="4" name="Slide Number Placeholder 3"/>
          <p:cNvSpPr>
            <a:spLocks noGrp="1"/>
          </p:cNvSpPr>
          <p:nvPr>
            <p:ph type="sldNum" sz="quarter" idx="5"/>
          </p:nvPr>
        </p:nvSpPr>
        <p:spPr/>
        <p:txBody>
          <a:bodyPr/>
          <a:lstStyle/>
          <a:p>
            <a:fld id="{AF4813DD-DAAB-4354-8C0C-BEFED41B76FD}" type="slidenum">
              <a:rPr lang="es-ES" smtClean="0"/>
              <a:t>4</a:t>
            </a:fld>
            <a:endParaRPr lang="es-ES"/>
          </a:p>
        </p:txBody>
      </p:sp>
    </p:spTree>
    <p:extLst>
      <p:ext uri="{BB962C8B-B14F-4D97-AF65-F5344CB8AC3E}">
        <p14:creationId xmlns:p14="http://schemas.microsoft.com/office/powerpoint/2010/main" val="19513086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Check shutdown/list</a:t>
            </a:r>
            <a:r>
              <a:rPr lang="en-US" sz="1200" kern="1200" baseline="0" dirty="0">
                <a:solidFill>
                  <a:schemeClr val="tx1"/>
                </a:solidFill>
                <a:effectLst/>
                <a:latin typeface="+mn-lt"/>
                <a:ea typeface="+mn-ea"/>
                <a:cs typeface="+mn-cs"/>
              </a:rPr>
              <a:t> of competitors (last point of opportunity)</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bel" panose="02000506030000020004" pitchFamily="2" charset="0"/>
              </a:rPr>
              <a:t>Easy setup change (mono/filtered white beam)</a:t>
            </a:r>
            <a:r>
              <a:rPr lang="en-US" baseline="0" dirty="0">
                <a:latin typeface="Abel" panose="02000506030000020004" pitchFamily="2" charset="0"/>
              </a:rPr>
              <a:t>: </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Concerning the SWOT analysis, the identified beamline strengths are a flexible end-station, easy change of the setups and broad energy range. As weaknesses the BL is currently in construction and in Europe a competitive environment is present in the field. In addition, strong computation requirements are required and currently optimal commercially available solution of high speed streaming CMOS camera are lacking. One last issue is linked to the limited of spatial coherence achievable. The main threats are linked to possible lack of computing resources, the evolution of competing imaging techniques and technical upgrades of existing beamlines and storage rings. As opportunities we will take advantage of the IT infrastructure upgrades, and the performance improvement expected from the ALBA 2 machine. In addition, a strong industrial interested arose around FAXTOR is present.</a:t>
            </a:r>
          </a:p>
          <a:p>
            <a:endParaRPr lang="en-US" baseline="0" dirty="0"/>
          </a:p>
          <a:p>
            <a:endParaRPr lang="en-US" baseline="0" dirty="0"/>
          </a:p>
          <a:p>
            <a:endParaRPr lang="en-US" baseline="0" dirty="0"/>
          </a:p>
          <a:p>
            <a:r>
              <a:rPr lang="en-US" baseline="0" dirty="0"/>
              <a:t>THREATS:</a:t>
            </a:r>
          </a:p>
          <a:p>
            <a:r>
              <a:rPr lang="en-US" baseline="0" dirty="0"/>
              <a:t>ALTERNATIVE TECHNIQUES: </a:t>
            </a:r>
            <a:r>
              <a:rPr lang="en-US" sz="1200" b="0" i="0" kern="1200" dirty="0">
                <a:solidFill>
                  <a:schemeClr val="tx1"/>
                </a:solidFill>
                <a:effectLst/>
                <a:latin typeface="+mn-lt"/>
                <a:ea typeface="+mn-ea"/>
                <a:cs typeface="+mn-cs"/>
              </a:rPr>
              <a:t>SHANEL  - OPTICAL CLEARING</a:t>
            </a:r>
          </a:p>
          <a:p>
            <a:r>
              <a:rPr lang="en-US" sz="1200" b="0" i="0" kern="1200" baseline="0" dirty="0">
                <a:solidFill>
                  <a:schemeClr val="tx1"/>
                </a:solidFill>
                <a:effectLst/>
                <a:latin typeface="+mn-lt"/>
                <a:ea typeface="+mn-ea"/>
                <a:cs typeface="+mn-cs"/>
              </a:rPr>
              <a:t>Conventional source developments -&gt; larger photon fluxes</a:t>
            </a:r>
            <a:endParaRPr lang="en-US" baseline="0" dirty="0"/>
          </a:p>
          <a:p>
            <a:endParaRPr lang="en-US" dirty="0"/>
          </a:p>
        </p:txBody>
      </p:sp>
      <p:sp>
        <p:nvSpPr>
          <p:cNvPr id="4" name="Slide Number Placeholder 3"/>
          <p:cNvSpPr>
            <a:spLocks noGrp="1"/>
          </p:cNvSpPr>
          <p:nvPr>
            <p:ph type="sldNum" sz="quarter" idx="10"/>
          </p:nvPr>
        </p:nvSpPr>
        <p:spPr/>
        <p:txBody>
          <a:bodyPr/>
          <a:lstStyle/>
          <a:p>
            <a:fld id="{AF4813DD-DAAB-4354-8C0C-BEFED41B76FD}" type="slidenum">
              <a:rPr lang="es-ES" smtClean="0"/>
              <a:t>5</a:t>
            </a:fld>
            <a:endParaRPr lang="es-ES"/>
          </a:p>
        </p:txBody>
      </p:sp>
    </p:spTree>
    <p:extLst>
      <p:ext uri="{BB962C8B-B14F-4D97-AF65-F5344CB8AC3E}">
        <p14:creationId xmlns:p14="http://schemas.microsoft.com/office/powerpoint/2010/main" val="21278202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F4813DD-DAAB-4354-8C0C-BEFED41B76FD}" type="slidenum">
              <a:rPr lang="es-ES" smtClean="0"/>
              <a:t>6</a:t>
            </a:fld>
            <a:endParaRPr lang="es-ES"/>
          </a:p>
        </p:txBody>
      </p:sp>
    </p:spTree>
    <p:extLst>
      <p:ext uri="{BB962C8B-B14F-4D97-AF65-F5344CB8AC3E}">
        <p14:creationId xmlns:p14="http://schemas.microsoft.com/office/powerpoint/2010/main" val="36646280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4813DD-DAAB-4354-8C0C-BEFED41B76FD}" type="slidenum">
              <a:rPr lang="es-ES" smtClean="0"/>
              <a:t>7</a:t>
            </a:fld>
            <a:endParaRPr lang="es-ES"/>
          </a:p>
        </p:txBody>
      </p:sp>
    </p:spTree>
    <p:extLst>
      <p:ext uri="{BB962C8B-B14F-4D97-AF65-F5344CB8AC3E}">
        <p14:creationId xmlns:p14="http://schemas.microsoft.com/office/powerpoint/2010/main" val="16861328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4813DD-DAAB-4354-8C0C-BEFED41B76FD}" type="slidenum">
              <a:rPr lang="es-ES" smtClean="0"/>
              <a:t>8</a:t>
            </a:fld>
            <a:endParaRPr lang="es-ES"/>
          </a:p>
        </p:txBody>
      </p:sp>
    </p:spTree>
    <p:extLst>
      <p:ext uri="{BB962C8B-B14F-4D97-AF65-F5344CB8AC3E}">
        <p14:creationId xmlns:p14="http://schemas.microsoft.com/office/powerpoint/2010/main" val="23613295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F4813DD-DAAB-4354-8C0C-BEFED41B76FD}" type="slidenum">
              <a:rPr lang="es-ES" smtClean="0"/>
              <a:t>10</a:t>
            </a:fld>
            <a:endParaRPr lang="es-ES"/>
          </a:p>
        </p:txBody>
      </p:sp>
    </p:spTree>
    <p:extLst>
      <p:ext uri="{BB962C8B-B14F-4D97-AF65-F5344CB8AC3E}">
        <p14:creationId xmlns:p14="http://schemas.microsoft.com/office/powerpoint/2010/main" val="14489603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14" name="Title Placeholder 1"/>
          <p:cNvSpPr>
            <a:spLocks noGrp="1"/>
          </p:cNvSpPr>
          <p:nvPr>
            <p:ph type="title"/>
          </p:nvPr>
        </p:nvSpPr>
        <p:spPr>
          <a:xfrm>
            <a:off x="2965341" y="2153978"/>
            <a:ext cx="5535386" cy="1244712"/>
          </a:xfrm>
          <a:prstGeom prst="rect">
            <a:avLst/>
          </a:prstGeom>
        </p:spPr>
        <p:txBody>
          <a:bodyPr vert="horz" lIns="91440" tIns="45720" rIns="91440" bIns="45720" rtlCol="0" anchor="t">
            <a:noAutofit/>
          </a:bodyPr>
          <a:lstStyle>
            <a:lvl1pPr algn="l">
              <a:defRPr sz="3800"/>
            </a:lvl1pPr>
          </a:lstStyle>
          <a:p>
            <a:r>
              <a:rPr lang="es-ES" dirty="0"/>
              <a:t>Haga clic para modificar el estilo de título del patrón</a:t>
            </a:r>
            <a:endParaRPr lang="en-US" dirty="0"/>
          </a:p>
        </p:txBody>
      </p:sp>
      <p:sp>
        <p:nvSpPr>
          <p:cNvPr id="24" name="Marcador de contenido 23"/>
          <p:cNvSpPr>
            <a:spLocks noGrp="1"/>
          </p:cNvSpPr>
          <p:nvPr>
            <p:ph sz="quarter" idx="10" hasCustomPrompt="1"/>
          </p:nvPr>
        </p:nvSpPr>
        <p:spPr>
          <a:xfrm>
            <a:off x="2973506" y="1726425"/>
            <a:ext cx="5535386" cy="353002"/>
          </a:xfrm>
        </p:spPr>
        <p:txBody>
          <a:bodyPr/>
          <a:lstStyle>
            <a:lvl1pPr marL="0" indent="0">
              <a:buNone/>
              <a:defRPr sz="2800">
                <a:solidFill>
                  <a:srgbClr val="122D4F"/>
                </a:solidFill>
              </a:defRPr>
            </a:lvl1pPr>
          </a:lstStyle>
          <a:p>
            <a:pPr lvl="0"/>
            <a:r>
              <a:rPr lang="es-ES" dirty="0" err="1"/>
              <a:t>Author</a:t>
            </a:r>
            <a:endParaRPr lang="es-ES" dirty="0"/>
          </a:p>
        </p:txBody>
      </p:sp>
      <p:sp>
        <p:nvSpPr>
          <p:cNvPr id="25" name="Marcador de contenido 23"/>
          <p:cNvSpPr>
            <a:spLocks noGrp="1"/>
          </p:cNvSpPr>
          <p:nvPr>
            <p:ph sz="quarter" idx="11" hasCustomPrompt="1"/>
          </p:nvPr>
        </p:nvSpPr>
        <p:spPr>
          <a:xfrm>
            <a:off x="2973506" y="3473241"/>
            <a:ext cx="5535386" cy="353002"/>
          </a:xfrm>
        </p:spPr>
        <p:txBody>
          <a:bodyPr/>
          <a:lstStyle>
            <a:lvl1pPr marL="0" indent="0">
              <a:buNone/>
              <a:defRPr sz="2000">
                <a:solidFill>
                  <a:srgbClr val="122D4F"/>
                </a:solidFill>
              </a:defRPr>
            </a:lvl1pPr>
          </a:lstStyle>
          <a:p>
            <a:pPr lvl="0"/>
            <a:r>
              <a:rPr lang="es-ES" dirty="0"/>
              <a:t>20/05/2015</a:t>
            </a:r>
          </a:p>
        </p:txBody>
      </p:sp>
      <p:pic>
        <p:nvPicPr>
          <p:cNvPr id="6" name="Imagen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4" y="-314325"/>
            <a:ext cx="9140956" cy="6858000"/>
          </a:xfrm>
          <a:prstGeom prst="rect">
            <a:avLst/>
          </a:prstGeom>
        </p:spPr>
      </p:pic>
    </p:spTree>
    <p:extLst>
      <p:ext uri="{BB962C8B-B14F-4D97-AF65-F5344CB8AC3E}">
        <p14:creationId xmlns:p14="http://schemas.microsoft.com/office/powerpoint/2010/main" val="42624502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s-ES" dirty="0"/>
              <a:t>Haga clic para modificar </a:t>
            </a:r>
            <a:br>
              <a:rPr lang="es-ES" dirty="0"/>
            </a:br>
            <a:r>
              <a:rPr lang="es-ES" dirty="0"/>
              <a:t>el estilo de título del patrón</a:t>
            </a:r>
            <a:endParaRPr lang="en-US" dirty="0"/>
          </a:p>
        </p:txBody>
      </p:sp>
      <p:sp>
        <p:nvSpPr>
          <p:cNvPr id="3" name="Vertical Text Placeholder 2"/>
          <p:cNvSpPr>
            <a:spLocks noGrp="1"/>
          </p:cNvSpPr>
          <p:nvPr>
            <p:ph type="body" orient="vert" idx="1"/>
          </p:nvPr>
        </p:nvSpPr>
        <p:spPr/>
        <p:txBody>
          <a:bodyPr vert="eaVert">
            <a:normAutofit/>
          </a:bodyPr>
          <a:lstStyle>
            <a:lvl1pPr>
              <a:defRPr sz="1600"/>
            </a:lvl1pPr>
            <a:lvl2pPr>
              <a:defRPr sz="1600"/>
            </a:lvl2pPr>
            <a:lvl3pPr>
              <a:defRPr sz="1600"/>
            </a:lvl3pPr>
            <a:lvl4pPr>
              <a:defRPr sz="1600"/>
            </a:lvl4pPr>
            <a:lvl5pPr>
              <a:defRPr sz="1600"/>
            </a:lvl5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Date Placeholder 3"/>
          <p:cNvSpPr>
            <a:spLocks noGrp="1"/>
          </p:cNvSpPr>
          <p:nvPr>
            <p:ph type="dt" sz="half" idx="10"/>
          </p:nvPr>
        </p:nvSpPr>
        <p:spPr/>
        <p:txBody>
          <a:bodyPr/>
          <a:lstStyle/>
          <a:p>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59A3C1E9-1E17-4B2D-975E-2F80F7CB45F8}" type="slidenum">
              <a:rPr lang="es-ES" smtClean="0"/>
              <a:t>‹#›</a:t>
            </a:fld>
            <a:endParaRPr lang="es-ES"/>
          </a:p>
        </p:txBody>
      </p:sp>
    </p:spTree>
    <p:extLst>
      <p:ext uri="{BB962C8B-B14F-4D97-AF65-F5344CB8AC3E}">
        <p14:creationId xmlns:p14="http://schemas.microsoft.com/office/powerpoint/2010/main" val="30538349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pic>
        <p:nvPicPr>
          <p:cNvPr id="7" name="Imagen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7830061" y="88788"/>
            <a:ext cx="1092994" cy="1000125"/>
          </a:xfrm>
          <a:prstGeom prst="rect">
            <a:avLst/>
          </a:prstGeom>
        </p:spPr>
      </p:pic>
      <p:sp>
        <p:nvSpPr>
          <p:cNvPr id="2" name="Vertical Title 1"/>
          <p:cNvSpPr>
            <a:spLocks noGrp="1"/>
          </p:cNvSpPr>
          <p:nvPr>
            <p:ph type="title" orient="vert" hasCustomPrompt="1"/>
          </p:nvPr>
        </p:nvSpPr>
        <p:spPr>
          <a:xfrm>
            <a:off x="6543675" y="273845"/>
            <a:ext cx="2126796" cy="4358879"/>
          </a:xfrm>
        </p:spPr>
        <p:txBody>
          <a:bodyPr vert="eaVert"/>
          <a:lstStyle>
            <a:lvl1pPr>
              <a:defRPr/>
            </a:lvl1pPr>
          </a:lstStyle>
          <a:p>
            <a:r>
              <a:rPr lang="es-ES" dirty="0"/>
              <a:t>Haga clic para modificar </a:t>
            </a:r>
            <a:br>
              <a:rPr lang="es-ES" dirty="0"/>
            </a:br>
            <a:r>
              <a:rPr lang="es-ES" dirty="0"/>
              <a:t>el estilo de título del patrón</a:t>
            </a:r>
            <a:endParaRPr lang="en-US" dirty="0"/>
          </a:p>
        </p:txBody>
      </p:sp>
      <p:sp>
        <p:nvSpPr>
          <p:cNvPr id="3" name="Vertical Text Placeholder 2"/>
          <p:cNvSpPr>
            <a:spLocks noGrp="1"/>
          </p:cNvSpPr>
          <p:nvPr>
            <p:ph type="body" orient="vert" idx="1"/>
          </p:nvPr>
        </p:nvSpPr>
        <p:spPr>
          <a:xfrm>
            <a:off x="628653" y="273845"/>
            <a:ext cx="5800725" cy="4358879"/>
          </a:xfrm>
        </p:spPr>
        <p:txBody>
          <a:bodyPr vert="eaVert">
            <a:normAutofit/>
          </a:bodyPr>
          <a:lstStyle>
            <a:lvl1pPr>
              <a:defRPr sz="1600"/>
            </a:lvl1pPr>
            <a:lvl2pPr>
              <a:defRPr sz="1600"/>
            </a:lvl2pPr>
            <a:lvl3pPr>
              <a:defRPr sz="1600"/>
            </a:lvl3pPr>
            <a:lvl4pPr>
              <a:defRPr sz="1600"/>
            </a:lvl4pPr>
            <a:lvl5pPr>
              <a:defRPr sz="1600"/>
            </a:lvl5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Date Placeholder 3"/>
          <p:cNvSpPr>
            <a:spLocks noGrp="1"/>
          </p:cNvSpPr>
          <p:nvPr>
            <p:ph type="dt" sz="half" idx="10"/>
          </p:nvPr>
        </p:nvSpPr>
        <p:spPr/>
        <p:txBody>
          <a:bodyPr/>
          <a:lstStyle/>
          <a:p>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59A3C1E9-1E17-4B2D-975E-2F80F7CB45F8}" type="slidenum">
              <a:rPr lang="es-ES" smtClean="0"/>
              <a:t>‹#›</a:t>
            </a:fld>
            <a:endParaRPr lang="es-ES"/>
          </a:p>
        </p:txBody>
      </p:sp>
    </p:spTree>
    <p:extLst>
      <p:ext uri="{BB962C8B-B14F-4D97-AF65-F5344CB8AC3E}">
        <p14:creationId xmlns:p14="http://schemas.microsoft.com/office/powerpoint/2010/main" val="10370262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840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s-ES" dirty="0"/>
              <a:t>Haga clic para modificar </a:t>
            </a:r>
            <a:br>
              <a:rPr lang="es-ES" dirty="0"/>
            </a:br>
            <a:r>
              <a:rPr lang="es-ES" dirty="0"/>
              <a:t>el estilo de título del patrón</a:t>
            </a:r>
            <a:endParaRPr lang="en-US" dirty="0"/>
          </a:p>
        </p:txBody>
      </p:sp>
      <p:sp>
        <p:nvSpPr>
          <p:cNvPr id="3" name="Content Placeholder 2"/>
          <p:cNvSpPr>
            <a:spLocks noGrp="1"/>
          </p:cNvSpPr>
          <p:nvPr>
            <p:ph idx="1"/>
          </p:nvPr>
        </p:nvSpPr>
        <p:spPr/>
        <p:txBody>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Date Placeholder 3"/>
          <p:cNvSpPr>
            <a:spLocks noGrp="1"/>
          </p:cNvSpPr>
          <p:nvPr>
            <p:ph type="dt" sz="half" idx="10"/>
          </p:nvPr>
        </p:nvSpPr>
        <p:spPr>
          <a:xfrm>
            <a:off x="628650" y="4866936"/>
            <a:ext cx="6400800" cy="174172"/>
          </a:xfrm>
        </p:spPr>
        <p:txBody>
          <a:bodyPr/>
          <a:lstStyle/>
          <a:p>
            <a:endParaRPr lang="es-ES" dirty="0"/>
          </a:p>
        </p:txBody>
      </p:sp>
      <p:sp>
        <p:nvSpPr>
          <p:cNvPr id="5" name="Footer Placeholder 4"/>
          <p:cNvSpPr>
            <a:spLocks noGrp="1"/>
          </p:cNvSpPr>
          <p:nvPr>
            <p:ph type="ftr" sz="quarter" idx="11"/>
          </p:nvPr>
        </p:nvSpPr>
        <p:spPr>
          <a:xfrm>
            <a:off x="628650" y="4632723"/>
            <a:ext cx="6400800" cy="225370"/>
          </a:xfrm>
        </p:spPr>
        <p:txBody>
          <a:bodyPr/>
          <a:lstStyle/>
          <a:p>
            <a:endParaRPr lang="es-ES" dirty="0"/>
          </a:p>
        </p:txBody>
      </p:sp>
      <p:sp>
        <p:nvSpPr>
          <p:cNvPr id="6" name="Slide Number Placeholder 5"/>
          <p:cNvSpPr>
            <a:spLocks noGrp="1"/>
          </p:cNvSpPr>
          <p:nvPr>
            <p:ph type="sldNum" sz="quarter" idx="12"/>
          </p:nvPr>
        </p:nvSpPr>
        <p:spPr/>
        <p:txBody>
          <a:bodyPr/>
          <a:lstStyle/>
          <a:p>
            <a:fld id="{59A3C1E9-1E17-4B2D-975E-2F80F7CB45F8}" type="slidenum">
              <a:rPr lang="es-ES" smtClean="0"/>
              <a:t>‹#›</a:t>
            </a:fld>
            <a:endParaRPr lang="es-ES" dirty="0"/>
          </a:p>
        </p:txBody>
      </p:sp>
    </p:spTree>
    <p:extLst>
      <p:ext uri="{BB962C8B-B14F-4D97-AF65-F5344CB8AC3E}">
        <p14:creationId xmlns:p14="http://schemas.microsoft.com/office/powerpoint/2010/main" val="33459631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6"/>
            <a:ext cx="7886700" cy="680186"/>
          </a:xfrm>
        </p:spPr>
        <p:txBody>
          <a:bodyPr anchor="t">
            <a:normAutofit/>
          </a:bodyPr>
          <a:lstStyle>
            <a:lvl1pPr>
              <a:defRPr sz="2800"/>
            </a:lvl1pPr>
          </a:lstStyle>
          <a:p>
            <a:r>
              <a:rPr lang="es-ES" dirty="0"/>
              <a:t>Haga clic para modificar el estilo de título del patrón</a:t>
            </a:r>
            <a:endParaRPr lang="en-US" dirty="0"/>
          </a:p>
        </p:txBody>
      </p:sp>
      <p:sp>
        <p:nvSpPr>
          <p:cNvPr id="3" name="Text Placeholder 2"/>
          <p:cNvSpPr>
            <a:spLocks noGrp="1"/>
          </p:cNvSpPr>
          <p:nvPr>
            <p:ph type="body" idx="1"/>
          </p:nvPr>
        </p:nvSpPr>
        <p:spPr>
          <a:xfrm>
            <a:off x="623888" y="2100263"/>
            <a:ext cx="7886700" cy="3148012"/>
          </a:xfr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dirty="0"/>
              <a:t>Haga clic para modificar el estilo de texto del patrón</a:t>
            </a:r>
          </a:p>
        </p:txBody>
      </p:sp>
      <p:sp>
        <p:nvSpPr>
          <p:cNvPr id="4" name="Date Placeholder 3"/>
          <p:cNvSpPr>
            <a:spLocks noGrp="1"/>
          </p:cNvSpPr>
          <p:nvPr>
            <p:ph type="dt" sz="half" idx="10"/>
          </p:nvPr>
        </p:nvSpPr>
        <p:spPr/>
        <p:txBody>
          <a:bodyPr/>
          <a:lstStyle/>
          <a:p>
            <a:endParaRPr lang="es-ES"/>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59A3C1E9-1E17-4B2D-975E-2F80F7CB45F8}" type="slidenum">
              <a:rPr lang="es-ES" smtClean="0"/>
              <a:t>‹#›</a:t>
            </a:fld>
            <a:endParaRPr lang="es-ES"/>
          </a:p>
        </p:txBody>
      </p:sp>
    </p:spTree>
    <p:extLst>
      <p:ext uri="{BB962C8B-B14F-4D97-AF65-F5344CB8AC3E}">
        <p14:creationId xmlns:p14="http://schemas.microsoft.com/office/powerpoint/2010/main" val="36016549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s-ES" dirty="0"/>
              <a:t>Haga clic para modificar </a:t>
            </a:r>
            <a:br>
              <a:rPr lang="es-ES" dirty="0"/>
            </a:br>
            <a:r>
              <a:rPr lang="es-ES" dirty="0"/>
              <a:t>el estilo de título del patrón</a:t>
            </a:r>
            <a:endParaRPr lang="en-US" dirty="0"/>
          </a:p>
        </p:txBody>
      </p:sp>
      <p:sp>
        <p:nvSpPr>
          <p:cNvPr id="3" name="Content Placeholder 2"/>
          <p:cNvSpPr>
            <a:spLocks noGrp="1"/>
          </p:cNvSpPr>
          <p:nvPr>
            <p:ph sz="half" idx="1"/>
          </p:nvPr>
        </p:nvSpPr>
        <p:spPr>
          <a:xfrm>
            <a:off x="628650" y="1206275"/>
            <a:ext cx="3886200" cy="4042000"/>
          </a:xfrm>
        </p:spPr>
        <p:txBody>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Content Placeholder 3"/>
          <p:cNvSpPr>
            <a:spLocks noGrp="1"/>
          </p:cNvSpPr>
          <p:nvPr>
            <p:ph sz="half" idx="2"/>
          </p:nvPr>
        </p:nvSpPr>
        <p:spPr>
          <a:xfrm>
            <a:off x="4629150" y="1206275"/>
            <a:ext cx="3886200" cy="40420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59A3C1E9-1E17-4B2D-975E-2F80F7CB45F8}" type="slidenum">
              <a:rPr lang="es-ES" smtClean="0"/>
              <a:t>‹#›</a:t>
            </a:fld>
            <a:endParaRPr lang="es-ES"/>
          </a:p>
        </p:txBody>
      </p:sp>
    </p:spTree>
    <p:extLst>
      <p:ext uri="{BB962C8B-B14F-4D97-AF65-F5344CB8AC3E}">
        <p14:creationId xmlns:p14="http://schemas.microsoft.com/office/powerpoint/2010/main" val="3631794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9844" y="273846"/>
            <a:ext cx="7085409" cy="994172"/>
          </a:xfrm>
        </p:spPr>
        <p:txBody>
          <a:bodyPr/>
          <a:lstStyle>
            <a:lvl1pPr>
              <a:defRPr/>
            </a:lvl1pPr>
          </a:lstStyle>
          <a:p>
            <a:r>
              <a:rPr lang="es-ES" dirty="0"/>
              <a:t>Haga clic para modificar </a:t>
            </a:r>
            <a:br>
              <a:rPr lang="es-ES" dirty="0"/>
            </a:br>
            <a:r>
              <a:rPr lang="es-ES" dirty="0"/>
              <a:t>el estilo de título del patrón</a:t>
            </a:r>
            <a:endParaRPr lang="en-US" dirty="0"/>
          </a:p>
        </p:txBody>
      </p:sp>
      <p:sp>
        <p:nvSpPr>
          <p:cNvPr id="3" name="Text Placeholder 2"/>
          <p:cNvSpPr>
            <a:spLocks noGrp="1"/>
          </p:cNvSpPr>
          <p:nvPr>
            <p:ph type="body" idx="1"/>
          </p:nvPr>
        </p:nvSpPr>
        <p:spPr>
          <a:xfrm>
            <a:off x="629842" y="1260872"/>
            <a:ext cx="3868340" cy="617934"/>
          </a:xfrm>
        </p:spPr>
        <p:txBody>
          <a:bodyPr anchor="ctr">
            <a:normAutofit/>
          </a:bodyPr>
          <a:lstStyle>
            <a:lvl1pPr marL="0" indent="0">
              <a:buNone/>
              <a:defRPr sz="1600" b="0">
                <a:solidFill>
                  <a:srgbClr val="88A0B8"/>
                </a:solidFill>
                <a:latin typeface="Arial Black" panose="020B0A040201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a:t>Haga clic para modificar el estilo de texto del patrón</a:t>
            </a:r>
          </a:p>
        </p:txBody>
      </p:sp>
      <p:sp>
        <p:nvSpPr>
          <p:cNvPr id="4" name="Content Placeholder 3"/>
          <p:cNvSpPr>
            <a:spLocks noGrp="1"/>
          </p:cNvSpPr>
          <p:nvPr>
            <p:ph sz="half" idx="2"/>
          </p:nvPr>
        </p:nvSpPr>
        <p:spPr>
          <a:xfrm>
            <a:off x="629842" y="1878806"/>
            <a:ext cx="3868340" cy="3331369"/>
          </a:xfrm>
        </p:spPr>
        <p:txBody>
          <a:bodyPr>
            <a:normAutofit/>
          </a:bodyPr>
          <a:lstStyle>
            <a:lvl1pPr>
              <a:defRPr sz="1400"/>
            </a:lvl1pPr>
            <a:lvl2pPr>
              <a:defRPr sz="1400"/>
            </a:lvl2pPr>
            <a:lvl3pPr>
              <a:defRPr sz="1400"/>
            </a:lvl3pPr>
            <a:lvl4pPr>
              <a:defRPr sz="1400"/>
            </a:lvl4pPr>
            <a:lvl5pPr>
              <a:defRPr sz="1400"/>
            </a:lvl5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5" name="Text Placeholder 4"/>
          <p:cNvSpPr>
            <a:spLocks noGrp="1"/>
          </p:cNvSpPr>
          <p:nvPr>
            <p:ph type="body" sz="quarter" idx="3"/>
          </p:nvPr>
        </p:nvSpPr>
        <p:spPr>
          <a:xfrm>
            <a:off x="4629153" y="1260872"/>
            <a:ext cx="3887391" cy="617934"/>
          </a:xfrm>
        </p:spPr>
        <p:txBody>
          <a:bodyPr anchor="ctr">
            <a:normAutofit/>
          </a:bodyPr>
          <a:lstStyle>
            <a:lvl1pPr marL="0" indent="0">
              <a:buNone/>
              <a:defRPr lang="es-ES" sz="1600" b="0" kern="1200" dirty="0" smtClean="0">
                <a:solidFill>
                  <a:srgbClr val="88A0B8"/>
                </a:solidFill>
                <a:latin typeface="Arial Black" panose="020B0A04020102020204" pitchFamily="34" charset="0"/>
                <a:ea typeface="+mn-ea"/>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a:t>Haga clic para modificar el estilo de texto del patrón</a:t>
            </a:r>
          </a:p>
        </p:txBody>
      </p:sp>
      <p:sp>
        <p:nvSpPr>
          <p:cNvPr id="6" name="Content Placeholder 5"/>
          <p:cNvSpPr>
            <a:spLocks noGrp="1"/>
          </p:cNvSpPr>
          <p:nvPr>
            <p:ph sz="quarter" idx="4"/>
          </p:nvPr>
        </p:nvSpPr>
        <p:spPr>
          <a:xfrm>
            <a:off x="4629153" y="1878806"/>
            <a:ext cx="3887391" cy="3331369"/>
          </a:xfrm>
        </p:spPr>
        <p:txBody>
          <a:bodyPr>
            <a:normAutofit/>
          </a:bodyPr>
          <a:lstStyle>
            <a:lvl1pPr>
              <a:defRPr sz="1400"/>
            </a:lvl1pPr>
            <a:lvl2pPr>
              <a:defRPr sz="1400"/>
            </a:lvl2pPr>
            <a:lvl3pPr>
              <a:defRPr sz="1400"/>
            </a:lvl3pPr>
            <a:lvl4pPr>
              <a:defRPr sz="1400"/>
            </a:lvl4pPr>
            <a:lvl5pPr>
              <a:defRPr sz="1400"/>
            </a:lvl5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7" name="Date Placeholder 6"/>
          <p:cNvSpPr>
            <a:spLocks noGrp="1"/>
          </p:cNvSpPr>
          <p:nvPr>
            <p:ph type="dt" sz="half" idx="10"/>
          </p:nvPr>
        </p:nvSpPr>
        <p:spPr/>
        <p:txBody>
          <a:bodyPr/>
          <a:lstStyle/>
          <a:p>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59A3C1E9-1E17-4B2D-975E-2F80F7CB45F8}" type="slidenum">
              <a:rPr lang="es-ES" smtClean="0"/>
              <a:t>‹#›</a:t>
            </a:fld>
            <a:endParaRPr lang="es-ES"/>
          </a:p>
        </p:txBody>
      </p:sp>
    </p:spTree>
    <p:extLst>
      <p:ext uri="{BB962C8B-B14F-4D97-AF65-F5344CB8AC3E}">
        <p14:creationId xmlns:p14="http://schemas.microsoft.com/office/powerpoint/2010/main" val="35652368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s-ES" dirty="0"/>
              <a:t>Haga clic para modificar </a:t>
            </a:r>
            <a:br>
              <a:rPr lang="es-ES" dirty="0"/>
            </a:br>
            <a:r>
              <a:rPr lang="es-ES" dirty="0"/>
              <a:t>el estilo de título del patrón</a:t>
            </a:r>
            <a:endParaRPr lang="en-US" dirty="0"/>
          </a:p>
        </p:txBody>
      </p:sp>
      <p:sp>
        <p:nvSpPr>
          <p:cNvPr id="3" name="Date Placeholder 2"/>
          <p:cNvSpPr>
            <a:spLocks noGrp="1"/>
          </p:cNvSpPr>
          <p:nvPr>
            <p:ph type="dt" sz="half" idx="10"/>
          </p:nvPr>
        </p:nvSpPr>
        <p:spPr/>
        <p:txBody>
          <a:bodyPr/>
          <a:lstStyle/>
          <a:p>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59A3C1E9-1E17-4B2D-975E-2F80F7CB45F8}" type="slidenum">
              <a:rPr lang="es-ES" smtClean="0"/>
              <a:t>‹#›</a:t>
            </a:fld>
            <a:endParaRPr lang="es-ES"/>
          </a:p>
        </p:txBody>
      </p:sp>
    </p:spTree>
    <p:extLst>
      <p:ext uri="{BB962C8B-B14F-4D97-AF65-F5344CB8AC3E}">
        <p14:creationId xmlns:p14="http://schemas.microsoft.com/office/powerpoint/2010/main" val="2491422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59A3C1E9-1E17-4B2D-975E-2F80F7CB45F8}" type="slidenum">
              <a:rPr lang="es-ES" smtClean="0"/>
              <a:t>‹#›</a:t>
            </a:fld>
            <a:endParaRPr lang="es-ES"/>
          </a:p>
        </p:txBody>
      </p:sp>
    </p:spTree>
    <p:extLst>
      <p:ext uri="{BB962C8B-B14F-4D97-AF65-F5344CB8AC3E}">
        <p14:creationId xmlns:p14="http://schemas.microsoft.com/office/powerpoint/2010/main" val="13905267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740570"/>
            <a:ext cx="2949178" cy="802481"/>
          </a:xfrm>
        </p:spPr>
        <p:txBody>
          <a:bodyPr anchor="t">
            <a:normAutofit/>
          </a:bodyPr>
          <a:lstStyle>
            <a:lvl1pPr>
              <a:defRPr sz="1800"/>
            </a:lvl1pPr>
          </a:lstStyle>
          <a:p>
            <a:r>
              <a:rPr lang="es-ES" dirty="0"/>
              <a:t>Haga clic para modificar el estilo de título del patrón</a:t>
            </a:r>
            <a:endParaRPr lang="en-US" dirty="0"/>
          </a:p>
        </p:txBody>
      </p:sp>
      <p:sp>
        <p:nvSpPr>
          <p:cNvPr id="3" name="Content Placeholder 2"/>
          <p:cNvSpPr>
            <a:spLocks noGrp="1"/>
          </p:cNvSpPr>
          <p:nvPr>
            <p:ph idx="1"/>
          </p:nvPr>
        </p:nvSpPr>
        <p:spPr>
          <a:xfrm>
            <a:off x="3887391" y="740571"/>
            <a:ext cx="4629150" cy="4526754"/>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Text Placeholder 3"/>
          <p:cNvSpPr>
            <a:spLocks noGrp="1"/>
          </p:cNvSpPr>
          <p:nvPr>
            <p:ph type="body" sz="half" idx="2"/>
          </p:nvPr>
        </p:nvSpPr>
        <p:spPr>
          <a:xfrm>
            <a:off x="629841" y="1543051"/>
            <a:ext cx="2949178" cy="354030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dirty="0"/>
              <a:t>Haga clic para modificar el estilo de texto del patrón</a:t>
            </a:r>
          </a:p>
        </p:txBody>
      </p:sp>
      <p:sp>
        <p:nvSpPr>
          <p:cNvPr id="5" name="Date Placeholder 4"/>
          <p:cNvSpPr>
            <a:spLocks noGrp="1"/>
          </p:cNvSpPr>
          <p:nvPr>
            <p:ph type="dt" sz="half" idx="10"/>
          </p:nvPr>
        </p:nvSpPr>
        <p:spPr/>
        <p:txBody>
          <a:bodyPr/>
          <a:lstStyle/>
          <a:p>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59A3C1E9-1E17-4B2D-975E-2F80F7CB45F8}" type="slidenum">
              <a:rPr lang="es-ES" smtClean="0"/>
              <a:t>‹#›</a:t>
            </a:fld>
            <a:endParaRPr lang="es-ES"/>
          </a:p>
        </p:txBody>
      </p:sp>
    </p:spTree>
    <p:extLst>
      <p:ext uri="{BB962C8B-B14F-4D97-AF65-F5344CB8AC3E}">
        <p14:creationId xmlns:p14="http://schemas.microsoft.com/office/powerpoint/2010/main" val="35409061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740570"/>
            <a:ext cx="2949178" cy="802481"/>
          </a:xfrm>
        </p:spPr>
        <p:txBody>
          <a:bodyPr anchor="t">
            <a:normAutofit/>
          </a:bodyPr>
          <a:lstStyle>
            <a:lvl1pPr>
              <a:defRPr sz="1800"/>
            </a:lvl1pPr>
          </a:lstStyle>
          <a:p>
            <a:r>
              <a:rPr lang="es-ES" dirty="0"/>
              <a:t>Haga clic para modificar el estilo de título del patrón</a:t>
            </a:r>
            <a:endParaRPr lang="en-US" dirty="0"/>
          </a:p>
        </p:txBody>
      </p:sp>
      <p:sp>
        <p:nvSpPr>
          <p:cNvPr id="3" name="Picture Placeholder 2"/>
          <p:cNvSpPr>
            <a:spLocks noGrp="1" noChangeAspect="1"/>
          </p:cNvSpPr>
          <p:nvPr>
            <p:ph type="pic" idx="1"/>
          </p:nvPr>
        </p:nvSpPr>
        <p:spPr>
          <a:xfrm>
            <a:off x="3887391" y="740571"/>
            <a:ext cx="4629150" cy="4402929"/>
          </a:xfrm>
        </p:spPr>
        <p:txBody>
          <a:bodyPr anchor="t">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a:t>Haga clic en el icono para agregar una imagen</a:t>
            </a:r>
            <a:endParaRPr lang="en-US" dirty="0"/>
          </a:p>
        </p:txBody>
      </p:sp>
      <p:sp>
        <p:nvSpPr>
          <p:cNvPr id="4" name="Text Placeholder 3"/>
          <p:cNvSpPr>
            <a:spLocks noGrp="1"/>
          </p:cNvSpPr>
          <p:nvPr>
            <p:ph type="body" sz="half" idx="2"/>
          </p:nvPr>
        </p:nvSpPr>
        <p:spPr>
          <a:xfrm>
            <a:off x="629841" y="1543051"/>
            <a:ext cx="2949178" cy="344346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dirty="0"/>
              <a:t>Haga clic para modificar el estilo de texto del patrón</a:t>
            </a:r>
          </a:p>
        </p:txBody>
      </p:sp>
      <p:sp>
        <p:nvSpPr>
          <p:cNvPr id="5" name="Date Placeholder 4"/>
          <p:cNvSpPr>
            <a:spLocks noGrp="1"/>
          </p:cNvSpPr>
          <p:nvPr>
            <p:ph type="dt" sz="half" idx="10"/>
          </p:nvPr>
        </p:nvSpPr>
        <p:spPr/>
        <p:txBody>
          <a:bodyPr/>
          <a:lstStyle/>
          <a:p>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59A3C1E9-1E17-4B2D-975E-2F80F7CB45F8}" type="slidenum">
              <a:rPr lang="es-ES" smtClean="0"/>
              <a:t>‹#›</a:t>
            </a:fld>
            <a:endParaRPr lang="es-ES"/>
          </a:p>
        </p:txBody>
      </p:sp>
    </p:spTree>
    <p:extLst>
      <p:ext uri="{BB962C8B-B14F-4D97-AF65-F5344CB8AC3E}">
        <p14:creationId xmlns:p14="http://schemas.microsoft.com/office/powerpoint/2010/main" val="9487114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896" y="0"/>
            <a:ext cx="9142208" cy="5143500"/>
          </a:xfrm>
          <a:prstGeom prst="rect">
            <a:avLst/>
          </a:prstGeom>
        </p:spPr>
      </p:pic>
      <p:sp>
        <p:nvSpPr>
          <p:cNvPr id="2" name="Title Placeholder 1"/>
          <p:cNvSpPr>
            <a:spLocks noGrp="1"/>
          </p:cNvSpPr>
          <p:nvPr>
            <p:ph type="title"/>
          </p:nvPr>
        </p:nvSpPr>
        <p:spPr>
          <a:xfrm>
            <a:off x="628653" y="133012"/>
            <a:ext cx="7070271" cy="994172"/>
          </a:xfrm>
          <a:prstGeom prst="rect">
            <a:avLst/>
          </a:prstGeom>
        </p:spPr>
        <p:txBody>
          <a:bodyPr vert="horz" lIns="91440" tIns="45720" rIns="91440" bIns="45720" rtlCol="0" anchor="t">
            <a:normAutofit/>
          </a:bodyPr>
          <a:lstStyle/>
          <a:p>
            <a:r>
              <a:rPr lang="es-ES" dirty="0"/>
              <a:t>Haga clic para modificar </a:t>
            </a:r>
            <a:br>
              <a:rPr lang="es-ES" dirty="0"/>
            </a:br>
            <a:r>
              <a:rPr lang="es-ES" dirty="0"/>
              <a:t>el estilo de título del patrón</a:t>
            </a:r>
            <a:endParaRPr lang="en-US" dirty="0"/>
          </a:p>
        </p:txBody>
      </p:sp>
      <p:sp>
        <p:nvSpPr>
          <p:cNvPr id="3" name="Text Placeholder 2"/>
          <p:cNvSpPr>
            <a:spLocks noGrp="1"/>
          </p:cNvSpPr>
          <p:nvPr>
            <p:ph type="body" idx="1"/>
          </p:nvPr>
        </p:nvSpPr>
        <p:spPr>
          <a:xfrm>
            <a:off x="628650" y="1175657"/>
            <a:ext cx="7886700" cy="3967843"/>
          </a:xfrm>
          <a:prstGeom prst="rect">
            <a:avLst/>
          </a:prstGeom>
        </p:spPr>
        <p:txBody>
          <a:bodyPr vert="horz" lIns="91440" tIns="45720" rIns="91440" bIns="45720" rtlCol="0">
            <a:normAutofit/>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9" name="Slide Number Placeholder 5"/>
          <p:cNvSpPr txBox="1">
            <a:spLocks/>
          </p:cNvSpPr>
          <p:nvPr userDrawn="1"/>
        </p:nvSpPr>
        <p:spPr>
          <a:xfrm>
            <a:off x="7085078" y="4869656"/>
            <a:ext cx="2057400" cy="273844"/>
          </a:xfrm>
          <a:prstGeom prst="rect">
            <a:avLst/>
          </a:prstGeom>
        </p:spPr>
        <p:txBody>
          <a:bodyPr/>
          <a:lstStyle>
            <a:defPPr>
              <a:defRPr lang="es-ES"/>
            </a:defPPr>
            <a:lvl1pPr marL="0" algn="l" defTabSz="914400" rtl="0" eaLnBrk="1" latinLnBrk="0" hangingPunct="1">
              <a:defRPr sz="18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D026923-C7E2-45C3-B29C-32230263B074}" type="slidenum">
              <a:rPr lang="es-ES" smtClean="0"/>
              <a:pPr/>
              <a:t>‹#›</a:t>
            </a:fld>
            <a:endParaRPr lang="es-ES" dirty="0"/>
          </a:p>
        </p:txBody>
      </p:sp>
      <p:sp>
        <p:nvSpPr>
          <p:cNvPr id="6" name="Slide Number Placeholder 5"/>
          <p:cNvSpPr>
            <a:spLocks noGrp="1"/>
          </p:cNvSpPr>
          <p:nvPr>
            <p:ph type="sldNum" sz="quarter" idx="4"/>
          </p:nvPr>
        </p:nvSpPr>
        <p:spPr>
          <a:xfrm>
            <a:off x="7085078" y="4869656"/>
            <a:ext cx="2057400" cy="273844"/>
          </a:xfrm>
          <a:prstGeom prst="rect">
            <a:avLst/>
          </a:prstGeom>
        </p:spPr>
        <p:txBody>
          <a:bodyPr vert="horz" lIns="91440" tIns="45720" rIns="91440" bIns="45720" rtlCol="0" anchor="ctr"/>
          <a:lstStyle>
            <a:lvl1pPr algn="r">
              <a:defRPr sz="1050">
                <a:solidFill>
                  <a:schemeClr val="bg1"/>
                </a:solidFill>
                <a:latin typeface="Arial" panose="020B0604020202020204" pitchFamily="34" charset="0"/>
                <a:cs typeface="Arial" panose="020B0604020202020204" pitchFamily="34" charset="0"/>
              </a:defRPr>
            </a:lvl1pPr>
          </a:lstStyle>
          <a:p>
            <a:fld id="{59A3C1E9-1E17-4B2D-975E-2F80F7CB45F8}" type="slidenum">
              <a:rPr lang="es-ES" smtClean="0"/>
              <a:pPr/>
              <a:t>‹#›</a:t>
            </a:fld>
            <a:endParaRPr lang="es-ES" dirty="0"/>
          </a:p>
        </p:txBody>
      </p:sp>
      <p:sp>
        <p:nvSpPr>
          <p:cNvPr id="4" name="Date Placeholder 3"/>
          <p:cNvSpPr>
            <a:spLocks noGrp="1"/>
          </p:cNvSpPr>
          <p:nvPr>
            <p:ph type="dt" sz="half" idx="2"/>
          </p:nvPr>
        </p:nvSpPr>
        <p:spPr>
          <a:xfrm>
            <a:off x="123825" y="4878499"/>
            <a:ext cx="2057400" cy="174172"/>
          </a:xfrm>
          <a:prstGeom prst="rect">
            <a:avLst/>
          </a:prstGeom>
        </p:spPr>
        <p:txBody>
          <a:bodyPr vert="horz" lIns="91440" tIns="45720" rIns="91440" bIns="45720" rtlCol="0" anchor="ctr"/>
          <a:lstStyle>
            <a:lvl1pPr algn="l">
              <a:defRPr sz="1000">
                <a:solidFill>
                  <a:schemeClr val="tx1">
                    <a:tint val="75000"/>
                  </a:schemeClr>
                </a:solidFill>
                <a:latin typeface="Arial" panose="020B0604020202020204" pitchFamily="34" charset="0"/>
                <a:cs typeface="Arial" panose="020B0604020202020204" pitchFamily="34" charset="0"/>
              </a:defRPr>
            </a:lvl1pPr>
          </a:lstStyle>
          <a:p>
            <a:endParaRPr lang="es-ES" dirty="0"/>
          </a:p>
        </p:txBody>
      </p:sp>
      <p:sp>
        <p:nvSpPr>
          <p:cNvPr id="5" name="Footer Placeholder 4"/>
          <p:cNvSpPr>
            <a:spLocks noGrp="1"/>
          </p:cNvSpPr>
          <p:nvPr>
            <p:ph type="ftr" sz="quarter" idx="3"/>
          </p:nvPr>
        </p:nvSpPr>
        <p:spPr>
          <a:xfrm>
            <a:off x="123825" y="4644286"/>
            <a:ext cx="3086100" cy="225370"/>
          </a:xfrm>
          <a:prstGeom prst="rect">
            <a:avLst/>
          </a:prstGeom>
        </p:spPr>
        <p:txBody>
          <a:bodyPr vert="horz" lIns="91440" tIns="45720" rIns="91440" bIns="45720" rtlCol="0" anchor="ctr"/>
          <a:lstStyle>
            <a:lvl1pPr algn="l">
              <a:defRPr sz="1400" b="1">
                <a:solidFill>
                  <a:schemeClr val="tx1">
                    <a:tint val="75000"/>
                  </a:schemeClr>
                </a:solidFill>
                <a:latin typeface="Arial" panose="020B0604020202020204" pitchFamily="34" charset="0"/>
                <a:cs typeface="Arial" panose="020B0604020202020204" pitchFamily="34" charset="0"/>
              </a:defRPr>
            </a:lvl1pPr>
          </a:lstStyle>
          <a:p>
            <a:endParaRPr lang="es-ES" dirty="0"/>
          </a:p>
        </p:txBody>
      </p:sp>
    </p:spTree>
    <p:extLst>
      <p:ext uri="{BB962C8B-B14F-4D97-AF65-F5344CB8AC3E}">
        <p14:creationId xmlns:p14="http://schemas.microsoft.com/office/powerpoint/2010/main" val="24941103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r" defTabSz="914400" rtl="0" eaLnBrk="1" latinLnBrk="0" hangingPunct="1">
        <a:lnSpc>
          <a:spcPct val="90000"/>
        </a:lnSpc>
        <a:spcBef>
          <a:spcPct val="0"/>
        </a:spcBef>
        <a:buNone/>
        <a:defRPr lang="en-US" sz="1800" b="0" kern="1200" dirty="0">
          <a:solidFill>
            <a:srgbClr val="323E4F"/>
          </a:solidFill>
          <a:latin typeface="Arial Black" charset="0"/>
          <a:ea typeface="+mn-ea"/>
          <a:cs typeface="+mn-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g"/><Relationship Id="rId7"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g"/><Relationship Id="rId4" Type="http://schemas.openxmlformats.org/officeDocument/2006/relationships/image" Target="../media/image5.emf"/></Relationships>
</file>

<file path=ppt/slides/_rels/slide3.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10.emf"/><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emf"/><Relationship Id="rId4" Type="http://schemas.openxmlformats.org/officeDocument/2006/relationships/image" Target="../media/image11.emf"/><Relationship Id="rId9" Type="http://schemas.openxmlformats.org/officeDocument/2006/relationships/image" Target="../media/image9.jpeg"/></Relationships>
</file>

<file path=ppt/slides/_rels/slide4.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15.emf"/><Relationship Id="rId7"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8.emf"/><Relationship Id="rId5" Type="http://schemas.openxmlformats.org/officeDocument/2006/relationships/image" Target="../media/image17.emf"/><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2.emf"/><Relationship Id="rId5" Type="http://schemas.openxmlformats.org/officeDocument/2006/relationships/image" Target="../media/image21.emf"/><Relationship Id="rId4" Type="http://schemas.openxmlformats.org/officeDocument/2006/relationships/image" Target="../media/image20.emf"/></Relationships>
</file>

<file path=ppt/slides/_rels/slide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6.emf"/><Relationship Id="rId5" Type="http://schemas.openxmlformats.org/officeDocument/2006/relationships/image" Target="../media/image25.emf"/><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1.emf"/><Relationship Id="rId5" Type="http://schemas.openxmlformats.org/officeDocument/2006/relationships/image" Target="../media/image30.emf"/><Relationship Id="rId4" Type="http://schemas.openxmlformats.org/officeDocument/2006/relationships/image" Target="../media/image2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7241" y="3174704"/>
            <a:ext cx="8206740" cy="599855"/>
          </a:xfrm>
        </p:spPr>
        <p:txBody>
          <a:bodyPr/>
          <a:lstStyle/>
          <a:p>
            <a:r>
              <a:rPr lang="en-US" sz="3600" dirty="0" smtClean="0"/>
              <a:t>µCT at ALBA: </a:t>
            </a:r>
            <a:r>
              <a:rPr lang="en-US" sz="3600" dirty="0"/>
              <a:t>status and vision</a:t>
            </a:r>
          </a:p>
        </p:txBody>
      </p:sp>
      <p:sp>
        <p:nvSpPr>
          <p:cNvPr id="4" name="Content Placeholder 3"/>
          <p:cNvSpPr>
            <a:spLocks noGrp="1"/>
          </p:cNvSpPr>
          <p:nvPr>
            <p:ph sz="quarter" idx="10"/>
          </p:nvPr>
        </p:nvSpPr>
        <p:spPr>
          <a:xfrm>
            <a:off x="1083377" y="2651457"/>
            <a:ext cx="5535386" cy="353002"/>
          </a:xfrm>
        </p:spPr>
        <p:txBody>
          <a:bodyPr>
            <a:normAutofit fontScale="85000" lnSpcReduction="20000"/>
          </a:bodyPr>
          <a:lstStyle/>
          <a:p>
            <a:r>
              <a:rPr lang="en-US" dirty="0"/>
              <a:t>Alberto Mittone</a:t>
            </a:r>
          </a:p>
        </p:txBody>
      </p:sp>
      <p:sp>
        <p:nvSpPr>
          <p:cNvPr id="5" name="Content Placeholder 4"/>
          <p:cNvSpPr>
            <a:spLocks noGrp="1"/>
          </p:cNvSpPr>
          <p:nvPr>
            <p:ph sz="quarter" idx="11"/>
          </p:nvPr>
        </p:nvSpPr>
        <p:spPr>
          <a:xfrm>
            <a:off x="1083377" y="3994235"/>
            <a:ext cx="5535386" cy="353002"/>
          </a:xfrm>
        </p:spPr>
        <p:txBody>
          <a:bodyPr>
            <a:normAutofit lnSpcReduction="10000"/>
          </a:bodyPr>
          <a:lstStyle/>
          <a:p>
            <a:r>
              <a:rPr lang="en-US" dirty="0" smtClean="0"/>
              <a:t>8/9.11.2021</a:t>
            </a:r>
            <a:endParaRPr lang="en-US" dirty="0"/>
          </a:p>
        </p:txBody>
      </p:sp>
      <p:sp>
        <p:nvSpPr>
          <p:cNvPr id="6" name="Content Placeholder 3"/>
          <p:cNvSpPr txBox="1">
            <a:spLocks/>
          </p:cNvSpPr>
          <p:nvPr/>
        </p:nvSpPr>
        <p:spPr>
          <a:xfrm>
            <a:off x="3224065" y="379632"/>
            <a:ext cx="4675926" cy="981335"/>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rgbClr val="122D4F"/>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sz="2400" dirty="0"/>
              <a:t>Structural Cell and Tissue Section Review</a:t>
            </a:r>
            <a:br>
              <a:rPr lang="en-US" sz="2400" dirty="0"/>
            </a:br>
            <a:r>
              <a:rPr lang="en-US" sz="2400" dirty="0"/>
              <a:t>The Existing Tools</a:t>
            </a:r>
          </a:p>
        </p:txBody>
      </p:sp>
    </p:spTree>
    <p:extLst>
      <p:ext uri="{BB962C8B-B14F-4D97-AF65-F5344CB8AC3E}">
        <p14:creationId xmlns:p14="http://schemas.microsoft.com/office/powerpoint/2010/main" val="22744613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4303" y="154855"/>
            <a:ext cx="7048610" cy="441410"/>
          </a:xfrm>
        </p:spPr>
        <p:txBody>
          <a:bodyPr/>
          <a:lstStyle/>
          <a:p>
            <a:r>
              <a:rPr lang="en-US" dirty="0" smtClean="0"/>
              <a:t>Hard X-ray CT </a:t>
            </a:r>
            <a:r>
              <a:rPr lang="en-US" dirty="0"/>
              <a:t>Vision</a:t>
            </a:r>
          </a:p>
        </p:txBody>
      </p:sp>
      <p:sp>
        <p:nvSpPr>
          <p:cNvPr id="12" name="Slide Number Placeholder 11"/>
          <p:cNvSpPr>
            <a:spLocks noGrp="1"/>
          </p:cNvSpPr>
          <p:nvPr>
            <p:ph type="sldNum" sz="quarter" idx="12"/>
          </p:nvPr>
        </p:nvSpPr>
        <p:spPr>
          <a:xfrm>
            <a:off x="7074844" y="4857771"/>
            <a:ext cx="2057400" cy="273844"/>
          </a:xfrm>
        </p:spPr>
        <p:txBody>
          <a:bodyPr/>
          <a:lstStyle/>
          <a:p>
            <a:fld id="{59A3C1E9-1E17-4B2D-975E-2F80F7CB45F8}" type="slidenum">
              <a:rPr lang="es-ES" smtClean="0"/>
              <a:t>10</a:t>
            </a:fld>
            <a:endParaRPr lang="es-ES" dirty="0"/>
          </a:p>
        </p:txBody>
      </p:sp>
      <p:sp>
        <p:nvSpPr>
          <p:cNvPr id="6" name="TextBox 5">
            <a:extLst>
              <a:ext uri="{FF2B5EF4-FFF2-40B4-BE49-F238E27FC236}">
                <a16:creationId xmlns:a16="http://schemas.microsoft.com/office/drawing/2014/main" id="{4217E4F7-D967-40C7-8E7C-CAE481D21E42}"/>
              </a:ext>
            </a:extLst>
          </p:cNvPr>
          <p:cNvSpPr txBox="1"/>
          <p:nvPr/>
        </p:nvSpPr>
        <p:spPr>
          <a:xfrm>
            <a:off x="6002241" y="564624"/>
            <a:ext cx="1590240" cy="538924"/>
          </a:xfrm>
          <a:prstGeom prst="rect">
            <a:avLst/>
          </a:prstGeom>
        </p:spPr>
        <p:txBody>
          <a:bodyPr vert="horz" wrap="square" lIns="91440" tIns="45720" rIns="91440" bIns="45720" rtlCol="0" anchor="t">
            <a:noAutofit/>
          </a:bodyPr>
          <a:lstStyle/>
          <a:p>
            <a:pPr algn="ctr"/>
            <a:r>
              <a:rPr lang="en-US" sz="1400" b="1" dirty="0">
                <a:latin typeface="Arial" panose="020B0604020202020204" pitchFamily="34" charset="0"/>
                <a:cs typeface="Arial" panose="020B0604020202020204" pitchFamily="34" charset="0"/>
              </a:rPr>
              <a:t>High energies (&gt;50 keV)</a:t>
            </a:r>
          </a:p>
        </p:txBody>
      </p:sp>
      <p:sp>
        <p:nvSpPr>
          <p:cNvPr id="10" name="TextBox 9">
            <a:extLst>
              <a:ext uri="{FF2B5EF4-FFF2-40B4-BE49-F238E27FC236}">
                <a16:creationId xmlns:a16="http://schemas.microsoft.com/office/drawing/2014/main" id="{9D10D540-0B92-46C8-A572-A79AF21EDA09}"/>
              </a:ext>
            </a:extLst>
          </p:cNvPr>
          <p:cNvSpPr txBox="1"/>
          <p:nvPr/>
        </p:nvSpPr>
        <p:spPr>
          <a:xfrm>
            <a:off x="4973212" y="4312494"/>
            <a:ext cx="1377583" cy="560570"/>
          </a:xfrm>
          <a:prstGeom prst="rect">
            <a:avLst/>
          </a:prstGeom>
        </p:spPr>
        <p:txBody>
          <a:bodyPr vert="horz" wrap="square" lIns="91440" tIns="45720" rIns="91440" bIns="45720" rtlCol="0" anchor="t">
            <a:noAutofit/>
          </a:bodyPr>
          <a:lstStyle/>
          <a:p>
            <a:pPr algn="ctr"/>
            <a:r>
              <a:rPr lang="en-US" sz="1400" b="1" dirty="0">
                <a:latin typeface="Arial" panose="020B0604020202020204" pitchFamily="34" charset="0"/>
                <a:cs typeface="Arial" panose="020B0604020202020204" pitchFamily="34" charset="0"/>
              </a:rPr>
              <a:t>Spatial resolution</a:t>
            </a:r>
          </a:p>
        </p:txBody>
      </p:sp>
      <p:sp>
        <p:nvSpPr>
          <p:cNvPr id="13" name="TextBox 12">
            <a:extLst>
              <a:ext uri="{FF2B5EF4-FFF2-40B4-BE49-F238E27FC236}">
                <a16:creationId xmlns:a16="http://schemas.microsoft.com/office/drawing/2014/main" id="{FBEF7AAE-F2EC-4BA0-82F4-9C14C011A01B}"/>
              </a:ext>
            </a:extLst>
          </p:cNvPr>
          <p:cNvSpPr txBox="1"/>
          <p:nvPr/>
        </p:nvSpPr>
        <p:spPr>
          <a:xfrm>
            <a:off x="7271998" y="4293318"/>
            <a:ext cx="1410943" cy="471860"/>
          </a:xfrm>
          <a:prstGeom prst="rect">
            <a:avLst/>
          </a:prstGeom>
        </p:spPr>
        <p:txBody>
          <a:bodyPr vert="horz" wrap="square" lIns="91440" tIns="45720" rIns="91440" bIns="45720" rtlCol="0" anchor="t">
            <a:noAutofit/>
          </a:bodyPr>
          <a:lstStyle/>
          <a:p>
            <a:pPr algn="ctr"/>
            <a:r>
              <a:rPr lang="en-US" sz="1400" b="1" dirty="0" smtClean="0">
                <a:latin typeface="Arial" panose="020B0604020202020204" pitchFamily="34" charset="0"/>
                <a:cs typeface="Arial" panose="020B0604020202020204" pitchFamily="34" charset="0"/>
              </a:rPr>
              <a:t>Chemical</a:t>
            </a:r>
          </a:p>
          <a:p>
            <a:pPr algn="ctr"/>
            <a:r>
              <a:rPr lang="en-US" sz="1400" b="1" dirty="0" smtClean="0">
                <a:latin typeface="Arial" panose="020B0604020202020204" pitchFamily="34" charset="0"/>
                <a:cs typeface="Arial" panose="020B0604020202020204" pitchFamily="34" charset="0"/>
              </a:rPr>
              <a:t>sensitivity</a:t>
            </a:r>
          </a:p>
        </p:txBody>
      </p:sp>
      <p:sp>
        <p:nvSpPr>
          <p:cNvPr id="22" name="5-Point Star 21"/>
          <p:cNvSpPr/>
          <p:nvPr/>
        </p:nvSpPr>
        <p:spPr>
          <a:xfrm>
            <a:off x="5071597" y="1078199"/>
            <a:ext cx="3451528" cy="3247122"/>
          </a:xfrm>
          <a:prstGeom prst="star5">
            <a:avLst>
              <a:gd name="adj" fmla="val 36042"/>
              <a:gd name="hf" fmla="val 105146"/>
              <a:gd name="vf" fmla="val 110557"/>
            </a:avLst>
          </a:prstGeom>
          <a:gradFill flip="none" rotWithShape="1">
            <a:gsLst>
              <a:gs pos="0">
                <a:schemeClr val="accent3">
                  <a:lumMod val="40000"/>
                  <a:lumOff val="60000"/>
                </a:schemeClr>
              </a:gs>
              <a:gs pos="60000">
                <a:schemeClr val="accent3">
                  <a:lumMod val="95000"/>
                  <a:lumOff val="5000"/>
                </a:schemeClr>
              </a:gs>
              <a:gs pos="79000">
                <a:schemeClr val="accent3">
                  <a:lumMod val="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BEF7AAE-F2EC-4BA0-82F4-9C14C011A01B}"/>
              </a:ext>
            </a:extLst>
          </p:cNvPr>
          <p:cNvSpPr txBox="1"/>
          <p:nvPr/>
        </p:nvSpPr>
        <p:spPr>
          <a:xfrm>
            <a:off x="7851420" y="1589023"/>
            <a:ext cx="1410943" cy="554534"/>
          </a:xfrm>
          <a:prstGeom prst="rect">
            <a:avLst/>
          </a:prstGeom>
        </p:spPr>
        <p:txBody>
          <a:bodyPr vert="horz" wrap="square" lIns="91440" tIns="45720" rIns="91440" bIns="45720" rtlCol="0" anchor="t">
            <a:noAutofit/>
          </a:bodyPr>
          <a:lstStyle/>
          <a:p>
            <a:pPr algn="ctr"/>
            <a:r>
              <a:rPr lang="en-US" sz="1400" b="1" dirty="0">
                <a:latin typeface="Arial" panose="020B0604020202020204" pitchFamily="34" charset="0"/>
                <a:cs typeface="Arial" panose="020B0604020202020204" pitchFamily="34" charset="0"/>
              </a:rPr>
              <a:t>Time </a:t>
            </a:r>
            <a:r>
              <a:rPr lang="en-US" sz="1400" b="1" dirty="0" smtClean="0">
                <a:latin typeface="Arial" panose="020B0604020202020204" pitchFamily="34" charset="0"/>
                <a:cs typeface="Arial" panose="020B0604020202020204" pitchFamily="34" charset="0"/>
              </a:rPr>
              <a:t>resolution</a:t>
            </a:r>
          </a:p>
        </p:txBody>
      </p:sp>
      <p:sp>
        <p:nvSpPr>
          <p:cNvPr id="25" name="TextBox 24">
            <a:extLst>
              <a:ext uri="{FF2B5EF4-FFF2-40B4-BE49-F238E27FC236}">
                <a16:creationId xmlns:a16="http://schemas.microsoft.com/office/drawing/2014/main" id="{36F15B05-0D46-427C-B751-97B416D6CEA6}"/>
              </a:ext>
            </a:extLst>
          </p:cNvPr>
          <p:cNvSpPr txBox="1"/>
          <p:nvPr/>
        </p:nvSpPr>
        <p:spPr>
          <a:xfrm>
            <a:off x="7034692" y="3664006"/>
            <a:ext cx="893712" cy="429163"/>
          </a:xfrm>
          <a:prstGeom prst="rect">
            <a:avLst/>
          </a:prstGeom>
        </p:spPr>
        <p:txBody>
          <a:bodyPr vert="horz" wrap="square" lIns="91440" tIns="45720" rIns="91440" bIns="45720" rtlCol="0" anchor="t">
            <a:noAutofit/>
          </a:bodyPr>
          <a:lstStyle/>
          <a:p>
            <a:pPr algn="ctr"/>
            <a:r>
              <a:rPr lang="en-US" sz="1200" b="1" dirty="0" smtClean="0">
                <a:solidFill>
                  <a:schemeClr val="tx2"/>
                </a:solidFill>
                <a:latin typeface="Arial" panose="020B0604020202020204" pitchFamily="34" charset="0"/>
                <a:cs typeface="Arial" panose="020B0604020202020204" pitchFamily="34" charset="0"/>
              </a:rPr>
              <a:t>µ-XRF</a:t>
            </a:r>
          </a:p>
          <a:p>
            <a:pPr algn="ctr"/>
            <a:r>
              <a:rPr lang="en-US" sz="1200" b="1" dirty="0" smtClean="0">
                <a:solidFill>
                  <a:schemeClr val="tx2"/>
                </a:solidFill>
                <a:latin typeface="Arial" panose="020B0604020202020204" pitchFamily="34" charset="0"/>
                <a:cs typeface="Arial" panose="020B0604020202020204" pitchFamily="34" charset="0"/>
              </a:rPr>
              <a:t>µ-XANES</a:t>
            </a:r>
            <a:endParaRPr lang="en-US" sz="1200" b="1" dirty="0">
              <a:solidFill>
                <a:schemeClr val="tx2"/>
              </a:solidFill>
              <a:latin typeface="Arial" panose="020B0604020202020204" pitchFamily="34" charset="0"/>
              <a:cs typeface="Arial" panose="020B0604020202020204" pitchFamily="34" charset="0"/>
            </a:endParaRPr>
          </a:p>
        </p:txBody>
      </p:sp>
      <p:sp>
        <p:nvSpPr>
          <p:cNvPr id="26" name="Oval 25">
            <a:extLst>
              <a:ext uri="{FF2B5EF4-FFF2-40B4-BE49-F238E27FC236}">
                <a16:creationId xmlns:a16="http://schemas.microsoft.com/office/drawing/2014/main" id="{015DEBEE-5E4B-4A56-A4F3-839A03A6DEE4}"/>
              </a:ext>
            </a:extLst>
          </p:cNvPr>
          <p:cNvSpPr/>
          <p:nvPr/>
        </p:nvSpPr>
        <p:spPr>
          <a:xfrm rot="5040752">
            <a:off x="6210310" y="2061705"/>
            <a:ext cx="1281470" cy="1863366"/>
          </a:xfrm>
          <a:prstGeom prst="ellipse">
            <a:avLst/>
          </a:prstGeom>
          <a:solidFill>
            <a:schemeClr val="accent6">
              <a:lumMod val="60000"/>
              <a:lumOff val="40000"/>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4BD826D7-8043-48BD-A642-6E19D6596905}"/>
              </a:ext>
            </a:extLst>
          </p:cNvPr>
          <p:cNvSpPr/>
          <p:nvPr/>
        </p:nvSpPr>
        <p:spPr>
          <a:xfrm rot="14176129">
            <a:off x="6688265" y="1957773"/>
            <a:ext cx="1069797" cy="1953180"/>
          </a:xfrm>
          <a:prstGeom prst="ellips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559F701C-D979-4F69-8EAA-FAAEC6FB18E7}"/>
              </a:ext>
            </a:extLst>
          </p:cNvPr>
          <p:cNvSpPr txBox="1"/>
          <p:nvPr/>
        </p:nvSpPr>
        <p:spPr>
          <a:xfrm>
            <a:off x="6658391" y="2727282"/>
            <a:ext cx="1047749" cy="491155"/>
          </a:xfrm>
          <a:prstGeom prst="rect">
            <a:avLst/>
          </a:prstGeom>
        </p:spPr>
        <p:txBody>
          <a:bodyPr vert="horz" wrap="square" lIns="91440" tIns="45720" rIns="91440" bIns="45720" rtlCol="0" anchor="t">
            <a:noAutofit/>
          </a:bodyPr>
          <a:lstStyle/>
          <a:p>
            <a:pPr algn="ctr"/>
            <a:r>
              <a:rPr lang="en-US" sz="1400" b="1" dirty="0" smtClean="0">
                <a:latin typeface="Arial" panose="020B0604020202020204" pitchFamily="34" charset="0"/>
                <a:cs typeface="Arial" panose="020B0604020202020204" pitchFamily="34" charset="0"/>
              </a:rPr>
              <a:t>FAXTOR</a:t>
            </a:r>
          </a:p>
          <a:p>
            <a:pPr algn="ctr"/>
            <a:r>
              <a:rPr lang="en-US" sz="1400" b="1" dirty="0" smtClean="0">
                <a:latin typeface="Arial" panose="020B0604020202020204" pitchFamily="34" charset="0"/>
                <a:cs typeface="Arial" panose="020B0604020202020204" pitchFamily="34" charset="0"/>
              </a:rPr>
              <a:t>µ-CT</a:t>
            </a:r>
            <a:endParaRPr lang="en-US" sz="1400" b="1" dirty="0">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A266DF15-8730-419D-A503-FADAB1D9AF0F}"/>
              </a:ext>
            </a:extLst>
          </p:cNvPr>
          <p:cNvSpPr txBox="1"/>
          <p:nvPr/>
        </p:nvSpPr>
        <p:spPr>
          <a:xfrm rot="18651331">
            <a:off x="5851825" y="2465181"/>
            <a:ext cx="1161387" cy="587844"/>
          </a:xfrm>
          <a:prstGeom prst="rect">
            <a:avLst/>
          </a:prstGeom>
        </p:spPr>
        <p:txBody>
          <a:bodyPr vert="horz" wrap="square" lIns="91440" tIns="45720" rIns="91440" bIns="45720" rtlCol="0" anchor="t">
            <a:noAutofit/>
          </a:bodyPr>
          <a:lstStyle/>
          <a:p>
            <a:r>
              <a:rPr lang="en-US" sz="1200" b="1" dirty="0">
                <a:latin typeface="Arial" panose="020B0604020202020204" pitchFamily="34" charset="0"/>
                <a:cs typeface="Arial" panose="020B0604020202020204" pitchFamily="34" charset="0"/>
              </a:rPr>
              <a:t>FAXTOR @ALBA2</a:t>
            </a:r>
          </a:p>
        </p:txBody>
      </p:sp>
      <p:sp>
        <p:nvSpPr>
          <p:cNvPr id="23" name="TextBox 22">
            <a:extLst>
              <a:ext uri="{FF2B5EF4-FFF2-40B4-BE49-F238E27FC236}">
                <a16:creationId xmlns:a16="http://schemas.microsoft.com/office/drawing/2014/main" id="{9D10D540-0B92-46C8-A572-A79AF21EDA09}"/>
              </a:ext>
            </a:extLst>
          </p:cNvPr>
          <p:cNvSpPr txBox="1"/>
          <p:nvPr/>
        </p:nvSpPr>
        <p:spPr>
          <a:xfrm>
            <a:off x="4310957" y="1643081"/>
            <a:ext cx="1377583" cy="488670"/>
          </a:xfrm>
          <a:prstGeom prst="rect">
            <a:avLst/>
          </a:prstGeom>
        </p:spPr>
        <p:txBody>
          <a:bodyPr vert="horz" wrap="square" lIns="91440" tIns="45720" rIns="91440" bIns="45720" rtlCol="0" anchor="t">
            <a:noAutofit/>
          </a:bodyPr>
          <a:lstStyle/>
          <a:p>
            <a:pPr algn="ctr"/>
            <a:r>
              <a:rPr lang="en-US" sz="1400" b="1" dirty="0">
                <a:latin typeface="Arial" panose="020B0604020202020204" pitchFamily="34" charset="0"/>
                <a:cs typeface="Arial" panose="020B0604020202020204" pitchFamily="34" charset="0"/>
              </a:rPr>
              <a:t>Spatial coherence</a:t>
            </a:r>
          </a:p>
        </p:txBody>
      </p:sp>
      <p:sp>
        <p:nvSpPr>
          <p:cNvPr id="27" name="Oval 26">
            <a:extLst>
              <a:ext uri="{FF2B5EF4-FFF2-40B4-BE49-F238E27FC236}">
                <a16:creationId xmlns:a16="http://schemas.microsoft.com/office/drawing/2014/main" id="{4BD826D7-8043-48BD-A642-6E19D6596905}"/>
              </a:ext>
            </a:extLst>
          </p:cNvPr>
          <p:cNvSpPr/>
          <p:nvPr/>
        </p:nvSpPr>
        <p:spPr>
          <a:xfrm rot="14188420">
            <a:off x="5973986" y="1092233"/>
            <a:ext cx="623447" cy="1953180"/>
          </a:xfrm>
          <a:prstGeom prst="ellipse">
            <a:avLst/>
          </a:prstGeom>
          <a:noFill/>
          <a:ln>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6B99317D-8400-4E60-B4B5-2956A9513EB1}"/>
              </a:ext>
            </a:extLst>
          </p:cNvPr>
          <p:cNvSpPr txBox="1"/>
          <p:nvPr/>
        </p:nvSpPr>
        <p:spPr>
          <a:xfrm rot="19698572">
            <a:off x="5795999" y="1785197"/>
            <a:ext cx="1083077" cy="512213"/>
          </a:xfrm>
          <a:prstGeom prst="rect">
            <a:avLst/>
          </a:prstGeom>
        </p:spPr>
        <p:txBody>
          <a:bodyPr vert="horz" wrap="square" lIns="91440" tIns="45720" rIns="91440" bIns="45720" rtlCol="0" anchor="t">
            <a:noAutofit/>
          </a:bodyPr>
          <a:lstStyle/>
          <a:p>
            <a:pPr algn="ctr"/>
            <a:r>
              <a:rPr lang="en-US" sz="1200" b="1" dirty="0" smtClean="0">
                <a:solidFill>
                  <a:schemeClr val="accent2"/>
                </a:solidFill>
                <a:latin typeface="Arial" panose="020B0604020202020204" pitchFamily="34" charset="0"/>
                <a:cs typeface="Arial" panose="020B0604020202020204" pitchFamily="34" charset="0"/>
              </a:rPr>
              <a:t>Long High </a:t>
            </a:r>
            <a:r>
              <a:rPr lang="en-US" sz="1200" b="1" dirty="0">
                <a:solidFill>
                  <a:schemeClr val="accent2"/>
                </a:solidFill>
                <a:latin typeface="Arial" panose="020B0604020202020204" pitchFamily="34" charset="0"/>
                <a:cs typeface="Arial" panose="020B0604020202020204" pitchFamily="34" charset="0"/>
              </a:rPr>
              <a:t>energy BL</a:t>
            </a:r>
          </a:p>
        </p:txBody>
      </p:sp>
      <p:sp>
        <p:nvSpPr>
          <p:cNvPr id="28" name="Oval 27">
            <a:extLst>
              <a:ext uri="{FF2B5EF4-FFF2-40B4-BE49-F238E27FC236}">
                <a16:creationId xmlns:a16="http://schemas.microsoft.com/office/drawing/2014/main" id="{4BD826D7-8043-48BD-A642-6E19D6596905}"/>
              </a:ext>
            </a:extLst>
          </p:cNvPr>
          <p:cNvSpPr/>
          <p:nvPr/>
        </p:nvSpPr>
        <p:spPr>
          <a:xfrm rot="2136514">
            <a:off x="5603661" y="3419767"/>
            <a:ext cx="1069797" cy="74465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36F15B05-0D46-427C-B751-97B416D6CEA6}"/>
              </a:ext>
            </a:extLst>
          </p:cNvPr>
          <p:cNvSpPr txBox="1"/>
          <p:nvPr/>
        </p:nvSpPr>
        <p:spPr>
          <a:xfrm>
            <a:off x="5673166" y="3664788"/>
            <a:ext cx="893712" cy="289566"/>
          </a:xfrm>
          <a:prstGeom prst="rect">
            <a:avLst/>
          </a:prstGeom>
        </p:spPr>
        <p:txBody>
          <a:bodyPr vert="horz" wrap="square" lIns="91440" tIns="45720" rIns="91440" bIns="45720" rtlCol="0" anchor="t">
            <a:noAutofit/>
          </a:bodyPr>
          <a:lstStyle/>
          <a:p>
            <a:pPr algn="ctr"/>
            <a:r>
              <a:rPr lang="en-US" sz="1200" b="1" dirty="0" smtClean="0">
                <a:solidFill>
                  <a:srgbClr val="C00000"/>
                </a:solidFill>
                <a:latin typeface="Arial" panose="020B0604020202020204" pitchFamily="34" charset="0"/>
                <a:cs typeface="Arial" panose="020B0604020202020204" pitchFamily="34" charset="0"/>
              </a:rPr>
              <a:t>Sub µ-CT</a:t>
            </a:r>
            <a:endParaRPr lang="en-US" sz="1200" b="1" dirty="0">
              <a:solidFill>
                <a:srgbClr val="C00000"/>
              </a:solidFill>
              <a:latin typeface="Arial" panose="020B0604020202020204" pitchFamily="34" charset="0"/>
              <a:cs typeface="Arial" panose="020B0604020202020204" pitchFamily="34" charset="0"/>
            </a:endParaRPr>
          </a:p>
        </p:txBody>
      </p:sp>
      <p:sp>
        <p:nvSpPr>
          <p:cNvPr id="29" name="Oval 28">
            <a:extLst>
              <a:ext uri="{FF2B5EF4-FFF2-40B4-BE49-F238E27FC236}">
                <a16:creationId xmlns:a16="http://schemas.microsoft.com/office/drawing/2014/main" id="{4BD826D7-8043-48BD-A642-6E19D6596905}"/>
              </a:ext>
            </a:extLst>
          </p:cNvPr>
          <p:cNvSpPr/>
          <p:nvPr/>
        </p:nvSpPr>
        <p:spPr>
          <a:xfrm>
            <a:off x="7073833" y="3583779"/>
            <a:ext cx="812565" cy="649186"/>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31" name="Table 30">
            <a:extLst>
              <a:ext uri="{FF2B5EF4-FFF2-40B4-BE49-F238E27FC236}">
                <a16:creationId xmlns:a16="http://schemas.microsoft.com/office/drawing/2014/main" id="{5EF31EC5-15D2-4277-AAF5-C794266D38A6}"/>
              </a:ext>
            </a:extLst>
          </p:cNvPr>
          <p:cNvGraphicFramePr>
            <a:graphicFrameLocks noGrp="1"/>
          </p:cNvGraphicFramePr>
          <p:nvPr>
            <p:extLst>
              <p:ext uri="{D42A27DB-BD31-4B8C-83A1-F6EECF244321}">
                <p14:modId xmlns:p14="http://schemas.microsoft.com/office/powerpoint/2010/main" val="3100733915"/>
              </p:ext>
            </p:extLst>
          </p:nvPr>
        </p:nvGraphicFramePr>
        <p:xfrm>
          <a:off x="367399" y="358425"/>
          <a:ext cx="3622347" cy="3893985"/>
        </p:xfrm>
        <a:graphic>
          <a:graphicData uri="http://schemas.openxmlformats.org/drawingml/2006/table">
            <a:tbl>
              <a:tblPr firstRow="1" bandRow="1">
                <a:tableStyleId>{5940675A-B579-460E-94D1-54222C63F5DA}</a:tableStyleId>
              </a:tblPr>
              <a:tblGrid>
                <a:gridCol w="1832263">
                  <a:extLst>
                    <a:ext uri="{9D8B030D-6E8A-4147-A177-3AD203B41FA5}">
                      <a16:colId xmlns:a16="http://schemas.microsoft.com/office/drawing/2014/main" val="3296229000"/>
                    </a:ext>
                  </a:extLst>
                </a:gridCol>
                <a:gridCol w="907110">
                  <a:extLst>
                    <a:ext uri="{9D8B030D-6E8A-4147-A177-3AD203B41FA5}">
                      <a16:colId xmlns:a16="http://schemas.microsoft.com/office/drawing/2014/main" val="2326613014"/>
                    </a:ext>
                  </a:extLst>
                </a:gridCol>
                <a:gridCol w="882974">
                  <a:extLst>
                    <a:ext uri="{9D8B030D-6E8A-4147-A177-3AD203B41FA5}">
                      <a16:colId xmlns:a16="http://schemas.microsoft.com/office/drawing/2014/main" val="1315128594"/>
                    </a:ext>
                  </a:extLst>
                </a:gridCol>
              </a:tblGrid>
              <a:tr h="477219">
                <a:tc>
                  <a:txBody>
                    <a:bodyPr/>
                    <a:lstStyle/>
                    <a:p>
                      <a:pPr algn="ctr"/>
                      <a:endParaRPr lang="es-ES" sz="1600" b="1" dirty="0"/>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t>Sub-</a:t>
                      </a:r>
                      <a:r>
                        <a:rPr lang="en-GB" sz="1600" b="1" dirty="0">
                          <a:latin typeface="Symbol" panose="05050102010706020507" pitchFamily="18" charset="2"/>
                        </a:rPr>
                        <a:t>m</a:t>
                      </a:r>
                      <a:r>
                        <a:rPr lang="en-GB" sz="1600" b="1" dirty="0"/>
                        <a:t>m CT</a:t>
                      </a:r>
                      <a:endParaRPr lang="es-ES" sz="1600" b="1" dirty="0"/>
                    </a:p>
                  </a:txBody>
                  <a:tcPr>
                    <a:lnL w="12700" cap="flat" cmpd="sng" algn="ctr">
                      <a:solidFill>
                        <a:schemeClr val="tx1"/>
                      </a:solidFill>
                      <a:prstDash val="solid"/>
                      <a:round/>
                      <a:headEnd type="none" w="med" len="med"/>
                      <a:tailEnd type="none" w="med" len="med"/>
                    </a:lnL>
                    <a:solidFill>
                      <a:srgbClr val="92D050"/>
                    </a:solidFill>
                  </a:tcPr>
                </a:tc>
                <a:tc>
                  <a:txBody>
                    <a:bodyPr/>
                    <a:lstStyle/>
                    <a:p>
                      <a:pPr algn="ctr"/>
                      <a:r>
                        <a:rPr lang="en-GB" sz="1600" b="1" dirty="0"/>
                        <a:t>HE CT</a:t>
                      </a:r>
                    </a:p>
                    <a:p>
                      <a:pPr algn="ctr"/>
                      <a:r>
                        <a:rPr lang="en-GB" sz="1600" b="1" i="1" dirty="0"/>
                        <a:t>in vivo</a:t>
                      </a:r>
                      <a:endParaRPr lang="es-ES" sz="1600" b="1" i="1" dirty="0"/>
                    </a:p>
                  </a:txBody>
                  <a:tcPr>
                    <a:solidFill>
                      <a:schemeClr val="accent4"/>
                    </a:solidFill>
                  </a:tcPr>
                </a:tc>
                <a:extLst>
                  <a:ext uri="{0D108BD9-81ED-4DB2-BD59-A6C34878D82A}">
                    <a16:rowId xmlns:a16="http://schemas.microsoft.com/office/drawing/2014/main" val="3100525809"/>
                  </a:ext>
                </a:extLst>
              </a:tr>
              <a:tr h="314960">
                <a:tc>
                  <a:txBody>
                    <a:bodyPr/>
                    <a:lstStyle/>
                    <a:p>
                      <a:endParaRPr lang="es-ES" sz="1600" dirty="0"/>
                    </a:p>
                  </a:txBody>
                  <a:tcPr vert="vert">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a:t>Hard X-rays</a:t>
                      </a:r>
                      <a:endParaRPr lang="es-ES" sz="1000"/>
                    </a:p>
                  </a:txBody>
                  <a:tcPr anchor="ctr">
                    <a:lnL w="12700" cap="flat" cmpd="sng" algn="ctr">
                      <a:solidFill>
                        <a:schemeClr val="tx1"/>
                      </a:solidFill>
                      <a:prstDash val="solid"/>
                      <a:round/>
                      <a:headEnd type="none" w="med" len="med"/>
                      <a:tailEnd type="none" w="med" len="med"/>
                    </a:lnL>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a:t>Hard X-rays</a:t>
                      </a:r>
                      <a:endParaRPr lang="es-ES" sz="1000"/>
                    </a:p>
                  </a:txBody>
                  <a:tcPr anchor="ctr">
                    <a:solidFill>
                      <a:schemeClr val="bg1"/>
                    </a:solidFill>
                  </a:tcPr>
                </a:tc>
                <a:extLst>
                  <a:ext uri="{0D108BD9-81ED-4DB2-BD59-A6C34878D82A}">
                    <a16:rowId xmlns:a16="http://schemas.microsoft.com/office/drawing/2014/main" val="2768329603"/>
                  </a:ext>
                </a:extLst>
              </a:tr>
              <a:tr h="314960">
                <a:tc rowSpan="3">
                  <a:txBody>
                    <a:bodyPr/>
                    <a:lstStyle/>
                    <a:p>
                      <a:endParaRPr lang="es-ES" sz="1600" dirty="0"/>
                    </a:p>
                  </a:txBody>
                  <a:tcPr vert="vert">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000" dirty="0"/>
                        <a:t>SB/W</a:t>
                      </a:r>
                      <a:endParaRPr lang="es-ES" sz="1000" dirty="0"/>
                    </a:p>
                  </a:txBody>
                  <a:tcPr anchor="ctr">
                    <a:lnL w="12700" cap="flat" cmpd="sng" algn="ctr">
                      <a:solidFill>
                        <a:schemeClr val="tx1"/>
                      </a:solidFill>
                      <a:prstDash val="solid"/>
                      <a:round/>
                      <a:headEnd type="none" w="med" len="med"/>
                      <a:tailEnd type="none" w="med" len="med"/>
                    </a:lnL>
                    <a:solidFill>
                      <a:schemeClr val="bg1"/>
                    </a:solidFill>
                  </a:tcPr>
                </a:tc>
                <a:tc>
                  <a:txBody>
                    <a:bodyPr/>
                    <a:lstStyle/>
                    <a:p>
                      <a:pPr algn="ctr"/>
                      <a:r>
                        <a:rPr lang="en-GB" sz="1000" dirty="0" smtClean="0"/>
                        <a:t>W</a:t>
                      </a:r>
                      <a:endParaRPr lang="es-ES" sz="1000" dirty="0"/>
                    </a:p>
                  </a:txBody>
                  <a:tcPr anchor="ctr">
                    <a:solidFill>
                      <a:schemeClr val="bg1"/>
                    </a:solidFill>
                  </a:tcPr>
                </a:tc>
                <a:extLst>
                  <a:ext uri="{0D108BD9-81ED-4DB2-BD59-A6C34878D82A}">
                    <a16:rowId xmlns:a16="http://schemas.microsoft.com/office/drawing/2014/main" val="2939554006"/>
                  </a:ext>
                </a:extLst>
              </a:tr>
              <a:tr h="410899">
                <a:tc vMerge="1">
                  <a:txBody>
                    <a:bodyPr/>
                    <a:lstStyle/>
                    <a:p>
                      <a:endParaRPr lang="es-ES"/>
                    </a:p>
                  </a:txBody>
                  <a:tcPr>
                    <a:lnT w="12700" cap="flat" cmpd="sng" algn="ctr">
                      <a:solidFill>
                        <a:schemeClr val="tx1"/>
                      </a:solidFill>
                      <a:prstDash val="solid"/>
                      <a:round/>
                      <a:headEnd type="none" w="med" len="med"/>
                      <a:tailEnd type="none" w="med" len="med"/>
                    </a:lnT>
                  </a:tcPr>
                </a:tc>
                <a:tc>
                  <a:txBody>
                    <a:bodyPr/>
                    <a:lstStyle/>
                    <a:p>
                      <a:pPr algn="ctr"/>
                      <a:r>
                        <a:rPr lang="en-US" sz="1000" dirty="0" smtClean="0"/>
                        <a:t>10-30 </a:t>
                      </a:r>
                      <a:r>
                        <a:rPr lang="en-US" sz="1000" dirty="0" err="1"/>
                        <a:t>keV</a:t>
                      </a:r>
                      <a:endParaRPr lang="es-ES" dirty="0"/>
                    </a:p>
                  </a:txBody>
                  <a:tcPr anchor="ctr">
                    <a:solidFill>
                      <a:schemeClr val="bg1"/>
                    </a:solidFill>
                  </a:tcPr>
                </a:tc>
                <a:tc>
                  <a:txBody>
                    <a:bodyPr/>
                    <a:lstStyle/>
                    <a:p>
                      <a:pPr algn="ctr"/>
                      <a:r>
                        <a:rPr lang="en-GB" sz="950" dirty="0" smtClean="0"/>
                        <a:t>50-120 </a:t>
                      </a:r>
                      <a:r>
                        <a:rPr lang="en-GB" sz="950" dirty="0"/>
                        <a:t>keV</a:t>
                      </a:r>
                      <a:endParaRPr lang="es-ES" sz="950" dirty="0"/>
                    </a:p>
                  </a:txBody>
                  <a:tcPr anchor="ctr">
                    <a:solidFill>
                      <a:schemeClr val="bg1"/>
                    </a:solidFill>
                  </a:tcPr>
                </a:tc>
                <a:extLst>
                  <a:ext uri="{0D108BD9-81ED-4DB2-BD59-A6C34878D82A}">
                    <a16:rowId xmlns:a16="http://schemas.microsoft.com/office/drawing/2014/main" val="1362506878"/>
                  </a:ext>
                </a:extLst>
              </a:tr>
              <a:tr h="336831">
                <a:tc vMerge="1">
                  <a:txBody>
                    <a:bodyPr/>
                    <a:lstStyle/>
                    <a:p>
                      <a:endParaRPr lang="es-ES"/>
                    </a:p>
                  </a:txBody>
                  <a:tcPr>
                    <a:lnT w="12700" cap="flat" cmpd="sng" algn="ctr">
                      <a:solidFill>
                        <a:schemeClr val="tx1"/>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000" dirty="0"/>
                        <a:t>&lt;</a:t>
                      </a:r>
                      <a:r>
                        <a:rPr lang="es-ES" sz="1000" dirty="0" smtClean="0"/>
                        <a:t>1 </a:t>
                      </a:r>
                      <a:r>
                        <a:rPr lang="es-ES" sz="1000" dirty="0"/>
                        <a:t>µm</a:t>
                      </a:r>
                    </a:p>
                  </a:txBody>
                  <a:tcPr anchor="ctr">
                    <a:solidFill>
                      <a:schemeClr val="bg1"/>
                    </a:solidFill>
                  </a:tcPr>
                </a:tc>
                <a:tc>
                  <a:txBody>
                    <a:bodyPr/>
                    <a:lstStyle/>
                    <a:p>
                      <a:pPr algn="ctr"/>
                      <a:r>
                        <a:rPr lang="en-GB" sz="1000" dirty="0" smtClean="0"/>
                        <a:t>10 - 50 </a:t>
                      </a:r>
                      <a:r>
                        <a:rPr lang="en-GB" sz="1000" kern="1200" dirty="0" smtClean="0">
                          <a:solidFill>
                            <a:schemeClr val="tx1"/>
                          </a:solidFill>
                          <a:latin typeface="+mn-lt"/>
                          <a:ea typeface="+mn-ea"/>
                          <a:cs typeface="+mn-cs"/>
                        </a:rPr>
                        <a:t>µ</a:t>
                      </a:r>
                      <a:r>
                        <a:rPr lang="en-GB" sz="1000" dirty="0" smtClean="0"/>
                        <a:t>m</a:t>
                      </a:r>
                      <a:endParaRPr lang="es-ES" sz="1000" dirty="0"/>
                    </a:p>
                  </a:txBody>
                  <a:tcPr anchor="ctr">
                    <a:solidFill>
                      <a:schemeClr val="bg1"/>
                    </a:solidFill>
                  </a:tcPr>
                </a:tc>
                <a:extLst>
                  <a:ext uri="{0D108BD9-81ED-4DB2-BD59-A6C34878D82A}">
                    <a16:rowId xmlns:a16="http://schemas.microsoft.com/office/drawing/2014/main" val="2767399281"/>
                  </a:ext>
                </a:extLst>
              </a:tr>
              <a:tr h="387443">
                <a:tc>
                  <a:txBody>
                    <a:bodyPr/>
                    <a:lstStyle/>
                    <a:p>
                      <a:r>
                        <a:rPr lang="en-GB" sz="1600" b="1" i="1" dirty="0"/>
                        <a:t>Near Native</a:t>
                      </a:r>
                      <a:endParaRPr lang="es-ES" sz="1600" b="1" i="1" dirty="0"/>
                    </a:p>
                  </a:txBody>
                  <a:tcPr>
                    <a:lnT w="12700" cap="flat" cmpd="sng" algn="ctr">
                      <a:solidFill>
                        <a:schemeClr val="tx1"/>
                      </a:solidFill>
                      <a:prstDash val="solid"/>
                      <a:round/>
                      <a:headEnd type="none" w="med" len="med"/>
                      <a:tailEnd type="none" w="med" len="med"/>
                    </a:lnT>
                  </a:tcPr>
                </a:tc>
                <a:tc>
                  <a:txBody>
                    <a:bodyPr/>
                    <a:lstStyle/>
                    <a:p>
                      <a:endParaRPr lang="es-ES" dirty="0"/>
                    </a:p>
                  </a:txBody>
                  <a:tcPr>
                    <a:noFill/>
                  </a:tcPr>
                </a:tc>
                <a:tc>
                  <a:txBody>
                    <a:bodyPr/>
                    <a:lstStyle/>
                    <a:p>
                      <a:endParaRPr lang="es-ES" dirty="0"/>
                    </a:p>
                  </a:txBody>
                  <a:tcPr>
                    <a:noFill/>
                  </a:tcPr>
                </a:tc>
                <a:extLst>
                  <a:ext uri="{0D108BD9-81ED-4DB2-BD59-A6C34878D82A}">
                    <a16:rowId xmlns:a16="http://schemas.microsoft.com/office/drawing/2014/main" val="2932972033"/>
                  </a:ext>
                </a:extLst>
              </a:tr>
              <a:tr h="387443">
                <a:tc>
                  <a:txBody>
                    <a:bodyPr/>
                    <a:lstStyle/>
                    <a:p>
                      <a:r>
                        <a:rPr lang="en-GB" sz="1600" b="1" i="1" dirty="0"/>
                        <a:t>Multimodal</a:t>
                      </a:r>
                      <a:endParaRPr lang="es-ES" sz="1600" b="1" i="1" dirty="0"/>
                    </a:p>
                  </a:txBody>
                  <a:tcPr/>
                </a:tc>
                <a:tc>
                  <a:txBody>
                    <a:bodyPr/>
                    <a:lstStyle/>
                    <a:p>
                      <a:endParaRPr lang="es-ES" dirty="0"/>
                    </a:p>
                  </a:txBody>
                  <a:tcPr>
                    <a:noFill/>
                  </a:tcPr>
                </a:tc>
                <a:tc>
                  <a:txBody>
                    <a:bodyPr/>
                    <a:lstStyle/>
                    <a:p>
                      <a:endParaRPr lang="es-ES" dirty="0"/>
                    </a:p>
                  </a:txBody>
                  <a:tcPr>
                    <a:noFill/>
                  </a:tcPr>
                </a:tc>
                <a:extLst>
                  <a:ext uri="{0D108BD9-81ED-4DB2-BD59-A6C34878D82A}">
                    <a16:rowId xmlns:a16="http://schemas.microsoft.com/office/drawing/2014/main" val="1384841410"/>
                  </a:ext>
                </a:extLst>
              </a:tr>
              <a:tr h="387443">
                <a:tc>
                  <a:txBody>
                    <a:bodyPr/>
                    <a:lstStyle/>
                    <a:p>
                      <a:r>
                        <a:rPr lang="en-GB" sz="1600" b="1" i="1" dirty="0"/>
                        <a:t>Dynamics</a:t>
                      </a:r>
                      <a:endParaRPr lang="es-ES" sz="1600" b="1" i="1" dirty="0"/>
                    </a:p>
                  </a:txBody>
                  <a:tcPr/>
                </a:tc>
                <a:tc>
                  <a:txBody>
                    <a:bodyPr/>
                    <a:lstStyle/>
                    <a:p>
                      <a:endParaRPr lang="es-ES" dirty="0"/>
                    </a:p>
                  </a:txBody>
                  <a:tcPr>
                    <a:noFill/>
                  </a:tcPr>
                </a:tc>
                <a:tc>
                  <a:txBody>
                    <a:bodyPr/>
                    <a:lstStyle/>
                    <a:p>
                      <a:endParaRPr lang="es-ES" dirty="0"/>
                    </a:p>
                  </a:txBody>
                  <a:tcPr>
                    <a:noFill/>
                  </a:tcPr>
                </a:tc>
                <a:extLst>
                  <a:ext uri="{0D108BD9-81ED-4DB2-BD59-A6C34878D82A}">
                    <a16:rowId xmlns:a16="http://schemas.microsoft.com/office/drawing/2014/main" val="172520349"/>
                  </a:ext>
                </a:extLst>
              </a:tr>
              <a:tr h="387443">
                <a:tc>
                  <a:txBody>
                    <a:bodyPr/>
                    <a:lstStyle/>
                    <a:p>
                      <a:r>
                        <a:rPr lang="es-ES" sz="1600" b="1" i="1" dirty="0" smtClean="0"/>
                        <a:t>Strong Community</a:t>
                      </a:r>
                      <a:endParaRPr lang="es-ES" sz="1600" b="1" i="1" dirty="0"/>
                    </a:p>
                  </a:txBody>
                  <a:tcPr/>
                </a:tc>
                <a:tc>
                  <a:txBody>
                    <a:bodyPr/>
                    <a:lstStyle/>
                    <a:p>
                      <a:endParaRPr lang="es-ES" dirty="0"/>
                    </a:p>
                  </a:txBody>
                  <a:tcPr>
                    <a:noFill/>
                  </a:tcPr>
                </a:tc>
                <a:tc>
                  <a:txBody>
                    <a:bodyPr/>
                    <a:lstStyle/>
                    <a:p>
                      <a:endParaRPr lang="es-ES" dirty="0"/>
                    </a:p>
                  </a:txBody>
                  <a:tcPr>
                    <a:noFill/>
                  </a:tcPr>
                </a:tc>
                <a:extLst>
                  <a:ext uri="{0D108BD9-81ED-4DB2-BD59-A6C34878D82A}">
                    <a16:rowId xmlns:a16="http://schemas.microsoft.com/office/drawing/2014/main" val="850035602"/>
                  </a:ext>
                </a:extLst>
              </a:tr>
              <a:tr h="387443">
                <a:tc>
                  <a:txBody>
                    <a:bodyPr/>
                    <a:lstStyle/>
                    <a:p>
                      <a:r>
                        <a:rPr lang="es-ES_tradnl" sz="1600" b="1" i="1" dirty="0" err="1">
                          <a:solidFill>
                            <a:srgbClr val="FF0000"/>
                          </a:solidFill>
                        </a:rPr>
                        <a:t>Proposed</a:t>
                      </a:r>
                      <a:endParaRPr lang="es-ES" sz="1600" b="1" i="1" dirty="0">
                        <a:solidFill>
                          <a:srgbClr val="FF0000"/>
                        </a:solidFill>
                      </a:endParaRPr>
                    </a:p>
                  </a:txBody>
                  <a:tcPr/>
                </a:tc>
                <a:tc>
                  <a:txBody>
                    <a:bodyPr/>
                    <a:lstStyle/>
                    <a:p>
                      <a:endParaRPr lang="es-ES" dirty="0"/>
                    </a:p>
                  </a:txBody>
                  <a:tcPr>
                    <a:noFill/>
                  </a:tcPr>
                </a:tc>
                <a:tc>
                  <a:txBody>
                    <a:bodyPr/>
                    <a:lstStyle/>
                    <a:p>
                      <a:endParaRPr lang="es-ES" dirty="0"/>
                    </a:p>
                  </a:txBody>
                  <a:tcPr>
                    <a:noFill/>
                  </a:tcPr>
                </a:tc>
                <a:extLst>
                  <a:ext uri="{0D108BD9-81ED-4DB2-BD59-A6C34878D82A}">
                    <a16:rowId xmlns:a16="http://schemas.microsoft.com/office/drawing/2014/main" val="2671398130"/>
                  </a:ext>
                </a:extLst>
              </a:tr>
            </a:tbl>
          </a:graphicData>
        </a:graphic>
      </p:graphicFrame>
      <p:sp>
        <p:nvSpPr>
          <p:cNvPr id="34" name="TextBox 33">
            <a:extLst>
              <a:ext uri="{FF2B5EF4-FFF2-40B4-BE49-F238E27FC236}">
                <a16:creationId xmlns:a16="http://schemas.microsoft.com/office/drawing/2014/main" id="{5D66411F-0543-43D7-98C2-E15F9BAB6DF0}"/>
              </a:ext>
            </a:extLst>
          </p:cNvPr>
          <p:cNvSpPr txBox="1"/>
          <p:nvPr/>
        </p:nvSpPr>
        <p:spPr>
          <a:xfrm>
            <a:off x="1872742" y="4801938"/>
            <a:ext cx="1726755" cy="276999"/>
          </a:xfrm>
          <a:prstGeom prst="rect">
            <a:avLst/>
          </a:prstGeom>
          <a:solidFill>
            <a:srgbClr val="FFCC00"/>
          </a:solidFill>
        </p:spPr>
        <p:txBody>
          <a:bodyPr vert="horz" wrap="none" lIns="91440" tIns="45720" rIns="91440" bIns="45720" rtlCol="0" anchor="t">
            <a:spAutoFit/>
          </a:bodyPr>
          <a:lstStyle/>
          <a:p>
            <a:r>
              <a:rPr lang="en-GB" sz="1200" dirty="0">
                <a:latin typeface="Arial" panose="020B0604020202020204" pitchFamily="34" charset="0"/>
                <a:cs typeface="Arial" panose="020B0604020202020204" pitchFamily="34" charset="0"/>
              </a:rPr>
              <a:t>4</a:t>
            </a:r>
            <a:r>
              <a:rPr lang="en-GB" sz="1200" baseline="30000" dirty="0">
                <a:latin typeface="Arial" panose="020B0604020202020204" pitchFamily="34" charset="0"/>
                <a:cs typeface="Arial" panose="020B0604020202020204" pitchFamily="34" charset="0"/>
              </a:rPr>
              <a:t>th</a:t>
            </a:r>
            <a:r>
              <a:rPr lang="en-GB" sz="1200" dirty="0">
                <a:latin typeface="Arial" panose="020B0604020202020204" pitchFamily="34" charset="0"/>
                <a:cs typeface="Arial" panose="020B0604020202020204" pitchFamily="34" charset="0"/>
              </a:rPr>
              <a:t> generation upgrade</a:t>
            </a:r>
            <a:endParaRPr lang="es-ES" sz="1200" dirty="0">
              <a:latin typeface="Arial" panose="020B0604020202020204" pitchFamily="34" charset="0"/>
              <a:cs typeface="Arial" panose="020B0604020202020204" pitchFamily="34" charset="0"/>
            </a:endParaRPr>
          </a:p>
        </p:txBody>
      </p:sp>
      <p:sp>
        <p:nvSpPr>
          <p:cNvPr id="35" name="TextBox 34">
            <a:extLst>
              <a:ext uri="{FF2B5EF4-FFF2-40B4-BE49-F238E27FC236}">
                <a16:creationId xmlns:a16="http://schemas.microsoft.com/office/drawing/2014/main" id="{AEE67FCD-273E-4985-94DC-47CA5D2605F9}"/>
              </a:ext>
            </a:extLst>
          </p:cNvPr>
          <p:cNvSpPr txBox="1"/>
          <p:nvPr/>
        </p:nvSpPr>
        <p:spPr>
          <a:xfrm>
            <a:off x="103873" y="4806031"/>
            <a:ext cx="1726755" cy="276999"/>
          </a:xfrm>
          <a:prstGeom prst="rect">
            <a:avLst/>
          </a:prstGeom>
          <a:solidFill>
            <a:srgbClr val="92D050"/>
          </a:solidFill>
        </p:spPr>
        <p:txBody>
          <a:bodyPr vert="horz" wrap="none" lIns="91440" tIns="45720" rIns="91440" bIns="45720" rtlCol="0" anchor="t">
            <a:spAutoFit/>
          </a:bodyPr>
          <a:lstStyle/>
          <a:p>
            <a:r>
              <a:rPr lang="en-GB" sz="1200" dirty="0">
                <a:latin typeface="Arial" panose="020B0604020202020204" pitchFamily="34" charset="0"/>
                <a:cs typeface="Arial" panose="020B0604020202020204" pitchFamily="34" charset="0"/>
              </a:rPr>
              <a:t>3</a:t>
            </a:r>
            <a:r>
              <a:rPr lang="en-GB" sz="1200" baseline="30000" dirty="0">
                <a:latin typeface="Arial" panose="020B0604020202020204" pitchFamily="34" charset="0"/>
                <a:cs typeface="Arial" panose="020B0604020202020204" pitchFamily="34" charset="0"/>
              </a:rPr>
              <a:t>th</a:t>
            </a:r>
            <a:r>
              <a:rPr lang="en-GB" sz="1200" dirty="0">
                <a:latin typeface="Arial" panose="020B0604020202020204" pitchFamily="34" charset="0"/>
                <a:cs typeface="Arial" panose="020B0604020202020204" pitchFamily="34" charset="0"/>
              </a:rPr>
              <a:t> generation upgrade</a:t>
            </a:r>
            <a:endParaRPr lang="es-ES" sz="1200" dirty="0">
              <a:latin typeface="Arial" panose="020B0604020202020204" pitchFamily="34" charset="0"/>
              <a:cs typeface="Arial" panose="020B0604020202020204" pitchFamily="34" charset="0"/>
            </a:endParaRPr>
          </a:p>
        </p:txBody>
      </p:sp>
      <p:sp>
        <p:nvSpPr>
          <p:cNvPr id="36" name="Oval 35">
            <a:extLst>
              <a:ext uri="{FF2B5EF4-FFF2-40B4-BE49-F238E27FC236}">
                <a16:creationId xmlns:a16="http://schemas.microsoft.com/office/drawing/2014/main" id="{312F845B-529F-4C58-9FDA-AA18BC440CA7}"/>
              </a:ext>
            </a:extLst>
          </p:cNvPr>
          <p:cNvSpPr>
            <a:spLocks noChangeAspect="1"/>
          </p:cNvSpPr>
          <p:nvPr/>
        </p:nvSpPr>
        <p:spPr>
          <a:xfrm>
            <a:off x="117934" y="4369456"/>
            <a:ext cx="252000" cy="252000"/>
          </a:xfrm>
          <a:prstGeom prst="ellipse">
            <a:avLst/>
          </a:prstGeom>
          <a:solidFill>
            <a:srgbClr val="122D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7" name="Oval 36">
            <a:extLst>
              <a:ext uri="{FF2B5EF4-FFF2-40B4-BE49-F238E27FC236}">
                <a16:creationId xmlns:a16="http://schemas.microsoft.com/office/drawing/2014/main" id="{0C904081-C48F-4B96-A47A-BC7284E5A97C}"/>
              </a:ext>
            </a:extLst>
          </p:cNvPr>
          <p:cNvSpPr>
            <a:spLocks noChangeAspect="1"/>
          </p:cNvSpPr>
          <p:nvPr/>
        </p:nvSpPr>
        <p:spPr>
          <a:xfrm>
            <a:off x="1698782" y="4390948"/>
            <a:ext cx="209020" cy="20902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8" name="TextBox 37">
            <a:extLst>
              <a:ext uri="{FF2B5EF4-FFF2-40B4-BE49-F238E27FC236}">
                <a16:creationId xmlns:a16="http://schemas.microsoft.com/office/drawing/2014/main" id="{98ECF85D-A3EC-4571-93A4-5DD7346414AC}"/>
              </a:ext>
            </a:extLst>
          </p:cNvPr>
          <p:cNvSpPr txBox="1"/>
          <p:nvPr/>
        </p:nvSpPr>
        <p:spPr>
          <a:xfrm>
            <a:off x="320601" y="4312244"/>
            <a:ext cx="1402948" cy="338554"/>
          </a:xfrm>
          <a:prstGeom prst="rect">
            <a:avLst/>
          </a:prstGeom>
        </p:spPr>
        <p:txBody>
          <a:bodyPr vert="horz" wrap="none" lIns="91440" tIns="45720" rIns="91440" bIns="45720" rtlCol="0" anchor="t">
            <a:spAutoFit/>
          </a:bodyPr>
          <a:lstStyle/>
          <a:p>
            <a:r>
              <a:rPr lang="en-US" sz="1600" dirty="0" smtClean="0">
                <a:latin typeface="Arial" panose="020B0604020202020204" pitchFamily="34" charset="0"/>
                <a:cs typeface="Arial" panose="020B0604020202020204" pitchFamily="34" charset="0"/>
              </a:rPr>
              <a:t>Essential </a:t>
            </a:r>
            <a:r>
              <a:rPr lang="en-US" sz="1600" dirty="0">
                <a:latin typeface="Arial" panose="020B0604020202020204" pitchFamily="34" charset="0"/>
                <a:cs typeface="Arial" panose="020B0604020202020204" pitchFamily="34" charset="0"/>
              </a:rPr>
              <a:t>tool</a:t>
            </a:r>
            <a:endParaRPr lang="es-ES" sz="1600" dirty="0">
              <a:latin typeface="Arial" panose="020B0604020202020204" pitchFamily="34" charset="0"/>
              <a:cs typeface="Arial" panose="020B0604020202020204" pitchFamily="34" charset="0"/>
            </a:endParaRPr>
          </a:p>
        </p:txBody>
      </p:sp>
      <p:sp>
        <p:nvSpPr>
          <p:cNvPr id="39" name="TextBox 38">
            <a:extLst>
              <a:ext uri="{FF2B5EF4-FFF2-40B4-BE49-F238E27FC236}">
                <a16:creationId xmlns:a16="http://schemas.microsoft.com/office/drawing/2014/main" id="{D52C2825-9FE0-4A65-9E0C-7F697D80B98A}"/>
              </a:ext>
            </a:extLst>
          </p:cNvPr>
          <p:cNvSpPr txBox="1"/>
          <p:nvPr/>
        </p:nvSpPr>
        <p:spPr>
          <a:xfrm>
            <a:off x="1883969" y="4321971"/>
            <a:ext cx="1436612" cy="338554"/>
          </a:xfrm>
          <a:prstGeom prst="rect">
            <a:avLst/>
          </a:prstGeom>
        </p:spPr>
        <p:txBody>
          <a:bodyPr vert="horz" wrap="none" lIns="91440" tIns="45720" rIns="91440" bIns="45720" rtlCol="0" anchor="t">
            <a:spAutoFit/>
          </a:bodyPr>
          <a:lstStyle/>
          <a:p>
            <a:r>
              <a:rPr lang="en-US" sz="1600" dirty="0">
                <a:latin typeface="Arial" panose="020B0604020202020204" pitchFamily="34" charset="0"/>
                <a:cs typeface="Arial" panose="020B0604020202020204" pitchFamily="34" charset="0"/>
              </a:rPr>
              <a:t>Desirable tool</a:t>
            </a:r>
            <a:endParaRPr lang="es-ES" sz="1600" dirty="0">
              <a:latin typeface="Arial" panose="020B0604020202020204" pitchFamily="34" charset="0"/>
              <a:cs typeface="Arial" panose="020B0604020202020204" pitchFamily="34" charset="0"/>
            </a:endParaRPr>
          </a:p>
        </p:txBody>
      </p:sp>
      <p:sp>
        <p:nvSpPr>
          <p:cNvPr id="40" name="TextBox 39">
            <a:extLst>
              <a:ext uri="{FF2B5EF4-FFF2-40B4-BE49-F238E27FC236}">
                <a16:creationId xmlns:a16="http://schemas.microsoft.com/office/drawing/2014/main" id="{1D4D83CB-A30F-4B2F-BBD9-E54812032D8C}"/>
              </a:ext>
            </a:extLst>
          </p:cNvPr>
          <p:cNvSpPr txBox="1"/>
          <p:nvPr/>
        </p:nvSpPr>
        <p:spPr>
          <a:xfrm>
            <a:off x="411038" y="1973576"/>
            <a:ext cx="1165704" cy="338554"/>
          </a:xfrm>
          <a:prstGeom prst="rect">
            <a:avLst/>
          </a:prstGeom>
        </p:spPr>
        <p:txBody>
          <a:bodyPr vert="horz" wrap="none" lIns="91440" tIns="45720" rIns="91440" bIns="45720" rtlCol="0" anchor="t">
            <a:spAutoFit/>
          </a:bodyPr>
          <a:lstStyle/>
          <a:p>
            <a:r>
              <a:rPr lang="en-US" sz="1600" b="1" i="1" dirty="0">
                <a:solidFill>
                  <a:srgbClr val="808080"/>
                </a:solidFill>
                <a:latin typeface="Arial" panose="020B0604020202020204" pitchFamily="34" charset="0"/>
                <a:cs typeface="Arial" panose="020B0604020202020204" pitchFamily="34" charset="0"/>
              </a:rPr>
              <a:t>Capability</a:t>
            </a:r>
            <a:endParaRPr lang="es-ES" sz="1600" b="1" i="1" dirty="0">
              <a:solidFill>
                <a:srgbClr val="808080"/>
              </a:solidFill>
              <a:latin typeface="Arial" panose="020B0604020202020204" pitchFamily="34" charset="0"/>
              <a:cs typeface="Arial" panose="020B0604020202020204" pitchFamily="34" charset="0"/>
            </a:endParaRPr>
          </a:p>
        </p:txBody>
      </p:sp>
      <p:sp>
        <p:nvSpPr>
          <p:cNvPr id="48" name="Oval 47">
            <a:extLst>
              <a:ext uri="{FF2B5EF4-FFF2-40B4-BE49-F238E27FC236}">
                <a16:creationId xmlns:a16="http://schemas.microsoft.com/office/drawing/2014/main" id="{BC706AA0-22B5-4F71-A791-C1030B340869}"/>
              </a:ext>
            </a:extLst>
          </p:cNvPr>
          <p:cNvSpPr>
            <a:spLocks noChangeAspect="1"/>
          </p:cNvSpPr>
          <p:nvPr/>
        </p:nvSpPr>
        <p:spPr>
          <a:xfrm>
            <a:off x="3324997" y="4417129"/>
            <a:ext cx="144000" cy="144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0" name="TextBox 59">
            <a:extLst>
              <a:ext uri="{FF2B5EF4-FFF2-40B4-BE49-F238E27FC236}">
                <a16:creationId xmlns:a16="http://schemas.microsoft.com/office/drawing/2014/main" id="{27277125-386B-43D7-AD73-2FA522A19906}"/>
              </a:ext>
            </a:extLst>
          </p:cNvPr>
          <p:cNvSpPr txBox="1"/>
          <p:nvPr/>
        </p:nvSpPr>
        <p:spPr>
          <a:xfrm>
            <a:off x="3449992" y="4323052"/>
            <a:ext cx="1688283" cy="338554"/>
          </a:xfrm>
          <a:prstGeom prst="rect">
            <a:avLst/>
          </a:prstGeom>
        </p:spPr>
        <p:txBody>
          <a:bodyPr vert="horz" wrap="none" lIns="91440" tIns="45720" rIns="91440" bIns="45720" rtlCol="0" anchor="t">
            <a:spAutoFit/>
          </a:bodyPr>
          <a:lstStyle/>
          <a:p>
            <a:r>
              <a:rPr lang="en-US" sz="1600" dirty="0">
                <a:latin typeface="Arial" panose="020B0604020202020204" pitchFamily="34" charset="0"/>
                <a:cs typeface="Arial" panose="020B0604020202020204" pitchFamily="34" charset="0"/>
              </a:rPr>
              <a:t>Disregarded tool</a:t>
            </a:r>
            <a:endParaRPr lang="es-ES" sz="1600" dirty="0">
              <a:latin typeface="Arial" panose="020B0604020202020204" pitchFamily="34" charset="0"/>
              <a:cs typeface="Arial" panose="020B0604020202020204" pitchFamily="34" charset="0"/>
            </a:endParaRPr>
          </a:p>
        </p:txBody>
      </p:sp>
      <p:sp>
        <p:nvSpPr>
          <p:cNvPr id="65" name="Oval 64">
            <a:extLst>
              <a:ext uri="{FF2B5EF4-FFF2-40B4-BE49-F238E27FC236}">
                <a16:creationId xmlns:a16="http://schemas.microsoft.com/office/drawing/2014/main" id="{312F845B-529F-4C58-9FDA-AA18BC440CA7}"/>
              </a:ext>
            </a:extLst>
          </p:cNvPr>
          <p:cNvSpPr>
            <a:spLocks noChangeAspect="1"/>
          </p:cNvSpPr>
          <p:nvPr/>
        </p:nvSpPr>
        <p:spPr>
          <a:xfrm>
            <a:off x="2501426" y="2778466"/>
            <a:ext cx="252000" cy="252000"/>
          </a:xfrm>
          <a:prstGeom prst="ellipse">
            <a:avLst/>
          </a:prstGeom>
          <a:solidFill>
            <a:srgbClr val="122D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7" name="Oval 66">
            <a:extLst>
              <a:ext uri="{FF2B5EF4-FFF2-40B4-BE49-F238E27FC236}">
                <a16:creationId xmlns:a16="http://schemas.microsoft.com/office/drawing/2014/main" id="{312F845B-529F-4C58-9FDA-AA18BC440CA7}"/>
              </a:ext>
            </a:extLst>
          </p:cNvPr>
          <p:cNvSpPr>
            <a:spLocks noChangeAspect="1"/>
          </p:cNvSpPr>
          <p:nvPr/>
        </p:nvSpPr>
        <p:spPr>
          <a:xfrm>
            <a:off x="3386895" y="2378213"/>
            <a:ext cx="252000" cy="252000"/>
          </a:xfrm>
          <a:prstGeom prst="ellipse">
            <a:avLst/>
          </a:prstGeom>
          <a:solidFill>
            <a:srgbClr val="122D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8" name="Oval 67">
            <a:extLst>
              <a:ext uri="{FF2B5EF4-FFF2-40B4-BE49-F238E27FC236}">
                <a16:creationId xmlns:a16="http://schemas.microsoft.com/office/drawing/2014/main" id="{312F845B-529F-4C58-9FDA-AA18BC440CA7}"/>
              </a:ext>
            </a:extLst>
          </p:cNvPr>
          <p:cNvSpPr>
            <a:spLocks noChangeAspect="1"/>
          </p:cNvSpPr>
          <p:nvPr/>
        </p:nvSpPr>
        <p:spPr>
          <a:xfrm>
            <a:off x="3389459" y="3178567"/>
            <a:ext cx="252000" cy="252000"/>
          </a:xfrm>
          <a:prstGeom prst="ellipse">
            <a:avLst/>
          </a:prstGeom>
          <a:solidFill>
            <a:srgbClr val="122D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0" name="Oval 69">
            <a:extLst>
              <a:ext uri="{FF2B5EF4-FFF2-40B4-BE49-F238E27FC236}">
                <a16:creationId xmlns:a16="http://schemas.microsoft.com/office/drawing/2014/main" id="{0C904081-C48F-4B96-A47A-BC7284E5A97C}"/>
              </a:ext>
            </a:extLst>
          </p:cNvPr>
          <p:cNvSpPr>
            <a:spLocks noChangeAspect="1"/>
          </p:cNvSpPr>
          <p:nvPr/>
        </p:nvSpPr>
        <p:spPr>
          <a:xfrm>
            <a:off x="2524726" y="2403090"/>
            <a:ext cx="209020" cy="20902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1" name="Oval 70">
            <a:extLst>
              <a:ext uri="{FF2B5EF4-FFF2-40B4-BE49-F238E27FC236}">
                <a16:creationId xmlns:a16="http://schemas.microsoft.com/office/drawing/2014/main" id="{312F845B-529F-4C58-9FDA-AA18BC440CA7}"/>
              </a:ext>
            </a:extLst>
          </p:cNvPr>
          <p:cNvSpPr>
            <a:spLocks noChangeAspect="1"/>
          </p:cNvSpPr>
          <p:nvPr/>
        </p:nvSpPr>
        <p:spPr>
          <a:xfrm>
            <a:off x="2501426" y="3558650"/>
            <a:ext cx="252000" cy="252000"/>
          </a:xfrm>
          <a:prstGeom prst="ellipse">
            <a:avLst/>
          </a:prstGeom>
          <a:solidFill>
            <a:srgbClr val="122D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Isosceles Triangle 2"/>
          <p:cNvSpPr/>
          <p:nvPr/>
        </p:nvSpPr>
        <p:spPr>
          <a:xfrm>
            <a:off x="3853707" y="1645214"/>
            <a:ext cx="267313" cy="245342"/>
          </a:xfrm>
          <a:prstGeom prst="triangle">
            <a:avLst/>
          </a:prstGeom>
          <a:solidFill>
            <a:srgbClr val="FFFF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0C904081-C48F-4B96-A47A-BC7284E5A97C}"/>
              </a:ext>
            </a:extLst>
          </p:cNvPr>
          <p:cNvSpPr>
            <a:spLocks noChangeAspect="1"/>
          </p:cNvSpPr>
          <p:nvPr/>
        </p:nvSpPr>
        <p:spPr>
          <a:xfrm>
            <a:off x="3449992" y="3642121"/>
            <a:ext cx="122348" cy="12234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3" name="Oval 42">
            <a:extLst>
              <a:ext uri="{FF2B5EF4-FFF2-40B4-BE49-F238E27FC236}">
                <a16:creationId xmlns:a16="http://schemas.microsoft.com/office/drawing/2014/main" id="{312F845B-529F-4C58-9FDA-AA18BC440CA7}"/>
              </a:ext>
            </a:extLst>
          </p:cNvPr>
          <p:cNvSpPr>
            <a:spLocks noChangeAspect="1"/>
          </p:cNvSpPr>
          <p:nvPr/>
        </p:nvSpPr>
        <p:spPr>
          <a:xfrm>
            <a:off x="2501426" y="3959414"/>
            <a:ext cx="252000" cy="252000"/>
          </a:xfrm>
          <a:prstGeom prst="ellipse">
            <a:avLst/>
          </a:prstGeom>
          <a:solidFill>
            <a:srgbClr val="122D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4" name="Oval 43">
            <a:extLst>
              <a:ext uri="{FF2B5EF4-FFF2-40B4-BE49-F238E27FC236}">
                <a16:creationId xmlns:a16="http://schemas.microsoft.com/office/drawing/2014/main" id="{0C904081-C48F-4B96-A47A-BC7284E5A97C}"/>
              </a:ext>
            </a:extLst>
          </p:cNvPr>
          <p:cNvSpPr>
            <a:spLocks noChangeAspect="1"/>
          </p:cNvSpPr>
          <p:nvPr/>
        </p:nvSpPr>
        <p:spPr>
          <a:xfrm>
            <a:off x="3411747" y="2791672"/>
            <a:ext cx="209020" cy="20902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5" name="Oval 44">
            <a:extLst>
              <a:ext uri="{FF2B5EF4-FFF2-40B4-BE49-F238E27FC236}">
                <a16:creationId xmlns:a16="http://schemas.microsoft.com/office/drawing/2014/main" id="{BC706AA0-22B5-4F71-A791-C1030B340869}"/>
              </a:ext>
            </a:extLst>
          </p:cNvPr>
          <p:cNvSpPr>
            <a:spLocks noChangeAspect="1"/>
          </p:cNvSpPr>
          <p:nvPr/>
        </p:nvSpPr>
        <p:spPr>
          <a:xfrm>
            <a:off x="3441787" y="3998365"/>
            <a:ext cx="144000" cy="144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TextBox 4"/>
          <p:cNvSpPr txBox="1"/>
          <p:nvPr/>
        </p:nvSpPr>
        <p:spPr>
          <a:xfrm>
            <a:off x="2435140" y="3145222"/>
            <a:ext cx="407120" cy="245366"/>
          </a:xfrm>
          <a:prstGeom prst="rect">
            <a:avLst/>
          </a:prstGeom>
        </p:spPr>
        <p:txBody>
          <a:bodyPr vert="horz" wrap="square" lIns="91440" tIns="45720" rIns="91440" bIns="45720" rtlCol="0" anchor="t">
            <a:noAutofit/>
          </a:bodyPr>
          <a:lstStyle/>
          <a:p>
            <a:r>
              <a:rPr lang="en-US" sz="1200" b="1" dirty="0" smtClean="0">
                <a:latin typeface="Arial" panose="020B0604020202020204" pitchFamily="34" charset="0"/>
                <a:cs typeface="Arial" panose="020B0604020202020204" pitchFamily="34" charset="0"/>
              </a:rPr>
              <a:t>NA</a:t>
            </a:r>
          </a:p>
        </p:txBody>
      </p:sp>
      <p:sp>
        <p:nvSpPr>
          <p:cNvPr id="8" name="TextBox 7"/>
          <p:cNvSpPr txBox="1"/>
          <p:nvPr/>
        </p:nvSpPr>
        <p:spPr>
          <a:xfrm>
            <a:off x="3867428" y="1626866"/>
            <a:ext cx="267313" cy="263689"/>
          </a:xfrm>
          <a:prstGeom prst="rect">
            <a:avLst/>
          </a:prstGeom>
        </p:spPr>
        <p:txBody>
          <a:bodyPr vert="horz" wrap="square" lIns="91440" tIns="45720" rIns="91440" bIns="45720" rtlCol="0" anchor="t">
            <a:noAutofit/>
          </a:bodyPr>
          <a:lstStyle/>
          <a:p>
            <a:r>
              <a:rPr lang="en-US" sz="1600" dirty="0" smtClean="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8390792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8F32E74-87D7-4CEE-9EA6-A61190A9FDD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9165"/>
          <a:stretch/>
        </p:blipFill>
        <p:spPr>
          <a:xfrm>
            <a:off x="0" y="1368528"/>
            <a:ext cx="9144000" cy="3774972"/>
          </a:xfrm>
          <a:prstGeom prst="rect">
            <a:avLst/>
          </a:prstGeom>
        </p:spPr>
      </p:pic>
      <p:sp>
        <p:nvSpPr>
          <p:cNvPr id="7" name="Title 1">
            <a:extLst>
              <a:ext uri="{FF2B5EF4-FFF2-40B4-BE49-F238E27FC236}">
                <a16:creationId xmlns:a16="http://schemas.microsoft.com/office/drawing/2014/main" id="{31C176CC-6BC5-4C32-AAE4-E85FB45C9657}"/>
              </a:ext>
            </a:extLst>
          </p:cNvPr>
          <p:cNvSpPr>
            <a:spLocks noGrp="1"/>
          </p:cNvSpPr>
          <p:nvPr>
            <p:ph type="title"/>
          </p:nvPr>
        </p:nvSpPr>
        <p:spPr>
          <a:xfrm>
            <a:off x="2093868" y="854990"/>
            <a:ext cx="7048610" cy="441410"/>
          </a:xfrm>
        </p:spPr>
        <p:txBody>
          <a:bodyPr/>
          <a:lstStyle/>
          <a:p>
            <a:r>
              <a:rPr lang="en-US" dirty="0"/>
              <a:t>Thank you for your attention!</a:t>
            </a:r>
          </a:p>
        </p:txBody>
      </p:sp>
      <p:pic>
        <p:nvPicPr>
          <p:cNvPr id="8" name="Picture 7">
            <a:extLst>
              <a:ext uri="{FF2B5EF4-FFF2-40B4-BE49-F238E27FC236}">
                <a16:creationId xmlns:a16="http://schemas.microsoft.com/office/drawing/2014/main" id="{4228E922-0CFF-4E91-B21A-D46844A1F7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47128" y="4591946"/>
            <a:ext cx="2926080" cy="512064"/>
          </a:xfrm>
          <a:prstGeom prst="rect">
            <a:avLst/>
          </a:prstGeom>
        </p:spPr>
      </p:pic>
      <p:pic>
        <p:nvPicPr>
          <p:cNvPr id="9" name="Picture 8">
            <a:extLst>
              <a:ext uri="{FF2B5EF4-FFF2-40B4-BE49-F238E27FC236}">
                <a16:creationId xmlns:a16="http://schemas.microsoft.com/office/drawing/2014/main" id="{89999BA7-A0B3-4099-A8A8-B2CAAC6298F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47128" y="3916667"/>
            <a:ext cx="2926080" cy="597408"/>
          </a:xfrm>
          <a:prstGeom prst="rect">
            <a:avLst/>
          </a:prstGeom>
        </p:spPr>
      </p:pic>
    </p:spTree>
    <p:extLst>
      <p:ext uri="{BB962C8B-B14F-4D97-AF65-F5344CB8AC3E}">
        <p14:creationId xmlns:p14="http://schemas.microsoft.com/office/powerpoint/2010/main" val="6117071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4303" y="154855"/>
            <a:ext cx="7048610" cy="441410"/>
          </a:xfrm>
        </p:spPr>
        <p:txBody>
          <a:bodyPr/>
          <a:lstStyle/>
          <a:p>
            <a:r>
              <a:rPr lang="en-US" dirty="0" smtClean="0"/>
              <a:t>FAXTOR - BL31 </a:t>
            </a:r>
            <a:r>
              <a:rPr lang="en-US" dirty="0"/>
              <a:t>Staff</a:t>
            </a:r>
          </a:p>
        </p:txBody>
      </p:sp>
      <p:sp>
        <p:nvSpPr>
          <p:cNvPr id="12" name="Slide Number Placeholder 11"/>
          <p:cNvSpPr>
            <a:spLocks noGrp="1"/>
          </p:cNvSpPr>
          <p:nvPr>
            <p:ph type="sldNum" sz="quarter" idx="12"/>
          </p:nvPr>
        </p:nvSpPr>
        <p:spPr>
          <a:xfrm>
            <a:off x="7085078" y="4869656"/>
            <a:ext cx="2057400" cy="273844"/>
          </a:xfrm>
        </p:spPr>
        <p:txBody>
          <a:bodyPr/>
          <a:lstStyle/>
          <a:p>
            <a:fld id="{59A3C1E9-1E17-4B2D-975E-2F80F7CB45F8}" type="slidenum">
              <a:rPr lang="es-ES" smtClean="0"/>
              <a:t>2</a:t>
            </a:fld>
            <a:endParaRPr lang="es-ES" dirty="0"/>
          </a:p>
        </p:txBody>
      </p:sp>
      <p:sp>
        <p:nvSpPr>
          <p:cNvPr id="4" name="Rectangle 3"/>
          <p:cNvSpPr/>
          <p:nvPr/>
        </p:nvSpPr>
        <p:spPr>
          <a:xfrm>
            <a:off x="392680" y="1782817"/>
            <a:ext cx="3068089" cy="2985433"/>
          </a:xfrm>
          <a:prstGeom prst="rect">
            <a:avLst/>
          </a:prstGeom>
        </p:spPr>
        <p:txBody>
          <a:bodyPr wrap="square">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solidFill>
                  <a:srgbClr val="0070C0"/>
                </a:solidFill>
              </a:rPr>
              <a:t>Current FAXTOR staff:</a:t>
            </a:r>
          </a:p>
          <a:p>
            <a:endParaRPr lang="en-US" b="1" dirty="0">
              <a:solidFill>
                <a:srgbClr val="0070C0"/>
              </a:solidFill>
            </a:endParaRPr>
          </a:p>
          <a:p>
            <a:r>
              <a:rPr lang="en-US" sz="1600" b="1" dirty="0"/>
              <a:t>Alberto Mittone (BL responsible) </a:t>
            </a:r>
          </a:p>
          <a:p>
            <a:r>
              <a:rPr lang="en-US" sz="1400" b="1" dirty="0">
                <a:solidFill>
                  <a:schemeClr val="bg1">
                    <a:lumMod val="50000"/>
                  </a:schemeClr>
                </a:solidFill>
              </a:rPr>
              <a:t>Since Feb 2019 </a:t>
            </a:r>
            <a:r>
              <a:rPr lang="en-US" sz="1400" dirty="0">
                <a:solidFill>
                  <a:schemeClr val="bg1">
                    <a:lumMod val="50000"/>
                  </a:schemeClr>
                </a:solidFill>
              </a:rPr>
              <a:t>– X-ray imaging/Bio/software</a:t>
            </a:r>
          </a:p>
          <a:p>
            <a:endParaRPr lang="en-US" sz="1600" dirty="0"/>
          </a:p>
          <a:p>
            <a:r>
              <a:rPr lang="en-US" sz="1600" b="1" dirty="0"/>
              <a:t>Alessandra </a:t>
            </a:r>
            <a:r>
              <a:rPr lang="en-US" sz="1600" b="1" dirty="0" err="1"/>
              <a:t>Patera</a:t>
            </a:r>
            <a:r>
              <a:rPr lang="en-US" sz="1600" b="1" dirty="0"/>
              <a:t> (BL scientist) </a:t>
            </a:r>
          </a:p>
          <a:p>
            <a:r>
              <a:rPr lang="en-US" sz="1400" b="1" dirty="0">
                <a:solidFill>
                  <a:schemeClr val="bg1">
                    <a:lumMod val="50000"/>
                  </a:schemeClr>
                </a:solidFill>
              </a:rPr>
              <a:t>Starting date</a:t>
            </a:r>
            <a:r>
              <a:rPr lang="en-US" sz="1400" dirty="0">
                <a:solidFill>
                  <a:schemeClr val="bg1">
                    <a:lumMod val="50000"/>
                  </a:schemeClr>
                </a:solidFill>
              </a:rPr>
              <a:t> </a:t>
            </a:r>
            <a:r>
              <a:rPr lang="en-US" sz="1400" b="1" dirty="0">
                <a:solidFill>
                  <a:schemeClr val="bg1">
                    <a:lumMod val="50000"/>
                  </a:schemeClr>
                </a:solidFill>
              </a:rPr>
              <a:t>January 2022</a:t>
            </a:r>
          </a:p>
          <a:p>
            <a:r>
              <a:rPr lang="en-US" sz="1400" dirty="0">
                <a:solidFill>
                  <a:schemeClr val="bg1">
                    <a:lumMod val="50000"/>
                  </a:schemeClr>
                </a:solidFill>
              </a:rPr>
              <a:t>X-ray imaging/Mat science</a:t>
            </a:r>
          </a:p>
          <a:p>
            <a:endParaRPr lang="en-US" sz="1600" dirty="0"/>
          </a:p>
          <a:p>
            <a:r>
              <a:rPr lang="en-US" sz="1600" b="1" dirty="0"/>
              <a:t>To be HIRED </a:t>
            </a:r>
            <a:r>
              <a:rPr lang="en-US" sz="1600" dirty="0"/>
              <a:t>~ </a:t>
            </a:r>
            <a:r>
              <a:rPr lang="en-US" sz="1600" dirty="0">
                <a:highlight>
                  <a:srgbClr val="FFFFFF"/>
                </a:highlight>
              </a:rPr>
              <a:t>2022 (BL scientist)</a:t>
            </a:r>
          </a:p>
          <a:p>
            <a:r>
              <a:rPr lang="en-US" sz="1600" b="1" dirty="0">
                <a:highlight>
                  <a:srgbClr val="FFFFFF"/>
                </a:highlight>
              </a:rPr>
              <a:t>To be HIRED</a:t>
            </a:r>
            <a:r>
              <a:rPr lang="en-US" sz="1600" b="1" i="1" dirty="0">
                <a:highlight>
                  <a:srgbClr val="FFFFFF"/>
                </a:highlight>
              </a:rPr>
              <a:t> </a:t>
            </a:r>
            <a:r>
              <a:rPr lang="en-US" sz="1600" dirty="0">
                <a:highlight>
                  <a:srgbClr val="FFFFFF"/>
                </a:highlight>
              </a:rPr>
              <a:t>~ 2024</a:t>
            </a:r>
            <a:r>
              <a:rPr lang="en-US" sz="1600" i="1" dirty="0"/>
              <a:t> </a:t>
            </a:r>
            <a:r>
              <a:rPr lang="en-US" sz="1600" dirty="0"/>
              <a:t>(Post-doc)</a:t>
            </a:r>
          </a:p>
        </p:txBody>
      </p:sp>
      <p:sp>
        <p:nvSpPr>
          <p:cNvPr id="5" name="TextBox 2">
            <a:extLst>
              <a:ext uri="{FF2B5EF4-FFF2-40B4-BE49-F238E27FC236}">
                <a16:creationId xmlns:a16="http://schemas.microsoft.com/office/drawing/2014/main" id="{D5CF60AD-4CE9-344F-B59B-51B9FE80D411}"/>
              </a:ext>
            </a:extLst>
          </p:cNvPr>
          <p:cNvSpPr txBox="1"/>
          <p:nvPr/>
        </p:nvSpPr>
        <p:spPr>
          <a:xfrm>
            <a:off x="413022" y="658157"/>
            <a:ext cx="4634354" cy="1359850"/>
          </a:xfrm>
          <a:prstGeom prst="rect">
            <a:avLst/>
          </a:prstGeom>
        </p:spPr>
        <p:txBody>
          <a:bodyPr vert="horz" wrap="none" lIns="91440" tIns="45720" rIns="91440" bIns="45720" rtlCol="0" anchor="t">
            <a:no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latin typeface="Arial" panose="020B0604020202020204" pitchFamily="34" charset="0"/>
                <a:cs typeface="Arial" panose="020B0604020202020204" pitchFamily="34" charset="0"/>
              </a:rPr>
              <a:t>Foreseen p</a:t>
            </a:r>
            <a:r>
              <a:rPr lang="x-none" b="1" dirty="0">
                <a:latin typeface="Arial" panose="020B0604020202020204" pitchFamily="34" charset="0"/>
                <a:cs typeface="Arial" panose="020B0604020202020204" pitchFamily="34" charset="0"/>
              </a:rPr>
              <a:t>osition </a:t>
            </a:r>
            <a:r>
              <a:rPr lang="en-US" b="1" dirty="0">
                <a:latin typeface="Arial" panose="020B0604020202020204" pitchFamily="34" charset="0"/>
                <a:cs typeface="Arial" panose="020B0604020202020204" pitchFamily="34" charset="0"/>
              </a:rPr>
              <a:t>p</a:t>
            </a:r>
            <a:r>
              <a:rPr lang="x-none" b="1" dirty="0">
                <a:latin typeface="Arial" panose="020B0604020202020204" pitchFamily="34" charset="0"/>
                <a:cs typeface="Arial" panose="020B0604020202020204" pitchFamily="34" charset="0"/>
              </a:rPr>
              <a:t>lan:</a:t>
            </a:r>
          </a:p>
          <a:p>
            <a:pPr marL="285750" indent="-285750">
              <a:buFont typeface="Arial" panose="020B0604020202020204" pitchFamily="34" charset="0"/>
              <a:buChar char="•"/>
            </a:pPr>
            <a:r>
              <a:rPr lang="x-none" sz="1600" dirty="0">
                <a:latin typeface="Arial" panose="020B0604020202020204" pitchFamily="34" charset="0"/>
                <a:cs typeface="Arial" panose="020B0604020202020204" pitchFamily="34" charset="0"/>
              </a:rPr>
              <a:t>4 “structural positions” (long term guaranteed).</a:t>
            </a:r>
          </a:p>
          <a:p>
            <a:pPr marL="742950" lvl="1" indent="-285750">
              <a:buFont typeface="Arial" panose="020B0604020202020204" pitchFamily="34" charset="0"/>
              <a:buChar char="•"/>
            </a:pPr>
            <a:r>
              <a:rPr lang="x-none" sz="1400" dirty="0">
                <a:latin typeface="Arial" panose="020B0604020202020204" pitchFamily="34" charset="0"/>
                <a:cs typeface="Arial" panose="020B0604020202020204" pitchFamily="34" charset="0"/>
              </a:rPr>
              <a:t>3 scientists</a:t>
            </a:r>
          </a:p>
          <a:p>
            <a:pPr marL="742950" lvl="1" indent="-285750">
              <a:buFont typeface="Arial" panose="020B0604020202020204" pitchFamily="34" charset="0"/>
              <a:buChar char="•"/>
            </a:pPr>
            <a:r>
              <a:rPr lang="x-none" sz="1400" dirty="0">
                <a:latin typeface="Arial" panose="020B0604020202020204" pitchFamily="34" charset="0"/>
                <a:cs typeface="Arial" panose="020B0604020202020204" pitchFamily="34" charset="0"/>
              </a:rPr>
              <a:t>1 post doc position</a:t>
            </a: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4056" r="4711"/>
          <a:stretch/>
        </p:blipFill>
        <p:spPr>
          <a:xfrm>
            <a:off x="3453876" y="1814556"/>
            <a:ext cx="758494" cy="1043653"/>
          </a:xfrm>
          <a:prstGeom prst="rect">
            <a:avLst/>
          </a:prstGeom>
        </p:spPr>
      </p:pic>
      <p:pic>
        <p:nvPicPr>
          <p:cNvPr id="7" name="Picture 6"/>
          <p:cNvPicPr>
            <a:picLocks noChangeAspect="1"/>
          </p:cNvPicPr>
          <p:nvPr/>
        </p:nvPicPr>
        <p:blipFill>
          <a:blip r:embed="rId4"/>
          <a:stretch>
            <a:fillRect/>
          </a:stretch>
        </p:blipFill>
        <p:spPr>
          <a:xfrm>
            <a:off x="3453876" y="2928398"/>
            <a:ext cx="758495" cy="1043513"/>
          </a:xfrm>
          <a:prstGeom prst="rect">
            <a:avLst/>
          </a:prstGeom>
        </p:spPr>
      </p:pic>
      <p:sp>
        <p:nvSpPr>
          <p:cNvPr id="8" name="TextBox 7"/>
          <p:cNvSpPr txBox="1"/>
          <p:nvPr/>
        </p:nvSpPr>
        <p:spPr>
          <a:xfrm>
            <a:off x="3460769" y="4019165"/>
            <a:ext cx="588717" cy="663233"/>
          </a:xfrm>
          <a:prstGeom prst="rect">
            <a:avLst/>
          </a:prstGeom>
          <a:solidFill>
            <a:schemeClr val="bg1">
              <a:lumMod val="85000"/>
            </a:schemeClr>
          </a:solidFill>
          <a:ln>
            <a:solidFill>
              <a:schemeClr val="tx1"/>
            </a:solidFill>
          </a:ln>
        </p:spPr>
        <p:txBody>
          <a:bodyPr vert="horz" wrap="square" lIns="91440" tIns="45720" rIns="91440" bIns="45720" rtlCol="0" anchor="t">
            <a:noAutofit/>
          </a:bodyPr>
          <a:lstStyle/>
          <a:p>
            <a:pPr algn="ctr"/>
            <a:r>
              <a:rPr lang="en-US" sz="3600" b="1" dirty="0">
                <a:solidFill>
                  <a:srgbClr val="FF0000"/>
                </a:solidFill>
                <a:latin typeface="Arial" panose="020B0604020202020204" pitchFamily="34" charset="0"/>
                <a:cs typeface="Arial" panose="020B0604020202020204" pitchFamily="34" charset="0"/>
              </a:rPr>
              <a:t>?</a:t>
            </a:r>
          </a:p>
        </p:txBody>
      </p:sp>
      <p:sp>
        <p:nvSpPr>
          <p:cNvPr id="9" name="TextBox 8"/>
          <p:cNvSpPr txBox="1"/>
          <p:nvPr/>
        </p:nvSpPr>
        <p:spPr>
          <a:xfrm>
            <a:off x="4105771" y="4019165"/>
            <a:ext cx="549357" cy="663233"/>
          </a:xfrm>
          <a:prstGeom prst="rect">
            <a:avLst/>
          </a:prstGeom>
          <a:solidFill>
            <a:schemeClr val="bg1">
              <a:lumMod val="85000"/>
            </a:schemeClr>
          </a:solidFill>
          <a:ln>
            <a:solidFill>
              <a:schemeClr val="tx1"/>
            </a:solidFill>
          </a:ln>
        </p:spPr>
        <p:txBody>
          <a:bodyPr vert="horz" wrap="square" lIns="91440" tIns="45720" rIns="91440" bIns="45720" rtlCol="0" anchor="t">
            <a:noAutofit/>
          </a:bodyPr>
          <a:lstStyle/>
          <a:p>
            <a:pPr algn="ctr"/>
            <a:r>
              <a:rPr lang="en-US" sz="3600" b="1" dirty="0">
                <a:solidFill>
                  <a:srgbClr val="FF0000"/>
                </a:solidFill>
                <a:latin typeface="Arial" panose="020B0604020202020204" pitchFamily="34" charset="0"/>
                <a:cs typeface="Arial" panose="020B0604020202020204" pitchFamily="34" charset="0"/>
              </a:rPr>
              <a:t>?</a:t>
            </a:r>
          </a:p>
        </p:txBody>
      </p:sp>
      <p:sp>
        <p:nvSpPr>
          <p:cNvPr id="10" name="TextBox 9"/>
          <p:cNvSpPr txBox="1"/>
          <p:nvPr/>
        </p:nvSpPr>
        <p:spPr>
          <a:xfrm>
            <a:off x="5796438" y="882227"/>
            <a:ext cx="3238500" cy="326304"/>
          </a:xfrm>
          <a:prstGeom prst="rect">
            <a:avLst/>
          </a:prstGeom>
        </p:spPr>
        <p:txBody>
          <a:bodyPr vert="horz" wrap="square" lIns="91440" tIns="45720" rIns="91440" bIns="45720" rtlCol="0" anchor="t">
            <a:noAutofit/>
          </a:bodyPr>
          <a:lstStyle/>
          <a:p>
            <a:pPr algn="ctr"/>
            <a:r>
              <a:rPr lang="en-US" b="1" dirty="0">
                <a:solidFill>
                  <a:srgbClr val="0070C0"/>
                </a:solidFill>
              </a:rPr>
              <a:t>“Matrix” staff: </a:t>
            </a:r>
          </a:p>
        </p:txBody>
      </p:sp>
      <p:sp>
        <p:nvSpPr>
          <p:cNvPr id="11" name="TextBox 10"/>
          <p:cNvSpPr txBox="1"/>
          <p:nvPr/>
        </p:nvSpPr>
        <p:spPr>
          <a:xfrm>
            <a:off x="5615127" y="2354113"/>
            <a:ext cx="1274264" cy="855517"/>
          </a:xfrm>
          <a:prstGeom prst="rect">
            <a:avLst/>
          </a:prstGeom>
        </p:spPr>
        <p:txBody>
          <a:bodyPr vert="horz" wrap="square" lIns="91440" tIns="45720" rIns="91440" bIns="45720" rtlCol="0" anchor="t">
            <a:noAutofit/>
          </a:bodyPr>
          <a:lstStyle/>
          <a:p>
            <a:pPr algn="ctr"/>
            <a:r>
              <a:rPr lang="en-US" sz="1600" b="1" dirty="0" err="1"/>
              <a:t>Llibert</a:t>
            </a:r>
            <a:r>
              <a:rPr lang="en-US" sz="1600" b="1" dirty="0"/>
              <a:t> </a:t>
            </a:r>
            <a:r>
              <a:rPr lang="en-US" sz="1600" b="1" dirty="0" err="1"/>
              <a:t>Ribó</a:t>
            </a:r>
            <a:endParaRPr lang="en-US" sz="1600" b="1" dirty="0"/>
          </a:p>
          <a:p>
            <a:pPr algn="ctr"/>
            <a:r>
              <a:rPr lang="en-US" sz="1400" dirty="0">
                <a:latin typeface="Arial" panose="020B0604020202020204" pitchFamily="34" charset="0"/>
                <a:cs typeface="Arial" panose="020B0604020202020204" pitchFamily="34" charset="0"/>
              </a:rPr>
              <a:t>Mechanical engineer</a:t>
            </a:r>
          </a:p>
        </p:txBody>
      </p:sp>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21331" y="1444202"/>
            <a:ext cx="705030" cy="909911"/>
          </a:xfrm>
          <a:prstGeom prst="rect">
            <a:avLst/>
          </a:prstGeom>
        </p:spPr>
      </p:pic>
      <p:sp>
        <p:nvSpPr>
          <p:cNvPr id="14" name="TextBox 13"/>
          <p:cNvSpPr txBox="1"/>
          <p:nvPr/>
        </p:nvSpPr>
        <p:spPr>
          <a:xfrm>
            <a:off x="413022" y="4751806"/>
            <a:ext cx="4103031" cy="338786"/>
          </a:xfrm>
          <a:prstGeom prst="rect">
            <a:avLst/>
          </a:prstGeom>
        </p:spPr>
        <p:txBody>
          <a:bodyPr vert="horz" wrap="square" lIns="91440" tIns="45720" rIns="91440" bIns="45720" rtlCol="0" anchor="t">
            <a:noAutofit/>
          </a:bodyPr>
          <a:lstStyle/>
          <a:p>
            <a:r>
              <a:rPr lang="en-US" sz="1600" b="1" dirty="0" smtClean="0">
                <a:solidFill>
                  <a:srgbClr val="FF0000"/>
                </a:solidFill>
                <a:latin typeface="Arial" panose="020B0604020202020204" pitchFamily="34" charset="0"/>
                <a:cs typeface="Arial" panose="020B0604020202020204" pitchFamily="34" charset="0"/>
              </a:rPr>
              <a:t>Commissioning starts </a:t>
            </a:r>
            <a:r>
              <a:rPr lang="en-US" sz="1600" b="1" dirty="0">
                <a:solidFill>
                  <a:srgbClr val="FF0000"/>
                </a:solidFill>
                <a:latin typeface="Arial" panose="020B0604020202020204" pitchFamily="34" charset="0"/>
                <a:cs typeface="Arial" panose="020B0604020202020204" pitchFamily="34" charset="0"/>
              </a:rPr>
              <a:t>– mid 2023</a:t>
            </a:r>
          </a:p>
        </p:txBody>
      </p:sp>
      <p:sp>
        <p:nvSpPr>
          <p:cNvPr id="15" name="TextBox 14"/>
          <p:cNvSpPr txBox="1"/>
          <p:nvPr/>
        </p:nvSpPr>
        <p:spPr>
          <a:xfrm>
            <a:off x="6898698" y="2358539"/>
            <a:ext cx="1047232" cy="851091"/>
          </a:xfrm>
          <a:prstGeom prst="rect">
            <a:avLst/>
          </a:prstGeom>
        </p:spPr>
        <p:txBody>
          <a:bodyPr vert="horz" wrap="square" lIns="91440" tIns="45720" rIns="91440" bIns="45720" rtlCol="0" anchor="t">
            <a:noAutofit/>
          </a:bodyPr>
          <a:lstStyle/>
          <a:p>
            <a:pPr algn="ctr"/>
            <a:r>
              <a:rPr lang="en-US" sz="1600" b="1" dirty="0"/>
              <a:t>TBR</a:t>
            </a:r>
          </a:p>
          <a:p>
            <a:pPr algn="ctr"/>
            <a:r>
              <a:rPr lang="en-US" sz="1400" dirty="0">
                <a:latin typeface="Arial" panose="020B0604020202020204" pitchFamily="34" charset="0"/>
                <a:cs typeface="Arial" panose="020B0604020202020204" pitchFamily="34" charset="0"/>
              </a:rPr>
              <a:t>Controls engineer</a:t>
            </a:r>
          </a:p>
        </p:txBody>
      </p:sp>
      <p:sp>
        <p:nvSpPr>
          <p:cNvPr id="16" name="TextBox 15"/>
          <p:cNvSpPr txBox="1"/>
          <p:nvPr/>
        </p:nvSpPr>
        <p:spPr>
          <a:xfrm>
            <a:off x="7979798" y="2354113"/>
            <a:ext cx="1139726" cy="1110131"/>
          </a:xfrm>
          <a:prstGeom prst="rect">
            <a:avLst/>
          </a:prstGeom>
        </p:spPr>
        <p:txBody>
          <a:bodyPr vert="horz" wrap="square" lIns="91440" tIns="45720" rIns="91440" bIns="45720" rtlCol="0" anchor="t">
            <a:noAutofit/>
          </a:bodyPr>
          <a:lstStyle/>
          <a:p>
            <a:pPr algn="ctr"/>
            <a:r>
              <a:rPr lang="en-US" sz="1600" b="1" dirty="0"/>
              <a:t>Álvaro </a:t>
            </a:r>
            <a:r>
              <a:rPr lang="en-US" sz="1600" b="1" dirty="0" err="1"/>
              <a:t>Baucells</a:t>
            </a:r>
            <a:endParaRPr lang="en-US" sz="1600" b="1" dirty="0"/>
          </a:p>
          <a:p>
            <a:pPr algn="ctr"/>
            <a:r>
              <a:rPr lang="en-US" sz="1400" dirty="0">
                <a:latin typeface="Arial" panose="020B0604020202020204" pitchFamily="34" charset="0"/>
                <a:cs typeface="Arial" panose="020B0604020202020204" pitchFamily="34" charset="0"/>
              </a:rPr>
              <a:t>Electronic engineer</a:t>
            </a:r>
          </a:p>
        </p:txBody>
      </p:sp>
      <p:sp>
        <p:nvSpPr>
          <p:cNvPr id="17" name="TextBox 16">
            <a:extLst>
              <a:ext uri="{FF2B5EF4-FFF2-40B4-BE49-F238E27FC236}">
                <a16:creationId xmlns:a16="http://schemas.microsoft.com/office/drawing/2014/main" id="{A3CED692-8DBB-4E87-A93B-E11508EEA560}"/>
              </a:ext>
            </a:extLst>
          </p:cNvPr>
          <p:cNvSpPr txBox="1"/>
          <p:nvPr/>
        </p:nvSpPr>
        <p:spPr>
          <a:xfrm>
            <a:off x="7052734" y="1444202"/>
            <a:ext cx="726010" cy="905961"/>
          </a:xfrm>
          <a:prstGeom prst="rect">
            <a:avLst/>
          </a:prstGeom>
          <a:solidFill>
            <a:schemeClr val="bg1">
              <a:lumMod val="85000"/>
            </a:schemeClr>
          </a:solidFill>
          <a:ln>
            <a:solidFill>
              <a:schemeClr val="tx1"/>
            </a:solidFill>
          </a:ln>
        </p:spPr>
        <p:txBody>
          <a:bodyPr vert="horz" wrap="square" lIns="91440" tIns="45720" rIns="91440" bIns="45720" rtlCol="0" anchor="t">
            <a:noAutofit/>
          </a:bodyPr>
          <a:lstStyle/>
          <a:p>
            <a:pPr algn="ctr"/>
            <a:r>
              <a:rPr lang="en-US" sz="5400" b="1" dirty="0">
                <a:solidFill>
                  <a:srgbClr val="FF0000"/>
                </a:solidFill>
                <a:latin typeface="Arial" panose="020B0604020202020204" pitchFamily="34" charset="0"/>
                <a:cs typeface="Arial" panose="020B0604020202020204" pitchFamily="34" charset="0"/>
              </a:rPr>
              <a:t>?</a:t>
            </a:r>
          </a:p>
        </p:txBody>
      </p:sp>
      <p:sp>
        <p:nvSpPr>
          <p:cNvPr id="18" name="Rectangle 17">
            <a:extLst>
              <a:ext uri="{FF2B5EF4-FFF2-40B4-BE49-F238E27FC236}">
                <a16:creationId xmlns:a16="http://schemas.microsoft.com/office/drawing/2014/main" id="{7A0FEDD8-BCC7-4F39-9C98-6271DEA17642}"/>
              </a:ext>
            </a:extLst>
          </p:cNvPr>
          <p:cNvSpPr/>
          <p:nvPr/>
        </p:nvSpPr>
        <p:spPr>
          <a:xfrm>
            <a:off x="5705992" y="3990306"/>
            <a:ext cx="3454956" cy="738664"/>
          </a:xfrm>
          <a:prstGeom prst="rect">
            <a:avLst/>
          </a:prstGeom>
        </p:spPr>
        <p:txBody>
          <a:bodyPr wrap="square">
            <a:spAutoFit/>
          </a:bodyPr>
          <a:lstStyle/>
          <a:p>
            <a:r>
              <a:rPr lang="en-US" sz="1400" b="1" dirty="0"/>
              <a:t>Joint efforts with MX beamline (XAIRA) to establish a High throughput data infrastructure</a:t>
            </a:r>
          </a:p>
        </p:txBody>
      </p:sp>
      <p:pic>
        <p:nvPicPr>
          <p:cNvPr id="19" name="Picture 18">
            <a:extLst>
              <a:ext uri="{FF2B5EF4-FFF2-40B4-BE49-F238E27FC236}">
                <a16:creationId xmlns:a16="http://schemas.microsoft.com/office/drawing/2014/main" id="{E1AB4A55-3A99-4817-B38C-2148F8FB0EA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97227" y="1444202"/>
            <a:ext cx="705030" cy="918851"/>
          </a:xfrm>
          <a:prstGeom prst="rect">
            <a:avLst/>
          </a:prstGeom>
        </p:spPr>
      </p:pic>
      <p:sp>
        <p:nvSpPr>
          <p:cNvPr id="20" name="Rectangle 19">
            <a:extLst>
              <a:ext uri="{FF2B5EF4-FFF2-40B4-BE49-F238E27FC236}">
                <a16:creationId xmlns:a16="http://schemas.microsoft.com/office/drawing/2014/main" id="{7A0FEDD8-BCC7-4F39-9C98-6271DEA17642}"/>
              </a:ext>
            </a:extLst>
          </p:cNvPr>
          <p:cNvSpPr/>
          <p:nvPr/>
        </p:nvSpPr>
        <p:spPr>
          <a:xfrm>
            <a:off x="5705992" y="3326988"/>
            <a:ext cx="3443800" cy="523220"/>
          </a:xfrm>
          <a:prstGeom prst="rect">
            <a:avLst/>
          </a:prstGeom>
        </p:spPr>
        <p:txBody>
          <a:bodyPr wrap="square">
            <a:spAutoFit/>
          </a:bodyPr>
          <a:lstStyle/>
          <a:p>
            <a:r>
              <a:rPr lang="en-US" sz="1400" b="1" dirty="0">
                <a:solidFill>
                  <a:srgbClr val="0070C0"/>
                </a:solidFill>
              </a:rPr>
              <a:t>+ work package managers (Infrastructure, ID, FE, Vacuum, Computing…)</a:t>
            </a:r>
          </a:p>
        </p:txBody>
      </p:sp>
      <p:pic>
        <p:nvPicPr>
          <p:cNvPr id="21" name="Picture 20">
            <a:extLst>
              <a:ext uri="{FF2B5EF4-FFF2-40B4-BE49-F238E27FC236}">
                <a16:creationId xmlns:a16="http://schemas.microsoft.com/office/drawing/2014/main" id="{38B7FF90-44AD-4F4C-98CC-2B3C0586E79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034335" y="4734837"/>
            <a:ext cx="2032884" cy="355755"/>
          </a:xfrm>
          <a:prstGeom prst="rect">
            <a:avLst/>
          </a:prstGeom>
        </p:spPr>
      </p:pic>
      <p:pic>
        <p:nvPicPr>
          <p:cNvPr id="22" name="Picture 21">
            <a:extLst>
              <a:ext uri="{FF2B5EF4-FFF2-40B4-BE49-F238E27FC236}">
                <a16:creationId xmlns:a16="http://schemas.microsoft.com/office/drawing/2014/main" id="{2983FACB-3EFE-428B-978E-CF96F25B05C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138514" y="4738879"/>
            <a:ext cx="1782560" cy="363939"/>
          </a:xfrm>
          <a:prstGeom prst="rect">
            <a:avLst/>
          </a:prstGeom>
        </p:spPr>
      </p:pic>
    </p:spTree>
    <p:extLst>
      <p:ext uri="{BB962C8B-B14F-4D97-AF65-F5344CB8AC3E}">
        <p14:creationId xmlns:p14="http://schemas.microsoft.com/office/powerpoint/2010/main" val="640301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3" y="133012"/>
            <a:ext cx="7070271" cy="420578"/>
          </a:xfrm>
        </p:spPr>
        <p:txBody>
          <a:bodyPr/>
          <a:lstStyle/>
          <a:p>
            <a:r>
              <a:rPr lang="en-US" dirty="0" smtClean="0"/>
              <a:t>FAXTOR - Beamline </a:t>
            </a:r>
            <a:r>
              <a:rPr lang="en-US" dirty="0"/>
              <a:t>and instrumentation</a:t>
            </a:r>
          </a:p>
        </p:txBody>
      </p:sp>
      <p:sp>
        <p:nvSpPr>
          <p:cNvPr id="4" name="Slide Number Placeholder 3"/>
          <p:cNvSpPr>
            <a:spLocks noGrp="1"/>
          </p:cNvSpPr>
          <p:nvPr>
            <p:ph type="sldNum" sz="quarter" idx="12"/>
          </p:nvPr>
        </p:nvSpPr>
        <p:spPr>
          <a:xfrm>
            <a:off x="7085078" y="4860131"/>
            <a:ext cx="2057400" cy="288932"/>
          </a:xfrm>
        </p:spPr>
        <p:txBody>
          <a:bodyPr/>
          <a:lstStyle/>
          <a:p>
            <a:fld id="{59A3C1E9-1E17-4B2D-975E-2F80F7CB45F8}" type="slidenum">
              <a:rPr lang="es-ES" smtClean="0"/>
              <a:t>3</a:t>
            </a:fld>
            <a:endParaRPr lang="es-ES" dirty="0"/>
          </a:p>
        </p:txBody>
      </p:sp>
      <p:sp>
        <p:nvSpPr>
          <p:cNvPr id="8" name="TextBox 7"/>
          <p:cNvSpPr txBox="1"/>
          <p:nvPr/>
        </p:nvSpPr>
        <p:spPr>
          <a:xfrm>
            <a:off x="135005" y="1360037"/>
            <a:ext cx="4059012" cy="1654981"/>
          </a:xfrm>
          <a:prstGeom prst="rect">
            <a:avLst/>
          </a:prstGeom>
          <a:solidFill>
            <a:schemeClr val="bg1"/>
          </a:solidFill>
          <a:ln w="25400">
            <a:solidFill>
              <a:schemeClr val="accent2">
                <a:alpha val="98000"/>
              </a:schemeClr>
            </a:solidFill>
          </a:ln>
        </p:spPr>
        <p:txBody>
          <a:bodyPr vert="horz" wrap="square" lIns="91440" tIns="45720" rIns="91440" bIns="45720" rtlCol="0" anchor="t">
            <a:noAutofit/>
          </a:bodyPr>
          <a:lstStyle/>
          <a:p>
            <a:pPr algn="ctr"/>
            <a:r>
              <a:rPr lang="en-US" b="1" dirty="0">
                <a:latin typeface="Arial" panose="020B0604020202020204" pitchFamily="34" charset="0"/>
                <a:cs typeface="Arial" panose="020B0604020202020204" pitchFamily="34" charset="0"/>
              </a:rPr>
              <a:t>ID Source: Multi-pole wiggler</a:t>
            </a:r>
          </a:p>
          <a:p>
            <a:pPr algn="ctr"/>
            <a:r>
              <a:rPr lang="en-US" sz="1400" b="1" dirty="0">
                <a:latin typeface="Arial" panose="020B0604020202020204" pitchFamily="34" charset="0"/>
                <a:cs typeface="Arial" panose="020B0604020202020204" pitchFamily="34" charset="0"/>
              </a:rPr>
              <a:t>2.5 T peak field/5 poles/In vacuum</a:t>
            </a:r>
          </a:p>
          <a:p>
            <a:endParaRPr lang="en-US" sz="1600" b="1" dirty="0">
              <a:latin typeface="Arial" panose="020B0604020202020204" pitchFamily="34" charset="0"/>
              <a:cs typeface="Arial" panose="020B0604020202020204" pitchFamily="34" charset="0"/>
            </a:endParaRPr>
          </a:p>
          <a:p>
            <a:r>
              <a:rPr lang="en-US" sz="1400" b="1" dirty="0">
                <a:solidFill>
                  <a:srgbClr val="00B050"/>
                </a:solidFill>
                <a:latin typeface="Arial" panose="020B0604020202020204" pitchFamily="34" charset="0"/>
                <a:cs typeface="Arial" panose="020B0604020202020204" pitchFamily="34" charset="0"/>
              </a:rPr>
              <a:t>Energy range: </a:t>
            </a:r>
            <a:r>
              <a:rPr lang="en-US" sz="1400" b="1" dirty="0">
                <a:latin typeface="Arial" panose="020B0604020202020204" pitchFamily="34" charset="0"/>
                <a:cs typeface="Arial" panose="020B0604020202020204" pitchFamily="34" charset="0"/>
              </a:rPr>
              <a:t>10 – 70 </a:t>
            </a:r>
            <a:r>
              <a:rPr lang="en-US" sz="1400" b="1" dirty="0" err="1">
                <a:latin typeface="Arial" panose="020B0604020202020204" pitchFamily="34" charset="0"/>
                <a:cs typeface="Arial" panose="020B0604020202020204" pitchFamily="34" charset="0"/>
              </a:rPr>
              <a:t>keV</a:t>
            </a:r>
            <a:endParaRPr lang="en-US" sz="1400" b="1" dirty="0">
              <a:latin typeface="Arial" panose="020B0604020202020204" pitchFamily="34" charset="0"/>
              <a:cs typeface="Arial" panose="020B0604020202020204" pitchFamily="34" charset="0"/>
            </a:endParaRPr>
          </a:p>
          <a:p>
            <a:r>
              <a:rPr lang="en-US" sz="1400" b="1" dirty="0">
                <a:solidFill>
                  <a:srgbClr val="00B050"/>
                </a:solidFill>
                <a:latin typeface="Arial" panose="020B0604020202020204" pitchFamily="34" charset="0"/>
                <a:cs typeface="Arial" panose="020B0604020202020204" pitchFamily="34" charset="0"/>
              </a:rPr>
              <a:t>Max beam size @sample: </a:t>
            </a:r>
            <a:r>
              <a:rPr lang="en-US" sz="1400" b="1" dirty="0" smtClean="0">
                <a:latin typeface="Arial" panose="020B0604020202020204" pitchFamily="34" charset="0"/>
                <a:cs typeface="Arial" panose="020B0604020202020204" pitchFamily="34" charset="0"/>
              </a:rPr>
              <a:t>35x12 </a:t>
            </a:r>
            <a:r>
              <a:rPr lang="en-US" sz="1400" b="1" dirty="0">
                <a:latin typeface="Arial" panose="020B0604020202020204" pitchFamily="34" charset="0"/>
                <a:cs typeface="Arial" panose="020B0604020202020204" pitchFamily="34" charset="0"/>
              </a:rPr>
              <a:t>mm</a:t>
            </a:r>
            <a:r>
              <a:rPr lang="en-US" sz="1400" b="1" baseline="30000" dirty="0">
                <a:latin typeface="Arial" panose="020B0604020202020204" pitchFamily="34" charset="0"/>
                <a:cs typeface="Arial" panose="020B0604020202020204" pitchFamily="34" charset="0"/>
              </a:rPr>
              <a:t>2 </a:t>
            </a:r>
            <a:r>
              <a:rPr lang="en-US" sz="1400" b="1" dirty="0">
                <a:latin typeface="Arial" panose="020B0604020202020204" pitchFamily="34" charset="0"/>
                <a:cs typeface="Arial" panose="020B0604020202020204" pitchFamily="34" charset="0"/>
              </a:rPr>
              <a:t>(</a:t>
            </a:r>
            <a:r>
              <a:rPr lang="en-US" sz="1400" b="1" dirty="0" err="1">
                <a:latin typeface="Arial" panose="020B0604020202020204" pitchFamily="34" charset="0"/>
                <a:cs typeface="Arial" panose="020B0604020202020204" pitchFamily="34" charset="0"/>
              </a:rPr>
              <a:t>HxV</a:t>
            </a:r>
            <a:r>
              <a:rPr lang="en-US" sz="1400" b="1" dirty="0">
                <a:latin typeface="Arial" panose="020B0604020202020204" pitchFamily="34" charset="0"/>
                <a:cs typeface="Arial" panose="020B0604020202020204" pitchFamily="34" charset="0"/>
              </a:rPr>
              <a:t>)</a:t>
            </a:r>
          </a:p>
          <a:p>
            <a:r>
              <a:rPr lang="en-US" sz="1400" b="1" dirty="0">
                <a:solidFill>
                  <a:srgbClr val="00B050"/>
                </a:solidFill>
                <a:latin typeface="Arial" panose="020B0604020202020204" pitchFamily="34" charset="0"/>
                <a:cs typeface="Arial" panose="020B0604020202020204" pitchFamily="34" charset="0"/>
              </a:rPr>
              <a:t>Flux: </a:t>
            </a:r>
            <a:r>
              <a:rPr lang="en-US" sz="1600" b="1" dirty="0"/>
              <a:t>~6*10</a:t>
            </a:r>
            <a:r>
              <a:rPr lang="en-US" sz="1600" b="1" baseline="30000" dirty="0"/>
              <a:t>13</a:t>
            </a:r>
            <a:r>
              <a:rPr lang="en-US" sz="1600" b="1" dirty="0"/>
              <a:t> </a:t>
            </a:r>
            <a:r>
              <a:rPr lang="en-US" sz="1600" b="1" dirty="0" err="1"/>
              <a:t>ph</a:t>
            </a:r>
            <a:r>
              <a:rPr lang="en-US" sz="1600" b="1" dirty="0"/>
              <a:t>/s/0.1%BW - 30 </a:t>
            </a:r>
            <a:r>
              <a:rPr lang="en-US" sz="1600" b="1" dirty="0" err="1"/>
              <a:t>keV</a:t>
            </a:r>
            <a:r>
              <a:rPr lang="en-US" sz="1600" b="1" dirty="0"/>
              <a:t>/250 mA</a:t>
            </a:r>
          </a:p>
          <a:p>
            <a:endParaRPr lang="en-US" sz="1600" b="1" dirty="0">
              <a:latin typeface="Arial" panose="020B0604020202020204" pitchFamily="34" charset="0"/>
              <a:cs typeface="Arial" panose="020B0604020202020204" pitchFamily="34" charset="0"/>
            </a:endParaRPr>
          </a:p>
          <a:p>
            <a:pPr algn="ctr"/>
            <a:endParaRPr lang="en-US" b="1" dirty="0">
              <a:latin typeface="Arial" panose="020B0604020202020204" pitchFamily="34" charset="0"/>
              <a:cs typeface="Arial" panose="020B0604020202020204" pitchFamily="34" charset="0"/>
            </a:endParaRPr>
          </a:p>
        </p:txBody>
      </p:sp>
      <p:sp>
        <p:nvSpPr>
          <p:cNvPr id="5" name="TextBox 4"/>
          <p:cNvSpPr txBox="1"/>
          <p:nvPr/>
        </p:nvSpPr>
        <p:spPr>
          <a:xfrm>
            <a:off x="127779" y="3732784"/>
            <a:ext cx="4060139" cy="867884"/>
          </a:xfrm>
          <a:prstGeom prst="rect">
            <a:avLst/>
          </a:prstGeom>
          <a:ln w="25400">
            <a:solidFill>
              <a:schemeClr val="accent2"/>
            </a:solidFill>
          </a:ln>
        </p:spPr>
        <p:txBody>
          <a:bodyPr vert="horz" wrap="square" lIns="91440" tIns="45720" rIns="91440" bIns="45720" rtlCol="0" anchor="t">
            <a:noAutofit/>
          </a:bodyPr>
          <a:lstStyle/>
          <a:p>
            <a:r>
              <a:rPr lang="en-US" sz="1600" b="1" dirty="0">
                <a:latin typeface="Arial" panose="020B0604020202020204" pitchFamily="34" charset="0"/>
                <a:cs typeface="Arial" panose="020B0604020202020204" pitchFamily="34" charset="0"/>
              </a:rPr>
              <a:t>@ENDSTATION: </a:t>
            </a:r>
            <a:r>
              <a:rPr lang="en-US" sz="1600" b="1" dirty="0">
                <a:solidFill>
                  <a:srgbClr val="00B050"/>
                </a:solidFill>
                <a:latin typeface="Arial" panose="020B0604020202020204" pitchFamily="34" charset="0"/>
                <a:cs typeface="Arial" panose="020B0604020202020204" pitchFamily="34" charset="0"/>
              </a:rPr>
              <a:t>Filtered white beam </a:t>
            </a:r>
            <a:r>
              <a:rPr lang="en-US" sz="1600" b="1" dirty="0">
                <a:latin typeface="Arial" panose="020B0604020202020204" pitchFamily="34" charset="0"/>
                <a:cs typeface="Arial" panose="020B0604020202020204" pitchFamily="34" charset="0"/>
              </a:rPr>
              <a:t>or </a:t>
            </a:r>
            <a:r>
              <a:rPr lang="en-US" sz="1600" b="1" dirty="0">
                <a:solidFill>
                  <a:schemeClr val="accent1">
                    <a:lumMod val="75000"/>
                  </a:schemeClr>
                </a:solidFill>
                <a:latin typeface="Arial" panose="020B0604020202020204" pitchFamily="34" charset="0"/>
                <a:cs typeface="Arial" panose="020B0604020202020204" pitchFamily="34" charset="0"/>
              </a:rPr>
              <a:t>Double Multilayer Monochromator </a:t>
            </a:r>
            <a:r>
              <a:rPr lang="el-GR" sz="1600" b="1" dirty="0">
                <a:solidFill>
                  <a:schemeClr val="accent1">
                    <a:lumMod val="75000"/>
                  </a:schemeClr>
                </a:solidFill>
                <a:latin typeface="Arial" panose="020B0604020202020204" pitchFamily="34" charset="0"/>
                <a:cs typeface="Arial" panose="020B0604020202020204" pitchFamily="34" charset="0"/>
              </a:rPr>
              <a:t>Δ</a:t>
            </a:r>
            <a:r>
              <a:rPr lang="en-US" sz="1600" b="1" dirty="0">
                <a:solidFill>
                  <a:schemeClr val="accent1">
                    <a:lumMod val="75000"/>
                  </a:schemeClr>
                </a:solidFill>
                <a:latin typeface="Arial" panose="020B0604020202020204" pitchFamily="34" charset="0"/>
                <a:cs typeface="Arial" panose="020B0604020202020204" pitchFamily="34" charset="0"/>
              </a:rPr>
              <a:t>E/E ~ [2,5]% </a:t>
            </a:r>
            <a:r>
              <a:rPr lang="en-US" sz="1600" b="1" dirty="0" smtClean="0">
                <a:solidFill>
                  <a:schemeClr val="accent1">
                    <a:lumMod val="75000"/>
                  </a:schemeClr>
                </a:solidFill>
                <a:latin typeface="Arial" panose="020B0604020202020204" pitchFamily="34" charset="0"/>
                <a:cs typeface="Arial" panose="020B0604020202020204" pitchFamily="34" charset="0"/>
              </a:rPr>
              <a:t>beam</a:t>
            </a:r>
            <a:endParaRPr lang="en-US" sz="1600" b="1" dirty="0">
              <a:latin typeface="Arial" panose="020B0604020202020204" pitchFamily="34" charset="0"/>
              <a:cs typeface="Arial" panose="020B0604020202020204" pitchFamily="34" charset="0"/>
            </a:endParaRPr>
          </a:p>
        </p:txBody>
      </p:sp>
      <p:pic>
        <p:nvPicPr>
          <p:cNvPr id="21" name="Picture 20"/>
          <p:cNvPicPr>
            <a:picLocks noChangeAspect="1"/>
          </p:cNvPicPr>
          <p:nvPr/>
        </p:nvPicPr>
        <p:blipFill>
          <a:blip r:embed="rId3"/>
          <a:stretch>
            <a:fillRect/>
          </a:stretch>
        </p:blipFill>
        <p:spPr>
          <a:xfrm flipH="1">
            <a:off x="7688909" y="455918"/>
            <a:ext cx="719852" cy="856047"/>
          </a:xfrm>
          <a:prstGeom prst="rect">
            <a:avLst/>
          </a:prstGeom>
        </p:spPr>
      </p:pic>
      <p:sp>
        <p:nvSpPr>
          <p:cNvPr id="20" name="TextBox 19"/>
          <p:cNvSpPr txBox="1"/>
          <p:nvPr/>
        </p:nvSpPr>
        <p:spPr>
          <a:xfrm>
            <a:off x="7616475" y="1338141"/>
            <a:ext cx="972238" cy="386895"/>
          </a:xfrm>
          <a:prstGeom prst="rect">
            <a:avLst/>
          </a:prstGeom>
        </p:spPr>
        <p:txBody>
          <a:bodyPr vert="horz" wrap="square" lIns="91440" tIns="45720" rIns="91440" bIns="45720" rtlCol="0" anchor="t">
            <a:noAutofit/>
          </a:bodyPr>
          <a:lstStyle/>
          <a:p>
            <a:pPr algn="ctr"/>
            <a:r>
              <a:rPr lang="en-US" sz="1200" b="1" dirty="0">
                <a:latin typeface="Arial" panose="020B0604020202020204" pitchFamily="34" charset="0"/>
                <a:cs typeface="Arial" panose="020B0604020202020204" pitchFamily="34" charset="0"/>
              </a:rPr>
              <a:t>MPW54</a:t>
            </a:r>
          </a:p>
        </p:txBody>
      </p:sp>
      <p:sp>
        <p:nvSpPr>
          <p:cNvPr id="22" name="Rectangle 21"/>
          <p:cNvSpPr/>
          <p:nvPr/>
        </p:nvSpPr>
        <p:spPr>
          <a:xfrm flipH="1">
            <a:off x="7309233" y="1019964"/>
            <a:ext cx="45719" cy="331643"/>
          </a:xfrm>
          <a:prstGeom prst="rect">
            <a:avLst/>
          </a:prstGeom>
          <a:solidFill>
            <a:schemeClr val="bg2">
              <a:lumMod val="50000"/>
            </a:schemeClr>
          </a:solidFill>
          <a:ln>
            <a:solidFill>
              <a:schemeClr val="tx1"/>
            </a:solidFill>
          </a:ln>
          <a:scene3d>
            <a:camera prst="orthographicFront">
              <a:rot lat="0" lon="0" rev="1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75000"/>
                </a:schemeClr>
              </a:solidFill>
            </a:endParaRPr>
          </a:p>
        </p:txBody>
      </p:sp>
      <p:pic>
        <p:nvPicPr>
          <p:cNvPr id="27" name="Picture 26"/>
          <p:cNvPicPr>
            <a:picLocks noChangeAspect="1"/>
          </p:cNvPicPr>
          <p:nvPr/>
        </p:nvPicPr>
        <p:blipFill rotWithShape="1">
          <a:blip r:embed="rId4"/>
          <a:srcRect l="30718" t="8782" r="55999" b="42788"/>
          <a:stretch/>
        </p:blipFill>
        <p:spPr>
          <a:xfrm rot="20303251" flipH="1">
            <a:off x="6409331" y="999133"/>
            <a:ext cx="431801" cy="589588"/>
          </a:xfrm>
          <a:prstGeom prst="rect">
            <a:avLst/>
          </a:prstGeom>
        </p:spPr>
      </p:pic>
      <p:sp>
        <p:nvSpPr>
          <p:cNvPr id="23" name="Rectangle 22"/>
          <p:cNvSpPr/>
          <p:nvPr/>
        </p:nvSpPr>
        <p:spPr>
          <a:xfrm rot="20176292">
            <a:off x="6485982" y="1525303"/>
            <a:ext cx="285751" cy="870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flipH="1">
            <a:off x="7372733" y="994564"/>
            <a:ext cx="45719" cy="331643"/>
          </a:xfrm>
          <a:prstGeom prst="rect">
            <a:avLst/>
          </a:prstGeom>
          <a:solidFill>
            <a:schemeClr val="bg2">
              <a:lumMod val="50000"/>
            </a:schemeClr>
          </a:solidFill>
          <a:ln>
            <a:solidFill>
              <a:schemeClr val="tx1"/>
            </a:solidFill>
          </a:ln>
          <a:scene3d>
            <a:camera prst="orthographicFront">
              <a:rot lat="0" lon="0" rev="1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75000"/>
                </a:schemeClr>
              </a:solidFill>
            </a:endParaRPr>
          </a:p>
        </p:txBody>
      </p:sp>
      <p:sp>
        <p:nvSpPr>
          <p:cNvPr id="29" name="Rectangle 28"/>
          <p:cNvSpPr/>
          <p:nvPr/>
        </p:nvSpPr>
        <p:spPr>
          <a:xfrm flipH="1">
            <a:off x="7436233" y="969164"/>
            <a:ext cx="45719" cy="331643"/>
          </a:xfrm>
          <a:prstGeom prst="rect">
            <a:avLst/>
          </a:prstGeom>
          <a:solidFill>
            <a:schemeClr val="bg2">
              <a:lumMod val="50000"/>
            </a:schemeClr>
          </a:solidFill>
          <a:ln>
            <a:solidFill>
              <a:schemeClr val="tx1"/>
            </a:solidFill>
          </a:ln>
          <a:scene3d>
            <a:camera prst="orthographicFront">
              <a:rot lat="0" lon="0" rev="1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75000"/>
                </a:schemeClr>
              </a:solidFill>
            </a:endParaRPr>
          </a:p>
        </p:txBody>
      </p:sp>
      <p:cxnSp>
        <p:nvCxnSpPr>
          <p:cNvPr id="31" name="Straight Connector 30"/>
          <p:cNvCxnSpPr>
            <a:cxnSpLocks/>
          </p:cNvCxnSpPr>
          <p:nvPr/>
        </p:nvCxnSpPr>
        <p:spPr>
          <a:xfrm flipV="1">
            <a:off x="6378263" y="867433"/>
            <a:ext cx="1738631" cy="61866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pic>
        <p:nvPicPr>
          <p:cNvPr id="33" name="Picture 32"/>
          <p:cNvPicPr/>
          <p:nvPr/>
        </p:nvPicPr>
        <p:blipFill rotWithShape="1">
          <a:blip r:embed="rId5" cstate="print">
            <a:extLst>
              <a:ext uri="{28A0092B-C50C-407E-A947-70E740481C1C}">
                <a14:useLocalDpi xmlns:a14="http://schemas.microsoft.com/office/drawing/2010/main" val="0"/>
              </a:ext>
            </a:extLst>
          </a:blip>
          <a:srcRect l="54588" t="18371" r="19955" b="32205"/>
          <a:stretch/>
        </p:blipFill>
        <p:spPr bwMode="auto">
          <a:xfrm>
            <a:off x="5458078" y="1486852"/>
            <a:ext cx="262388" cy="447683"/>
          </a:xfrm>
          <a:prstGeom prst="rect">
            <a:avLst/>
          </a:prstGeom>
          <a:noFill/>
          <a:ln w="15875">
            <a:noFill/>
          </a:ln>
        </p:spPr>
      </p:pic>
      <p:cxnSp>
        <p:nvCxnSpPr>
          <p:cNvPr id="34" name="Straight Connector 33"/>
          <p:cNvCxnSpPr>
            <a:cxnSpLocks/>
          </p:cNvCxnSpPr>
          <p:nvPr/>
        </p:nvCxnSpPr>
        <p:spPr>
          <a:xfrm flipV="1">
            <a:off x="5653915" y="1224358"/>
            <a:ext cx="820697" cy="29203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5720466" y="1391749"/>
            <a:ext cx="906546" cy="333935"/>
          </a:xfrm>
          <a:prstGeom prst="line">
            <a:avLst/>
          </a:prstGeom>
          <a:ln w="28575">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6211234" y="843155"/>
            <a:ext cx="606448" cy="294497"/>
          </a:xfrm>
          <a:prstGeom prst="rect">
            <a:avLst/>
          </a:prstGeom>
        </p:spPr>
        <p:txBody>
          <a:bodyPr vert="horz" wrap="square" lIns="91440" tIns="45720" rIns="91440" bIns="45720" rtlCol="0" anchor="t">
            <a:noAutofit/>
          </a:bodyPr>
          <a:lstStyle/>
          <a:p>
            <a:pPr algn="ctr"/>
            <a:r>
              <a:rPr lang="en-US" sz="1100" b="1" dirty="0">
                <a:latin typeface="Arial" panose="020B0604020202020204" pitchFamily="34" charset="0"/>
                <a:cs typeface="Arial" panose="020B0604020202020204" pitchFamily="34" charset="0"/>
              </a:rPr>
              <a:t>DMM</a:t>
            </a:r>
          </a:p>
        </p:txBody>
      </p:sp>
      <p:sp>
        <p:nvSpPr>
          <p:cNvPr id="40" name="TextBox 39"/>
          <p:cNvSpPr txBox="1"/>
          <p:nvPr/>
        </p:nvSpPr>
        <p:spPr>
          <a:xfrm>
            <a:off x="7178729" y="1304454"/>
            <a:ext cx="606448" cy="294497"/>
          </a:xfrm>
          <a:prstGeom prst="rect">
            <a:avLst/>
          </a:prstGeom>
        </p:spPr>
        <p:txBody>
          <a:bodyPr vert="horz" wrap="square" lIns="91440" tIns="45720" rIns="91440" bIns="45720" rtlCol="0" anchor="t">
            <a:noAutofit/>
          </a:bodyPr>
          <a:lstStyle/>
          <a:p>
            <a:pPr algn="ctr"/>
            <a:r>
              <a:rPr lang="en-US" sz="1100" b="1" dirty="0">
                <a:latin typeface="Arial" panose="020B0604020202020204" pitchFamily="34" charset="0"/>
                <a:cs typeface="Arial" panose="020B0604020202020204" pitchFamily="34" charset="0"/>
              </a:rPr>
              <a:t>Filters</a:t>
            </a:r>
          </a:p>
        </p:txBody>
      </p:sp>
      <p:sp>
        <p:nvSpPr>
          <p:cNvPr id="41" name="TextBox 40"/>
          <p:cNvSpPr txBox="1"/>
          <p:nvPr/>
        </p:nvSpPr>
        <p:spPr>
          <a:xfrm>
            <a:off x="5201885" y="1224000"/>
            <a:ext cx="837510" cy="294497"/>
          </a:xfrm>
          <a:prstGeom prst="rect">
            <a:avLst/>
          </a:prstGeom>
        </p:spPr>
        <p:txBody>
          <a:bodyPr vert="horz" wrap="square" lIns="91440" tIns="45720" rIns="91440" bIns="45720" rtlCol="0" anchor="t">
            <a:noAutofit/>
          </a:bodyPr>
          <a:lstStyle/>
          <a:p>
            <a:pPr algn="ctr"/>
            <a:r>
              <a:rPr lang="en-US" sz="1100" b="1" dirty="0">
                <a:latin typeface="Arial" panose="020B0604020202020204" pitchFamily="34" charset="0"/>
                <a:cs typeface="Arial" panose="020B0604020202020204" pitchFamily="34" charset="0"/>
              </a:rPr>
              <a:t>CT-stage</a:t>
            </a:r>
          </a:p>
        </p:txBody>
      </p:sp>
      <p:sp>
        <p:nvSpPr>
          <p:cNvPr id="42" name="TextBox 41"/>
          <p:cNvSpPr txBox="1"/>
          <p:nvPr/>
        </p:nvSpPr>
        <p:spPr>
          <a:xfrm>
            <a:off x="5348649" y="1922087"/>
            <a:ext cx="518581" cy="282303"/>
          </a:xfrm>
          <a:prstGeom prst="rect">
            <a:avLst/>
          </a:prstGeom>
        </p:spPr>
        <p:txBody>
          <a:bodyPr vert="horz" wrap="square" lIns="91440" tIns="45720" rIns="91440" bIns="45720" rtlCol="0" anchor="t">
            <a:noAutofit/>
          </a:bodyPr>
          <a:lstStyle/>
          <a:p>
            <a:pPr algn="ctr"/>
            <a:r>
              <a:rPr lang="en-US" sz="1000" b="1" dirty="0">
                <a:solidFill>
                  <a:schemeClr val="accent2"/>
                </a:solidFill>
                <a:latin typeface="Arial" panose="020B0604020202020204" pitchFamily="34" charset="0"/>
                <a:cs typeface="Arial" panose="020B0604020202020204" pitchFamily="34" charset="0"/>
              </a:rPr>
              <a:t>36 m</a:t>
            </a:r>
          </a:p>
        </p:txBody>
      </p:sp>
      <p:sp>
        <p:nvSpPr>
          <p:cNvPr id="43" name="TextBox 42"/>
          <p:cNvSpPr txBox="1"/>
          <p:nvPr/>
        </p:nvSpPr>
        <p:spPr>
          <a:xfrm>
            <a:off x="6499208" y="1552261"/>
            <a:ext cx="518581" cy="282303"/>
          </a:xfrm>
          <a:prstGeom prst="rect">
            <a:avLst/>
          </a:prstGeom>
        </p:spPr>
        <p:txBody>
          <a:bodyPr vert="horz" wrap="square" lIns="91440" tIns="45720" rIns="91440" bIns="45720" rtlCol="0" anchor="t">
            <a:noAutofit/>
          </a:bodyPr>
          <a:lstStyle/>
          <a:p>
            <a:pPr algn="ctr"/>
            <a:r>
              <a:rPr lang="en-US" sz="1000" b="1" dirty="0">
                <a:solidFill>
                  <a:schemeClr val="accent2"/>
                </a:solidFill>
                <a:latin typeface="Arial" panose="020B0604020202020204" pitchFamily="34" charset="0"/>
                <a:cs typeface="Arial" panose="020B0604020202020204" pitchFamily="34" charset="0"/>
              </a:rPr>
              <a:t>20 m</a:t>
            </a:r>
          </a:p>
        </p:txBody>
      </p:sp>
      <p:sp>
        <p:nvSpPr>
          <p:cNvPr id="44" name="TextBox 43"/>
          <p:cNvSpPr txBox="1"/>
          <p:nvPr/>
        </p:nvSpPr>
        <p:spPr>
          <a:xfrm>
            <a:off x="7091483" y="732170"/>
            <a:ext cx="518581" cy="282303"/>
          </a:xfrm>
          <a:prstGeom prst="rect">
            <a:avLst/>
          </a:prstGeom>
        </p:spPr>
        <p:txBody>
          <a:bodyPr vert="horz" wrap="square" lIns="91440" tIns="45720" rIns="91440" bIns="45720" rtlCol="0" anchor="t">
            <a:noAutofit/>
          </a:bodyPr>
          <a:lstStyle/>
          <a:p>
            <a:pPr algn="ctr"/>
            <a:r>
              <a:rPr lang="en-US" sz="1000" b="1" dirty="0">
                <a:solidFill>
                  <a:schemeClr val="accent2"/>
                </a:solidFill>
                <a:latin typeface="Arial" panose="020B0604020202020204" pitchFamily="34" charset="0"/>
                <a:cs typeface="Arial" panose="020B0604020202020204" pitchFamily="34" charset="0"/>
              </a:rPr>
              <a:t>18 m</a:t>
            </a:r>
          </a:p>
        </p:txBody>
      </p:sp>
      <p:sp>
        <p:nvSpPr>
          <p:cNvPr id="45" name="TextBox 44"/>
          <p:cNvSpPr txBox="1"/>
          <p:nvPr/>
        </p:nvSpPr>
        <p:spPr>
          <a:xfrm>
            <a:off x="4632685" y="1053502"/>
            <a:ext cx="837510" cy="294497"/>
          </a:xfrm>
          <a:prstGeom prst="rect">
            <a:avLst/>
          </a:prstGeom>
        </p:spPr>
        <p:txBody>
          <a:bodyPr vert="horz" wrap="square" lIns="91440" tIns="45720" rIns="91440" bIns="45720" rtlCol="0" anchor="t">
            <a:noAutofit/>
          </a:bodyPr>
          <a:lstStyle/>
          <a:p>
            <a:pPr algn="ctr"/>
            <a:r>
              <a:rPr lang="en-US" sz="1100" b="1" dirty="0">
                <a:latin typeface="Arial" panose="020B0604020202020204" pitchFamily="34" charset="0"/>
                <a:cs typeface="Arial" panose="020B0604020202020204" pitchFamily="34" charset="0"/>
              </a:rPr>
              <a:t>Detector</a:t>
            </a:r>
          </a:p>
        </p:txBody>
      </p:sp>
      <p:pic>
        <p:nvPicPr>
          <p:cNvPr id="46" name="Picture 4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68404" y="1343158"/>
            <a:ext cx="374647" cy="395289"/>
          </a:xfrm>
          <a:prstGeom prst="rect">
            <a:avLst/>
          </a:prstGeom>
          <a:ln w="19050">
            <a:solidFill>
              <a:schemeClr val="bg1"/>
            </a:solidFill>
          </a:ln>
        </p:spPr>
      </p:pic>
      <p:sp>
        <p:nvSpPr>
          <p:cNvPr id="47" name="TextBox 46"/>
          <p:cNvSpPr txBox="1"/>
          <p:nvPr/>
        </p:nvSpPr>
        <p:spPr>
          <a:xfrm>
            <a:off x="4550069" y="1780935"/>
            <a:ext cx="746302" cy="282303"/>
          </a:xfrm>
          <a:prstGeom prst="rect">
            <a:avLst/>
          </a:prstGeom>
        </p:spPr>
        <p:txBody>
          <a:bodyPr vert="horz" wrap="square" lIns="91440" tIns="45720" rIns="91440" bIns="45720" rtlCol="0" anchor="t">
            <a:noAutofit/>
          </a:bodyPr>
          <a:lstStyle/>
          <a:p>
            <a:pPr algn="ctr"/>
            <a:r>
              <a:rPr lang="en-US" sz="1000" b="1" dirty="0">
                <a:solidFill>
                  <a:schemeClr val="accent2"/>
                </a:solidFill>
                <a:latin typeface="Arial" panose="020B0604020202020204" pitchFamily="34" charset="0"/>
                <a:cs typeface="Arial" panose="020B0604020202020204" pitchFamily="34" charset="0"/>
              </a:rPr>
              <a:t>36-40 m</a:t>
            </a:r>
          </a:p>
        </p:txBody>
      </p:sp>
      <p:cxnSp>
        <p:nvCxnSpPr>
          <p:cNvPr id="48" name="Straight Connector 47"/>
          <p:cNvCxnSpPr>
            <a:cxnSpLocks/>
          </p:cNvCxnSpPr>
          <p:nvPr/>
        </p:nvCxnSpPr>
        <p:spPr>
          <a:xfrm flipV="1">
            <a:off x="5133287" y="1562876"/>
            <a:ext cx="396007" cy="128786"/>
          </a:xfrm>
          <a:prstGeom prst="line">
            <a:avLst/>
          </a:prstGeom>
          <a:ln w="28575">
            <a:solidFill>
              <a:srgbClr val="C00000">
                <a:alpha val="31000"/>
              </a:srgbClr>
            </a:solidFill>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6756294" y="2030381"/>
            <a:ext cx="2231202" cy="984784"/>
          </a:xfrm>
          <a:prstGeom prst="rect">
            <a:avLst/>
          </a:prstGeom>
          <a:noFill/>
        </p:spPr>
        <p:txBody>
          <a:bodyPr vert="horz" wrap="square" lIns="91440" tIns="45720" rIns="91440" bIns="45720" rtlCol="0" anchor="t">
            <a:noAutofit/>
          </a:bodyPr>
          <a:lstStyle/>
          <a:p>
            <a:pPr algn="ctr"/>
            <a:r>
              <a:rPr lang="en-US" sz="1600" b="1" dirty="0">
                <a:solidFill>
                  <a:srgbClr val="00B050"/>
                </a:solidFill>
                <a:latin typeface="Arial" panose="020B0604020202020204" pitchFamily="34" charset="0"/>
                <a:cs typeface="Arial" panose="020B0604020202020204" pitchFamily="34" charset="0"/>
              </a:rPr>
              <a:t>Temporal resolution</a:t>
            </a:r>
            <a:r>
              <a:rPr lang="en-US" sz="1600" b="1" dirty="0" smtClean="0">
                <a:solidFill>
                  <a:srgbClr val="00B050"/>
                </a:solidFill>
                <a:latin typeface="Arial" panose="020B0604020202020204" pitchFamily="34" charset="0"/>
                <a:cs typeface="Arial" panose="020B0604020202020204" pitchFamily="34" charset="0"/>
              </a:rPr>
              <a:t>:</a:t>
            </a:r>
          </a:p>
          <a:p>
            <a:pPr algn="ctr"/>
            <a:r>
              <a:rPr lang="en-US" sz="500" b="1" dirty="0" smtClean="0">
                <a:solidFill>
                  <a:srgbClr val="00B050"/>
                </a:solidFill>
                <a:latin typeface="Arial" panose="020B0604020202020204" pitchFamily="34" charset="0"/>
                <a:cs typeface="Arial" panose="020B0604020202020204" pitchFamily="34" charset="0"/>
              </a:rPr>
              <a:t> </a:t>
            </a:r>
            <a:endParaRPr lang="en-US" sz="500" b="1" dirty="0">
              <a:solidFill>
                <a:srgbClr val="00B05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200" b="1" dirty="0" smtClean="0">
                <a:latin typeface="Arial" panose="020B0604020202020204" pitchFamily="34" charset="0"/>
                <a:cs typeface="Arial" panose="020B0604020202020204" pitchFamily="34" charset="0"/>
              </a:rPr>
              <a:t>100 </a:t>
            </a:r>
            <a:r>
              <a:rPr lang="en-US" sz="1200" b="1" dirty="0" err="1">
                <a:latin typeface="Arial" panose="020B0604020202020204" pitchFamily="34" charset="0"/>
                <a:cs typeface="Arial" panose="020B0604020202020204" pitchFamily="34" charset="0"/>
              </a:rPr>
              <a:t>ms</a:t>
            </a:r>
            <a:r>
              <a:rPr lang="en-US" sz="1200" b="1" dirty="0">
                <a:latin typeface="Arial" panose="020B0604020202020204" pitchFamily="34" charset="0"/>
                <a:cs typeface="Arial" panose="020B0604020202020204" pitchFamily="34" charset="0"/>
              </a:rPr>
              <a:t> - 1000 s </a:t>
            </a:r>
            <a:r>
              <a:rPr lang="en-US" sz="1200" b="1" dirty="0" smtClean="0">
                <a:latin typeface="Arial" panose="020B0604020202020204" pitchFamily="34" charset="0"/>
                <a:cs typeface="Arial" panose="020B0604020202020204" pitchFamily="34" charset="0"/>
              </a:rPr>
              <a:t>(CT)</a:t>
            </a:r>
            <a:endParaRPr lang="en-US" sz="12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200" b="1" dirty="0">
                <a:latin typeface="Arial" panose="020B0604020202020204" pitchFamily="34" charset="0"/>
                <a:cs typeface="Arial" panose="020B0604020202020204" pitchFamily="34" charset="0"/>
              </a:rPr>
              <a:t>100 µs - 1 s (Radiography</a:t>
            </a:r>
            <a:r>
              <a:rPr lang="en-US" sz="1100" b="1" dirty="0">
                <a:latin typeface="Arial" panose="020B0604020202020204" pitchFamily="34" charset="0"/>
                <a:cs typeface="Arial" panose="020B0604020202020204" pitchFamily="34" charset="0"/>
              </a:rPr>
              <a:t>)</a:t>
            </a:r>
          </a:p>
        </p:txBody>
      </p:sp>
      <p:cxnSp>
        <p:nvCxnSpPr>
          <p:cNvPr id="59" name="Straight Arrow Connector 58"/>
          <p:cNvCxnSpPr>
            <a:cxnSpLocks/>
          </p:cNvCxnSpPr>
          <p:nvPr/>
        </p:nvCxnSpPr>
        <p:spPr>
          <a:xfrm>
            <a:off x="5405799" y="1563896"/>
            <a:ext cx="0" cy="348231"/>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135005" y="4730043"/>
            <a:ext cx="4103031" cy="357452"/>
          </a:xfrm>
          <a:prstGeom prst="rect">
            <a:avLst/>
          </a:prstGeom>
        </p:spPr>
        <p:txBody>
          <a:bodyPr vert="horz" wrap="square" lIns="91440" tIns="45720" rIns="91440" bIns="45720" rtlCol="0" anchor="t">
            <a:noAutofit/>
          </a:bodyPr>
          <a:lstStyle/>
          <a:p>
            <a:r>
              <a:rPr lang="en-US" sz="1600" b="1" dirty="0">
                <a:solidFill>
                  <a:srgbClr val="FF0000"/>
                </a:solidFill>
                <a:latin typeface="Arial" panose="020B0604020202020204" pitchFamily="34" charset="0"/>
                <a:cs typeface="Arial" panose="020B0604020202020204" pitchFamily="34" charset="0"/>
              </a:rPr>
              <a:t>Operational to users - Beginning 2024</a:t>
            </a:r>
          </a:p>
        </p:txBody>
      </p:sp>
      <p:sp>
        <p:nvSpPr>
          <p:cNvPr id="63" name="TextBox 62"/>
          <p:cNvSpPr txBox="1"/>
          <p:nvPr/>
        </p:nvSpPr>
        <p:spPr>
          <a:xfrm>
            <a:off x="4181248" y="2561047"/>
            <a:ext cx="2437921" cy="595123"/>
          </a:xfrm>
          <a:prstGeom prst="rect">
            <a:avLst/>
          </a:prstGeom>
        </p:spPr>
        <p:txBody>
          <a:bodyPr vert="horz" wrap="square" lIns="91440" tIns="45720" rIns="91440" bIns="45720" rtlCol="0" anchor="t">
            <a:noAutofit/>
          </a:bodyPr>
          <a:lstStyle/>
          <a:p>
            <a:pPr algn="ctr"/>
            <a:r>
              <a:rPr lang="en-US" sz="1600" b="1" dirty="0">
                <a:latin typeface="Arial" panose="020B0604020202020204" pitchFamily="34" charset="0"/>
                <a:cs typeface="Arial" panose="020B0604020202020204" pitchFamily="34" charset="0"/>
              </a:rPr>
              <a:t>FAXTOR</a:t>
            </a:r>
          </a:p>
          <a:p>
            <a:pPr algn="ctr"/>
            <a:r>
              <a:rPr lang="en-US" sz="1600" b="1" dirty="0">
                <a:latin typeface="Arial" panose="020B0604020202020204" pitchFamily="34" charset="0"/>
                <a:cs typeface="Arial" panose="020B0604020202020204" pitchFamily="34" charset="0"/>
              </a:rPr>
              <a:t>End-station</a:t>
            </a:r>
          </a:p>
        </p:txBody>
      </p:sp>
      <p:sp>
        <p:nvSpPr>
          <p:cNvPr id="64" name="Rectangle 63"/>
          <p:cNvSpPr/>
          <p:nvPr/>
        </p:nvSpPr>
        <p:spPr>
          <a:xfrm>
            <a:off x="6756294" y="2035218"/>
            <a:ext cx="2239222" cy="987217"/>
          </a:xfrm>
          <a:prstGeom prst="rect">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6760494" y="3206343"/>
            <a:ext cx="2235021" cy="1377078"/>
          </a:xfrm>
          <a:prstGeom prst="rect">
            <a:avLst/>
          </a:prstGeom>
          <a:solidFill>
            <a:schemeClr val="bg1"/>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6752473" y="3771184"/>
            <a:ext cx="2243042" cy="937420"/>
          </a:xfrm>
          <a:prstGeom prst="rect">
            <a:avLst/>
          </a:prstGeom>
        </p:spPr>
        <p:txBody>
          <a:bodyPr vert="horz" wrap="square" lIns="91440" tIns="45720" rIns="91440" bIns="45720" rtlCol="0" anchor="t">
            <a:noAutofit/>
          </a:bodyPr>
          <a:lstStyle/>
          <a:p>
            <a:pPr marL="171450" indent="-171450">
              <a:buFont typeface="Arial" panose="020B0604020202020204" pitchFamily="34" charset="0"/>
              <a:buChar char="•"/>
            </a:pPr>
            <a:r>
              <a:rPr lang="en-US" sz="1200" b="1" dirty="0" smtClean="0">
                <a:solidFill>
                  <a:srgbClr val="0070C0"/>
                </a:solidFill>
                <a:latin typeface="Arial" panose="020B0604020202020204" pitchFamily="34" charset="0"/>
                <a:cs typeface="Arial" panose="020B0604020202020204" pitchFamily="34" charset="0"/>
              </a:rPr>
              <a:t>Pixel </a:t>
            </a:r>
            <a:r>
              <a:rPr lang="en-US" sz="1200" b="1" dirty="0">
                <a:solidFill>
                  <a:srgbClr val="0070C0"/>
                </a:solidFill>
                <a:latin typeface="Arial" panose="020B0604020202020204" pitchFamily="34" charset="0"/>
                <a:cs typeface="Arial" panose="020B0604020202020204" pitchFamily="34" charset="0"/>
              </a:rPr>
              <a:t>size: </a:t>
            </a:r>
            <a:r>
              <a:rPr lang="en-US" sz="1200" b="1" dirty="0" smtClean="0">
                <a:latin typeface="Arial" panose="020B0604020202020204" pitchFamily="34" charset="0"/>
                <a:cs typeface="Arial" panose="020B0604020202020204" pitchFamily="34" charset="0"/>
              </a:rPr>
              <a:t>1-10 </a:t>
            </a:r>
            <a:r>
              <a:rPr lang="en-US" sz="1200" b="1" dirty="0">
                <a:latin typeface="Arial" panose="020B0604020202020204" pitchFamily="34" charset="0"/>
                <a:cs typeface="Arial" panose="020B0604020202020204" pitchFamily="34" charset="0"/>
              </a:rPr>
              <a:t>µm</a:t>
            </a:r>
          </a:p>
          <a:p>
            <a:pPr marL="171450" indent="-171450">
              <a:buFont typeface="Arial" panose="020B0604020202020204" pitchFamily="34" charset="0"/>
              <a:buChar char="•"/>
            </a:pPr>
            <a:r>
              <a:rPr lang="en-US" sz="1200" b="1" dirty="0">
                <a:solidFill>
                  <a:srgbClr val="0070C0"/>
                </a:solidFill>
                <a:latin typeface="Arial" panose="020B0604020202020204" pitchFamily="34" charset="0"/>
                <a:cs typeface="Arial" panose="020B0604020202020204" pitchFamily="34" charset="0"/>
              </a:rPr>
              <a:t>Field of view: </a:t>
            </a:r>
            <a:r>
              <a:rPr lang="en-US" sz="1200" b="1" dirty="0" smtClean="0">
                <a:latin typeface="Arial" panose="020B0604020202020204" pitchFamily="34" charset="0"/>
                <a:cs typeface="Arial" panose="020B0604020202020204" pitchFamily="34" charset="0"/>
              </a:rPr>
              <a:t>few mm to few cm</a:t>
            </a:r>
            <a:endParaRPr lang="en-US" sz="1200" b="1" dirty="0">
              <a:latin typeface="Arial" panose="020B0604020202020204" pitchFamily="34" charset="0"/>
              <a:cs typeface="Arial" panose="020B0604020202020204" pitchFamily="34" charset="0"/>
            </a:endParaRPr>
          </a:p>
        </p:txBody>
      </p:sp>
      <p:sp>
        <p:nvSpPr>
          <p:cNvPr id="62" name="Rectangle 61"/>
          <p:cNvSpPr/>
          <p:nvPr/>
        </p:nvSpPr>
        <p:spPr>
          <a:xfrm>
            <a:off x="6902683" y="3204262"/>
            <a:ext cx="2092833" cy="523220"/>
          </a:xfrm>
          <a:prstGeom prst="rect">
            <a:avLst/>
          </a:prstGeom>
        </p:spPr>
        <p:txBody>
          <a:bodyPr wrap="square">
            <a:spAutoFit/>
          </a:bodyPr>
          <a:lstStyle/>
          <a:p>
            <a:pPr algn="ctr"/>
            <a:r>
              <a:rPr lang="en-US" sz="1600" b="1" dirty="0">
                <a:solidFill>
                  <a:srgbClr val="00B050"/>
                </a:solidFill>
                <a:latin typeface="Arial" panose="020B0604020202020204" pitchFamily="34" charset="0"/>
                <a:cs typeface="Arial" panose="020B0604020202020204" pitchFamily="34" charset="0"/>
              </a:rPr>
              <a:t>Spatial resolution </a:t>
            </a:r>
            <a:endParaRPr lang="en-US" sz="1600" b="1" dirty="0" smtClean="0">
              <a:solidFill>
                <a:srgbClr val="00B050"/>
              </a:solidFill>
              <a:latin typeface="Arial" panose="020B0604020202020204" pitchFamily="34" charset="0"/>
              <a:cs typeface="Arial" panose="020B0604020202020204" pitchFamily="34" charset="0"/>
            </a:endParaRPr>
          </a:p>
          <a:p>
            <a:pPr algn="ctr"/>
            <a:r>
              <a:rPr lang="en-US" sz="1200" b="1" i="1" dirty="0" smtClean="0">
                <a:latin typeface="Arial" panose="020B0604020202020204" pitchFamily="34" charset="0"/>
                <a:cs typeface="Arial" panose="020B0604020202020204" pitchFamily="34" charset="0"/>
              </a:rPr>
              <a:t>Two detection stages</a:t>
            </a:r>
            <a:endParaRPr lang="en-US" sz="1200" b="1" i="1"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E536CCAE-0159-4EFA-A2EB-D4AE1C209383}"/>
              </a:ext>
            </a:extLst>
          </p:cNvPr>
          <p:cNvSpPr txBox="1"/>
          <p:nvPr/>
        </p:nvSpPr>
        <p:spPr>
          <a:xfrm>
            <a:off x="6005047" y="570473"/>
            <a:ext cx="1282958" cy="348963"/>
          </a:xfrm>
          <a:prstGeom prst="rect">
            <a:avLst/>
          </a:prstGeom>
        </p:spPr>
        <p:txBody>
          <a:bodyPr vert="horz" wrap="square" lIns="91440" tIns="45720" rIns="91440" bIns="45720" rtlCol="0" anchor="t">
            <a:noAutofit/>
          </a:bodyPr>
          <a:lstStyle/>
          <a:p>
            <a:r>
              <a:rPr lang="en-US" sz="1400" b="1" dirty="0">
                <a:solidFill>
                  <a:schemeClr val="accent1"/>
                </a:solidFill>
                <a:latin typeface="Arial" panose="020B0604020202020204" pitchFamily="34" charset="0"/>
                <a:cs typeface="Arial" panose="020B0604020202020204" pitchFamily="34" charset="0"/>
              </a:rPr>
              <a:t>10-50 keV</a:t>
            </a:r>
          </a:p>
        </p:txBody>
      </p:sp>
      <p:pic>
        <p:nvPicPr>
          <p:cNvPr id="13" name="Picture 12">
            <a:extLst>
              <a:ext uri="{FF2B5EF4-FFF2-40B4-BE49-F238E27FC236}">
                <a16:creationId xmlns:a16="http://schemas.microsoft.com/office/drawing/2014/main" id="{09213D84-4BF6-4A0D-A999-5DF3691E8C03}"/>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11017" r="9447" b="17246"/>
          <a:stretch/>
        </p:blipFill>
        <p:spPr>
          <a:xfrm>
            <a:off x="4250885" y="3226617"/>
            <a:ext cx="2438621" cy="1353403"/>
          </a:xfrm>
          <a:prstGeom prst="rect">
            <a:avLst/>
          </a:prstGeom>
          <a:ln w="22225">
            <a:solidFill>
              <a:schemeClr val="tx1"/>
            </a:solidFill>
          </a:ln>
        </p:spPr>
      </p:pic>
      <p:cxnSp>
        <p:nvCxnSpPr>
          <p:cNvPr id="16" name="Straight Connector 15">
            <a:extLst>
              <a:ext uri="{FF2B5EF4-FFF2-40B4-BE49-F238E27FC236}">
                <a16:creationId xmlns:a16="http://schemas.microsoft.com/office/drawing/2014/main" id="{CD9F1ADE-0A0F-438B-9853-0C6B023C40E3}"/>
              </a:ext>
            </a:extLst>
          </p:cNvPr>
          <p:cNvCxnSpPr>
            <a:cxnSpLocks/>
          </p:cNvCxnSpPr>
          <p:nvPr/>
        </p:nvCxnSpPr>
        <p:spPr>
          <a:xfrm flipH="1">
            <a:off x="4238037" y="2063239"/>
            <a:ext cx="508678" cy="1163378"/>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69307C8C-FA71-42A2-B4F5-643CB3B6EA9D}"/>
              </a:ext>
            </a:extLst>
          </p:cNvPr>
          <p:cNvCxnSpPr>
            <a:cxnSpLocks/>
            <a:stCxn id="42" idx="3"/>
          </p:cNvCxnSpPr>
          <p:nvPr/>
        </p:nvCxnSpPr>
        <p:spPr>
          <a:xfrm>
            <a:off x="5867230" y="2063239"/>
            <a:ext cx="821576" cy="1141023"/>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pic>
        <p:nvPicPr>
          <p:cNvPr id="50" name="Picture 49">
            <a:extLst>
              <a:ext uri="{FF2B5EF4-FFF2-40B4-BE49-F238E27FC236}">
                <a16:creationId xmlns:a16="http://schemas.microsoft.com/office/drawing/2014/main" id="{38B7FF90-44AD-4F4C-98CC-2B3C0586E79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034335" y="4734837"/>
            <a:ext cx="2032884" cy="355755"/>
          </a:xfrm>
          <a:prstGeom prst="rect">
            <a:avLst/>
          </a:prstGeom>
        </p:spPr>
      </p:pic>
      <p:pic>
        <p:nvPicPr>
          <p:cNvPr id="51" name="Picture 50">
            <a:extLst>
              <a:ext uri="{FF2B5EF4-FFF2-40B4-BE49-F238E27FC236}">
                <a16:creationId xmlns:a16="http://schemas.microsoft.com/office/drawing/2014/main" id="{2983FACB-3EFE-428B-978E-CF96F25B05C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138514" y="4738879"/>
            <a:ext cx="1782560" cy="363939"/>
          </a:xfrm>
          <a:prstGeom prst="rect">
            <a:avLst/>
          </a:prstGeom>
        </p:spPr>
      </p:pic>
      <p:sp>
        <p:nvSpPr>
          <p:cNvPr id="14" name="TextBox 13"/>
          <p:cNvSpPr txBox="1"/>
          <p:nvPr/>
        </p:nvSpPr>
        <p:spPr>
          <a:xfrm>
            <a:off x="1231594" y="581510"/>
            <a:ext cx="2460729" cy="432963"/>
          </a:xfrm>
          <a:prstGeom prst="rect">
            <a:avLst/>
          </a:prstGeom>
          <a:ln>
            <a:solidFill>
              <a:schemeClr val="accent2"/>
            </a:solidFill>
          </a:ln>
        </p:spPr>
        <p:txBody>
          <a:bodyPr vert="horz" wrap="square" lIns="91440" tIns="45720" rIns="91440" bIns="45720" rtlCol="0" anchor="t">
            <a:noAutofit/>
          </a:bodyPr>
          <a:lstStyle/>
          <a:p>
            <a:r>
              <a:rPr lang="en-US" sz="2400" b="1" i="1" dirty="0" smtClean="0">
                <a:latin typeface="Arial" panose="020B0604020202020204" pitchFamily="34" charset="0"/>
                <a:cs typeface="Arial" panose="020B0604020202020204" pitchFamily="34" charset="0"/>
              </a:rPr>
              <a:t>In construction</a:t>
            </a:r>
          </a:p>
        </p:txBody>
      </p:sp>
    </p:spTree>
    <p:extLst>
      <p:ext uri="{BB962C8B-B14F-4D97-AF65-F5344CB8AC3E}">
        <p14:creationId xmlns:p14="http://schemas.microsoft.com/office/powerpoint/2010/main" val="7912499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3" y="76451"/>
            <a:ext cx="7070271" cy="441146"/>
          </a:xfrm>
        </p:spPr>
        <p:txBody>
          <a:bodyPr/>
          <a:lstStyle/>
          <a:p>
            <a:r>
              <a:rPr lang="en-US" dirty="0" smtClean="0"/>
              <a:t>FAXTOR - Techniques </a:t>
            </a:r>
            <a:r>
              <a:rPr lang="en-US" dirty="0"/>
              <a:t>and science</a:t>
            </a:r>
          </a:p>
        </p:txBody>
      </p:sp>
      <p:sp>
        <p:nvSpPr>
          <p:cNvPr id="32" name="TextBox 31"/>
          <p:cNvSpPr txBox="1"/>
          <p:nvPr/>
        </p:nvSpPr>
        <p:spPr>
          <a:xfrm>
            <a:off x="44141" y="792027"/>
            <a:ext cx="5555865" cy="1631216"/>
          </a:xfrm>
          <a:prstGeom prst="rect">
            <a:avLst/>
          </a:prstGeom>
          <a:solidFill>
            <a:schemeClr val="bg1"/>
          </a:solidFill>
        </p:spPr>
        <p:txBody>
          <a:bodyPr wrap="square" rtlCol="0">
            <a:spAutoFit/>
          </a:bodyPr>
          <a:lstStyle/>
          <a:p>
            <a:r>
              <a:rPr lang="en-US" sz="2000" b="1" dirty="0">
                <a:solidFill>
                  <a:schemeClr val="tx2"/>
                </a:solidFill>
                <a:latin typeface="Arial" panose="020B0604020202020204" pitchFamily="34" charset="0"/>
                <a:cs typeface="Arial" panose="020B0604020202020204" pitchFamily="34" charset="0"/>
              </a:rPr>
              <a:t>Available </a:t>
            </a:r>
            <a:r>
              <a:rPr lang="en-US" sz="2000" b="1" dirty="0" smtClean="0">
                <a:solidFill>
                  <a:schemeClr val="tx2"/>
                </a:solidFill>
                <a:latin typeface="Arial" panose="020B0604020202020204" pitchFamily="34" charset="0"/>
                <a:cs typeface="Arial" panose="020B0604020202020204" pitchFamily="34" charset="0"/>
              </a:rPr>
              <a:t>techniques:</a:t>
            </a:r>
            <a:endParaRPr lang="en-US" sz="2000" b="1" dirty="0">
              <a:solidFill>
                <a:schemeClr val="tx2"/>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b="1" dirty="0" smtClean="0">
                <a:latin typeface="Arial" panose="020B0604020202020204" pitchFamily="34" charset="0"/>
                <a:cs typeface="Arial" panose="020B0604020202020204" pitchFamily="34" charset="0"/>
              </a:rPr>
              <a:t>Propagation based imaging. (1-5 µm, 10-40 </a:t>
            </a:r>
            <a:r>
              <a:rPr lang="en-US" sz="1600" b="1" dirty="0" err="1" smtClean="0">
                <a:latin typeface="Arial" panose="020B0604020202020204" pitchFamily="34" charset="0"/>
                <a:cs typeface="Arial" panose="020B0604020202020204" pitchFamily="34" charset="0"/>
              </a:rPr>
              <a:t>keV</a:t>
            </a:r>
            <a:r>
              <a:rPr lang="en-US" sz="1600" b="1" dirty="0" smtClean="0">
                <a:latin typeface="Arial" panose="020B0604020202020204" pitchFamily="34" charset="0"/>
                <a:cs typeface="Arial" panose="020B0604020202020204" pitchFamily="34" charset="0"/>
              </a:rPr>
              <a:t>)</a:t>
            </a:r>
            <a:endParaRPr lang="en-US" sz="16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b="1" dirty="0">
                <a:latin typeface="Arial" panose="020B0604020202020204" pitchFamily="34" charset="0"/>
                <a:cs typeface="Arial" panose="020B0604020202020204" pitchFamily="34" charset="0"/>
              </a:rPr>
              <a:t>X-ray absorption </a:t>
            </a:r>
            <a:r>
              <a:rPr lang="en-US" sz="1600" b="1" dirty="0" smtClean="0">
                <a:latin typeface="Arial" panose="020B0604020202020204" pitchFamily="34" charset="0"/>
                <a:cs typeface="Arial" panose="020B0604020202020204" pitchFamily="34" charset="0"/>
              </a:rPr>
              <a:t>imaging. </a:t>
            </a:r>
            <a:r>
              <a:rPr lang="en-US" sz="1600" b="1" dirty="0">
                <a:latin typeface="Arial" panose="020B0604020202020204" pitchFamily="34" charset="0"/>
                <a:cs typeface="Arial" panose="020B0604020202020204" pitchFamily="34" charset="0"/>
              </a:rPr>
              <a:t>(1-10 </a:t>
            </a:r>
            <a:r>
              <a:rPr lang="en-US" sz="1600" b="1" dirty="0" smtClean="0">
                <a:latin typeface="Arial" panose="020B0604020202020204" pitchFamily="34" charset="0"/>
                <a:cs typeface="Arial" panose="020B0604020202020204" pitchFamily="34" charset="0"/>
              </a:rPr>
              <a:t>µm, 10-70 </a:t>
            </a:r>
            <a:r>
              <a:rPr lang="en-US" sz="1600" b="1" dirty="0" err="1" smtClean="0">
                <a:latin typeface="Arial" panose="020B0604020202020204" pitchFamily="34" charset="0"/>
                <a:cs typeface="Arial" panose="020B0604020202020204" pitchFamily="34" charset="0"/>
              </a:rPr>
              <a:t>keV</a:t>
            </a:r>
            <a:r>
              <a:rPr lang="en-US" sz="1600" b="1" dirty="0" smtClean="0">
                <a:latin typeface="Arial" panose="020B0604020202020204" pitchFamily="34" charset="0"/>
                <a:cs typeface="Arial" panose="020B0604020202020204" pitchFamily="34" charset="0"/>
              </a:rPr>
              <a:t>)</a:t>
            </a:r>
          </a:p>
          <a:p>
            <a:pPr marL="285750" indent="-285750">
              <a:buFont typeface="Arial" panose="020B0604020202020204" pitchFamily="34" charset="0"/>
              <a:buChar char="•"/>
            </a:pPr>
            <a:endParaRPr lang="en-US" sz="16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b="1" dirty="0">
                <a:latin typeface="Arial" panose="020B0604020202020204" pitchFamily="34" charset="0"/>
                <a:cs typeface="Arial" panose="020B0604020202020204" pitchFamily="34" charset="0"/>
              </a:rPr>
              <a:t>Time resolved </a:t>
            </a:r>
            <a:r>
              <a:rPr lang="en-US" sz="1600" b="1" dirty="0" smtClean="0">
                <a:latin typeface="Arial" panose="020B0604020202020204" pitchFamily="34" charset="0"/>
                <a:cs typeface="Arial" panose="020B0604020202020204" pitchFamily="34" charset="0"/>
              </a:rPr>
              <a:t>radiography. </a:t>
            </a:r>
          </a:p>
          <a:p>
            <a:pPr marL="285750" indent="-285750">
              <a:buFont typeface="Arial" panose="020B0604020202020204" pitchFamily="34" charset="0"/>
              <a:buChar char="•"/>
            </a:pPr>
            <a:r>
              <a:rPr lang="en-US" sz="1600" b="1" dirty="0" smtClean="0">
                <a:latin typeface="Arial" panose="020B0604020202020204" pitchFamily="34" charset="0"/>
                <a:cs typeface="Arial" panose="020B0604020202020204" pitchFamily="34" charset="0"/>
              </a:rPr>
              <a:t>µ-Computed </a:t>
            </a:r>
            <a:r>
              <a:rPr lang="en-US" sz="1600" b="1" dirty="0">
                <a:latin typeface="Arial" panose="020B0604020202020204" pitchFamily="34" charset="0"/>
                <a:cs typeface="Arial" panose="020B0604020202020204" pitchFamily="34" charset="0"/>
              </a:rPr>
              <a:t>tomography (3D/4D</a:t>
            </a:r>
            <a:r>
              <a:rPr lang="en-US" sz="1600" b="1" dirty="0" smtClean="0">
                <a:latin typeface="Arial" panose="020B0604020202020204" pitchFamily="34" charset="0"/>
                <a:cs typeface="Arial" panose="020B0604020202020204" pitchFamily="34" charset="0"/>
              </a:rPr>
              <a:t>).</a:t>
            </a:r>
            <a:endParaRPr lang="en-US" sz="1600" b="1" dirty="0">
              <a:latin typeface="Arial" panose="020B0604020202020204" pitchFamily="34" charset="0"/>
              <a:cs typeface="Arial" panose="020B0604020202020204" pitchFamily="34" charset="0"/>
            </a:endParaRPr>
          </a:p>
        </p:txBody>
      </p:sp>
      <p:sp>
        <p:nvSpPr>
          <p:cNvPr id="18" name="Rectangle 17"/>
          <p:cNvSpPr/>
          <p:nvPr/>
        </p:nvSpPr>
        <p:spPr>
          <a:xfrm>
            <a:off x="238783" y="2509224"/>
            <a:ext cx="2577584" cy="523220"/>
          </a:xfrm>
          <a:prstGeom prst="rect">
            <a:avLst/>
          </a:prstGeom>
          <a:noFill/>
        </p:spPr>
        <p:txBody>
          <a:bodyPr wrap="square">
            <a:spAutoFit/>
          </a:bodyPr>
          <a:lstStyle/>
          <a:p>
            <a:pPr algn="ctr"/>
            <a:r>
              <a:rPr lang="en-US" sz="1400" b="1" dirty="0">
                <a:solidFill>
                  <a:schemeClr val="accent1"/>
                </a:solidFill>
              </a:rPr>
              <a:t> </a:t>
            </a:r>
            <a:r>
              <a:rPr lang="en-US" sz="1400" b="1" dirty="0" smtClean="0">
                <a:solidFill>
                  <a:schemeClr val="accent1"/>
                </a:solidFill>
              </a:rPr>
              <a:t>+ Combination </a:t>
            </a:r>
            <a:r>
              <a:rPr lang="en-US" sz="1400" b="1" dirty="0">
                <a:solidFill>
                  <a:schemeClr val="accent1"/>
                </a:solidFill>
              </a:rPr>
              <a:t>with external stimuli</a:t>
            </a:r>
          </a:p>
        </p:txBody>
      </p:sp>
      <p:sp>
        <p:nvSpPr>
          <p:cNvPr id="3" name="TextBox 2">
            <a:extLst>
              <a:ext uri="{FF2B5EF4-FFF2-40B4-BE49-F238E27FC236}">
                <a16:creationId xmlns:a16="http://schemas.microsoft.com/office/drawing/2014/main" id="{FECE793A-27A7-4633-8C29-C50A80938B26}"/>
              </a:ext>
            </a:extLst>
          </p:cNvPr>
          <p:cNvSpPr txBox="1"/>
          <p:nvPr/>
        </p:nvSpPr>
        <p:spPr>
          <a:xfrm>
            <a:off x="354512" y="4743192"/>
            <a:ext cx="632538" cy="261610"/>
          </a:xfrm>
          <a:prstGeom prst="rect">
            <a:avLst/>
          </a:prstGeom>
        </p:spPr>
        <p:txBody>
          <a:bodyPr vert="horz" wrap="square" lIns="91440" tIns="45720" rIns="91440" bIns="45720" rtlCol="0" anchor="t">
            <a:noAutofit/>
          </a:bodyPr>
          <a:lstStyle/>
          <a:p>
            <a:r>
              <a:rPr lang="en-US" sz="1400" b="1" dirty="0">
                <a:solidFill>
                  <a:schemeClr val="bg1"/>
                </a:solidFill>
                <a:latin typeface="Arial" panose="020B0604020202020204" pitchFamily="34" charset="0"/>
                <a:cs typeface="Arial" panose="020B0604020202020204" pitchFamily="34" charset="0"/>
              </a:rPr>
              <a:t>land</a:t>
            </a:r>
          </a:p>
        </p:txBody>
      </p:sp>
      <p:sp>
        <p:nvSpPr>
          <p:cNvPr id="4" name="Rectangle 3">
            <a:extLst>
              <a:ext uri="{FF2B5EF4-FFF2-40B4-BE49-F238E27FC236}">
                <a16:creationId xmlns:a16="http://schemas.microsoft.com/office/drawing/2014/main" id="{477E76D3-530A-404D-806D-DC2D42C0BB74}"/>
              </a:ext>
            </a:extLst>
          </p:cNvPr>
          <p:cNvSpPr/>
          <p:nvPr/>
        </p:nvSpPr>
        <p:spPr>
          <a:xfrm>
            <a:off x="5600007" y="2227197"/>
            <a:ext cx="2970141" cy="230832"/>
          </a:xfrm>
          <a:prstGeom prst="rect">
            <a:avLst/>
          </a:prstGeom>
        </p:spPr>
        <p:txBody>
          <a:bodyPr wrap="square">
            <a:spAutoFit/>
          </a:bodyPr>
          <a:lstStyle/>
          <a:p>
            <a:r>
              <a:rPr lang="en-US" sz="900" dirty="0" smtClean="0">
                <a:latin typeface="Arial" panose="020B0604020202020204" pitchFamily="34" charset="0"/>
                <a:cs typeface="Arial" panose="020B0604020202020204" pitchFamily="34" charset="0"/>
              </a:rPr>
              <a:t>Romano M. et al. Cancers, 2021.</a:t>
            </a:r>
            <a:endParaRPr lang="en-US" sz="900" dirty="0">
              <a:latin typeface="Arial" panose="020B0604020202020204" pitchFamily="34" charset="0"/>
              <a:cs typeface="Arial" panose="020B0604020202020204" pitchFamily="34" charset="0"/>
            </a:endParaRPr>
          </a:p>
        </p:txBody>
      </p:sp>
      <p:pic>
        <p:nvPicPr>
          <p:cNvPr id="8" name="Picture 7"/>
          <p:cNvPicPr>
            <a:picLocks noChangeAspect="1"/>
          </p:cNvPicPr>
          <p:nvPr/>
        </p:nvPicPr>
        <p:blipFill rotWithShape="1">
          <a:blip r:embed="rId3"/>
          <a:srcRect b="40892"/>
          <a:stretch/>
        </p:blipFill>
        <p:spPr>
          <a:xfrm>
            <a:off x="5608687" y="576262"/>
            <a:ext cx="3450598" cy="1635830"/>
          </a:xfrm>
          <a:prstGeom prst="rect">
            <a:avLst/>
          </a:prstGeom>
        </p:spPr>
      </p:pic>
      <p:sp>
        <p:nvSpPr>
          <p:cNvPr id="14" name="TextBox 13"/>
          <p:cNvSpPr txBox="1"/>
          <p:nvPr/>
        </p:nvSpPr>
        <p:spPr>
          <a:xfrm>
            <a:off x="7228242" y="2211731"/>
            <a:ext cx="1973038" cy="340939"/>
          </a:xfrm>
          <a:prstGeom prst="rect">
            <a:avLst/>
          </a:prstGeom>
        </p:spPr>
        <p:txBody>
          <a:bodyPr vert="horz" wrap="square" lIns="91440" tIns="45720" rIns="91440" bIns="45720" rtlCol="0" anchor="t">
            <a:noAutofit/>
          </a:bodyPr>
          <a:lstStyle/>
          <a:p>
            <a:pPr algn="ctr"/>
            <a:r>
              <a:rPr lang="en-US" sz="1100" b="1" dirty="0" smtClean="0">
                <a:latin typeface="Arial" panose="020B0604020202020204" pitchFamily="34" charset="0"/>
                <a:cs typeface="Arial" panose="020B0604020202020204" pitchFamily="34" charset="0"/>
              </a:rPr>
              <a:t>µCT/µXRF/SAXS/WAXS</a:t>
            </a:r>
          </a:p>
        </p:txBody>
      </p:sp>
      <p:pic>
        <p:nvPicPr>
          <p:cNvPr id="15" name="Picture 14"/>
          <p:cNvPicPr>
            <a:picLocks noChangeAspect="1"/>
          </p:cNvPicPr>
          <p:nvPr/>
        </p:nvPicPr>
        <p:blipFill>
          <a:blip r:embed="rId4"/>
          <a:stretch>
            <a:fillRect/>
          </a:stretch>
        </p:blipFill>
        <p:spPr>
          <a:xfrm>
            <a:off x="3280720" y="2576733"/>
            <a:ext cx="2812367" cy="1851474"/>
          </a:xfrm>
          <a:prstGeom prst="rect">
            <a:avLst/>
          </a:prstGeom>
        </p:spPr>
      </p:pic>
      <p:sp>
        <p:nvSpPr>
          <p:cNvPr id="16" name="Rectangle 15"/>
          <p:cNvSpPr/>
          <p:nvPr/>
        </p:nvSpPr>
        <p:spPr>
          <a:xfrm>
            <a:off x="3206520" y="4428207"/>
            <a:ext cx="2527533" cy="230832"/>
          </a:xfrm>
          <a:prstGeom prst="rect">
            <a:avLst/>
          </a:prstGeom>
        </p:spPr>
        <p:txBody>
          <a:bodyPr wrap="square">
            <a:spAutoFit/>
          </a:bodyPr>
          <a:lstStyle/>
          <a:p>
            <a:r>
              <a:rPr lang="en-US" sz="900" dirty="0" err="1">
                <a:latin typeface="Arial" panose="020B0604020202020204" pitchFamily="34" charset="0"/>
                <a:cs typeface="Arial" panose="020B0604020202020204" pitchFamily="34" charset="0"/>
              </a:rPr>
              <a:t>Stroebel</a:t>
            </a:r>
            <a:r>
              <a:rPr lang="en-US" sz="900" dirty="0">
                <a:latin typeface="Arial" panose="020B0604020202020204" pitchFamily="34" charset="0"/>
                <a:cs typeface="Arial" panose="020B0604020202020204" pitchFamily="34" charset="0"/>
              </a:rPr>
              <a:t> </a:t>
            </a:r>
            <a:r>
              <a:rPr lang="en-US" sz="900" dirty="0" smtClean="0">
                <a:latin typeface="Arial" panose="020B0604020202020204" pitchFamily="34" charset="0"/>
                <a:cs typeface="Arial" panose="020B0604020202020204" pitchFamily="34" charset="0"/>
              </a:rPr>
              <a:t>J. </a:t>
            </a:r>
            <a:r>
              <a:rPr lang="en-US" sz="900" dirty="0">
                <a:latin typeface="Arial" panose="020B0604020202020204" pitchFamily="34" charset="0"/>
                <a:cs typeface="Arial" panose="020B0604020202020204" pitchFamily="34" charset="0"/>
              </a:rPr>
              <a:t>et al</a:t>
            </a:r>
            <a:r>
              <a:rPr lang="en-US" sz="900" dirty="0" smtClean="0">
                <a:latin typeface="Arial" panose="020B0604020202020204" pitchFamily="34" charset="0"/>
                <a:cs typeface="Arial" panose="020B0604020202020204" pitchFamily="34" charset="0"/>
              </a:rPr>
              <a:t>. </a:t>
            </a:r>
            <a:r>
              <a:rPr lang="en-US" sz="900" dirty="0">
                <a:latin typeface="Arial" panose="020B0604020202020204" pitchFamily="34" charset="0"/>
                <a:cs typeface="Arial" panose="020B0604020202020204" pitchFamily="34" charset="0"/>
              </a:rPr>
              <a:t>Sci. Rep, 2020.</a:t>
            </a:r>
          </a:p>
        </p:txBody>
      </p:sp>
      <p:pic>
        <p:nvPicPr>
          <p:cNvPr id="19" name="Picture 18"/>
          <p:cNvPicPr>
            <a:picLocks noChangeAspect="1"/>
          </p:cNvPicPr>
          <p:nvPr/>
        </p:nvPicPr>
        <p:blipFill>
          <a:blip r:embed="rId5"/>
          <a:stretch>
            <a:fillRect/>
          </a:stretch>
        </p:blipFill>
        <p:spPr>
          <a:xfrm>
            <a:off x="6329220" y="2888141"/>
            <a:ext cx="2665611" cy="1564758"/>
          </a:xfrm>
          <a:prstGeom prst="rect">
            <a:avLst/>
          </a:prstGeom>
        </p:spPr>
      </p:pic>
      <p:sp>
        <p:nvSpPr>
          <p:cNvPr id="6" name="TextBox 5"/>
          <p:cNvSpPr txBox="1"/>
          <p:nvPr/>
        </p:nvSpPr>
        <p:spPr>
          <a:xfrm>
            <a:off x="6329220" y="4442136"/>
            <a:ext cx="2632464" cy="221717"/>
          </a:xfrm>
          <a:prstGeom prst="rect">
            <a:avLst/>
          </a:prstGeom>
        </p:spPr>
        <p:txBody>
          <a:bodyPr vert="horz" wrap="square" lIns="91440" tIns="45720" rIns="91440" bIns="45720" rtlCol="0" anchor="t">
            <a:noAutofit/>
          </a:bodyPr>
          <a:lstStyle/>
          <a:p>
            <a:r>
              <a:rPr lang="en-US" sz="900" dirty="0" smtClean="0">
                <a:latin typeface="Arial" panose="020B0604020202020204" pitchFamily="34" charset="0"/>
                <a:cs typeface="Arial" panose="020B0604020202020204" pitchFamily="34" charset="0"/>
              </a:rPr>
              <a:t>Mittone A. et Al, JSR 2020.</a:t>
            </a:r>
          </a:p>
        </p:txBody>
      </p:sp>
      <p:pic>
        <p:nvPicPr>
          <p:cNvPr id="7" name="Picture 6"/>
          <p:cNvPicPr>
            <a:picLocks noChangeAspect="1"/>
          </p:cNvPicPr>
          <p:nvPr/>
        </p:nvPicPr>
        <p:blipFill>
          <a:blip r:embed="rId6"/>
          <a:stretch>
            <a:fillRect/>
          </a:stretch>
        </p:blipFill>
        <p:spPr>
          <a:xfrm>
            <a:off x="88629" y="3475697"/>
            <a:ext cx="2969245" cy="1393959"/>
          </a:xfrm>
          <a:prstGeom prst="rect">
            <a:avLst/>
          </a:prstGeom>
        </p:spPr>
      </p:pic>
      <p:sp>
        <p:nvSpPr>
          <p:cNvPr id="20" name="Rectangle 19">
            <a:extLst>
              <a:ext uri="{FF2B5EF4-FFF2-40B4-BE49-F238E27FC236}">
                <a16:creationId xmlns:a16="http://schemas.microsoft.com/office/drawing/2014/main" id="{477E76D3-530A-404D-806D-DC2D42C0BB74}"/>
              </a:ext>
            </a:extLst>
          </p:cNvPr>
          <p:cNvSpPr/>
          <p:nvPr/>
        </p:nvSpPr>
        <p:spPr>
          <a:xfrm>
            <a:off x="88629" y="4858608"/>
            <a:ext cx="2383491" cy="230832"/>
          </a:xfrm>
          <a:prstGeom prst="rect">
            <a:avLst/>
          </a:prstGeom>
        </p:spPr>
        <p:txBody>
          <a:bodyPr wrap="square">
            <a:spAutoFit/>
          </a:bodyPr>
          <a:lstStyle/>
          <a:p>
            <a:r>
              <a:rPr lang="en-US" sz="900" dirty="0" smtClean="0">
                <a:latin typeface="Arial" panose="020B0604020202020204" pitchFamily="34" charset="0"/>
                <a:cs typeface="Arial" panose="020B0604020202020204" pitchFamily="34" charset="0"/>
              </a:rPr>
              <a:t>Rack A. et al. Instruments, 2020.</a:t>
            </a:r>
            <a:endParaRPr lang="en-US" sz="900" dirty="0">
              <a:latin typeface="Arial" panose="020B0604020202020204" pitchFamily="34" charset="0"/>
              <a:cs typeface="Arial" panose="020B0604020202020204" pitchFamily="34" charset="0"/>
            </a:endParaRPr>
          </a:p>
        </p:txBody>
      </p:sp>
      <p:sp>
        <p:nvSpPr>
          <p:cNvPr id="21" name="Slide Number Placeholder 11"/>
          <p:cNvSpPr>
            <a:spLocks noGrp="1"/>
          </p:cNvSpPr>
          <p:nvPr>
            <p:ph type="sldNum" sz="quarter" idx="12"/>
          </p:nvPr>
        </p:nvSpPr>
        <p:spPr>
          <a:xfrm>
            <a:off x="7085078" y="4869656"/>
            <a:ext cx="2057400" cy="273844"/>
          </a:xfrm>
        </p:spPr>
        <p:txBody>
          <a:bodyPr/>
          <a:lstStyle/>
          <a:p>
            <a:fld id="{59A3C1E9-1E17-4B2D-975E-2F80F7CB45F8}" type="slidenum">
              <a:rPr lang="es-ES" smtClean="0"/>
              <a:t>4</a:t>
            </a:fld>
            <a:endParaRPr lang="es-ES" dirty="0"/>
          </a:p>
        </p:txBody>
      </p:sp>
      <p:sp>
        <p:nvSpPr>
          <p:cNvPr id="9" name="TextBox 8"/>
          <p:cNvSpPr txBox="1"/>
          <p:nvPr/>
        </p:nvSpPr>
        <p:spPr>
          <a:xfrm>
            <a:off x="44142" y="3201267"/>
            <a:ext cx="2481198" cy="343776"/>
          </a:xfrm>
          <a:prstGeom prst="rect">
            <a:avLst/>
          </a:prstGeom>
        </p:spPr>
        <p:txBody>
          <a:bodyPr vert="horz" wrap="square" lIns="91440" tIns="45720" rIns="91440" bIns="45720" rtlCol="0" anchor="t">
            <a:noAutofit/>
          </a:bodyPr>
          <a:lstStyle/>
          <a:p>
            <a:pPr algn="ctr"/>
            <a:r>
              <a:rPr lang="en-US" sz="1100" b="1" dirty="0" smtClean="0">
                <a:latin typeface="Arial" panose="020B0604020202020204" pitchFamily="34" charset="0"/>
                <a:cs typeface="Arial" panose="020B0604020202020204" pitchFamily="34" charset="0"/>
              </a:rPr>
              <a:t>Cartilage imaging (human plugs)</a:t>
            </a:r>
          </a:p>
        </p:txBody>
      </p:sp>
      <p:sp>
        <p:nvSpPr>
          <p:cNvPr id="22" name="TextBox 21"/>
          <p:cNvSpPr txBox="1"/>
          <p:nvPr/>
        </p:nvSpPr>
        <p:spPr>
          <a:xfrm>
            <a:off x="5034485" y="4405169"/>
            <a:ext cx="922414" cy="343776"/>
          </a:xfrm>
          <a:prstGeom prst="rect">
            <a:avLst/>
          </a:prstGeom>
        </p:spPr>
        <p:txBody>
          <a:bodyPr vert="horz" wrap="square" lIns="91440" tIns="45720" rIns="91440" bIns="45720" rtlCol="0" anchor="t">
            <a:noAutofit/>
          </a:bodyPr>
          <a:lstStyle/>
          <a:p>
            <a:r>
              <a:rPr lang="en-US" sz="1200" b="1" dirty="0" smtClean="0">
                <a:latin typeface="Arial" panose="020B0604020202020204" pitchFamily="34" charset="0"/>
                <a:cs typeface="Arial" panose="020B0604020202020204" pitchFamily="34" charset="0"/>
              </a:rPr>
              <a:t>Rat livers</a:t>
            </a:r>
          </a:p>
          <a:p>
            <a:endParaRPr lang="en-US" sz="1200" b="1" dirty="0" smtClean="0">
              <a:latin typeface="Arial" panose="020B0604020202020204" pitchFamily="34" charset="0"/>
              <a:cs typeface="Arial" panose="020B0604020202020204" pitchFamily="34" charset="0"/>
            </a:endParaRPr>
          </a:p>
        </p:txBody>
      </p:sp>
      <p:sp>
        <p:nvSpPr>
          <p:cNvPr id="23" name="TextBox 22"/>
          <p:cNvSpPr txBox="1"/>
          <p:nvPr/>
        </p:nvSpPr>
        <p:spPr>
          <a:xfrm>
            <a:off x="6385980" y="2601974"/>
            <a:ext cx="2673305" cy="343776"/>
          </a:xfrm>
          <a:prstGeom prst="rect">
            <a:avLst/>
          </a:prstGeom>
        </p:spPr>
        <p:txBody>
          <a:bodyPr vert="horz" wrap="square" lIns="91440" tIns="45720" rIns="91440" bIns="45720" rtlCol="0" anchor="t">
            <a:noAutofit/>
          </a:bodyPr>
          <a:lstStyle/>
          <a:p>
            <a:pPr algn="ctr"/>
            <a:r>
              <a:rPr lang="en-US" sz="1200" b="1" dirty="0" smtClean="0">
                <a:latin typeface="Arial" panose="020B0604020202020204" pitchFamily="34" charset="0"/>
                <a:cs typeface="Arial" panose="020B0604020202020204" pitchFamily="34" charset="0"/>
              </a:rPr>
              <a:t>Neuroimaging – spinal cords</a:t>
            </a:r>
          </a:p>
          <a:p>
            <a:pPr algn="ctr"/>
            <a:endParaRPr lang="en-US" sz="1200" b="1" dirty="0" smtClean="0">
              <a:latin typeface="Arial" panose="020B0604020202020204" pitchFamily="34" charset="0"/>
              <a:cs typeface="Arial" panose="020B0604020202020204" pitchFamily="34" charset="0"/>
            </a:endParaRPr>
          </a:p>
        </p:txBody>
      </p:sp>
      <p:sp>
        <p:nvSpPr>
          <p:cNvPr id="24" name="TextBox 23"/>
          <p:cNvSpPr txBox="1"/>
          <p:nvPr/>
        </p:nvSpPr>
        <p:spPr>
          <a:xfrm>
            <a:off x="5608687" y="428907"/>
            <a:ext cx="1037646" cy="308901"/>
          </a:xfrm>
          <a:prstGeom prst="rect">
            <a:avLst/>
          </a:prstGeom>
        </p:spPr>
        <p:txBody>
          <a:bodyPr vert="horz" wrap="square" lIns="91440" tIns="45720" rIns="91440" bIns="45720" rtlCol="0" anchor="t">
            <a:noAutofit/>
          </a:bodyPr>
          <a:lstStyle/>
          <a:p>
            <a:pPr algn="ctr"/>
            <a:r>
              <a:rPr lang="en-US" sz="1200" b="1" dirty="0" smtClean="0">
                <a:latin typeface="Arial" panose="020B0604020202020204" pitchFamily="34" charset="0"/>
                <a:cs typeface="Arial" panose="020B0604020202020204" pitchFamily="34" charset="0"/>
              </a:rPr>
              <a:t>Rat brains</a:t>
            </a:r>
          </a:p>
        </p:txBody>
      </p:sp>
      <p:pic>
        <p:nvPicPr>
          <p:cNvPr id="25" name="Picture 24">
            <a:extLst>
              <a:ext uri="{FF2B5EF4-FFF2-40B4-BE49-F238E27FC236}">
                <a16:creationId xmlns:a16="http://schemas.microsoft.com/office/drawing/2014/main" id="{38B7FF90-44AD-4F4C-98CC-2B3C0586E79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034335" y="4734837"/>
            <a:ext cx="2032884" cy="355755"/>
          </a:xfrm>
          <a:prstGeom prst="rect">
            <a:avLst/>
          </a:prstGeom>
        </p:spPr>
      </p:pic>
      <p:pic>
        <p:nvPicPr>
          <p:cNvPr id="26" name="Picture 25">
            <a:extLst>
              <a:ext uri="{FF2B5EF4-FFF2-40B4-BE49-F238E27FC236}">
                <a16:creationId xmlns:a16="http://schemas.microsoft.com/office/drawing/2014/main" id="{2983FACB-3EFE-428B-978E-CF96F25B05C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138514" y="4738879"/>
            <a:ext cx="1782560" cy="363939"/>
          </a:xfrm>
          <a:prstGeom prst="rect">
            <a:avLst/>
          </a:prstGeom>
        </p:spPr>
      </p:pic>
    </p:spTree>
    <p:extLst>
      <p:ext uri="{BB962C8B-B14F-4D97-AF65-F5344CB8AC3E}">
        <p14:creationId xmlns:p14="http://schemas.microsoft.com/office/powerpoint/2010/main" val="18243067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4303" y="154855"/>
            <a:ext cx="7048610" cy="441410"/>
          </a:xfrm>
        </p:spPr>
        <p:txBody>
          <a:bodyPr/>
          <a:lstStyle/>
          <a:p>
            <a:r>
              <a:rPr lang="en-US" dirty="0"/>
              <a:t>SWOT</a:t>
            </a:r>
          </a:p>
        </p:txBody>
      </p:sp>
      <p:cxnSp>
        <p:nvCxnSpPr>
          <p:cNvPr id="8" name="Straight Connector 7"/>
          <p:cNvCxnSpPr/>
          <p:nvPr/>
        </p:nvCxnSpPr>
        <p:spPr>
          <a:xfrm flipH="1">
            <a:off x="4428795" y="719398"/>
            <a:ext cx="9526" cy="4210454"/>
          </a:xfrm>
          <a:prstGeom prst="line">
            <a:avLst/>
          </a:prstGeom>
          <a:ln w="63500" cap="rnd"/>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flipV="1">
            <a:off x="380671" y="2786770"/>
            <a:ext cx="8325179" cy="522"/>
          </a:xfrm>
          <a:prstGeom prst="line">
            <a:avLst/>
          </a:prstGeom>
          <a:ln w="63500" cap="rnd"/>
        </p:spPr>
        <p:style>
          <a:lnRef idx="1">
            <a:schemeClr val="accent1"/>
          </a:lnRef>
          <a:fillRef idx="0">
            <a:schemeClr val="accent1"/>
          </a:fillRef>
          <a:effectRef idx="0">
            <a:schemeClr val="accent1"/>
          </a:effectRef>
          <a:fontRef idx="minor">
            <a:schemeClr val="tx1"/>
          </a:fontRef>
        </p:style>
      </p:cxnSp>
      <p:sp>
        <p:nvSpPr>
          <p:cNvPr id="12" name="Slide Number Placeholder 11"/>
          <p:cNvSpPr>
            <a:spLocks noGrp="1"/>
          </p:cNvSpPr>
          <p:nvPr>
            <p:ph type="sldNum" sz="quarter" idx="12"/>
          </p:nvPr>
        </p:nvSpPr>
        <p:spPr/>
        <p:txBody>
          <a:bodyPr/>
          <a:lstStyle/>
          <a:p>
            <a:fld id="{59A3C1E9-1E17-4B2D-975E-2F80F7CB45F8}" type="slidenum">
              <a:rPr lang="es-ES" smtClean="0"/>
              <a:t>5</a:t>
            </a:fld>
            <a:endParaRPr lang="es-ES" dirty="0"/>
          </a:p>
        </p:txBody>
      </p:sp>
      <p:sp>
        <p:nvSpPr>
          <p:cNvPr id="13" name="Rectangle 12"/>
          <p:cNvSpPr/>
          <p:nvPr/>
        </p:nvSpPr>
        <p:spPr>
          <a:xfrm>
            <a:off x="1723865" y="713587"/>
            <a:ext cx="1172117" cy="369332"/>
          </a:xfrm>
          <a:prstGeom prst="rect">
            <a:avLst/>
          </a:prstGeom>
          <a:solidFill>
            <a:schemeClr val="accent6">
              <a:lumMod val="20000"/>
              <a:lumOff val="80000"/>
            </a:schemeClr>
          </a:solidFill>
        </p:spPr>
        <p:txBody>
          <a:bodyPr wrap="none">
            <a:spAutoFit/>
          </a:bodyPr>
          <a:lstStyle/>
          <a:p>
            <a:pPr algn="ctr"/>
            <a:r>
              <a:rPr lang="en-US" dirty="0">
                <a:latin typeface="Arial" panose="020B0604020202020204" pitchFamily="34" charset="0"/>
                <a:cs typeface="Arial" panose="020B0604020202020204" pitchFamily="34" charset="0"/>
              </a:rPr>
              <a:t>Strengths</a:t>
            </a:r>
          </a:p>
        </p:txBody>
      </p:sp>
      <p:sp>
        <p:nvSpPr>
          <p:cNvPr id="14" name="Rectangle 13"/>
          <p:cNvSpPr/>
          <p:nvPr/>
        </p:nvSpPr>
        <p:spPr>
          <a:xfrm>
            <a:off x="1873642" y="2848821"/>
            <a:ext cx="966931" cy="369332"/>
          </a:xfrm>
          <a:prstGeom prst="rect">
            <a:avLst/>
          </a:prstGeom>
          <a:solidFill>
            <a:schemeClr val="accent2">
              <a:lumMod val="20000"/>
              <a:lumOff val="80000"/>
            </a:schemeClr>
          </a:solidFill>
        </p:spPr>
        <p:txBody>
          <a:bodyPr wrap="none">
            <a:spAutoFit/>
          </a:bodyPr>
          <a:lstStyle/>
          <a:p>
            <a:pPr algn="ctr"/>
            <a:r>
              <a:rPr lang="en-US" dirty="0">
                <a:latin typeface="Arial" panose="020B0604020202020204" pitchFamily="34" charset="0"/>
                <a:cs typeface="Arial" panose="020B0604020202020204" pitchFamily="34" charset="0"/>
              </a:rPr>
              <a:t>Threats</a:t>
            </a:r>
          </a:p>
        </p:txBody>
      </p:sp>
      <p:sp>
        <p:nvSpPr>
          <p:cNvPr id="15" name="Rectangle 14"/>
          <p:cNvSpPr/>
          <p:nvPr/>
        </p:nvSpPr>
        <p:spPr>
          <a:xfrm>
            <a:off x="5468799" y="732883"/>
            <a:ext cx="1501373" cy="369332"/>
          </a:xfrm>
          <a:prstGeom prst="rect">
            <a:avLst/>
          </a:prstGeom>
          <a:solidFill>
            <a:schemeClr val="accent2">
              <a:lumMod val="20000"/>
              <a:lumOff val="80000"/>
            </a:schemeClr>
          </a:solidFill>
        </p:spPr>
        <p:txBody>
          <a:bodyPr wrap="none">
            <a:spAutoFit/>
          </a:bodyPr>
          <a:lstStyle/>
          <a:p>
            <a:pPr algn="ctr"/>
            <a:r>
              <a:rPr lang="en-US" dirty="0">
                <a:latin typeface="Arial" panose="020B0604020202020204" pitchFamily="34" charset="0"/>
                <a:cs typeface="Arial" panose="020B0604020202020204" pitchFamily="34" charset="0"/>
              </a:rPr>
              <a:t>Weaknesses</a:t>
            </a:r>
          </a:p>
        </p:txBody>
      </p:sp>
      <p:sp>
        <p:nvSpPr>
          <p:cNvPr id="16" name="Rectangle 15"/>
          <p:cNvSpPr/>
          <p:nvPr/>
        </p:nvSpPr>
        <p:spPr>
          <a:xfrm>
            <a:off x="5473928" y="2848821"/>
            <a:ext cx="1556836" cy="369332"/>
          </a:xfrm>
          <a:prstGeom prst="rect">
            <a:avLst/>
          </a:prstGeom>
          <a:solidFill>
            <a:schemeClr val="accent6">
              <a:lumMod val="20000"/>
              <a:lumOff val="80000"/>
            </a:schemeClr>
          </a:solidFill>
        </p:spPr>
        <p:txBody>
          <a:bodyPr wrap="none">
            <a:spAutoFit/>
          </a:bodyPr>
          <a:lstStyle/>
          <a:p>
            <a:r>
              <a:rPr lang="en-US" dirty="0">
                <a:latin typeface="Arial" panose="020B0604020202020204" pitchFamily="34" charset="0"/>
                <a:cs typeface="Arial" panose="020B0604020202020204" pitchFamily="34" charset="0"/>
              </a:rPr>
              <a:t>Opportunities</a:t>
            </a:r>
          </a:p>
        </p:txBody>
      </p:sp>
      <p:sp>
        <p:nvSpPr>
          <p:cNvPr id="3" name="Rectangle 2"/>
          <p:cNvSpPr/>
          <p:nvPr/>
        </p:nvSpPr>
        <p:spPr>
          <a:xfrm>
            <a:off x="4570477" y="1102215"/>
            <a:ext cx="3915968" cy="1685077"/>
          </a:xfrm>
          <a:prstGeom prst="rect">
            <a:avLst/>
          </a:prstGeom>
        </p:spPr>
        <p:txBody>
          <a:bodyPr wrap="square">
            <a:spAutoFit/>
          </a:bodyPr>
          <a:lstStyle/>
          <a:p>
            <a:pPr marL="285750" indent="-285750">
              <a:spcAft>
                <a:spcPts val="300"/>
              </a:spcAft>
              <a:buFont typeface="Arial" panose="020B0604020202020204" pitchFamily="34" charset="0"/>
              <a:buChar char="•"/>
            </a:pPr>
            <a:r>
              <a:rPr lang="en-US" sz="1600" dirty="0" smtClean="0">
                <a:latin typeface="Arial" panose="020B0604020202020204" pitchFamily="34" charset="0"/>
                <a:cs typeface="Arial" panose="020B0604020202020204" pitchFamily="34" charset="0"/>
              </a:rPr>
              <a:t>No </a:t>
            </a:r>
            <a:r>
              <a:rPr lang="en-US" sz="1600" dirty="0">
                <a:latin typeface="Arial" panose="020B0604020202020204" pitchFamily="34" charset="0"/>
                <a:cs typeface="Arial" panose="020B0604020202020204" pitchFamily="34" charset="0"/>
              </a:rPr>
              <a:t>in-vivo measurements </a:t>
            </a:r>
            <a:r>
              <a:rPr lang="en-US" sz="1600" dirty="0" smtClean="0">
                <a:latin typeface="Arial" panose="020B0604020202020204" pitchFamily="34" charset="0"/>
                <a:cs typeface="Arial" panose="020B0604020202020204" pitchFamily="34" charset="0"/>
              </a:rPr>
              <a:t>capabilities (small animals).</a:t>
            </a:r>
            <a:endParaRPr lang="en-US" sz="1600" dirty="0">
              <a:latin typeface="Arial" panose="020B0604020202020204" pitchFamily="34" charset="0"/>
              <a:cs typeface="Arial" panose="020B0604020202020204" pitchFamily="34" charset="0"/>
            </a:endParaRPr>
          </a:p>
          <a:p>
            <a:pPr marL="285750" indent="-285750">
              <a:spcAft>
                <a:spcPts val="300"/>
              </a:spcAft>
              <a:buFont typeface="Arial" panose="020B0604020202020204" pitchFamily="34" charset="0"/>
              <a:buChar char="•"/>
            </a:pPr>
            <a:r>
              <a:rPr lang="en-US" sz="1600" dirty="0">
                <a:latin typeface="Arial" panose="020B0604020202020204" pitchFamily="34" charset="0"/>
                <a:cs typeface="Arial" panose="020B0604020202020204" pitchFamily="34" charset="0"/>
              </a:rPr>
              <a:t>Limited sensitivity in phase-contrast (Spatial coherence).</a:t>
            </a:r>
          </a:p>
          <a:p>
            <a:pPr marL="285750" indent="-285750">
              <a:spcAft>
                <a:spcPts val="300"/>
              </a:spcAft>
              <a:buFont typeface="Arial" panose="020B0604020202020204" pitchFamily="34" charset="0"/>
              <a:buChar char="•"/>
            </a:pPr>
            <a:r>
              <a:rPr lang="en-US" sz="1600" dirty="0">
                <a:latin typeface="Arial" panose="020B0604020202020204" pitchFamily="34" charset="0"/>
                <a:cs typeface="Arial" panose="020B0604020202020204" pitchFamily="34" charset="0"/>
              </a:rPr>
              <a:t>Limited spatial multi-scale capabilities</a:t>
            </a:r>
            <a:r>
              <a:rPr lang="en-US" sz="1600" dirty="0" smtClean="0">
                <a:latin typeface="Arial" panose="020B0604020202020204" pitchFamily="34" charset="0"/>
                <a:cs typeface="Arial" panose="020B0604020202020204" pitchFamily="34" charset="0"/>
              </a:rPr>
              <a:t>.</a:t>
            </a:r>
          </a:p>
          <a:p>
            <a:pPr marL="285750" indent="-285750">
              <a:spcAft>
                <a:spcPts val="300"/>
              </a:spcAft>
              <a:buFont typeface="Arial" panose="020B0604020202020204" pitchFamily="34" charset="0"/>
              <a:buChar char="•"/>
            </a:pPr>
            <a:r>
              <a:rPr lang="en-US" sz="1600" dirty="0">
                <a:latin typeface="Arial" panose="020B0604020202020204" pitchFamily="34" charset="0"/>
                <a:cs typeface="Arial" panose="020B0604020202020204" pitchFamily="34" charset="0"/>
              </a:rPr>
              <a:t>Not yet established </a:t>
            </a:r>
            <a:r>
              <a:rPr lang="en-US" sz="1600" dirty="0" smtClean="0">
                <a:latin typeface="Arial" panose="020B0604020202020204" pitchFamily="34" charset="0"/>
                <a:cs typeface="Arial" panose="020B0604020202020204" pitchFamily="34" charset="0"/>
              </a:rPr>
              <a:t>users community. </a:t>
            </a:r>
            <a:endParaRPr lang="en-US" sz="1600" dirty="0">
              <a:latin typeface="Arial" panose="020B0604020202020204" pitchFamily="34" charset="0"/>
              <a:cs typeface="Arial" panose="020B0604020202020204" pitchFamily="34" charset="0"/>
            </a:endParaRPr>
          </a:p>
        </p:txBody>
      </p:sp>
      <p:sp>
        <p:nvSpPr>
          <p:cNvPr id="5" name="Rectangle 4"/>
          <p:cNvSpPr/>
          <p:nvPr/>
        </p:nvSpPr>
        <p:spPr>
          <a:xfrm>
            <a:off x="4564959" y="3239415"/>
            <a:ext cx="3921486" cy="1931298"/>
          </a:xfrm>
          <a:prstGeom prst="rect">
            <a:avLst/>
          </a:prstGeom>
        </p:spPr>
        <p:txBody>
          <a:bodyPr wrap="square">
            <a:spAutoFit/>
          </a:bodyPr>
          <a:lstStyle/>
          <a:p>
            <a:pPr marL="285750" indent="-285750" algn="just">
              <a:spcAft>
                <a:spcPts val="300"/>
              </a:spcAft>
              <a:buFont typeface="Arial" panose="020B0604020202020204" pitchFamily="34" charset="0"/>
              <a:buChar char="•"/>
            </a:pPr>
            <a:r>
              <a:rPr lang="en-US" sz="1600" dirty="0">
                <a:latin typeface="Arial" panose="020B0604020202020204" pitchFamily="34" charset="0"/>
                <a:cs typeface="Arial" panose="020B0604020202020204" pitchFamily="34" charset="0"/>
              </a:rPr>
              <a:t>Reduced </a:t>
            </a:r>
            <a:r>
              <a:rPr lang="en-US" sz="1600" dirty="0" smtClean="0">
                <a:latin typeface="Arial" panose="020B0604020202020204" pitchFamily="34" charset="0"/>
                <a:cs typeface="Arial" panose="020B0604020202020204" pitchFamily="34" charset="0"/>
              </a:rPr>
              <a:t>horizontal electron beam size </a:t>
            </a:r>
            <a:r>
              <a:rPr lang="en-US" sz="1600" dirty="0">
                <a:latin typeface="Arial" panose="020B0604020202020204" pitchFamily="34" charset="0"/>
                <a:cs typeface="Arial" panose="020B0604020202020204" pitchFamily="34" charset="0"/>
              </a:rPr>
              <a:t>with ALBA2.</a:t>
            </a:r>
          </a:p>
          <a:p>
            <a:pPr marL="285750" indent="-285750" algn="just">
              <a:spcAft>
                <a:spcPts val="300"/>
              </a:spcAft>
              <a:buFont typeface="Arial" panose="020B0604020202020204" pitchFamily="34" charset="0"/>
              <a:buChar char="•"/>
            </a:pPr>
            <a:r>
              <a:rPr lang="en-US" sz="1600" dirty="0">
                <a:latin typeface="Arial" panose="020B0604020202020204" pitchFamily="34" charset="0"/>
                <a:cs typeface="Arial" panose="020B0604020202020204" pitchFamily="34" charset="0"/>
              </a:rPr>
              <a:t>IT Infrastructure upgrade, creation of computing and data analysis unit.</a:t>
            </a:r>
          </a:p>
          <a:p>
            <a:pPr marL="285750" indent="-285750" algn="just">
              <a:spcAft>
                <a:spcPts val="300"/>
              </a:spcAft>
              <a:buFont typeface="Arial" panose="020B0604020202020204" pitchFamily="34" charset="0"/>
              <a:buChar char="•"/>
            </a:pPr>
            <a:r>
              <a:rPr lang="en-US" sz="1600" dirty="0">
                <a:latin typeface="Arial" panose="020B0604020202020204" pitchFamily="34" charset="0"/>
                <a:cs typeface="Arial" panose="020B0604020202020204" pitchFamily="34" charset="0"/>
              </a:rPr>
              <a:t>Long shutdown (machines upgrade) in other facilities.</a:t>
            </a:r>
          </a:p>
          <a:p>
            <a:pPr algn="just">
              <a:spcAft>
                <a:spcPts val="300"/>
              </a:spcAft>
            </a:pPr>
            <a:endParaRPr lang="en-US" sz="1600" dirty="0">
              <a:solidFill>
                <a:srgbClr val="FF0000"/>
              </a:solidFill>
              <a:latin typeface="Arial" panose="020B0604020202020204" pitchFamily="34" charset="0"/>
              <a:cs typeface="Arial" panose="020B0604020202020204" pitchFamily="34" charset="0"/>
            </a:endParaRPr>
          </a:p>
        </p:txBody>
      </p:sp>
      <p:sp>
        <p:nvSpPr>
          <p:cNvPr id="6" name="Rectangle 5"/>
          <p:cNvSpPr/>
          <p:nvPr/>
        </p:nvSpPr>
        <p:spPr>
          <a:xfrm>
            <a:off x="353758" y="1144969"/>
            <a:ext cx="4015041" cy="1431161"/>
          </a:xfrm>
          <a:prstGeom prst="rect">
            <a:avLst/>
          </a:prstGeom>
        </p:spPr>
        <p:txBody>
          <a:bodyPr wrap="square">
            <a:spAutoFit/>
          </a:bodyPr>
          <a:lstStyle/>
          <a:p>
            <a:pPr marL="285750" indent="-285750">
              <a:spcAft>
                <a:spcPts val="300"/>
              </a:spcAft>
              <a:buFont typeface="Arial" panose="020B0604020202020204" pitchFamily="34" charset="0"/>
              <a:buChar char="•"/>
            </a:pPr>
            <a:r>
              <a:rPr lang="en-US" sz="1600" dirty="0">
                <a:latin typeface="Arial" panose="020B0604020202020204" pitchFamily="34" charset="0"/>
                <a:cs typeface="Arial" panose="020B0604020202020204" pitchFamily="34" charset="0"/>
              </a:rPr>
              <a:t>Flexible End-station (in-situ/in-operando capabilities).</a:t>
            </a:r>
          </a:p>
          <a:p>
            <a:pPr marL="285750" indent="-285750">
              <a:spcAft>
                <a:spcPts val="300"/>
              </a:spcAft>
              <a:buFont typeface="Arial" panose="020B0604020202020204" pitchFamily="34" charset="0"/>
              <a:buChar char="•"/>
            </a:pPr>
            <a:r>
              <a:rPr lang="en-US" sz="1600" dirty="0">
                <a:latin typeface="Arial" panose="020B0604020202020204" pitchFamily="34" charset="0"/>
                <a:cs typeface="Arial" panose="020B0604020202020204" pitchFamily="34" charset="0"/>
              </a:rPr>
              <a:t>Broad energy range with Tunable spectrum.</a:t>
            </a:r>
          </a:p>
          <a:p>
            <a:pPr marL="285750" indent="-285750">
              <a:spcAft>
                <a:spcPts val="300"/>
              </a:spcAft>
              <a:buFont typeface="Arial" panose="020B0604020202020204" pitchFamily="34" charset="0"/>
              <a:buChar char="•"/>
            </a:pPr>
            <a:r>
              <a:rPr lang="en-US" sz="1600" dirty="0">
                <a:latin typeface="Arial" panose="020B0604020202020204" pitchFamily="34" charset="0"/>
                <a:cs typeface="Arial" panose="020B0604020202020204" pitchFamily="34" charset="0"/>
              </a:rPr>
              <a:t>Broad time resolution.</a:t>
            </a:r>
          </a:p>
        </p:txBody>
      </p:sp>
      <p:sp>
        <p:nvSpPr>
          <p:cNvPr id="17" name="Rectangle 16"/>
          <p:cNvSpPr/>
          <p:nvPr/>
        </p:nvSpPr>
        <p:spPr>
          <a:xfrm>
            <a:off x="353758" y="3239415"/>
            <a:ext cx="4009523" cy="1400383"/>
          </a:xfrm>
          <a:prstGeom prst="rect">
            <a:avLst/>
          </a:prstGeom>
        </p:spPr>
        <p:txBody>
          <a:bodyPr wrap="square">
            <a:spAutoFit/>
          </a:bodyPr>
          <a:lstStyle/>
          <a:p>
            <a:pPr marL="285750" indent="-285750">
              <a:spcAft>
                <a:spcPts val="300"/>
              </a:spcAft>
              <a:buFont typeface="Arial" panose="020B0604020202020204" pitchFamily="34" charset="0"/>
              <a:buChar char="•"/>
            </a:pPr>
            <a:r>
              <a:rPr lang="en-US" sz="1600" dirty="0">
                <a:latin typeface="Arial" panose="020B0604020202020204" pitchFamily="34" charset="0"/>
                <a:cs typeface="Arial" panose="020B0604020202020204" pitchFamily="34" charset="0"/>
              </a:rPr>
              <a:t>ALBA2 long shutdown during possible ramping up of user community.</a:t>
            </a:r>
          </a:p>
          <a:p>
            <a:pPr marL="285750" indent="-285750">
              <a:spcAft>
                <a:spcPts val="300"/>
              </a:spcAft>
              <a:buFont typeface="Arial" panose="020B0604020202020204" pitchFamily="34" charset="0"/>
              <a:buChar char="•"/>
            </a:pPr>
            <a:r>
              <a:rPr lang="en-US" sz="1600" dirty="0">
                <a:latin typeface="Arial" panose="020B0604020202020204" pitchFamily="34" charset="0"/>
                <a:cs typeface="Arial" panose="020B0604020202020204" pitchFamily="34" charset="0"/>
              </a:rPr>
              <a:t>Competing communities at the beamline (Bio / Mat. science).</a:t>
            </a:r>
          </a:p>
          <a:p>
            <a:pPr marL="285750" indent="-285750">
              <a:spcAft>
                <a:spcPts val="300"/>
              </a:spcAft>
              <a:buFont typeface="Arial" panose="020B0604020202020204" pitchFamily="34" charset="0"/>
              <a:buChar char="•"/>
            </a:pPr>
            <a:r>
              <a:rPr lang="en-US" sz="1600" dirty="0">
                <a:latin typeface="Arial" panose="020B0604020202020204" pitchFamily="34" charset="0"/>
                <a:cs typeface="Arial" panose="020B0604020202020204" pitchFamily="34" charset="0"/>
              </a:rPr>
              <a:t>Competitive environment in Europe.</a:t>
            </a:r>
          </a:p>
        </p:txBody>
      </p:sp>
    </p:spTree>
    <p:extLst>
      <p:ext uri="{BB962C8B-B14F-4D97-AF65-F5344CB8AC3E}">
        <p14:creationId xmlns:p14="http://schemas.microsoft.com/office/powerpoint/2010/main" val="35891506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4303" y="154855"/>
            <a:ext cx="7048610" cy="441410"/>
          </a:xfrm>
        </p:spPr>
        <p:txBody>
          <a:bodyPr/>
          <a:lstStyle/>
          <a:p>
            <a:r>
              <a:rPr lang="en-US" dirty="0"/>
              <a:t>GAP analysis</a:t>
            </a:r>
          </a:p>
        </p:txBody>
      </p:sp>
      <p:sp>
        <p:nvSpPr>
          <p:cNvPr id="12" name="Slide Number Placeholder 11"/>
          <p:cNvSpPr>
            <a:spLocks noGrp="1"/>
          </p:cNvSpPr>
          <p:nvPr>
            <p:ph type="sldNum" sz="quarter" idx="12"/>
          </p:nvPr>
        </p:nvSpPr>
        <p:spPr>
          <a:xfrm>
            <a:off x="7085078" y="4856956"/>
            <a:ext cx="2057400" cy="273844"/>
          </a:xfrm>
        </p:spPr>
        <p:txBody>
          <a:bodyPr/>
          <a:lstStyle/>
          <a:p>
            <a:fld id="{59A3C1E9-1E17-4B2D-975E-2F80F7CB45F8}" type="slidenum">
              <a:rPr lang="es-ES" smtClean="0"/>
              <a:t>6</a:t>
            </a:fld>
            <a:endParaRPr lang="es-ES" dirty="0"/>
          </a:p>
        </p:txBody>
      </p:sp>
      <p:sp>
        <p:nvSpPr>
          <p:cNvPr id="25" name="Rectangle 24"/>
          <p:cNvSpPr/>
          <p:nvPr/>
        </p:nvSpPr>
        <p:spPr>
          <a:xfrm>
            <a:off x="47209" y="1007516"/>
            <a:ext cx="4458116" cy="3849439"/>
          </a:xfrm>
          <a:prstGeom prst="rect">
            <a:avLst/>
          </a:prstGeom>
          <a:solidFill>
            <a:schemeClr val="accent4">
              <a:lumMod val="20000"/>
              <a:lumOff val="80000"/>
            </a:schemeClr>
          </a:solidFill>
        </p:spPr>
        <p:txBody>
          <a:bodyPr wrap="square">
            <a:noAutofit/>
          </a:bodyPr>
          <a:lstStyle/>
          <a:p>
            <a:pPr marL="285750" indent="-285750">
              <a:spcAft>
                <a:spcPts val="1200"/>
              </a:spcAft>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285750" indent="-285750">
              <a:spcAft>
                <a:spcPts val="1200"/>
              </a:spcAft>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285750" indent="-285750">
              <a:spcAft>
                <a:spcPts val="1200"/>
              </a:spcAft>
              <a:buFont typeface="Arial" panose="020B0604020202020204" pitchFamily="34" charset="0"/>
              <a:buChar char="•"/>
            </a:pPr>
            <a:endParaRPr lang="en-US" sz="1400" dirty="0" smtClean="0">
              <a:latin typeface="Arial" panose="020B0604020202020204" pitchFamily="34" charset="0"/>
              <a:cs typeface="Arial" panose="020B0604020202020204" pitchFamily="34" charset="0"/>
            </a:endParaRPr>
          </a:p>
          <a:p>
            <a:pPr marL="285750" indent="-285750">
              <a:spcAft>
                <a:spcPts val="1200"/>
              </a:spcAft>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285750" indent="-285750">
              <a:spcAft>
                <a:spcPts val="300"/>
              </a:spcAft>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p:txBody>
      </p:sp>
      <p:sp>
        <p:nvSpPr>
          <p:cNvPr id="27" name="Rectangle 26"/>
          <p:cNvSpPr/>
          <p:nvPr/>
        </p:nvSpPr>
        <p:spPr>
          <a:xfrm>
            <a:off x="4521357" y="1007516"/>
            <a:ext cx="4508759" cy="3849440"/>
          </a:xfrm>
          <a:prstGeom prst="rect">
            <a:avLst/>
          </a:prstGeom>
          <a:solidFill>
            <a:schemeClr val="accent1">
              <a:lumMod val="20000"/>
              <a:lumOff val="80000"/>
            </a:schemeClr>
          </a:solidFill>
        </p:spPr>
        <p:txBody>
          <a:bodyPr wrap="square">
            <a:noAutofit/>
          </a:bodyPr>
          <a:lstStyle/>
          <a:p>
            <a:pPr marL="285750" indent="-285750" defTabSz="228600">
              <a:spcAft>
                <a:spcPts val="1200"/>
              </a:spcAft>
              <a:buFont typeface="Arial" panose="020B0604020202020204" pitchFamily="34" charset="0"/>
              <a:buChar char="•"/>
            </a:pPr>
            <a:endParaRPr lang="en-US" sz="1400" dirty="0" smtClean="0">
              <a:latin typeface="Arial" panose="020B0604020202020204" pitchFamily="34" charset="0"/>
              <a:cs typeface="Arial" panose="020B0604020202020204" pitchFamily="34" charset="0"/>
            </a:endParaRPr>
          </a:p>
          <a:p>
            <a:pPr marL="285750" indent="-285750">
              <a:spcAft>
                <a:spcPts val="1200"/>
              </a:spcAft>
              <a:buFont typeface="Arial" panose="020B0604020202020204" pitchFamily="34" charset="0"/>
              <a:buChar char="•"/>
            </a:pPr>
            <a:endParaRPr lang="en-US" sz="1400" dirty="0" smtClean="0">
              <a:latin typeface="Arial" panose="020B0604020202020204" pitchFamily="34" charset="0"/>
              <a:cs typeface="Arial" panose="020B0604020202020204" pitchFamily="34" charset="0"/>
            </a:endParaRPr>
          </a:p>
          <a:p>
            <a:pPr marL="285750" indent="-285750">
              <a:spcAft>
                <a:spcPts val="1200"/>
              </a:spcAft>
              <a:buFont typeface="Arial" panose="020B0604020202020204" pitchFamily="34" charset="0"/>
              <a:buChar char="•"/>
            </a:pPr>
            <a:endParaRPr lang="en-US" sz="1400" dirty="0" smtClean="0">
              <a:latin typeface="Arial" panose="020B0604020202020204" pitchFamily="34" charset="0"/>
              <a:cs typeface="Arial" panose="020B0604020202020204" pitchFamily="34" charset="0"/>
            </a:endParaRPr>
          </a:p>
          <a:p>
            <a:pPr marL="171450" indent="-171450">
              <a:spcAft>
                <a:spcPts val="1200"/>
              </a:spcAft>
              <a:buFont typeface="Arial" panose="020B0604020202020204" pitchFamily="34" charset="0"/>
              <a:buChar char="•"/>
            </a:pPr>
            <a:endParaRPr lang="en-US" sz="100" dirty="0" smtClean="0">
              <a:latin typeface="Arial" panose="020B0604020202020204" pitchFamily="34" charset="0"/>
              <a:cs typeface="Arial" panose="020B0604020202020204" pitchFamily="34" charset="0"/>
            </a:endParaRPr>
          </a:p>
        </p:txBody>
      </p:sp>
      <p:sp>
        <p:nvSpPr>
          <p:cNvPr id="30" name="Rectangle 29"/>
          <p:cNvSpPr/>
          <p:nvPr/>
        </p:nvSpPr>
        <p:spPr>
          <a:xfrm>
            <a:off x="3400426" y="626993"/>
            <a:ext cx="1104899" cy="369332"/>
          </a:xfrm>
          <a:prstGeom prst="rect">
            <a:avLst/>
          </a:prstGeom>
        </p:spPr>
        <p:txBody>
          <a:bodyPr wrap="square">
            <a:spAutoFit/>
          </a:bodyPr>
          <a:lstStyle/>
          <a:p>
            <a:pPr algn="r">
              <a:spcAft>
                <a:spcPts val="600"/>
              </a:spcAft>
            </a:pPr>
            <a:r>
              <a:rPr lang="en-US" b="1" dirty="0">
                <a:latin typeface="Arial" panose="020B0604020202020204" pitchFamily="34" charset="0"/>
                <a:cs typeface="Arial" panose="020B0604020202020204" pitchFamily="34" charset="0"/>
              </a:rPr>
              <a:t>Gap</a:t>
            </a:r>
          </a:p>
        </p:txBody>
      </p:sp>
      <p:sp>
        <p:nvSpPr>
          <p:cNvPr id="31" name="Rectangle 30"/>
          <p:cNvSpPr/>
          <p:nvPr/>
        </p:nvSpPr>
        <p:spPr>
          <a:xfrm>
            <a:off x="4505325" y="634613"/>
            <a:ext cx="1807552" cy="369332"/>
          </a:xfrm>
          <a:prstGeom prst="rect">
            <a:avLst/>
          </a:prstGeom>
        </p:spPr>
        <p:txBody>
          <a:bodyPr wrap="square">
            <a:spAutoFit/>
          </a:bodyPr>
          <a:lstStyle/>
          <a:p>
            <a:pPr>
              <a:spcAft>
                <a:spcPts val="600"/>
              </a:spcAft>
            </a:pPr>
            <a:r>
              <a:rPr lang="en-US" b="1" dirty="0">
                <a:latin typeface="Arial" panose="020B0604020202020204" pitchFamily="34" charset="0"/>
                <a:cs typeface="Arial" panose="020B0604020202020204" pitchFamily="34" charset="0"/>
              </a:rPr>
              <a:t>Mitigation</a:t>
            </a:r>
            <a:endParaRPr lang="en-US" sz="1200" b="1" dirty="0">
              <a:latin typeface="Arial" panose="020B0604020202020204" pitchFamily="34" charset="0"/>
              <a:cs typeface="Arial" panose="020B0604020202020204" pitchFamily="34" charset="0"/>
            </a:endParaRPr>
          </a:p>
        </p:txBody>
      </p:sp>
      <p:sp>
        <p:nvSpPr>
          <p:cNvPr id="5" name="Rectangle 4"/>
          <p:cNvSpPr/>
          <p:nvPr/>
        </p:nvSpPr>
        <p:spPr>
          <a:xfrm>
            <a:off x="4505325" y="1136853"/>
            <a:ext cx="4524791" cy="984885"/>
          </a:xfrm>
          <a:prstGeom prst="rect">
            <a:avLst/>
          </a:prstGeom>
        </p:spPr>
        <p:txBody>
          <a:bodyPr wrap="square">
            <a:spAutoFit/>
          </a:bodyPr>
          <a:lstStyle/>
          <a:p>
            <a:pPr marL="285750" indent="-285750">
              <a:spcAft>
                <a:spcPts val="1200"/>
              </a:spcAft>
              <a:buFont typeface="Arial" panose="020B0604020202020204" pitchFamily="34" charset="0"/>
              <a:buChar char="•"/>
            </a:pPr>
            <a:r>
              <a:rPr lang="en-US" sz="1600" dirty="0">
                <a:latin typeface="Arial" panose="020B0604020202020204" pitchFamily="34" charset="0"/>
                <a:cs typeface="Arial" panose="020B0604020202020204" pitchFamily="34" charset="0"/>
              </a:rPr>
              <a:t>Coupling with Data Analysis Services. IT infrastructure upgrades.</a:t>
            </a:r>
          </a:p>
          <a:p>
            <a:pPr marL="285750" indent="-285750">
              <a:spcAft>
                <a:spcPts val="1200"/>
              </a:spcAft>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p:txBody>
      </p:sp>
      <p:sp>
        <p:nvSpPr>
          <p:cNvPr id="7" name="Rectangle 6"/>
          <p:cNvSpPr/>
          <p:nvPr/>
        </p:nvSpPr>
        <p:spPr>
          <a:xfrm>
            <a:off x="4505325" y="1988867"/>
            <a:ext cx="4572000" cy="1231106"/>
          </a:xfrm>
          <a:prstGeom prst="rect">
            <a:avLst/>
          </a:prstGeom>
        </p:spPr>
        <p:txBody>
          <a:bodyPr>
            <a:spAutoFit/>
          </a:bodyPr>
          <a:lstStyle/>
          <a:p>
            <a:pPr marL="285750" indent="-285750">
              <a:spcAft>
                <a:spcPts val="1200"/>
              </a:spcAft>
              <a:buFont typeface="Arial" panose="020B0604020202020204" pitchFamily="34" charset="0"/>
              <a:buChar char="•"/>
            </a:pPr>
            <a:r>
              <a:rPr lang="en-US" sz="1600" dirty="0">
                <a:latin typeface="Arial" panose="020B0604020202020204" pitchFamily="34" charset="0"/>
                <a:cs typeface="Arial" panose="020B0604020202020204" pitchFamily="34" charset="0"/>
              </a:rPr>
              <a:t>Ongoing tests on the implementation of a mini-beta section/ALBA2 machine.</a:t>
            </a:r>
          </a:p>
          <a:p>
            <a:pPr marL="285750" indent="-285750">
              <a:spcAft>
                <a:spcPts val="1200"/>
              </a:spcAft>
              <a:buFont typeface="Arial" panose="020B0604020202020204" pitchFamily="34" charset="0"/>
              <a:buChar char="•"/>
            </a:pPr>
            <a:r>
              <a:rPr lang="en-US" sz="1600" dirty="0">
                <a:latin typeface="Arial" panose="020B0604020202020204" pitchFamily="34" charset="0"/>
                <a:cs typeface="Arial" panose="020B0604020202020204" pitchFamily="34" charset="0"/>
              </a:rPr>
              <a:t>Implementation of differential phase-contrast imaging </a:t>
            </a:r>
            <a:r>
              <a:rPr lang="en-US" sz="1600" dirty="0" smtClean="0">
                <a:latin typeface="Arial" panose="020B0604020202020204" pitchFamily="34" charset="0"/>
                <a:cs typeface="Arial" panose="020B0604020202020204" pitchFamily="34" charset="0"/>
              </a:rPr>
              <a:t>setups.</a:t>
            </a:r>
            <a:endParaRPr lang="en-US" sz="1600" dirty="0">
              <a:latin typeface="Arial" panose="020B0604020202020204" pitchFamily="34" charset="0"/>
              <a:cs typeface="Arial" panose="020B0604020202020204" pitchFamily="34" charset="0"/>
            </a:endParaRPr>
          </a:p>
        </p:txBody>
      </p:sp>
      <p:sp>
        <p:nvSpPr>
          <p:cNvPr id="8" name="Rectangle 7"/>
          <p:cNvSpPr/>
          <p:nvPr/>
        </p:nvSpPr>
        <p:spPr>
          <a:xfrm>
            <a:off x="4505325" y="3435469"/>
            <a:ext cx="4572000" cy="984885"/>
          </a:xfrm>
          <a:prstGeom prst="rect">
            <a:avLst/>
          </a:prstGeom>
        </p:spPr>
        <p:txBody>
          <a:bodyPr>
            <a:spAutoFit/>
          </a:bodyPr>
          <a:lstStyle/>
          <a:p>
            <a:pPr marL="285750" indent="-285750">
              <a:spcAft>
                <a:spcPts val="1200"/>
              </a:spcAft>
              <a:buFont typeface="Arial" panose="020B0604020202020204" pitchFamily="34" charset="0"/>
              <a:buChar char="•"/>
            </a:pPr>
            <a:r>
              <a:rPr lang="en-US" sz="1600" dirty="0">
                <a:latin typeface="Arial" panose="020B0604020202020204" pitchFamily="34" charset="0"/>
                <a:cs typeface="Arial" panose="020B0604020202020204" pitchFamily="34" charset="0"/>
              </a:rPr>
              <a:t>Early dissemination/establishing collaborations</a:t>
            </a:r>
            <a:r>
              <a:rPr lang="en-US" sz="1600" dirty="0" smtClean="0">
                <a:latin typeface="Arial" panose="020B0604020202020204" pitchFamily="34" charset="0"/>
                <a:cs typeface="Arial" panose="020B0604020202020204" pitchFamily="34" charset="0"/>
              </a:rPr>
              <a:t>.</a:t>
            </a:r>
          </a:p>
          <a:p>
            <a:pPr marL="285750" indent="-285750">
              <a:spcAft>
                <a:spcPts val="1200"/>
              </a:spcAft>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p:txBody>
      </p:sp>
      <p:sp>
        <p:nvSpPr>
          <p:cNvPr id="11" name="Rectangle 10"/>
          <p:cNvSpPr/>
          <p:nvPr/>
        </p:nvSpPr>
        <p:spPr>
          <a:xfrm>
            <a:off x="73222" y="1136853"/>
            <a:ext cx="4142481" cy="338554"/>
          </a:xfrm>
          <a:prstGeom prst="rect">
            <a:avLst/>
          </a:prstGeom>
        </p:spPr>
        <p:txBody>
          <a:bodyPr wrap="none">
            <a:spAutoFit/>
          </a:bodyPr>
          <a:lstStyle/>
          <a:p>
            <a:pPr marL="285750" indent="-285750">
              <a:spcAft>
                <a:spcPts val="1200"/>
              </a:spcAft>
              <a:buFont typeface="Arial" panose="020B0604020202020204" pitchFamily="34" charset="0"/>
              <a:buChar char="•"/>
            </a:pPr>
            <a:r>
              <a:rPr lang="en-US" sz="1600" dirty="0">
                <a:latin typeface="Arial" panose="020B0604020202020204" pitchFamily="34" charset="0"/>
                <a:cs typeface="Arial" panose="020B0604020202020204" pitchFamily="34" charset="0"/>
              </a:rPr>
              <a:t>Heavy computational services </a:t>
            </a:r>
            <a:r>
              <a:rPr lang="en-US" sz="1600" dirty="0" smtClean="0">
                <a:latin typeface="Arial" panose="020B0604020202020204" pitchFamily="34" charset="0"/>
                <a:cs typeface="Arial" panose="020B0604020202020204" pitchFamily="34" charset="0"/>
              </a:rPr>
              <a:t>Required.</a:t>
            </a:r>
            <a:endParaRPr lang="en-US" sz="1600" dirty="0">
              <a:latin typeface="Arial" panose="020B0604020202020204" pitchFamily="34" charset="0"/>
              <a:cs typeface="Arial" panose="020B0604020202020204" pitchFamily="34" charset="0"/>
            </a:endParaRPr>
          </a:p>
        </p:txBody>
      </p:sp>
      <p:sp>
        <p:nvSpPr>
          <p:cNvPr id="14" name="Rectangle 13"/>
          <p:cNvSpPr/>
          <p:nvPr/>
        </p:nvSpPr>
        <p:spPr>
          <a:xfrm>
            <a:off x="47209" y="2281106"/>
            <a:ext cx="3697615" cy="338554"/>
          </a:xfrm>
          <a:prstGeom prst="rect">
            <a:avLst/>
          </a:prstGeom>
        </p:spPr>
        <p:txBody>
          <a:bodyPr wrap="none">
            <a:spAutoFit/>
          </a:bodyPr>
          <a:lstStyle/>
          <a:p>
            <a:pPr marL="285750" indent="-285750">
              <a:spcAft>
                <a:spcPts val="1200"/>
              </a:spcAft>
              <a:buFont typeface="Arial" panose="020B0604020202020204" pitchFamily="34" charset="0"/>
              <a:buChar char="•"/>
            </a:pPr>
            <a:r>
              <a:rPr lang="en-US" sz="1600" dirty="0">
                <a:latin typeface="Arial" panose="020B0604020202020204" pitchFamily="34" charset="0"/>
                <a:cs typeface="Arial" panose="020B0604020202020204" pitchFamily="34" charset="0"/>
              </a:rPr>
              <a:t>Limited </a:t>
            </a:r>
            <a:r>
              <a:rPr lang="en-US" sz="1600" dirty="0" smtClean="0">
                <a:latin typeface="Arial" panose="020B0604020202020204" pitchFamily="34" charset="0"/>
                <a:cs typeface="Arial" panose="020B0604020202020204" pitchFamily="34" charset="0"/>
              </a:rPr>
              <a:t>phase-contrast sensitivity. </a:t>
            </a:r>
            <a:endParaRPr lang="en-US" sz="1600" dirty="0">
              <a:latin typeface="Arial" panose="020B0604020202020204" pitchFamily="34" charset="0"/>
              <a:cs typeface="Arial" panose="020B0604020202020204" pitchFamily="34" charset="0"/>
            </a:endParaRPr>
          </a:p>
        </p:txBody>
      </p:sp>
      <p:sp>
        <p:nvSpPr>
          <p:cNvPr id="15" name="Rectangle 14"/>
          <p:cNvSpPr/>
          <p:nvPr/>
        </p:nvSpPr>
        <p:spPr>
          <a:xfrm>
            <a:off x="62392" y="3430582"/>
            <a:ext cx="3869136" cy="338554"/>
          </a:xfrm>
          <a:prstGeom prst="rect">
            <a:avLst/>
          </a:prstGeom>
        </p:spPr>
        <p:txBody>
          <a:bodyPr wrap="none">
            <a:spAutoFit/>
          </a:bodyPr>
          <a:lstStyle/>
          <a:p>
            <a:pPr marL="285750" indent="-285750">
              <a:spcAft>
                <a:spcPts val="1200"/>
              </a:spcAft>
              <a:buFont typeface="Arial" panose="020B0604020202020204" pitchFamily="34" charset="0"/>
              <a:buChar char="•"/>
            </a:pPr>
            <a:r>
              <a:rPr lang="en-US" sz="1600" dirty="0">
                <a:latin typeface="Arial" panose="020B0604020202020204" pitchFamily="34" charset="0"/>
                <a:cs typeface="Arial" panose="020B0604020202020204" pitchFamily="34" charset="0"/>
              </a:rPr>
              <a:t>Not yet established users </a:t>
            </a:r>
            <a:r>
              <a:rPr lang="en-US" sz="1600" dirty="0" smtClean="0">
                <a:latin typeface="Arial" panose="020B0604020202020204" pitchFamily="34" charset="0"/>
                <a:cs typeface="Arial" panose="020B0604020202020204" pitchFamily="34" charset="0"/>
              </a:rPr>
              <a:t>community.</a:t>
            </a:r>
          </a:p>
        </p:txBody>
      </p:sp>
      <p:sp>
        <p:nvSpPr>
          <p:cNvPr id="18" name="Rectangle 17"/>
          <p:cNvSpPr/>
          <p:nvPr/>
        </p:nvSpPr>
        <p:spPr>
          <a:xfrm>
            <a:off x="47209" y="4317880"/>
            <a:ext cx="3592650" cy="338554"/>
          </a:xfrm>
          <a:prstGeom prst="rect">
            <a:avLst/>
          </a:prstGeom>
        </p:spPr>
        <p:txBody>
          <a:bodyPr wrap="none">
            <a:spAutoFit/>
          </a:bodyPr>
          <a:lstStyle/>
          <a:p>
            <a:pPr marL="285750" indent="-285750">
              <a:spcAft>
                <a:spcPts val="1200"/>
              </a:spcAft>
              <a:buFont typeface="Arial" panose="020B0604020202020204" pitchFamily="34" charset="0"/>
              <a:buChar char="•"/>
            </a:pPr>
            <a:r>
              <a:rPr lang="en-US" sz="1600" b="1" dirty="0" smtClean="0">
                <a:latin typeface="Arial" panose="020B0604020202020204" pitchFamily="34" charset="0"/>
                <a:cs typeface="Arial" panose="020B0604020202020204" pitchFamily="34" charset="0"/>
              </a:rPr>
              <a:t>Limited multimodal capabilities.</a:t>
            </a:r>
          </a:p>
        </p:txBody>
      </p:sp>
      <p:sp>
        <p:nvSpPr>
          <p:cNvPr id="19" name="Rectangle 18"/>
          <p:cNvSpPr/>
          <p:nvPr/>
        </p:nvSpPr>
        <p:spPr>
          <a:xfrm>
            <a:off x="4521357" y="4252496"/>
            <a:ext cx="4508759" cy="584775"/>
          </a:xfrm>
          <a:prstGeom prst="rect">
            <a:avLst/>
          </a:prstGeom>
        </p:spPr>
        <p:txBody>
          <a:bodyPr wrap="square">
            <a:spAutoFit/>
          </a:bodyPr>
          <a:lstStyle/>
          <a:p>
            <a:pPr marL="285750" indent="-285750">
              <a:spcAft>
                <a:spcPts val="1200"/>
              </a:spcAft>
              <a:buFont typeface="Arial" panose="020B0604020202020204" pitchFamily="34" charset="0"/>
              <a:buChar char="•"/>
            </a:pPr>
            <a:r>
              <a:rPr lang="en-US" sz="1600" b="1" dirty="0" smtClean="0">
                <a:latin typeface="Arial" panose="020B0604020202020204" pitchFamily="34" charset="0"/>
                <a:cs typeface="Arial" panose="020B0604020202020204" pitchFamily="34" charset="0"/>
              </a:rPr>
              <a:t>Implementation of new instruments enabling multimodal approaches.</a:t>
            </a:r>
          </a:p>
        </p:txBody>
      </p:sp>
    </p:spTree>
    <p:extLst>
      <p:ext uri="{BB962C8B-B14F-4D97-AF65-F5344CB8AC3E}">
        <p14:creationId xmlns:p14="http://schemas.microsoft.com/office/powerpoint/2010/main" val="21146435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eart illustration, Liver Organ Cirrhosis Drawing, Human liver model,  heart, biology png | PNGEg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1317" y="1575373"/>
            <a:ext cx="1379415" cy="1198559"/>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59A3C1E9-1E17-4B2D-975E-2F80F7CB45F8}" type="slidenum">
              <a:rPr lang="es-ES" smtClean="0"/>
              <a:t>7</a:t>
            </a:fld>
            <a:endParaRPr lang="es-ES" dirty="0"/>
          </a:p>
        </p:txBody>
      </p:sp>
      <p:sp>
        <p:nvSpPr>
          <p:cNvPr id="5" name="Rectangle 4"/>
          <p:cNvSpPr/>
          <p:nvPr/>
        </p:nvSpPr>
        <p:spPr>
          <a:xfrm>
            <a:off x="5053971" y="788258"/>
            <a:ext cx="2491863" cy="3074062"/>
          </a:xfrm>
          <a:prstGeom prst="rect">
            <a:avLst/>
          </a:prstGeom>
          <a:noFill/>
          <a:ln w="19050">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6531324" y="837812"/>
            <a:ext cx="911005" cy="315500"/>
          </a:xfrm>
          <a:prstGeom prst="rect">
            <a:avLst/>
          </a:prstGeom>
        </p:spPr>
        <p:txBody>
          <a:bodyPr vert="horz" wrap="none" lIns="91440" tIns="45720" rIns="91440" bIns="45720" rtlCol="0" anchor="t">
            <a:noAutofit/>
          </a:bodyPr>
          <a:lstStyle/>
          <a:p>
            <a:pPr algn="ctr"/>
            <a:r>
              <a:rPr lang="es-ES" b="1" dirty="0" err="1" smtClean="0">
                <a:solidFill>
                  <a:srgbClr val="00B050"/>
                </a:solidFill>
                <a:latin typeface="Arial Narrow" panose="020B0606020202030204" pitchFamily="34" charset="0"/>
                <a:cs typeface="Arial" panose="020B0604020202020204" pitchFamily="34" charset="0"/>
              </a:rPr>
              <a:t>Cryo</a:t>
            </a:r>
            <a:r>
              <a:rPr lang="es-ES" b="1" dirty="0" smtClean="0">
                <a:solidFill>
                  <a:srgbClr val="00B050"/>
                </a:solidFill>
                <a:latin typeface="Arial Narrow" panose="020B0606020202030204" pitchFamily="34" charset="0"/>
                <a:cs typeface="Arial" panose="020B0604020202020204" pitchFamily="34" charset="0"/>
              </a:rPr>
              <a:t>-SXT</a:t>
            </a:r>
            <a:endParaRPr lang="es-ES" b="1" dirty="0">
              <a:solidFill>
                <a:srgbClr val="00B050"/>
              </a:solidFill>
              <a:latin typeface="Arial Narrow" panose="020B060602020203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4E6B0C70-08D0-4568-83A2-3168A1A9E0EC}"/>
              </a:ext>
            </a:extLst>
          </p:cNvPr>
          <p:cNvSpPr txBox="1"/>
          <p:nvPr/>
        </p:nvSpPr>
        <p:spPr>
          <a:xfrm>
            <a:off x="3700033" y="459627"/>
            <a:ext cx="791636" cy="352760"/>
          </a:xfrm>
          <a:prstGeom prst="rect">
            <a:avLst/>
          </a:prstGeom>
        </p:spPr>
        <p:txBody>
          <a:bodyPr vert="horz" wrap="none" lIns="91440" tIns="45720" rIns="91440" bIns="45720" rtlCol="0" anchor="t">
            <a:noAutofit/>
          </a:bodyPr>
          <a:lstStyle/>
          <a:p>
            <a:pPr algn="ctr"/>
            <a:r>
              <a:rPr lang="es-ES" b="1" dirty="0" smtClean="0">
                <a:solidFill>
                  <a:schemeClr val="accent1"/>
                </a:solidFill>
                <a:latin typeface="Arial Narrow" panose="020B0606020202030204" pitchFamily="34" charset="0"/>
                <a:cs typeface="Arial" panose="020B0604020202020204" pitchFamily="34" charset="0"/>
              </a:rPr>
              <a:t>FTIR</a:t>
            </a:r>
            <a:endParaRPr lang="es-ES" b="1" dirty="0">
              <a:solidFill>
                <a:schemeClr val="accent1"/>
              </a:solidFill>
              <a:latin typeface="Arial Narrow" panose="020B0606020202030204" pitchFamily="34" charset="0"/>
              <a:cs typeface="Arial" panose="020B0604020202020204" pitchFamily="34" charset="0"/>
            </a:endParaRPr>
          </a:p>
        </p:txBody>
      </p:sp>
      <p:sp>
        <p:nvSpPr>
          <p:cNvPr id="19" name="Title 1"/>
          <p:cNvSpPr>
            <a:spLocks noGrp="1"/>
          </p:cNvSpPr>
          <p:nvPr>
            <p:ph type="title"/>
          </p:nvPr>
        </p:nvSpPr>
        <p:spPr>
          <a:xfrm>
            <a:off x="628653" y="76451"/>
            <a:ext cx="7070271" cy="441146"/>
          </a:xfrm>
        </p:spPr>
        <p:txBody>
          <a:bodyPr/>
          <a:lstStyle/>
          <a:p>
            <a:r>
              <a:rPr lang="en-US" dirty="0" smtClean="0"/>
              <a:t>Integrating </a:t>
            </a:r>
            <a:r>
              <a:rPr lang="en-US" dirty="0"/>
              <a:t>µ</a:t>
            </a:r>
            <a:r>
              <a:rPr lang="en-US" dirty="0" smtClean="0"/>
              <a:t>CT into multimodal experiments</a:t>
            </a:r>
            <a:endParaRPr lang="en-US" dirty="0"/>
          </a:p>
        </p:txBody>
      </p:sp>
      <p:cxnSp>
        <p:nvCxnSpPr>
          <p:cNvPr id="21" name="Straight Arrow Connector 20"/>
          <p:cNvCxnSpPr/>
          <p:nvPr/>
        </p:nvCxnSpPr>
        <p:spPr>
          <a:xfrm>
            <a:off x="534721" y="3893122"/>
            <a:ext cx="809105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flipV="1">
            <a:off x="522081" y="4332655"/>
            <a:ext cx="8103694" cy="44115"/>
          </a:xfrm>
          <a:prstGeom prst="straightConnector1">
            <a:avLst/>
          </a:prstGeom>
          <a:ln w="571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6993914" y="3953349"/>
            <a:ext cx="1631861" cy="372910"/>
          </a:xfrm>
          <a:prstGeom prst="rect">
            <a:avLst/>
          </a:prstGeom>
        </p:spPr>
        <p:txBody>
          <a:bodyPr vert="horz" wrap="square" lIns="91440" tIns="45720" rIns="91440" bIns="45720" rtlCol="0" anchor="t">
            <a:noAutofit/>
          </a:bodyPr>
          <a:lstStyle/>
          <a:p>
            <a:pPr algn="ctr"/>
            <a:r>
              <a:rPr lang="en-US" b="1" dirty="0" smtClean="0">
                <a:solidFill>
                  <a:schemeClr val="accent1"/>
                </a:solidFill>
                <a:latin typeface="Arial" panose="020B0604020202020204" pitchFamily="34" charset="0"/>
                <a:cs typeface="Arial" panose="020B0604020202020204" pitchFamily="34" charset="0"/>
              </a:rPr>
              <a:t>Pixel size</a:t>
            </a:r>
          </a:p>
        </p:txBody>
      </p:sp>
      <p:sp>
        <p:nvSpPr>
          <p:cNvPr id="27" name="TextBox 26"/>
          <p:cNvSpPr txBox="1"/>
          <p:nvPr/>
        </p:nvSpPr>
        <p:spPr>
          <a:xfrm>
            <a:off x="6634830" y="4407572"/>
            <a:ext cx="1990946" cy="372910"/>
          </a:xfrm>
          <a:prstGeom prst="rect">
            <a:avLst/>
          </a:prstGeom>
        </p:spPr>
        <p:txBody>
          <a:bodyPr vert="horz" wrap="square" lIns="91440" tIns="45720" rIns="91440" bIns="45720" rtlCol="0" anchor="t">
            <a:noAutofit/>
          </a:bodyPr>
          <a:lstStyle/>
          <a:p>
            <a:pPr algn="r"/>
            <a:r>
              <a:rPr lang="en-US" b="1" dirty="0" smtClean="0">
                <a:solidFill>
                  <a:schemeClr val="accent6"/>
                </a:solidFill>
                <a:latin typeface="Arial" panose="020B0604020202020204" pitchFamily="34" charset="0"/>
                <a:cs typeface="Arial" panose="020B0604020202020204" pitchFamily="34" charset="0"/>
              </a:rPr>
              <a:t>Sample size</a:t>
            </a:r>
          </a:p>
        </p:txBody>
      </p:sp>
      <p:sp>
        <p:nvSpPr>
          <p:cNvPr id="28" name="TextBox 27"/>
          <p:cNvSpPr txBox="1"/>
          <p:nvPr/>
        </p:nvSpPr>
        <p:spPr>
          <a:xfrm>
            <a:off x="557357" y="3953349"/>
            <a:ext cx="1915177" cy="372910"/>
          </a:xfrm>
          <a:prstGeom prst="rect">
            <a:avLst/>
          </a:prstGeom>
        </p:spPr>
        <p:txBody>
          <a:bodyPr vert="horz" wrap="square" lIns="91440" tIns="45720" rIns="91440" bIns="45720" rtlCol="0" anchor="t">
            <a:noAutofit/>
          </a:bodyPr>
          <a:lstStyle/>
          <a:p>
            <a:r>
              <a:rPr lang="en-US" sz="1600" b="1" dirty="0" smtClean="0">
                <a:latin typeface="Arial" panose="020B0604020202020204" pitchFamily="34" charset="0"/>
                <a:cs typeface="Arial" panose="020B0604020202020204" pitchFamily="34" charset="0"/>
              </a:rPr>
              <a:t>50 µm</a:t>
            </a:r>
          </a:p>
        </p:txBody>
      </p:sp>
      <p:sp>
        <p:nvSpPr>
          <p:cNvPr id="29" name="TextBox 28"/>
          <p:cNvSpPr txBox="1"/>
          <p:nvPr/>
        </p:nvSpPr>
        <p:spPr>
          <a:xfrm>
            <a:off x="2946439" y="3951545"/>
            <a:ext cx="660925" cy="372910"/>
          </a:xfrm>
          <a:prstGeom prst="rect">
            <a:avLst/>
          </a:prstGeom>
        </p:spPr>
        <p:txBody>
          <a:bodyPr vert="horz" wrap="square" lIns="91440" tIns="45720" rIns="91440" bIns="45720" rtlCol="0" anchor="t">
            <a:noAutofit/>
          </a:bodyPr>
          <a:lstStyle/>
          <a:p>
            <a:r>
              <a:rPr lang="en-US" sz="1600" b="1" dirty="0" smtClean="0">
                <a:latin typeface="Arial" panose="020B0604020202020204" pitchFamily="34" charset="0"/>
                <a:cs typeface="Arial" panose="020B0604020202020204" pitchFamily="34" charset="0"/>
              </a:rPr>
              <a:t>5 µm</a:t>
            </a:r>
          </a:p>
        </p:txBody>
      </p:sp>
      <p:sp>
        <p:nvSpPr>
          <p:cNvPr id="30" name="TextBox 29"/>
          <p:cNvSpPr txBox="1"/>
          <p:nvPr/>
        </p:nvSpPr>
        <p:spPr>
          <a:xfrm>
            <a:off x="4923504" y="3965872"/>
            <a:ext cx="1915177" cy="372910"/>
          </a:xfrm>
          <a:prstGeom prst="rect">
            <a:avLst/>
          </a:prstGeom>
        </p:spPr>
        <p:txBody>
          <a:bodyPr vert="horz" wrap="square" lIns="91440" tIns="45720" rIns="91440" bIns="45720" rtlCol="0" anchor="t">
            <a:noAutofit/>
          </a:bodyPr>
          <a:lstStyle/>
          <a:p>
            <a:r>
              <a:rPr lang="en-US" sz="1600" b="1" dirty="0" smtClean="0">
                <a:latin typeface="Arial" panose="020B0604020202020204" pitchFamily="34" charset="0"/>
                <a:cs typeface="Arial" panose="020B0604020202020204" pitchFamily="34" charset="0"/>
              </a:rPr>
              <a:t>100 nm</a:t>
            </a:r>
          </a:p>
        </p:txBody>
      </p:sp>
      <p:sp>
        <p:nvSpPr>
          <p:cNvPr id="31" name="TextBox 30"/>
          <p:cNvSpPr txBox="1"/>
          <p:nvPr/>
        </p:nvSpPr>
        <p:spPr>
          <a:xfrm>
            <a:off x="522081" y="4463384"/>
            <a:ext cx="1418283" cy="303011"/>
          </a:xfrm>
          <a:prstGeom prst="rect">
            <a:avLst/>
          </a:prstGeom>
        </p:spPr>
        <p:txBody>
          <a:bodyPr vert="horz" wrap="square" lIns="91440" tIns="45720" rIns="91440" bIns="45720" rtlCol="0" anchor="t">
            <a:noAutofit/>
          </a:bodyPr>
          <a:lstStyle/>
          <a:p>
            <a:r>
              <a:rPr lang="en-US" sz="1600" b="1" dirty="0" smtClean="0">
                <a:latin typeface="Arial" panose="020B0604020202020204" pitchFamily="34" charset="0"/>
                <a:cs typeface="Arial" panose="020B0604020202020204" pitchFamily="34" charset="0"/>
              </a:rPr>
              <a:t>&gt;10 cm</a:t>
            </a:r>
          </a:p>
        </p:txBody>
      </p:sp>
      <p:sp>
        <p:nvSpPr>
          <p:cNvPr id="32" name="TextBox 31"/>
          <p:cNvSpPr txBox="1"/>
          <p:nvPr/>
        </p:nvSpPr>
        <p:spPr>
          <a:xfrm>
            <a:off x="2831552" y="4431755"/>
            <a:ext cx="1418283" cy="303011"/>
          </a:xfrm>
          <a:prstGeom prst="rect">
            <a:avLst/>
          </a:prstGeom>
        </p:spPr>
        <p:txBody>
          <a:bodyPr vert="horz" wrap="square" lIns="91440" tIns="45720" rIns="91440" bIns="45720" rtlCol="0" anchor="t">
            <a:noAutofit/>
          </a:bodyPr>
          <a:lstStyle/>
          <a:p>
            <a:r>
              <a:rPr lang="en-US" sz="1600" b="1" dirty="0" smtClean="0">
                <a:latin typeface="Arial" panose="020B0604020202020204" pitchFamily="34" charset="0"/>
                <a:cs typeface="Arial" panose="020B0604020202020204" pitchFamily="34" charset="0"/>
              </a:rPr>
              <a:t>~ 2 cm</a:t>
            </a:r>
          </a:p>
        </p:txBody>
      </p:sp>
      <p:sp>
        <p:nvSpPr>
          <p:cNvPr id="33" name="TextBox 32"/>
          <p:cNvSpPr txBox="1"/>
          <p:nvPr/>
        </p:nvSpPr>
        <p:spPr>
          <a:xfrm>
            <a:off x="4759298" y="4461778"/>
            <a:ext cx="1418283" cy="303011"/>
          </a:xfrm>
          <a:prstGeom prst="rect">
            <a:avLst/>
          </a:prstGeom>
        </p:spPr>
        <p:txBody>
          <a:bodyPr vert="horz" wrap="square" lIns="91440" tIns="45720" rIns="91440" bIns="45720" rtlCol="0" anchor="t">
            <a:noAutofit/>
          </a:bodyPr>
          <a:lstStyle/>
          <a:p>
            <a:r>
              <a:rPr lang="en-US" sz="1600" b="1" dirty="0" smtClean="0">
                <a:latin typeface="Arial" panose="020B0604020202020204" pitchFamily="34" charset="0"/>
                <a:cs typeface="Arial" panose="020B0604020202020204" pitchFamily="34" charset="0"/>
              </a:rPr>
              <a:t>~ 200 µm</a:t>
            </a:r>
          </a:p>
        </p:txBody>
      </p:sp>
      <p:sp>
        <p:nvSpPr>
          <p:cNvPr id="6" name="Rectangle 5"/>
          <p:cNvSpPr/>
          <p:nvPr/>
        </p:nvSpPr>
        <p:spPr>
          <a:xfrm>
            <a:off x="2184400" y="1501240"/>
            <a:ext cx="2152074" cy="2377806"/>
          </a:xfrm>
          <a:prstGeom prst="rect">
            <a:avLst/>
          </a:prstGeom>
          <a:noFill/>
          <a:ln w="34925">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p:cNvSpPr txBox="1"/>
          <p:nvPr/>
        </p:nvSpPr>
        <p:spPr>
          <a:xfrm>
            <a:off x="5063056" y="3553067"/>
            <a:ext cx="2446185" cy="216268"/>
          </a:xfrm>
          <a:prstGeom prst="rect">
            <a:avLst/>
          </a:prstGeom>
        </p:spPr>
        <p:txBody>
          <a:bodyPr vert="horz" wrap="square" lIns="91440" tIns="45720" rIns="91440" bIns="45720" rtlCol="0" anchor="t">
            <a:noAutofit/>
          </a:bodyPr>
          <a:lstStyle/>
          <a:p>
            <a:r>
              <a:rPr lang="en-US" sz="900" dirty="0">
                <a:solidFill>
                  <a:srgbClr val="131313"/>
                </a:solidFill>
                <a:latin typeface="Arial" panose="020B0604020202020204" pitchFamily="34" charset="0"/>
                <a:cs typeface="Arial" panose="020B0604020202020204" pitchFamily="34" charset="0"/>
              </a:rPr>
              <a:t>Pérez-</a:t>
            </a:r>
            <a:r>
              <a:rPr lang="en-US" sz="900" dirty="0" err="1">
                <a:solidFill>
                  <a:srgbClr val="131313"/>
                </a:solidFill>
                <a:latin typeface="Arial" panose="020B0604020202020204" pitchFamily="34" charset="0"/>
                <a:cs typeface="Arial" panose="020B0604020202020204" pitchFamily="34" charset="0"/>
              </a:rPr>
              <a:t>Berná</a:t>
            </a:r>
            <a:r>
              <a:rPr lang="en-US" sz="900" dirty="0">
                <a:solidFill>
                  <a:srgbClr val="131313"/>
                </a:solidFill>
                <a:latin typeface="Arial" panose="020B0604020202020204" pitchFamily="34" charset="0"/>
                <a:cs typeface="Arial" panose="020B0604020202020204" pitchFamily="34" charset="0"/>
              </a:rPr>
              <a:t> </a:t>
            </a:r>
            <a:r>
              <a:rPr lang="en-US" sz="900" dirty="0" smtClean="0">
                <a:solidFill>
                  <a:srgbClr val="131313"/>
                </a:solidFill>
                <a:latin typeface="Arial" panose="020B0604020202020204" pitchFamily="34" charset="0"/>
                <a:cs typeface="Arial" panose="020B0604020202020204" pitchFamily="34" charset="0"/>
              </a:rPr>
              <a:t>A. et </a:t>
            </a:r>
            <a:r>
              <a:rPr lang="en-US" sz="900" dirty="0">
                <a:solidFill>
                  <a:srgbClr val="131313"/>
                </a:solidFill>
                <a:latin typeface="Arial" panose="020B0604020202020204" pitchFamily="34" charset="0"/>
                <a:cs typeface="Arial" panose="020B0604020202020204" pitchFamily="34" charset="0"/>
              </a:rPr>
              <a:t>al, </a:t>
            </a:r>
            <a:r>
              <a:rPr lang="en-US" sz="900" dirty="0" err="1">
                <a:solidFill>
                  <a:srgbClr val="131313"/>
                </a:solidFill>
                <a:latin typeface="Arial" panose="020B0604020202020204" pitchFamily="34" charset="0"/>
                <a:cs typeface="Arial" panose="020B0604020202020204" pitchFamily="34" charset="0"/>
              </a:rPr>
              <a:t>acsNANO</a:t>
            </a:r>
            <a:r>
              <a:rPr lang="en-US" sz="900" dirty="0">
                <a:solidFill>
                  <a:srgbClr val="131313"/>
                </a:solidFill>
                <a:latin typeface="Arial" panose="020B0604020202020204" pitchFamily="34" charset="0"/>
                <a:cs typeface="Arial" panose="020B0604020202020204" pitchFamily="34" charset="0"/>
              </a:rPr>
              <a:t>, 2016.</a:t>
            </a:r>
          </a:p>
        </p:txBody>
      </p:sp>
      <p:sp>
        <p:nvSpPr>
          <p:cNvPr id="13" name="Rectangle 12">
            <a:extLst>
              <a:ext uri="{FF2B5EF4-FFF2-40B4-BE49-F238E27FC236}">
                <a16:creationId xmlns:a16="http://schemas.microsoft.com/office/drawing/2014/main" id="{4E5A075F-A24D-40B7-9236-D70D4DEF1EE9}"/>
              </a:ext>
            </a:extLst>
          </p:cNvPr>
          <p:cNvSpPr/>
          <p:nvPr/>
        </p:nvSpPr>
        <p:spPr>
          <a:xfrm>
            <a:off x="2178070" y="517598"/>
            <a:ext cx="1637826" cy="3361450"/>
          </a:xfrm>
          <a:prstGeom prst="rect">
            <a:avLst/>
          </a:prstGeom>
          <a:noFill/>
          <a:ln w="28575">
            <a:solidFill>
              <a:schemeClr val="accent1">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6" name="Straight Connector 45"/>
          <p:cNvCxnSpPr/>
          <p:nvPr/>
        </p:nvCxnSpPr>
        <p:spPr>
          <a:xfrm flipV="1">
            <a:off x="522081" y="2924175"/>
            <a:ext cx="1662319" cy="954871"/>
          </a:xfrm>
          <a:prstGeom prst="line">
            <a:avLst/>
          </a:prstGeom>
          <a:ln w="50800">
            <a:solidFill>
              <a:srgbClr val="FF0000">
                <a:alpha val="40000"/>
              </a:srgb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V="1">
            <a:off x="522081" y="2542951"/>
            <a:ext cx="1662319" cy="954871"/>
          </a:xfrm>
          <a:prstGeom prst="line">
            <a:avLst/>
          </a:prstGeom>
          <a:ln w="50800">
            <a:solidFill>
              <a:srgbClr val="FF0000">
                <a:alpha val="40000"/>
              </a:srgb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V="1">
            <a:off x="512372" y="2162757"/>
            <a:ext cx="1662319" cy="954871"/>
          </a:xfrm>
          <a:prstGeom prst="line">
            <a:avLst/>
          </a:prstGeom>
          <a:ln w="50800">
            <a:solidFill>
              <a:srgbClr val="FF0000">
                <a:alpha val="40000"/>
              </a:srgb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V="1">
            <a:off x="522081" y="1793975"/>
            <a:ext cx="1662319" cy="954871"/>
          </a:xfrm>
          <a:prstGeom prst="line">
            <a:avLst/>
          </a:prstGeom>
          <a:ln w="50800">
            <a:solidFill>
              <a:srgbClr val="FF0000">
                <a:alpha val="40000"/>
              </a:srgb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V="1">
            <a:off x="522081" y="1412751"/>
            <a:ext cx="1662319" cy="954871"/>
          </a:xfrm>
          <a:prstGeom prst="line">
            <a:avLst/>
          </a:prstGeom>
          <a:ln w="50800">
            <a:solidFill>
              <a:srgbClr val="FF0000">
                <a:alpha val="40000"/>
              </a:srgb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V="1">
            <a:off x="512372" y="1032557"/>
            <a:ext cx="1662319" cy="954871"/>
          </a:xfrm>
          <a:prstGeom prst="line">
            <a:avLst/>
          </a:prstGeom>
          <a:ln w="50800">
            <a:solidFill>
              <a:srgbClr val="FF0000">
                <a:alpha val="40000"/>
              </a:srgb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502663" y="694958"/>
            <a:ext cx="1662319" cy="954871"/>
          </a:xfrm>
          <a:prstGeom prst="line">
            <a:avLst/>
          </a:prstGeom>
          <a:ln w="50800">
            <a:solidFill>
              <a:srgbClr val="FF0000">
                <a:alpha val="40000"/>
              </a:srgb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V="1">
            <a:off x="4334029" y="3328963"/>
            <a:ext cx="889802" cy="511122"/>
          </a:xfrm>
          <a:prstGeom prst="line">
            <a:avLst/>
          </a:prstGeom>
          <a:ln w="50800">
            <a:solidFill>
              <a:srgbClr val="FF0000">
                <a:alpha val="40000"/>
              </a:srgb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V="1">
            <a:off x="4373336" y="3000485"/>
            <a:ext cx="889802" cy="511122"/>
          </a:xfrm>
          <a:prstGeom prst="line">
            <a:avLst/>
          </a:prstGeom>
          <a:ln w="50800">
            <a:solidFill>
              <a:srgbClr val="FF0000">
                <a:alpha val="40000"/>
              </a:srgb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4355892" y="2676529"/>
            <a:ext cx="889802" cy="511122"/>
          </a:xfrm>
          <a:prstGeom prst="line">
            <a:avLst/>
          </a:prstGeom>
          <a:ln w="50800">
            <a:solidFill>
              <a:srgbClr val="FF0000">
                <a:alpha val="40000"/>
              </a:srgb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V="1">
            <a:off x="4363270" y="2376232"/>
            <a:ext cx="889802" cy="511122"/>
          </a:xfrm>
          <a:prstGeom prst="line">
            <a:avLst/>
          </a:prstGeom>
          <a:ln w="50800">
            <a:solidFill>
              <a:srgbClr val="FF0000">
                <a:alpha val="40000"/>
              </a:srgb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V="1">
            <a:off x="4374108" y="2068400"/>
            <a:ext cx="889802" cy="511122"/>
          </a:xfrm>
          <a:prstGeom prst="line">
            <a:avLst/>
          </a:prstGeom>
          <a:ln w="50800">
            <a:solidFill>
              <a:srgbClr val="FF0000">
                <a:alpha val="40000"/>
              </a:srgb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4385133" y="1723798"/>
            <a:ext cx="889802" cy="511122"/>
          </a:xfrm>
          <a:prstGeom prst="line">
            <a:avLst/>
          </a:prstGeom>
          <a:ln w="50800">
            <a:solidFill>
              <a:srgbClr val="FF0000">
                <a:alpha val="40000"/>
              </a:srgb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V="1">
            <a:off x="4375806" y="1519994"/>
            <a:ext cx="677093" cy="388937"/>
          </a:xfrm>
          <a:prstGeom prst="line">
            <a:avLst/>
          </a:prstGeom>
          <a:ln w="50800">
            <a:solidFill>
              <a:srgbClr val="FF0000">
                <a:alpha val="40000"/>
              </a:srgb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V="1">
            <a:off x="4379185" y="1202718"/>
            <a:ext cx="690337" cy="396545"/>
          </a:xfrm>
          <a:prstGeom prst="line">
            <a:avLst/>
          </a:prstGeom>
          <a:ln w="50800">
            <a:solidFill>
              <a:srgbClr val="FF0000">
                <a:alpha val="40000"/>
              </a:srgb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flipV="1">
            <a:off x="512372" y="578655"/>
            <a:ext cx="1205772" cy="677842"/>
          </a:xfrm>
          <a:prstGeom prst="line">
            <a:avLst/>
          </a:prstGeom>
          <a:ln w="50800">
            <a:solidFill>
              <a:srgbClr val="FF0000">
                <a:alpha val="40000"/>
              </a:srgb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V="1">
            <a:off x="515278" y="573089"/>
            <a:ext cx="620367" cy="368869"/>
          </a:xfrm>
          <a:prstGeom prst="line">
            <a:avLst/>
          </a:prstGeom>
          <a:ln w="50800">
            <a:solidFill>
              <a:srgbClr val="FF0000">
                <a:alpha val="40000"/>
              </a:srgb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V="1">
            <a:off x="1135645" y="3292957"/>
            <a:ext cx="1058464" cy="611333"/>
          </a:xfrm>
          <a:prstGeom prst="line">
            <a:avLst/>
          </a:prstGeom>
          <a:ln w="50800">
            <a:solidFill>
              <a:srgbClr val="FF0000">
                <a:alpha val="40000"/>
              </a:srgbClr>
            </a:solidFill>
          </a:ln>
        </p:spPr>
        <p:style>
          <a:lnRef idx="1">
            <a:schemeClr val="accent1"/>
          </a:lnRef>
          <a:fillRef idx="0">
            <a:schemeClr val="accent1"/>
          </a:fillRef>
          <a:effectRef idx="0">
            <a:schemeClr val="accent1"/>
          </a:effectRef>
          <a:fontRef idx="minor">
            <a:schemeClr val="tx1"/>
          </a:fontRef>
        </p:style>
      </p:cxnSp>
      <p:pic>
        <p:nvPicPr>
          <p:cNvPr id="77" name="Picture 76"/>
          <p:cNvPicPr>
            <a:picLocks noChangeAspect="1"/>
          </p:cNvPicPr>
          <p:nvPr/>
        </p:nvPicPr>
        <p:blipFill>
          <a:blip r:embed="rId4"/>
          <a:stretch>
            <a:fillRect/>
          </a:stretch>
        </p:blipFill>
        <p:spPr>
          <a:xfrm>
            <a:off x="2222899" y="1716873"/>
            <a:ext cx="2072229" cy="1846987"/>
          </a:xfrm>
          <a:prstGeom prst="rect">
            <a:avLst/>
          </a:prstGeom>
          <a:ln w="19050">
            <a:solidFill>
              <a:schemeClr val="tx1"/>
            </a:solidFill>
          </a:ln>
        </p:spPr>
      </p:pic>
      <p:sp>
        <p:nvSpPr>
          <p:cNvPr id="78" name="Rectangle 77"/>
          <p:cNvSpPr/>
          <p:nvPr/>
        </p:nvSpPr>
        <p:spPr>
          <a:xfrm>
            <a:off x="2174240" y="3578539"/>
            <a:ext cx="1755609" cy="230832"/>
          </a:xfrm>
          <a:prstGeom prst="rect">
            <a:avLst/>
          </a:prstGeom>
        </p:spPr>
        <p:txBody>
          <a:bodyPr wrap="none">
            <a:spAutoFit/>
          </a:bodyPr>
          <a:lstStyle/>
          <a:p>
            <a:r>
              <a:rPr lang="en-US" sz="900" dirty="0" err="1">
                <a:solidFill>
                  <a:srgbClr val="131313"/>
                </a:solidFill>
                <a:latin typeface="Arial" panose="020B0604020202020204" pitchFamily="34" charset="0"/>
                <a:cs typeface="Arial" panose="020B0604020202020204" pitchFamily="34" charset="0"/>
              </a:rPr>
              <a:t>Brandlhuber</a:t>
            </a:r>
            <a:r>
              <a:rPr lang="en-US" sz="900" dirty="0">
                <a:solidFill>
                  <a:srgbClr val="131313"/>
                </a:solidFill>
                <a:latin typeface="Arial" panose="020B0604020202020204" pitchFamily="34" charset="0"/>
                <a:cs typeface="Arial" panose="020B0604020202020204" pitchFamily="34" charset="0"/>
              </a:rPr>
              <a:t> M. </a:t>
            </a:r>
            <a:r>
              <a:rPr lang="en-US" sz="900" dirty="0" err="1">
                <a:solidFill>
                  <a:srgbClr val="131313"/>
                </a:solidFill>
                <a:latin typeface="Arial" panose="020B0604020202020204" pitchFamily="34" charset="0"/>
                <a:cs typeface="Arial" panose="020B0604020202020204" pitchFamily="34" charset="0"/>
              </a:rPr>
              <a:t>Inv</a:t>
            </a:r>
            <a:r>
              <a:rPr lang="en-US" sz="900" dirty="0">
                <a:solidFill>
                  <a:srgbClr val="131313"/>
                </a:solidFill>
                <a:latin typeface="Arial" panose="020B0604020202020204" pitchFamily="34" charset="0"/>
                <a:cs typeface="Arial" panose="020B0604020202020204" pitchFamily="34" charset="0"/>
              </a:rPr>
              <a:t> Rad, 2016.</a:t>
            </a:r>
            <a:endParaRPr lang="en-US" sz="900" dirty="0">
              <a:latin typeface="Arial" panose="020B0604020202020204" pitchFamily="34" charset="0"/>
              <a:cs typeface="Arial" panose="020B0604020202020204" pitchFamily="34" charset="0"/>
            </a:endParaRPr>
          </a:p>
        </p:txBody>
      </p:sp>
      <p:sp>
        <p:nvSpPr>
          <p:cNvPr id="7" name="TextBox 6"/>
          <p:cNvSpPr txBox="1"/>
          <p:nvPr/>
        </p:nvSpPr>
        <p:spPr>
          <a:xfrm>
            <a:off x="3365897" y="1515379"/>
            <a:ext cx="883938" cy="334242"/>
          </a:xfrm>
          <a:prstGeom prst="rect">
            <a:avLst/>
          </a:prstGeom>
          <a:solidFill>
            <a:schemeClr val="bg1"/>
          </a:solidFill>
          <a:ln>
            <a:noFill/>
          </a:ln>
        </p:spPr>
        <p:txBody>
          <a:bodyPr vert="horz" wrap="none" lIns="91440" tIns="45720" rIns="91440" bIns="45720" rtlCol="0" anchor="t">
            <a:noAutofit/>
          </a:bodyPr>
          <a:lstStyle/>
          <a:p>
            <a:pPr algn="ctr"/>
            <a:r>
              <a:rPr lang="es-ES" b="1" dirty="0" smtClean="0">
                <a:solidFill>
                  <a:srgbClr val="FFC000"/>
                </a:solidFill>
                <a:latin typeface="Arial" panose="020B0604020202020204" pitchFamily="34" charset="0"/>
                <a:cs typeface="Arial" panose="020B0604020202020204" pitchFamily="34" charset="0"/>
              </a:rPr>
              <a:t>µCT</a:t>
            </a:r>
            <a:endParaRPr lang="es-ES" b="1" dirty="0">
              <a:solidFill>
                <a:srgbClr val="FFC000"/>
              </a:solidFill>
              <a:latin typeface="Arial Narrow" panose="020B0606020202030204" pitchFamily="34" charset="0"/>
              <a:cs typeface="Arial" panose="020B0604020202020204" pitchFamily="34" charset="0"/>
            </a:endParaRPr>
          </a:p>
        </p:txBody>
      </p:sp>
      <p:cxnSp>
        <p:nvCxnSpPr>
          <p:cNvPr id="3" name="Straight Connector 2"/>
          <p:cNvCxnSpPr>
            <a:stCxn id="11" idx="3"/>
          </p:cNvCxnSpPr>
          <p:nvPr/>
        </p:nvCxnSpPr>
        <p:spPr>
          <a:xfrm>
            <a:off x="1348316" y="2091109"/>
            <a:ext cx="865276" cy="148743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a:stCxn id="11" idx="1"/>
          </p:cNvCxnSpPr>
          <p:nvPr/>
        </p:nvCxnSpPr>
        <p:spPr>
          <a:xfrm flipV="1">
            <a:off x="1348316" y="1716873"/>
            <a:ext cx="865256" cy="3190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1336150" y="2024539"/>
            <a:ext cx="83075" cy="77992"/>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4054670" y="3949901"/>
            <a:ext cx="660925" cy="372910"/>
          </a:xfrm>
          <a:prstGeom prst="rect">
            <a:avLst/>
          </a:prstGeom>
        </p:spPr>
        <p:txBody>
          <a:bodyPr vert="horz" wrap="square" lIns="91440" tIns="45720" rIns="91440" bIns="45720" rtlCol="0" anchor="t">
            <a:noAutofit/>
          </a:bodyPr>
          <a:lstStyle/>
          <a:p>
            <a:r>
              <a:rPr lang="en-US" sz="1600" b="1" dirty="0" smtClean="0">
                <a:latin typeface="Arial" panose="020B0604020202020204" pitchFamily="34" charset="0"/>
                <a:cs typeface="Arial" panose="020B0604020202020204" pitchFamily="34" charset="0"/>
              </a:rPr>
              <a:t>1 µm</a:t>
            </a:r>
          </a:p>
        </p:txBody>
      </p:sp>
      <p:sp>
        <p:nvSpPr>
          <p:cNvPr id="71" name="TextBox 70"/>
          <p:cNvSpPr txBox="1"/>
          <p:nvPr/>
        </p:nvSpPr>
        <p:spPr>
          <a:xfrm>
            <a:off x="1857178" y="3953005"/>
            <a:ext cx="788007" cy="372910"/>
          </a:xfrm>
          <a:prstGeom prst="rect">
            <a:avLst/>
          </a:prstGeom>
        </p:spPr>
        <p:txBody>
          <a:bodyPr vert="horz" wrap="square" lIns="91440" tIns="45720" rIns="91440" bIns="45720" rtlCol="0" anchor="t">
            <a:noAutofit/>
          </a:bodyPr>
          <a:lstStyle/>
          <a:p>
            <a:r>
              <a:rPr lang="en-US" sz="1600" b="1" dirty="0" smtClean="0">
                <a:latin typeface="Arial" panose="020B0604020202020204" pitchFamily="34" charset="0"/>
                <a:cs typeface="Arial" panose="020B0604020202020204" pitchFamily="34" charset="0"/>
              </a:rPr>
              <a:t>10 µm</a:t>
            </a:r>
          </a:p>
        </p:txBody>
      </p:sp>
      <p:pic>
        <p:nvPicPr>
          <p:cNvPr id="9" name="Picture 8"/>
          <p:cNvPicPr>
            <a:picLocks noChangeAspect="1"/>
          </p:cNvPicPr>
          <p:nvPr/>
        </p:nvPicPr>
        <p:blipFill rotWithShape="1">
          <a:blip r:embed="rId5"/>
          <a:srcRect r="3828"/>
          <a:stretch/>
        </p:blipFill>
        <p:spPr>
          <a:xfrm>
            <a:off x="5031415" y="1577119"/>
            <a:ext cx="2485492" cy="1933276"/>
          </a:xfrm>
          <a:prstGeom prst="rect">
            <a:avLst/>
          </a:prstGeom>
        </p:spPr>
      </p:pic>
      <p:pic>
        <p:nvPicPr>
          <p:cNvPr id="10" name="Picture 9"/>
          <p:cNvPicPr>
            <a:picLocks noChangeAspect="1"/>
          </p:cNvPicPr>
          <p:nvPr/>
        </p:nvPicPr>
        <p:blipFill rotWithShape="1">
          <a:blip r:embed="rId6"/>
          <a:srcRect t="602" r="2413" b="67172"/>
          <a:stretch/>
        </p:blipFill>
        <p:spPr>
          <a:xfrm>
            <a:off x="2203566" y="556430"/>
            <a:ext cx="714944" cy="720714"/>
          </a:xfrm>
          <a:prstGeom prst="rect">
            <a:avLst/>
          </a:prstGeom>
        </p:spPr>
      </p:pic>
      <p:pic>
        <p:nvPicPr>
          <p:cNvPr id="54" name="Picture 53"/>
          <p:cNvPicPr>
            <a:picLocks noChangeAspect="1"/>
          </p:cNvPicPr>
          <p:nvPr/>
        </p:nvPicPr>
        <p:blipFill rotWithShape="1">
          <a:blip r:embed="rId6"/>
          <a:srcRect l="1" t="34199" r="3201" b="33314"/>
          <a:stretch/>
        </p:blipFill>
        <p:spPr>
          <a:xfrm>
            <a:off x="3066068" y="570120"/>
            <a:ext cx="691534" cy="708460"/>
          </a:xfrm>
          <a:prstGeom prst="rect">
            <a:avLst/>
          </a:prstGeom>
        </p:spPr>
      </p:pic>
      <p:sp>
        <p:nvSpPr>
          <p:cNvPr id="64" name="Rectangle 63"/>
          <p:cNvSpPr/>
          <p:nvPr/>
        </p:nvSpPr>
        <p:spPr>
          <a:xfrm>
            <a:off x="2154265" y="1268284"/>
            <a:ext cx="1717137" cy="230832"/>
          </a:xfrm>
          <a:prstGeom prst="rect">
            <a:avLst/>
          </a:prstGeom>
        </p:spPr>
        <p:txBody>
          <a:bodyPr wrap="none">
            <a:spAutoFit/>
          </a:bodyPr>
          <a:lstStyle/>
          <a:p>
            <a:r>
              <a:rPr lang="en-US" sz="900" dirty="0" err="1" smtClean="0">
                <a:solidFill>
                  <a:srgbClr val="131313"/>
                </a:solidFill>
                <a:latin typeface="Arial" panose="020B0604020202020204" pitchFamily="34" charset="0"/>
                <a:cs typeface="Arial" panose="020B0604020202020204" pitchFamily="34" charset="0"/>
              </a:rPr>
              <a:t>LeNaour</a:t>
            </a:r>
            <a:r>
              <a:rPr lang="en-US" sz="900" dirty="0">
                <a:solidFill>
                  <a:srgbClr val="131313"/>
                </a:solidFill>
                <a:latin typeface="Arial" panose="020B0604020202020204" pitchFamily="34" charset="0"/>
                <a:cs typeface="Arial" panose="020B0604020202020204" pitchFamily="34" charset="0"/>
              </a:rPr>
              <a:t> </a:t>
            </a:r>
            <a:r>
              <a:rPr lang="en-US" sz="900" dirty="0" smtClean="0">
                <a:solidFill>
                  <a:srgbClr val="131313"/>
                </a:solidFill>
                <a:latin typeface="Arial" panose="020B0604020202020204" pitchFamily="34" charset="0"/>
                <a:cs typeface="Arial" panose="020B0604020202020204" pitchFamily="34" charset="0"/>
              </a:rPr>
              <a:t>F. Anal </a:t>
            </a:r>
            <a:r>
              <a:rPr lang="en-US" sz="900" dirty="0" err="1" smtClean="0">
                <a:solidFill>
                  <a:srgbClr val="131313"/>
                </a:solidFill>
                <a:latin typeface="Arial" panose="020B0604020202020204" pitchFamily="34" charset="0"/>
                <a:cs typeface="Arial" panose="020B0604020202020204" pitchFamily="34" charset="0"/>
              </a:rPr>
              <a:t>Chem</a:t>
            </a:r>
            <a:r>
              <a:rPr lang="en-US" sz="900" dirty="0" smtClean="0">
                <a:solidFill>
                  <a:srgbClr val="131313"/>
                </a:solidFill>
                <a:latin typeface="Arial" panose="020B0604020202020204" pitchFamily="34" charset="0"/>
                <a:cs typeface="Arial" panose="020B0604020202020204" pitchFamily="34" charset="0"/>
              </a:rPr>
              <a:t>, 2012.</a:t>
            </a:r>
            <a:endParaRPr lang="en-US" sz="9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506020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C2AED11-F44E-4BED-9D85-9A6204FBA1E0}"/>
              </a:ext>
            </a:extLst>
          </p:cNvPr>
          <p:cNvSpPr>
            <a:spLocks noGrp="1"/>
          </p:cNvSpPr>
          <p:nvPr>
            <p:ph type="sldNum" sz="quarter" idx="12"/>
          </p:nvPr>
        </p:nvSpPr>
        <p:spPr/>
        <p:txBody>
          <a:bodyPr/>
          <a:lstStyle/>
          <a:p>
            <a:fld id="{59A3C1E9-1E17-4B2D-975E-2F80F7CB45F8}" type="slidenum">
              <a:rPr lang="es-ES" smtClean="0"/>
              <a:t>8</a:t>
            </a:fld>
            <a:endParaRPr lang="es-ES" dirty="0"/>
          </a:p>
        </p:txBody>
      </p:sp>
      <p:sp>
        <p:nvSpPr>
          <p:cNvPr id="5" name="Title 1">
            <a:extLst>
              <a:ext uri="{FF2B5EF4-FFF2-40B4-BE49-F238E27FC236}">
                <a16:creationId xmlns:a16="http://schemas.microsoft.com/office/drawing/2014/main" id="{73AC4CB9-F540-4D9C-B9D7-3376D57C042A}"/>
              </a:ext>
            </a:extLst>
          </p:cNvPr>
          <p:cNvSpPr txBox="1">
            <a:spLocks/>
          </p:cNvSpPr>
          <p:nvPr/>
        </p:nvSpPr>
        <p:spPr>
          <a:xfrm>
            <a:off x="564303" y="154855"/>
            <a:ext cx="7048610" cy="441410"/>
          </a:xfrm>
          <a:prstGeom prst="rect">
            <a:avLst/>
          </a:prstGeom>
        </p:spPr>
        <p:txBody>
          <a:bodyPr vert="horz" lIns="91440" tIns="45720" rIns="91440" bIns="45720" rtlCol="0" anchor="t">
            <a:normAutofit/>
          </a:bodyPr>
          <a:lstStyle>
            <a:lvl1pPr algn="r" defTabSz="914400" rtl="0" eaLnBrk="1" latinLnBrk="0" hangingPunct="1">
              <a:lnSpc>
                <a:spcPct val="90000"/>
              </a:lnSpc>
              <a:spcBef>
                <a:spcPct val="0"/>
              </a:spcBef>
              <a:buNone/>
              <a:defRPr lang="en-US" sz="1800" b="0" kern="1200">
                <a:solidFill>
                  <a:srgbClr val="323E4F"/>
                </a:solidFill>
                <a:latin typeface="Arial Black" charset="0"/>
                <a:ea typeface="+mn-ea"/>
                <a:cs typeface="+mn-cs"/>
              </a:defRPr>
            </a:lvl1pPr>
          </a:lstStyle>
          <a:p>
            <a:r>
              <a:rPr lang="en-US" dirty="0" smtClean="0"/>
              <a:t>Towards high energies?</a:t>
            </a:r>
          </a:p>
        </p:txBody>
      </p:sp>
      <p:sp>
        <p:nvSpPr>
          <p:cNvPr id="6" name="TextBox 5">
            <a:extLst>
              <a:ext uri="{FF2B5EF4-FFF2-40B4-BE49-F238E27FC236}">
                <a16:creationId xmlns:a16="http://schemas.microsoft.com/office/drawing/2014/main" id="{CD6B859E-40C3-42C5-B772-F67907444486}"/>
              </a:ext>
            </a:extLst>
          </p:cNvPr>
          <p:cNvSpPr txBox="1"/>
          <p:nvPr/>
        </p:nvSpPr>
        <p:spPr>
          <a:xfrm>
            <a:off x="3506893" y="2745731"/>
            <a:ext cx="2573239" cy="196861"/>
          </a:xfrm>
          <a:prstGeom prst="rect">
            <a:avLst/>
          </a:prstGeom>
        </p:spPr>
        <p:txBody>
          <a:bodyPr vert="horz" wrap="square" lIns="91440" tIns="45720" rIns="91440" bIns="45720" rtlCol="0" anchor="t">
            <a:noAutofit/>
          </a:bodyPr>
          <a:lstStyle/>
          <a:p>
            <a:pPr algn="ctr"/>
            <a:r>
              <a:rPr lang="en-US" sz="800" dirty="0" err="1" smtClean="0">
                <a:latin typeface="Arial" panose="020B0604020202020204" pitchFamily="34" charset="0"/>
                <a:cs typeface="Arial" panose="020B0604020202020204" pitchFamily="34" charset="0"/>
              </a:rPr>
              <a:t>Gasilov</a:t>
            </a:r>
            <a:r>
              <a:rPr lang="en-US" sz="800" dirty="0" smtClean="0">
                <a:latin typeface="Arial" panose="020B0604020202020204" pitchFamily="34" charset="0"/>
                <a:cs typeface="Arial" panose="020B0604020202020204" pitchFamily="34" charset="0"/>
              </a:rPr>
              <a:t> S. et al. BOE, 2013.</a:t>
            </a:r>
            <a:endParaRPr lang="en-US" sz="8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E17DA283-3A35-4482-B75E-547E29C12748}"/>
              </a:ext>
            </a:extLst>
          </p:cNvPr>
          <p:cNvSpPr txBox="1"/>
          <p:nvPr/>
        </p:nvSpPr>
        <p:spPr>
          <a:xfrm>
            <a:off x="4969565" y="850955"/>
            <a:ext cx="2321781" cy="938254"/>
          </a:xfrm>
          <a:prstGeom prst="rect">
            <a:avLst/>
          </a:prstGeom>
        </p:spPr>
        <p:txBody>
          <a:bodyPr vert="horz" wrap="square" lIns="91440" tIns="45720" rIns="91440" bIns="45720" rtlCol="0" anchor="t">
            <a:noAutofit/>
          </a:bodyPr>
          <a:lstStyle/>
          <a:p>
            <a:endParaRPr lang="en-US" sz="2800" dirty="0">
              <a:latin typeface="Arial" panose="020B0604020202020204" pitchFamily="34" charset="0"/>
              <a:cs typeface="Arial" panose="020B0604020202020204" pitchFamily="34" charset="0"/>
            </a:endParaRP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1" r="101" b="79287"/>
          <a:stretch/>
        </p:blipFill>
        <p:spPr>
          <a:xfrm>
            <a:off x="2759963" y="3075312"/>
            <a:ext cx="3564637" cy="934817"/>
          </a:xfrm>
          <a:prstGeom prst="rect">
            <a:avLst/>
          </a:prstGeom>
        </p:spPr>
      </p:pic>
      <p:sp>
        <p:nvSpPr>
          <p:cNvPr id="10" name="Rectangle 9"/>
          <p:cNvSpPr/>
          <p:nvPr/>
        </p:nvSpPr>
        <p:spPr>
          <a:xfrm>
            <a:off x="2782097" y="4025139"/>
            <a:ext cx="1744184" cy="215444"/>
          </a:xfrm>
          <a:prstGeom prst="rect">
            <a:avLst/>
          </a:prstGeom>
        </p:spPr>
        <p:txBody>
          <a:bodyPr wrap="square">
            <a:spAutoFit/>
          </a:bodyPr>
          <a:lstStyle/>
          <a:p>
            <a:pPr fontAlgn="base"/>
            <a:r>
              <a:rPr lang="en-US" sz="800" dirty="0">
                <a:solidFill>
                  <a:srgbClr val="131313"/>
                </a:solidFill>
                <a:latin typeface="Arial" panose="020B0604020202020204" pitchFamily="34" charset="0"/>
                <a:cs typeface="Arial" panose="020B0604020202020204" pitchFamily="34" charset="0"/>
              </a:rPr>
              <a:t>Walsh C. et </a:t>
            </a:r>
            <a:r>
              <a:rPr lang="en-US" sz="800" dirty="0" smtClean="0">
                <a:solidFill>
                  <a:srgbClr val="131313"/>
                </a:solidFill>
                <a:latin typeface="Arial" panose="020B0604020202020204" pitchFamily="34" charset="0"/>
                <a:cs typeface="Arial" panose="020B0604020202020204" pitchFamily="34" charset="0"/>
              </a:rPr>
              <a:t>al. </a:t>
            </a:r>
            <a:r>
              <a:rPr lang="en-US" sz="800" dirty="0" smtClean="0">
                <a:solidFill>
                  <a:srgbClr val="131313"/>
                </a:solidFill>
                <a:latin typeface="Arial" panose="020B0604020202020204" pitchFamily="34" charset="0"/>
                <a:cs typeface="Arial" panose="020B0604020202020204" pitchFamily="34" charset="0"/>
              </a:rPr>
              <a:t>Nature Met, </a:t>
            </a:r>
            <a:r>
              <a:rPr lang="en-US" sz="800" dirty="0" smtClean="0">
                <a:solidFill>
                  <a:srgbClr val="131313"/>
                </a:solidFill>
                <a:latin typeface="Arial" panose="020B0604020202020204" pitchFamily="34" charset="0"/>
                <a:cs typeface="Arial" panose="020B0604020202020204" pitchFamily="34" charset="0"/>
              </a:rPr>
              <a:t>2021.</a:t>
            </a:r>
            <a:endParaRPr lang="en-US" sz="1400" dirty="0"/>
          </a:p>
        </p:txBody>
      </p:sp>
      <p:pic>
        <p:nvPicPr>
          <p:cNvPr id="12" name="Picture 11"/>
          <p:cNvPicPr>
            <a:picLocks noChangeAspect="1"/>
          </p:cNvPicPr>
          <p:nvPr/>
        </p:nvPicPr>
        <p:blipFill>
          <a:blip r:embed="rId4"/>
          <a:stretch>
            <a:fillRect/>
          </a:stretch>
        </p:blipFill>
        <p:spPr>
          <a:xfrm>
            <a:off x="6448050" y="1486323"/>
            <a:ext cx="2495337" cy="2617989"/>
          </a:xfrm>
          <a:prstGeom prst="rect">
            <a:avLst/>
          </a:prstGeom>
        </p:spPr>
      </p:pic>
      <p:sp>
        <p:nvSpPr>
          <p:cNvPr id="13" name="Rectangle 12"/>
          <p:cNvSpPr/>
          <p:nvPr/>
        </p:nvSpPr>
        <p:spPr>
          <a:xfrm>
            <a:off x="6887090" y="4129418"/>
            <a:ext cx="2056297" cy="215444"/>
          </a:xfrm>
          <a:prstGeom prst="rect">
            <a:avLst/>
          </a:prstGeom>
        </p:spPr>
        <p:txBody>
          <a:bodyPr wrap="square">
            <a:spAutoFit/>
          </a:bodyPr>
          <a:lstStyle/>
          <a:p>
            <a:pPr algn="ctr"/>
            <a:r>
              <a:rPr lang="en-US" sz="800" dirty="0" smtClean="0">
                <a:latin typeface="Arial" panose="020B0604020202020204" pitchFamily="34" charset="0"/>
                <a:cs typeface="Arial" panose="020B0604020202020204" pitchFamily="34" charset="0"/>
              </a:rPr>
              <a:t>L. </a:t>
            </a:r>
            <a:r>
              <a:rPr lang="en-US" sz="800" dirty="0" err="1" smtClean="0">
                <a:latin typeface="Arial" panose="020B0604020202020204" pitchFamily="34" charset="0"/>
                <a:cs typeface="Arial" panose="020B0604020202020204" pitchFamily="34" charset="0"/>
              </a:rPr>
              <a:t>Fardin</a:t>
            </a:r>
            <a:r>
              <a:rPr lang="en-US" sz="800" dirty="0" smtClean="0">
                <a:latin typeface="Arial" panose="020B0604020202020204" pitchFamily="34" charset="0"/>
                <a:cs typeface="Arial" panose="020B0604020202020204" pitchFamily="34" charset="0"/>
              </a:rPr>
              <a:t> et al. </a:t>
            </a:r>
            <a:r>
              <a:rPr lang="en-US" sz="800" dirty="0" err="1" smtClean="0">
                <a:latin typeface="Arial" panose="020B0604020202020204" pitchFamily="34" charset="0"/>
                <a:cs typeface="Arial" panose="020B0604020202020204" pitchFamily="34" charset="0"/>
              </a:rPr>
              <a:t>Sci</a:t>
            </a:r>
            <a:r>
              <a:rPr lang="en-US" sz="800" dirty="0" smtClean="0">
                <a:latin typeface="Arial" panose="020B0604020202020204" pitchFamily="34" charset="0"/>
                <a:cs typeface="Arial" panose="020B0604020202020204" pitchFamily="34" charset="0"/>
              </a:rPr>
              <a:t> Rep, 2021.</a:t>
            </a:r>
            <a:endParaRPr lang="en-US" sz="800" dirty="0">
              <a:latin typeface="Arial" panose="020B0604020202020204" pitchFamily="34" charset="0"/>
              <a:cs typeface="Arial" panose="020B0604020202020204" pitchFamily="34" charset="0"/>
            </a:endParaRPr>
          </a:p>
        </p:txBody>
      </p:sp>
      <p:pic>
        <p:nvPicPr>
          <p:cNvPr id="14" name="Picture 13"/>
          <p:cNvPicPr>
            <a:picLocks noChangeAspect="1"/>
          </p:cNvPicPr>
          <p:nvPr/>
        </p:nvPicPr>
        <p:blipFill>
          <a:blip r:embed="rId5"/>
          <a:stretch>
            <a:fillRect/>
          </a:stretch>
        </p:blipFill>
        <p:spPr>
          <a:xfrm>
            <a:off x="3185937" y="1147708"/>
            <a:ext cx="2978420" cy="1640674"/>
          </a:xfrm>
          <a:prstGeom prst="rect">
            <a:avLst/>
          </a:prstGeom>
        </p:spPr>
      </p:pic>
      <p:sp>
        <p:nvSpPr>
          <p:cNvPr id="3" name="Rectangle 2"/>
          <p:cNvSpPr/>
          <p:nvPr/>
        </p:nvSpPr>
        <p:spPr>
          <a:xfrm>
            <a:off x="564302" y="412321"/>
            <a:ext cx="6657975" cy="584775"/>
          </a:xfrm>
          <a:prstGeom prst="rect">
            <a:avLst/>
          </a:prstGeom>
        </p:spPr>
        <p:txBody>
          <a:bodyPr wrap="square">
            <a:spAutoFit/>
          </a:bodyPr>
          <a:lstStyle/>
          <a:p>
            <a:pPr marL="285750" indent="-285750">
              <a:buFont typeface="Arial" panose="020B0604020202020204" pitchFamily="34" charset="0"/>
              <a:buChar char="•"/>
            </a:pPr>
            <a:r>
              <a:rPr lang="en-US" sz="1600" b="1" dirty="0">
                <a:solidFill>
                  <a:srgbClr val="00B050"/>
                </a:solidFill>
                <a:latin typeface="Arial" panose="020B0604020202020204" pitchFamily="34" charset="0"/>
                <a:cs typeface="Arial" panose="020B0604020202020204" pitchFamily="34" charset="0"/>
              </a:rPr>
              <a:t>Larger/denser samples</a:t>
            </a:r>
            <a:r>
              <a:rPr lang="en-US" sz="1600" b="1" dirty="0" smtClean="0">
                <a:solidFill>
                  <a:srgbClr val="00B050"/>
                </a:solidFill>
                <a:latin typeface="Arial" panose="020B0604020202020204" pitchFamily="34" charset="0"/>
                <a:cs typeface="Arial" panose="020B0604020202020204" pitchFamily="34" charset="0"/>
              </a:rPr>
              <a:t>.</a:t>
            </a:r>
          </a:p>
          <a:p>
            <a:pPr marL="285750" indent="-285750">
              <a:buFont typeface="Arial" panose="020B0604020202020204" pitchFamily="34" charset="0"/>
              <a:buChar char="•"/>
            </a:pPr>
            <a:r>
              <a:rPr lang="en-US" sz="1600" b="1" dirty="0" smtClean="0">
                <a:solidFill>
                  <a:srgbClr val="00B050"/>
                </a:solidFill>
                <a:latin typeface="Arial" panose="020B0604020202020204" pitchFamily="34" charset="0"/>
                <a:cs typeface="Arial" panose="020B0604020202020204" pitchFamily="34" charset="0"/>
              </a:rPr>
              <a:t>Low </a:t>
            </a:r>
            <a:r>
              <a:rPr lang="en-US" sz="1600" b="1" dirty="0">
                <a:solidFill>
                  <a:srgbClr val="00B050"/>
                </a:solidFill>
                <a:latin typeface="Arial" panose="020B0604020202020204" pitchFamily="34" charset="0"/>
                <a:cs typeface="Arial" panose="020B0604020202020204" pitchFamily="34" charset="0"/>
              </a:rPr>
              <a:t>dose/in-vivo applications</a:t>
            </a:r>
            <a:r>
              <a:rPr lang="en-US" sz="1600" b="1" dirty="0" smtClean="0">
                <a:solidFill>
                  <a:srgbClr val="00B050"/>
                </a:solidFill>
                <a:latin typeface="Arial" panose="020B0604020202020204" pitchFamily="34" charset="0"/>
                <a:cs typeface="Arial" panose="020B0604020202020204" pitchFamily="34" charset="0"/>
              </a:rPr>
              <a:t>.</a:t>
            </a:r>
            <a:endParaRPr lang="en-US" sz="1600" b="1" dirty="0">
              <a:solidFill>
                <a:srgbClr val="00B050"/>
              </a:solidFill>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6"/>
          <a:stretch>
            <a:fillRect/>
          </a:stretch>
        </p:blipFill>
        <p:spPr>
          <a:xfrm>
            <a:off x="241059" y="1710819"/>
            <a:ext cx="2395454" cy="2333073"/>
          </a:xfrm>
          <a:prstGeom prst="rect">
            <a:avLst/>
          </a:prstGeom>
        </p:spPr>
      </p:pic>
      <p:sp>
        <p:nvSpPr>
          <p:cNvPr id="15" name="Rectangle 14"/>
          <p:cNvSpPr/>
          <p:nvPr/>
        </p:nvSpPr>
        <p:spPr>
          <a:xfrm>
            <a:off x="428169" y="4025139"/>
            <a:ext cx="2056297" cy="215444"/>
          </a:xfrm>
          <a:prstGeom prst="rect">
            <a:avLst/>
          </a:prstGeom>
        </p:spPr>
        <p:txBody>
          <a:bodyPr wrap="square">
            <a:spAutoFit/>
          </a:bodyPr>
          <a:lstStyle/>
          <a:p>
            <a:pPr algn="ctr"/>
            <a:r>
              <a:rPr lang="en-US" sz="800" dirty="0" smtClean="0">
                <a:latin typeface="Arial" panose="020B0604020202020204" pitchFamily="34" charset="0"/>
                <a:cs typeface="Arial" panose="020B0604020202020204" pitchFamily="34" charset="0"/>
              </a:rPr>
              <a:t>A. </a:t>
            </a:r>
            <a:r>
              <a:rPr lang="en-US" sz="800" dirty="0" err="1" smtClean="0">
                <a:latin typeface="Arial" panose="020B0604020202020204" pitchFamily="34" charset="0"/>
                <a:cs typeface="Arial" panose="020B0604020202020204" pitchFamily="34" charset="0"/>
              </a:rPr>
              <a:t>Horng</a:t>
            </a:r>
            <a:r>
              <a:rPr lang="en-US" sz="800" dirty="0" smtClean="0">
                <a:latin typeface="Arial" panose="020B0604020202020204" pitchFamily="34" charset="0"/>
                <a:cs typeface="Arial" panose="020B0604020202020204" pitchFamily="34" charset="0"/>
              </a:rPr>
              <a:t> et al. </a:t>
            </a:r>
            <a:r>
              <a:rPr lang="en-US" sz="800" dirty="0" err="1" smtClean="0">
                <a:latin typeface="Arial" panose="020B0604020202020204" pitchFamily="34" charset="0"/>
                <a:cs typeface="Arial" panose="020B0604020202020204" pitchFamily="34" charset="0"/>
              </a:rPr>
              <a:t>Inv</a:t>
            </a:r>
            <a:r>
              <a:rPr lang="en-US" sz="800" dirty="0" smtClean="0">
                <a:latin typeface="Arial" panose="020B0604020202020204" pitchFamily="34" charset="0"/>
                <a:cs typeface="Arial" panose="020B0604020202020204" pitchFamily="34" charset="0"/>
              </a:rPr>
              <a:t> Rad, 2014.</a:t>
            </a:r>
            <a:endParaRPr lang="en-US" sz="800" dirty="0">
              <a:latin typeface="Arial" panose="020B0604020202020204" pitchFamily="34" charset="0"/>
              <a:cs typeface="Arial" panose="020B0604020202020204" pitchFamily="34" charset="0"/>
            </a:endParaRPr>
          </a:p>
        </p:txBody>
      </p:sp>
      <p:sp>
        <p:nvSpPr>
          <p:cNvPr id="16" name="Rectangle 15"/>
          <p:cNvSpPr/>
          <p:nvPr/>
        </p:nvSpPr>
        <p:spPr>
          <a:xfrm>
            <a:off x="564302" y="4302622"/>
            <a:ext cx="7265247" cy="830997"/>
          </a:xfrm>
          <a:prstGeom prst="rect">
            <a:avLst/>
          </a:prstGeom>
        </p:spPr>
        <p:txBody>
          <a:bodyPr wrap="square">
            <a:spAutoFit/>
          </a:bodyPr>
          <a:lstStyle/>
          <a:p>
            <a:pPr marL="285750" indent="-285750">
              <a:buFont typeface="Arial" panose="020B0604020202020204" pitchFamily="34" charset="0"/>
              <a:buChar char="•"/>
            </a:pPr>
            <a:r>
              <a:rPr lang="en-US" sz="1600" b="1" dirty="0">
                <a:solidFill>
                  <a:srgbClr val="FF0000"/>
                </a:solidFill>
                <a:latin typeface="Arial" panose="020B0604020202020204" pitchFamily="34" charset="0"/>
                <a:cs typeface="Arial" panose="020B0604020202020204" pitchFamily="34" charset="0"/>
              </a:rPr>
              <a:t>Requires ID </a:t>
            </a:r>
            <a:r>
              <a:rPr lang="en-US" sz="1600" b="1" dirty="0" smtClean="0">
                <a:solidFill>
                  <a:srgbClr val="FF0000"/>
                </a:solidFill>
                <a:latin typeface="Arial" panose="020B0604020202020204" pitchFamily="34" charset="0"/>
                <a:cs typeface="Arial" panose="020B0604020202020204" pitchFamily="34" charset="0"/>
              </a:rPr>
              <a:t>source.</a:t>
            </a:r>
            <a:endParaRPr lang="en-US" sz="1600" b="1" dirty="0">
              <a:solidFill>
                <a:srgbClr val="FF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b="1" dirty="0" smtClean="0">
                <a:solidFill>
                  <a:srgbClr val="FF0000"/>
                </a:solidFill>
                <a:latin typeface="Arial" panose="020B0604020202020204" pitchFamily="34" charset="0"/>
                <a:cs typeface="Arial" panose="020B0604020202020204" pitchFamily="34" charset="0"/>
              </a:rPr>
              <a:t>ALBA disadvantage compared </a:t>
            </a:r>
            <a:r>
              <a:rPr lang="en-US" sz="1600" b="1" dirty="0">
                <a:solidFill>
                  <a:srgbClr val="FF0000"/>
                </a:solidFill>
                <a:latin typeface="Arial" panose="020B0604020202020204" pitchFamily="34" charset="0"/>
                <a:cs typeface="Arial" panose="020B0604020202020204" pitchFamily="34" charset="0"/>
              </a:rPr>
              <a:t>to </a:t>
            </a:r>
            <a:r>
              <a:rPr lang="en-US" sz="1600" b="1" dirty="0" smtClean="0">
                <a:solidFill>
                  <a:srgbClr val="FF0000"/>
                </a:solidFill>
                <a:latin typeface="Arial" panose="020B0604020202020204" pitchFamily="34" charset="0"/>
                <a:cs typeface="Arial" panose="020B0604020202020204" pitchFamily="34" charset="0"/>
              </a:rPr>
              <a:t>High Energy </a:t>
            </a:r>
            <a:r>
              <a:rPr lang="en-US" sz="1600" b="1" dirty="0">
                <a:solidFill>
                  <a:srgbClr val="FF0000"/>
                </a:solidFill>
                <a:latin typeface="Arial" panose="020B0604020202020204" pitchFamily="34" charset="0"/>
                <a:cs typeface="Arial" panose="020B0604020202020204" pitchFamily="34" charset="0"/>
              </a:rPr>
              <a:t>machines</a:t>
            </a:r>
            <a:r>
              <a:rPr lang="en-US" sz="1600" b="1" dirty="0" smtClean="0">
                <a:solidFill>
                  <a:srgbClr val="FF0000"/>
                </a:solidFill>
                <a:latin typeface="Arial" panose="020B0604020202020204" pitchFamily="34" charset="0"/>
                <a:cs typeface="Arial" panose="020B0604020202020204" pitchFamily="34" charset="0"/>
              </a:rPr>
              <a:t>.</a:t>
            </a:r>
            <a:r>
              <a:rPr lang="en-US" sz="1600" b="1" dirty="0">
                <a:solidFill>
                  <a:srgbClr val="FF0000"/>
                </a:solidFill>
                <a:latin typeface="Arial" panose="020B0604020202020204" pitchFamily="34" charset="0"/>
                <a:cs typeface="Arial" panose="020B0604020202020204" pitchFamily="34" charset="0"/>
              </a:rPr>
              <a:t> </a:t>
            </a:r>
            <a:endParaRPr lang="en-US" sz="1600" b="1" dirty="0" smtClean="0">
              <a:solidFill>
                <a:srgbClr val="FF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b="1" dirty="0" smtClean="0">
                <a:solidFill>
                  <a:srgbClr val="FF0000"/>
                </a:solidFill>
                <a:latin typeface="Arial" panose="020B0604020202020204" pitchFamily="34" charset="0"/>
                <a:cs typeface="Arial" panose="020B0604020202020204" pitchFamily="34" charset="0"/>
              </a:rPr>
              <a:t>In-vivo </a:t>
            </a:r>
            <a:r>
              <a:rPr lang="en-US" sz="1600" b="1" dirty="0">
                <a:solidFill>
                  <a:srgbClr val="FF0000"/>
                </a:solidFill>
                <a:latin typeface="Arial" panose="020B0604020202020204" pitchFamily="34" charset="0"/>
                <a:cs typeface="Arial" panose="020B0604020202020204" pitchFamily="34" charset="0"/>
              </a:rPr>
              <a:t>user community is </a:t>
            </a:r>
            <a:r>
              <a:rPr lang="en-US" sz="1600" b="1" dirty="0" smtClean="0">
                <a:solidFill>
                  <a:srgbClr val="FF0000"/>
                </a:solidFill>
                <a:latin typeface="Arial" panose="020B0604020202020204" pitchFamily="34" charset="0"/>
                <a:cs typeface="Arial" panose="020B0604020202020204" pitchFamily="34" charset="0"/>
              </a:rPr>
              <a:t>limited.</a:t>
            </a:r>
            <a:endParaRPr lang="en-US" sz="1600" b="1" dirty="0">
              <a:solidFill>
                <a:srgbClr val="FF0000"/>
              </a:solidFill>
              <a:latin typeface="Arial" panose="020B0604020202020204" pitchFamily="34" charset="0"/>
              <a:cs typeface="Arial" panose="020B0604020202020204" pitchFamily="34" charset="0"/>
            </a:endParaRPr>
          </a:p>
        </p:txBody>
      </p:sp>
      <p:sp>
        <p:nvSpPr>
          <p:cNvPr id="7" name="TextBox 6"/>
          <p:cNvSpPr txBox="1"/>
          <p:nvPr/>
        </p:nvSpPr>
        <p:spPr>
          <a:xfrm>
            <a:off x="241059" y="1419583"/>
            <a:ext cx="2395453" cy="291236"/>
          </a:xfrm>
          <a:prstGeom prst="rect">
            <a:avLst/>
          </a:prstGeom>
        </p:spPr>
        <p:txBody>
          <a:bodyPr vert="horz" wrap="square" lIns="91440" tIns="45720" rIns="91440" bIns="45720" rtlCol="0" anchor="t">
            <a:noAutofit/>
          </a:bodyPr>
          <a:lstStyle/>
          <a:p>
            <a:pPr algn="ctr"/>
            <a:r>
              <a:rPr lang="en-US" sz="1400" b="1" dirty="0" smtClean="0">
                <a:latin typeface="Arial" panose="020B0604020202020204" pitchFamily="34" charset="0"/>
                <a:cs typeface="Arial" panose="020B0604020202020204" pitchFamily="34" charset="0"/>
              </a:rPr>
              <a:t>Full human knee joint</a:t>
            </a:r>
          </a:p>
        </p:txBody>
      </p:sp>
      <p:sp>
        <p:nvSpPr>
          <p:cNvPr id="17" name="TextBox 16"/>
          <p:cNvSpPr txBox="1"/>
          <p:nvPr/>
        </p:nvSpPr>
        <p:spPr>
          <a:xfrm>
            <a:off x="4297065" y="3984941"/>
            <a:ext cx="2395453" cy="291236"/>
          </a:xfrm>
          <a:prstGeom prst="rect">
            <a:avLst/>
          </a:prstGeom>
        </p:spPr>
        <p:txBody>
          <a:bodyPr vert="horz" wrap="square" lIns="91440" tIns="45720" rIns="91440" bIns="45720" rtlCol="0" anchor="t">
            <a:noAutofit/>
          </a:bodyPr>
          <a:lstStyle/>
          <a:p>
            <a:r>
              <a:rPr lang="en-US" sz="1100" b="1" dirty="0" smtClean="0">
                <a:latin typeface="Arial" panose="020B0604020202020204" pitchFamily="34" charset="0"/>
                <a:cs typeface="Arial" panose="020B0604020202020204" pitchFamily="34" charset="0"/>
              </a:rPr>
              <a:t>Multiscale imaging of organs</a:t>
            </a:r>
          </a:p>
        </p:txBody>
      </p:sp>
      <p:sp>
        <p:nvSpPr>
          <p:cNvPr id="18" name="TextBox 17"/>
          <p:cNvSpPr txBox="1"/>
          <p:nvPr/>
        </p:nvSpPr>
        <p:spPr>
          <a:xfrm>
            <a:off x="3185936" y="975645"/>
            <a:ext cx="2944519" cy="291236"/>
          </a:xfrm>
          <a:prstGeom prst="rect">
            <a:avLst/>
          </a:prstGeom>
        </p:spPr>
        <p:txBody>
          <a:bodyPr vert="horz" wrap="square" lIns="91440" tIns="45720" rIns="91440" bIns="45720" rtlCol="0" anchor="t">
            <a:noAutofit/>
          </a:bodyPr>
          <a:lstStyle/>
          <a:p>
            <a:pPr algn="ctr"/>
            <a:r>
              <a:rPr lang="en-US" sz="1100" b="1" dirty="0" smtClean="0">
                <a:latin typeface="Arial" panose="020B0604020202020204" pitchFamily="34" charset="0"/>
                <a:cs typeface="Arial" panose="020B0604020202020204" pitchFamily="34" charset="0"/>
              </a:rPr>
              <a:t>Ex-vivo Breast imaging</a:t>
            </a:r>
          </a:p>
        </p:txBody>
      </p:sp>
      <p:sp>
        <p:nvSpPr>
          <p:cNvPr id="19" name="TextBox 18"/>
          <p:cNvSpPr txBox="1"/>
          <p:nvPr/>
        </p:nvSpPr>
        <p:spPr>
          <a:xfrm>
            <a:off x="6805534" y="1204394"/>
            <a:ext cx="2137853" cy="291236"/>
          </a:xfrm>
          <a:prstGeom prst="rect">
            <a:avLst/>
          </a:prstGeom>
        </p:spPr>
        <p:txBody>
          <a:bodyPr vert="horz" wrap="square" lIns="91440" tIns="45720" rIns="91440" bIns="45720" rtlCol="0" anchor="t">
            <a:noAutofit/>
          </a:bodyPr>
          <a:lstStyle/>
          <a:p>
            <a:pPr algn="ctr"/>
            <a:r>
              <a:rPr lang="en-US" sz="1100" b="1" dirty="0" smtClean="0">
                <a:latin typeface="Arial" panose="020B0604020202020204" pitchFamily="34" charset="0"/>
                <a:cs typeface="Arial" panose="020B0604020202020204" pitchFamily="34" charset="0"/>
              </a:rPr>
              <a:t>In-vivo lung imaging</a:t>
            </a:r>
          </a:p>
        </p:txBody>
      </p:sp>
    </p:spTree>
    <p:extLst>
      <p:ext uri="{BB962C8B-B14F-4D97-AF65-F5344CB8AC3E}">
        <p14:creationId xmlns:p14="http://schemas.microsoft.com/office/powerpoint/2010/main" val="23678743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5C133AA-73F6-4D43-A29B-00516F0B6597}"/>
              </a:ext>
            </a:extLst>
          </p:cNvPr>
          <p:cNvSpPr>
            <a:spLocks noGrp="1"/>
          </p:cNvSpPr>
          <p:nvPr>
            <p:ph type="sldNum" sz="quarter" idx="12"/>
          </p:nvPr>
        </p:nvSpPr>
        <p:spPr/>
        <p:txBody>
          <a:bodyPr/>
          <a:lstStyle/>
          <a:p>
            <a:fld id="{59A3C1E9-1E17-4B2D-975E-2F80F7CB45F8}" type="slidenum">
              <a:rPr lang="es-ES" smtClean="0"/>
              <a:t>9</a:t>
            </a:fld>
            <a:endParaRPr lang="es-ES" dirty="0"/>
          </a:p>
        </p:txBody>
      </p:sp>
      <p:sp>
        <p:nvSpPr>
          <p:cNvPr id="6" name="Title 1">
            <a:extLst>
              <a:ext uri="{FF2B5EF4-FFF2-40B4-BE49-F238E27FC236}">
                <a16:creationId xmlns:a16="http://schemas.microsoft.com/office/drawing/2014/main" id="{73AC4CB9-F540-4D9C-B9D7-3376D57C042A}"/>
              </a:ext>
            </a:extLst>
          </p:cNvPr>
          <p:cNvSpPr txBox="1">
            <a:spLocks/>
          </p:cNvSpPr>
          <p:nvPr/>
        </p:nvSpPr>
        <p:spPr>
          <a:xfrm>
            <a:off x="564303" y="154855"/>
            <a:ext cx="7048610" cy="441410"/>
          </a:xfrm>
          <a:prstGeom prst="rect">
            <a:avLst/>
          </a:prstGeom>
        </p:spPr>
        <p:txBody>
          <a:bodyPr vert="horz" lIns="91440" tIns="45720" rIns="91440" bIns="45720" rtlCol="0" anchor="t">
            <a:normAutofit/>
          </a:bodyPr>
          <a:lstStyle>
            <a:lvl1pPr algn="r" defTabSz="914400" rtl="0" eaLnBrk="1" latinLnBrk="0" hangingPunct="1">
              <a:lnSpc>
                <a:spcPct val="90000"/>
              </a:lnSpc>
              <a:spcBef>
                <a:spcPct val="0"/>
              </a:spcBef>
              <a:buNone/>
              <a:defRPr lang="en-US" sz="1800" b="0" kern="1200">
                <a:solidFill>
                  <a:srgbClr val="323E4F"/>
                </a:solidFill>
                <a:latin typeface="Arial Black" charset="0"/>
                <a:ea typeface="+mn-ea"/>
                <a:cs typeface="+mn-cs"/>
              </a:defRPr>
            </a:lvl1pPr>
          </a:lstStyle>
          <a:p>
            <a:r>
              <a:rPr lang="en-US" dirty="0" smtClean="0"/>
              <a:t>Mind the gap!</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1348" y="2710354"/>
            <a:ext cx="3224557" cy="1719144"/>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795" y="1084921"/>
            <a:ext cx="3216760" cy="1648039"/>
          </a:xfrm>
          <a:prstGeom prst="rect">
            <a:avLst/>
          </a:prstGeom>
        </p:spPr>
      </p:pic>
      <p:sp>
        <p:nvSpPr>
          <p:cNvPr id="8" name="Rectangle 7"/>
          <p:cNvSpPr/>
          <p:nvPr/>
        </p:nvSpPr>
        <p:spPr>
          <a:xfrm>
            <a:off x="0" y="4429497"/>
            <a:ext cx="3683000" cy="577081"/>
          </a:xfrm>
          <a:prstGeom prst="rect">
            <a:avLst/>
          </a:prstGeom>
        </p:spPr>
        <p:txBody>
          <a:bodyPr wrap="square">
            <a:spAutoFit/>
          </a:bodyPr>
          <a:lstStyle/>
          <a:p>
            <a:r>
              <a:rPr lang="en-US" sz="1050" dirty="0" smtClean="0">
                <a:solidFill>
                  <a:srgbClr val="222222"/>
                </a:solidFill>
                <a:latin typeface="Arial" panose="020B0604020202020204" pitchFamily="34" charset="0"/>
                <a:cs typeface="Arial" panose="020B0604020202020204" pitchFamily="34" charset="0"/>
              </a:rPr>
              <a:t>A. </a:t>
            </a:r>
            <a:r>
              <a:rPr lang="en-US" sz="1050" dirty="0" err="1" smtClean="0">
                <a:solidFill>
                  <a:srgbClr val="222222"/>
                </a:solidFill>
                <a:latin typeface="Arial" panose="020B0604020202020204" pitchFamily="34" charset="0"/>
                <a:cs typeface="Arial" panose="020B0604020202020204" pitchFamily="34" charset="0"/>
              </a:rPr>
              <a:t>Cedola</a:t>
            </a:r>
            <a:r>
              <a:rPr lang="en-US" sz="1050" dirty="0" smtClean="0">
                <a:solidFill>
                  <a:srgbClr val="222222"/>
                </a:solidFill>
                <a:latin typeface="Arial" panose="020B0604020202020204" pitchFamily="34" charset="0"/>
                <a:cs typeface="Arial" panose="020B0604020202020204" pitchFamily="34" charset="0"/>
              </a:rPr>
              <a:t> et al. </a:t>
            </a:r>
            <a:r>
              <a:rPr lang="en-US" sz="1050" i="1" dirty="0" smtClean="0">
                <a:solidFill>
                  <a:srgbClr val="222222"/>
                </a:solidFill>
                <a:latin typeface="Arial" panose="020B0604020202020204" pitchFamily="34" charset="0"/>
                <a:cs typeface="Arial" panose="020B0604020202020204" pitchFamily="34" charset="0"/>
              </a:rPr>
              <a:t>X-Ray Phase Contrast Tomography Reveals Early Vascular Alterations and Neuronal Loss in a Multiple Sclerosis Model</a:t>
            </a:r>
            <a:r>
              <a:rPr lang="en-US" sz="1050" dirty="0" smtClean="0">
                <a:solidFill>
                  <a:srgbClr val="222222"/>
                </a:solidFill>
                <a:latin typeface="Arial" panose="020B0604020202020204" pitchFamily="34" charset="0"/>
                <a:cs typeface="Arial" panose="020B0604020202020204" pitchFamily="34" charset="0"/>
              </a:rPr>
              <a:t>. Sci. Rep. 2017.</a:t>
            </a:r>
            <a:endParaRPr lang="en-US" sz="1050" i="0" dirty="0">
              <a:solidFill>
                <a:srgbClr val="222222"/>
              </a:solidFill>
              <a:effectLst/>
              <a:latin typeface="Arial" panose="020B0604020202020204" pitchFamily="34" charset="0"/>
              <a:cs typeface="Arial" panose="020B0604020202020204" pitchFamily="34" charset="0"/>
            </a:endParaRPr>
          </a:p>
        </p:txBody>
      </p:sp>
      <p:sp>
        <p:nvSpPr>
          <p:cNvPr id="9" name="TextBox 8"/>
          <p:cNvSpPr txBox="1"/>
          <p:nvPr/>
        </p:nvSpPr>
        <p:spPr>
          <a:xfrm>
            <a:off x="2592145" y="2405370"/>
            <a:ext cx="680818" cy="317500"/>
          </a:xfrm>
          <a:prstGeom prst="rect">
            <a:avLst/>
          </a:prstGeom>
        </p:spPr>
        <p:txBody>
          <a:bodyPr vert="horz" wrap="square" lIns="91440" tIns="45720" rIns="91440" bIns="45720" rtlCol="0" anchor="t">
            <a:noAutofit/>
          </a:bodyPr>
          <a:lstStyle/>
          <a:p>
            <a:r>
              <a:rPr lang="en-US" sz="1400" b="1" dirty="0" smtClean="0">
                <a:latin typeface="Calibri" panose="020F0502020204030204" pitchFamily="34" charset="0"/>
                <a:cs typeface="Calibri" panose="020F0502020204030204" pitchFamily="34" charset="0"/>
              </a:rPr>
              <a:t>µCT</a:t>
            </a:r>
            <a:endParaRPr lang="en-US" sz="1400" b="1" dirty="0" smtClean="0">
              <a:latin typeface="Arial" panose="020B0604020202020204" pitchFamily="34" charset="0"/>
              <a:cs typeface="Arial" panose="020B0604020202020204" pitchFamily="34" charset="0"/>
            </a:endParaRPr>
          </a:p>
        </p:txBody>
      </p:sp>
      <p:sp>
        <p:nvSpPr>
          <p:cNvPr id="10" name="TextBox 9"/>
          <p:cNvSpPr txBox="1"/>
          <p:nvPr/>
        </p:nvSpPr>
        <p:spPr>
          <a:xfrm>
            <a:off x="62161" y="3534917"/>
            <a:ext cx="995680" cy="317500"/>
          </a:xfrm>
          <a:prstGeom prst="rect">
            <a:avLst/>
          </a:prstGeom>
        </p:spPr>
        <p:txBody>
          <a:bodyPr vert="horz" wrap="square" lIns="91440" tIns="45720" rIns="91440" bIns="45720" rtlCol="0" anchor="t">
            <a:noAutofit/>
          </a:bodyPr>
          <a:lstStyle/>
          <a:p>
            <a:r>
              <a:rPr lang="en-US" sz="1400" b="1" dirty="0" smtClean="0">
                <a:latin typeface="Calibri" panose="020F0502020204030204" pitchFamily="34" charset="0"/>
                <a:cs typeface="Calibri" panose="020F0502020204030204" pitchFamily="34" charset="0"/>
              </a:rPr>
              <a:t>Sub µCT</a:t>
            </a:r>
            <a:endParaRPr lang="en-US" sz="1400" b="1" dirty="0" smtClean="0">
              <a:latin typeface="Arial" panose="020B0604020202020204" pitchFamily="34" charset="0"/>
              <a:cs typeface="Arial" panose="020B0604020202020204" pitchFamily="34" charset="0"/>
            </a:endParaRPr>
          </a:p>
        </p:txBody>
      </p:sp>
      <p:pic>
        <p:nvPicPr>
          <p:cNvPr id="13" name="Picture 12"/>
          <p:cNvPicPr>
            <a:picLocks noChangeAspect="1"/>
          </p:cNvPicPr>
          <p:nvPr/>
        </p:nvPicPr>
        <p:blipFill>
          <a:blip r:embed="rId4"/>
          <a:stretch>
            <a:fillRect/>
          </a:stretch>
        </p:blipFill>
        <p:spPr>
          <a:xfrm>
            <a:off x="7058673" y="2547171"/>
            <a:ext cx="1525780" cy="2146265"/>
          </a:xfrm>
          <a:prstGeom prst="rect">
            <a:avLst/>
          </a:prstGeom>
        </p:spPr>
      </p:pic>
      <p:pic>
        <p:nvPicPr>
          <p:cNvPr id="14" name="Picture 13"/>
          <p:cNvPicPr>
            <a:picLocks noChangeAspect="1"/>
          </p:cNvPicPr>
          <p:nvPr/>
        </p:nvPicPr>
        <p:blipFill>
          <a:blip r:embed="rId5"/>
          <a:stretch>
            <a:fillRect/>
          </a:stretch>
        </p:blipFill>
        <p:spPr>
          <a:xfrm>
            <a:off x="4633113" y="3099819"/>
            <a:ext cx="2339172" cy="1242319"/>
          </a:xfrm>
          <a:prstGeom prst="rect">
            <a:avLst/>
          </a:prstGeom>
        </p:spPr>
      </p:pic>
      <p:sp>
        <p:nvSpPr>
          <p:cNvPr id="15" name="Rectangle 14"/>
          <p:cNvSpPr/>
          <p:nvPr/>
        </p:nvSpPr>
        <p:spPr>
          <a:xfrm>
            <a:off x="4590655" y="4693991"/>
            <a:ext cx="4074159" cy="415498"/>
          </a:xfrm>
          <a:prstGeom prst="rect">
            <a:avLst/>
          </a:prstGeom>
        </p:spPr>
        <p:txBody>
          <a:bodyPr wrap="square">
            <a:spAutoFit/>
          </a:bodyPr>
          <a:lstStyle/>
          <a:p>
            <a:r>
              <a:rPr lang="en-US" sz="1050" dirty="0">
                <a:solidFill>
                  <a:srgbClr val="222222"/>
                </a:solidFill>
                <a:latin typeface="Arial" panose="020B0604020202020204" pitchFamily="34" charset="0"/>
                <a:cs typeface="Arial" panose="020B0604020202020204" pitchFamily="34" charset="0"/>
              </a:rPr>
              <a:t>I. </a:t>
            </a:r>
            <a:r>
              <a:rPr lang="en-US" sz="1050" dirty="0" err="1">
                <a:solidFill>
                  <a:srgbClr val="222222"/>
                </a:solidFill>
                <a:latin typeface="Arial" panose="020B0604020202020204" pitchFamily="34" charset="0"/>
                <a:cs typeface="Arial" panose="020B0604020202020204" pitchFamily="34" charset="0"/>
              </a:rPr>
              <a:t>Bukreeva</a:t>
            </a:r>
            <a:r>
              <a:rPr lang="en-US" sz="1050" dirty="0">
                <a:solidFill>
                  <a:srgbClr val="222222"/>
                </a:solidFill>
                <a:latin typeface="Arial" panose="020B0604020202020204" pitchFamily="34" charset="0"/>
                <a:cs typeface="Arial" panose="020B0604020202020204" pitchFamily="34" charset="0"/>
              </a:rPr>
              <a:t> et al.</a:t>
            </a:r>
            <a:r>
              <a:rPr lang="en-US" sz="1050" i="1" dirty="0">
                <a:solidFill>
                  <a:srgbClr val="222222"/>
                </a:solidFill>
                <a:latin typeface="Arial" panose="020B0604020202020204" pitchFamily="34" charset="0"/>
                <a:cs typeface="Arial" panose="020B0604020202020204" pitchFamily="34" charset="0"/>
              </a:rPr>
              <a:t> Quantitative 3D investigation </a:t>
            </a:r>
            <a:r>
              <a:rPr lang="en-US" sz="1050" i="1" dirty="0" smtClean="0">
                <a:solidFill>
                  <a:srgbClr val="222222"/>
                </a:solidFill>
                <a:latin typeface="Arial" panose="020B0604020202020204" pitchFamily="34" charset="0"/>
                <a:cs typeface="Arial" panose="020B0604020202020204" pitchFamily="34" charset="0"/>
              </a:rPr>
              <a:t>of Neuronal </a:t>
            </a:r>
            <a:r>
              <a:rPr lang="en-US" sz="1050" i="1" dirty="0">
                <a:solidFill>
                  <a:srgbClr val="222222"/>
                </a:solidFill>
                <a:latin typeface="Arial" panose="020B0604020202020204" pitchFamily="34" charset="0"/>
                <a:cs typeface="Arial" panose="020B0604020202020204" pitchFamily="34" charset="0"/>
              </a:rPr>
              <a:t>network in mouse </a:t>
            </a:r>
            <a:r>
              <a:rPr lang="en-US" sz="1050" i="1" dirty="0" smtClean="0">
                <a:solidFill>
                  <a:srgbClr val="222222"/>
                </a:solidFill>
                <a:latin typeface="Arial" panose="020B0604020202020204" pitchFamily="34" charset="0"/>
                <a:cs typeface="Arial" panose="020B0604020202020204" pitchFamily="34" charset="0"/>
              </a:rPr>
              <a:t>spinal cord </a:t>
            </a:r>
            <a:r>
              <a:rPr lang="en-US" sz="1050" i="1" dirty="0">
                <a:solidFill>
                  <a:srgbClr val="222222"/>
                </a:solidFill>
                <a:latin typeface="Arial" panose="020B0604020202020204" pitchFamily="34" charset="0"/>
                <a:cs typeface="Arial" panose="020B0604020202020204" pitchFamily="34" charset="0"/>
              </a:rPr>
              <a:t>model. Sci. Rep. </a:t>
            </a:r>
            <a:r>
              <a:rPr lang="en-US" sz="1050" i="1" dirty="0" smtClean="0">
                <a:solidFill>
                  <a:srgbClr val="222222"/>
                </a:solidFill>
                <a:latin typeface="Arial" panose="020B0604020202020204" pitchFamily="34" charset="0"/>
                <a:cs typeface="Arial" panose="020B0604020202020204" pitchFamily="34" charset="0"/>
              </a:rPr>
              <a:t>2017.</a:t>
            </a:r>
            <a:endParaRPr lang="en-US" sz="1050" i="1" dirty="0">
              <a:solidFill>
                <a:srgbClr val="222222"/>
              </a:solidFill>
              <a:latin typeface="Arial" panose="020B0604020202020204" pitchFamily="34" charset="0"/>
              <a:cs typeface="Arial" panose="020B0604020202020204" pitchFamily="34" charset="0"/>
            </a:endParaRPr>
          </a:p>
        </p:txBody>
      </p:sp>
      <p:sp>
        <p:nvSpPr>
          <p:cNvPr id="2" name="TextBox 1"/>
          <p:cNvSpPr txBox="1"/>
          <p:nvPr/>
        </p:nvSpPr>
        <p:spPr>
          <a:xfrm>
            <a:off x="943684" y="322083"/>
            <a:ext cx="3646971" cy="630975"/>
          </a:xfrm>
          <a:prstGeom prst="rect">
            <a:avLst/>
          </a:prstGeom>
        </p:spPr>
        <p:txBody>
          <a:bodyPr vert="horz" wrap="square" lIns="91440" tIns="45720" rIns="91440" bIns="45720" rtlCol="0" anchor="t">
            <a:noAutofit/>
          </a:bodyPr>
          <a:lstStyle/>
          <a:p>
            <a:pPr algn="ctr"/>
            <a:r>
              <a:rPr lang="en-US" sz="1600" b="1" dirty="0" smtClean="0">
                <a:solidFill>
                  <a:schemeClr val="accent1">
                    <a:lumMod val="75000"/>
                  </a:schemeClr>
                </a:solidFill>
                <a:latin typeface="Arial" panose="020B0604020202020204" pitchFamily="34" charset="0"/>
                <a:cs typeface="Arial" panose="020B0604020202020204" pitchFamily="34" charset="0"/>
              </a:rPr>
              <a:t>Expanding multi-scale capabilities - sub-µm CT (spatial resolution)</a:t>
            </a:r>
            <a:endParaRPr lang="en-US" sz="1600" b="1" dirty="0">
              <a:solidFill>
                <a:schemeClr val="accent1">
                  <a:lumMod val="75000"/>
                </a:schemeClr>
              </a:solidFill>
              <a:latin typeface="Arial" panose="020B060402020202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2042D87E-91CB-4E3E-AD1C-0132AA98AEF8}"/>
              </a:ext>
            </a:extLst>
          </p:cNvPr>
          <p:cNvSpPr/>
          <p:nvPr/>
        </p:nvSpPr>
        <p:spPr>
          <a:xfrm>
            <a:off x="4414887" y="832564"/>
            <a:ext cx="4527858" cy="415498"/>
          </a:xfrm>
          <a:prstGeom prst="rect">
            <a:avLst/>
          </a:prstGeom>
        </p:spPr>
        <p:txBody>
          <a:bodyPr wrap="square">
            <a:spAutoFit/>
          </a:bodyPr>
          <a:lstStyle/>
          <a:p>
            <a:pPr algn="ctr"/>
            <a:r>
              <a:rPr lang="en-US" sz="1050" dirty="0">
                <a:latin typeface="Arial" panose="020B0604020202020204" pitchFamily="34" charset="0"/>
                <a:cs typeface="Arial" panose="020B0604020202020204" pitchFamily="34" charset="0"/>
              </a:rPr>
              <a:t>A. </a:t>
            </a:r>
            <a:r>
              <a:rPr lang="en-US" sz="1050" dirty="0" err="1">
                <a:latin typeface="Arial" panose="020B0604020202020204" pitchFamily="34" charset="0"/>
                <a:cs typeface="Arial" panose="020B0604020202020204" pitchFamily="34" charset="0"/>
              </a:rPr>
              <a:t>Horng</a:t>
            </a:r>
            <a:r>
              <a:rPr lang="en-US" sz="1050" dirty="0">
                <a:latin typeface="Arial" panose="020B0604020202020204" pitchFamily="34" charset="0"/>
                <a:cs typeface="Arial" panose="020B0604020202020204" pitchFamily="34" charset="0"/>
              </a:rPr>
              <a:t> et </a:t>
            </a:r>
            <a:r>
              <a:rPr lang="en-US" sz="1050" dirty="0" smtClean="0">
                <a:latin typeface="Arial" panose="020B0604020202020204" pitchFamily="34" charset="0"/>
                <a:cs typeface="Arial" panose="020B0604020202020204" pitchFamily="34" charset="0"/>
              </a:rPr>
              <a:t>al. </a:t>
            </a:r>
            <a:r>
              <a:rPr lang="en-US" sz="1050" b="1" dirty="0" smtClean="0">
                <a:solidFill>
                  <a:srgbClr val="505050"/>
                </a:solidFill>
                <a:latin typeface="Arial" panose="020B0604020202020204" pitchFamily="34" charset="0"/>
                <a:cs typeface="Arial" panose="020B0604020202020204" pitchFamily="34" charset="0"/>
              </a:rPr>
              <a:t>Multiscale </a:t>
            </a:r>
            <a:r>
              <a:rPr lang="en-US" sz="1050" b="1" dirty="0">
                <a:solidFill>
                  <a:srgbClr val="505050"/>
                </a:solidFill>
                <a:latin typeface="Arial" panose="020B0604020202020204" pitchFamily="34" charset="0"/>
                <a:cs typeface="Arial" panose="020B0604020202020204" pitchFamily="34" charset="0"/>
              </a:rPr>
              <a:t>X-ray </a:t>
            </a:r>
            <a:r>
              <a:rPr lang="en-US" sz="1050" dirty="0">
                <a:solidFill>
                  <a:srgbClr val="505050"/>
                </a:solidFill>
                <a:latin typeface="Arial" panose="020B0604020202020204" pitchFamily="34" charset="0"/>
                <a:cs typeface="Arial" panose="020B0604020202020204" pitchFamily="34" charset="0"/>
              </a:rPr>
              <a:t>phase contrast imaging of human cartilage for investigating  </a:t>
            </a:r>
            <a:r>
              <a:rPr lang="en-US" sz="1050" b="1" dirty="0">
                <a:solidFill>
                  <a:srgbClr val="505050"/>
                </a:solidFill>
                <a:latin typeface="Arial" panose="020B0604020202020204" pitchFamily="34" charset="0"/>
                <a:cs typeface="Arial" panose="020B0604020202020204" pitchFamily="34" charset="0"/>
              </a:rPr>
              <a:t>osteoarthritis</a:t>
            </a:r>
            <a:r>
              <a:rPr lang="en-US" sz="1050" dirty="0">
                <a:solidFill>
                  <a:srgbClr val="505050"/>
                </a:solidFill>
                <a:latin typeface="Arial" panose="020B0604020202020204" pitchFamily="34" charset="0"/>
                <a:cs typeface="Arial" panose="020B0604020202020204" pitchFamily="34" charset="0"/>
              </a:rPr>
              <a:t> </a:t>
            </a:r>
            <a:r>
              <a:rPr lang="en-US" sz="1050" dirty="0" smtClean="0">
                <a:solidFill>
                  <a:srgbClr val="505050"/>
                </a:solidFill>
                <a:latin typeface="Arial" panose="020B0604020202020204" pitchFamily="34" charset="0"/>
                <a:cs typeface="Arial" panose="020B0604020202020204" pitchFamily="34" charset="0"/>
              </a:rPr>
              <a:t>formation. </a:t>
            </a:r>
            <a:r>
              <a:rPr lang="en-US" sz="1050" dirty="0" smtClean="0">
                <a:latin typeface="Arial" panose="020B0604020202020204" pitchFamily="34" charset="0"/>
                <a:cs typeface="Arial" panose="020B0604020202020204" pitchFamily="34" charset="0"/>
              </a:rPr>
              <a:t>J</a:t>
            </a:r>
            <a:r>
              <a:rPr lang="en-US" sz="1050" dirty="0">
                <a:latin typeface="Arial" panose="020B0604020202020204" pitchFamily="34" charset="0"/>
                <a:cs typeface="Arial" panose="020B0604020202020204" pitchFamily="34" charset="0"/>
              </a:rPr>
              <a:t>. Biomed. </a:t>
            </a:r>
            <a:r>
              <a:rPr lang="en-US" sz="1050" dirty="0" err="1">
                <a:latin typeface="Arial" panose="020B0604020202020204" pitchFamily="34" charset="0"/>
                <a:cs typeface="Arial" panose="020B0604020202020204" pitchFamily="34" charset="0"/>
              </a:rPr>
              <a:t>Sci</a:t>
            </a:r>
            <a:r>
              <a:rPr lang="en-US" sz="1050" dirty="0">
                <a:latin typeface="Arial" panose="020B0604020202020204" pitchFamily="34" charset="0"/>
                <a:cs typeface="Arial" panose="020B0604020202020204" pitchFamily="34" charset="0"/>
              </a:rPr>
              <a:t>, </a:t>
            </a:r>
            <a:r>
              <a:rPr lang="en-US" sz="1050" dirty="0" smtClean="0">
                <a:latin typeface="Arial" panose="020B0604020202020204" pitchFamily="34" charset="0"/>
                <a:cs typeface="Arial" panose="020B0604020202020204" pitchFamily="34" charset="0"/>
              </a:rPr>
              <a:t>2021.</a:t>
            </a:r>
          </a:p>
        </p:txBody>
      </p:sp>
      <p:pic>
        <p:nvPicPr>
          <p:cNvPr id="17" name="Picture 16">
            <a:extLst>
              <a:ext uri="{FF2B5EF4-FFF2-40B4-BE49-F238E27FC236}">
                <a16:creationId xmlns:a16="http://schemas.microsoft.com/office/drawing/2014/main" id="{FF400FEE-FEB1-434C-B38B-96C81B7D8017}"/>
              </a:ext>
            </a:extLst>
          </p:cNvPr>
          <p:cNvPicPr>
            <a:picLocks noChangeAspect="1"/>
          </p:cNvPicPr>
          <p:nvPr/>
        </p:nvPicPr>
        <p:blipFill>
          <a:blip r:embed="rId6"/>
          <a:stretch>
            <a:fillRect/>
          </a:stretch>
        </p:blipFill>
        <p:spPr>
          <a:xfrm>
            <a:off x="4761708" y="1217155"/>
            <a:ext cx="3833870" cy="1283465"/>
          </a:xfrm>
          <a:prstGeom prst="rect">
            <a:avLst/>
          </a:prstGeom>
        </p:spPr>
      </p:pic>
      <p:sp>
        <p:nvSpPr>
          <p:cNvPr id="18" name="TextBox 17"/>
          <p:cNvSpPr txBox="1"/>
          <p:nvPr/>
        </p:nvSpPr>
        <p:spPr>
          <a:xfrm>
            <a:off x="7416965" y="2148262"/>
            <a:ext cx="995680" cy="317500"/>
          </a:xfrm>
          <a:prstGeom prst="rect">
            <a:avLst/>
          </a:prstGeom>
        </p:spPr>
        <p:txBody>
          <a:bodyPr vert="horz" wrap="square" lIns="91440" tIns="45720" rIns="91440" bIns="45720" rtlCol="0" anchor="t">
            <a:noAutofit/>
          </a:bodyPr>
          <a:lstStyle/>
          <a:p>
            <a:r>
              <a:rPr lang="en-US" sz="1400" b="1" dirty="0" smtClean="0">
                <a:latin typeface="Calibri" panose="020F0502020204030204" pitchFamily="34" charset="0"/>
                <a:cs typeface="Calibri" panose="020F0502020204030204" pitchFamily="34" charset="0"/>
              </a:rPr>
              <a:t>Sub µCT</a:t>
            </a:r>
            <a:endParaRPr lang="en-US" sz="1400" b="1" dirty="0" smtClean="0">
              <a:latin typeface="Arial" panose="020B0604020202020204" pitchFamily="34" charset="0"/>
              <a:cs typeface="Arial" panose="020B0604020202020204" pitchFamily="34" charset="0"/>
            </a:endParaRPr>
          </a:p>
        </p:txBody>
      </p:sp>
      <p:sp>
        <p:nvSpPr>
          <p:cNvPr id="19" name="TextBox 18"/>
          <p:cNvSpPr txBox="1"/>
          <p:nvPr/>
        </p:nvSpPr>
        <p:spPr>
          <a:xfrm>
            <a:off x="4367703" y="1326448"/>
            <a:ext cx="995680" cy="317500"/>
          </a:xfrm>
          <a:prstGeom prst="rect">
            <a:avLst/>
          </a:prstGeom>
        </p:spPr>
        <p:txBody>
          <a:bodyPr vert="horz" wrap="square" lIns="91440" tIns="45720" rIns="91440" bIns="45720" rtlCol="0" anchor="t">
            <a:noAutofit/>
          </a:bodyPr>
          <a:lstStyle/>
          <a:p>
            <a:r>
              <a:rPr lang="en-US" sz="1400" b="1" dirty="0" smtClean="0">
                <a:latin typeface="Calibri" panose="020F0502020204030204" pitchFamily="34" charset="0"/>
                <a:cs typeface="Calibri" panose="020F0502020204030204" pitchFamily="34" charset="0"/>
              </a:rPr>
              <a:t>µCT</a:t>
            </a:r>
            <a:endParaRPr lang="en-US" sz="1400" b="1"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78105210"/>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chor="t">
        <a:noAutofit/>
      </a:bodyPr>
      <a:lstStyle>
        <a:defPPr>
          <a:defRPr sz="2800" dirty="0" smtClean="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39180</TotalTime>
  <Words>1365</Words>
  <Application>Microsoft Office PowerPoint</Application>
  <PresentationFormat>On-screen Show (16:9)</PresentationFormat>
  <Paragraphs>259</Paragraphs>
  <Slides>11</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Abel</vt:lpstr>
      <vt:lpstr>Arial</vt:lpstr>
      <vt:lpstr>Arial Black</vt:lpstr>
      <vt:lpstr>Arial Narrow</vt:lpstr>
      <vt:lpstr>Calibri</vt:lpstr>
      <vt:lpstr>Symbol</vt:lpstr>
      <vt:lpstr>Tema de Office</vt:lpstr>
      <vt:lpstr>µCT at ALBA: status and vision</vt:lpstr>
      <vt:lpstr>FAXTOR - BL31 Staff</vt:lpstr>
      <vt:lpstr>FAXTOR - Beamline and instrumentation</vt:lpstr>
      <vt:lpstr>FAXTOR - Techniques and science</vt:lpstr>
      <vt:lpstr>SWOT</vt:lpstr>
      <vt:lpstr>GAP analysis</vt:lpstr>
      <vt:lpstr>Integrating µCT into multimodal experiments</vt:lpstr>
      <vt:lpstr>PowerPoint Presentation</vt:lpstr>
      <vt:lpstr>PowerPoint Presentation</vt:lpstr>
      <vt:lpstr>Hard X-ray CT Vision</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Lucas Wainer</dc:creator>
  <cp:lastModifiedBy>Alberto Mittone</cp:lastModifiedBy>
  <cp:revision>651</cp:revision>
  <dcterms:created xsi:type="dcterms:W3CDTF">2015-04-21T23:16:41Z</dcterms:created>
  <dcterms:modified xsi:type="dcterms:W3CDTF">2021-11-08T09:46:02Z</dcterms:modified>
</cp:coreProperties>
</file>