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0" r:id="rId3"/>
    <p:sldId id="264" r:id="rId4"/>
    <p:sldId id="296" r:id="rId5"/>
    <p:sldId id="297" r:id="rId6"/>
    <p:sldId id="298" r:id="rId7"/>
    <p:sldId id="289" r:id="rId8"/>
    <p:sldId id="295" r:id="rId9"/>
    <p:sldId id="281" r:id="rId10"/>
    <p:sldId id="300" r:id="rId1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1548" autoAdjust="0"/>
  </p:normalViewPr>
  <p:slideViewPr>
    <p:cSldViewPr snapToGrid="0">
      <p:cViewPr varScale="1">
        <p:scale>
          <a:sx n="133" d="100"/>
          <a:sy n="133" d="100"/>
        </p:scale>
        <p:origin x="1170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DBD3-E1E6-49E4-BCC9-E980EA8029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7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DBD3-E1E6-49E4-BCC9-E980EA8029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1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BD84-DD74-4C04-91D7-53D057E24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97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95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4AA71B3-DBCD-401F-988E-1B861FF2B1FB}" type="slidenum">
              <a:rPr lang="ca-ES" sz="1400" b="0" strike="noStrike" spc="-1" smtClean="0">
                <a:latin typeface="Times New Roman"/>
              </a:rPr>
              <a:t>6</a:t>
            </a:fld>
            <a:endParaRPr lang="ca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237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47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825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99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62121" y="132575"/>
            <a:ext cx="6619192" cy="9936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991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28284" y="1175543"/>
            <a:ext cx="7885558" cy="36020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62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95" y="2323779"/>
            <a:ext cx="7389900" cy="1244712"/>
          </a:xfrm>
        </p:spPr>
        <p:txBody>
          <a:bodyPr/>
          <a:lstStyle/>
          <a:p>
            <a:pPr algn="ctr"/>
            <a:r>
              <a:rPr lang="en-US" dirty="0"/>
              <a:t>Vision of the FTIR program at ALBA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06981" y="1726425"/>
            <a:ext cx="5535386" cy="3530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Tanja Ducic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260141" y="4865976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8/11/21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B9B2F-F0D1-401A-90A5-7453D2494244}"/>
              </a:ext>
            </a:extLst>
          </p:cNvPr>
          <p:cNvSpPr txBox="1"/>
          <p:nvPr/>
        </p:nvSpPr>
        <p:spPr>
          <a:xfrm>
            <a:off x="1965879" y="122159"/>
            <a:ext cx="511919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upgrade of the FTIR </a:t>
            </a: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</a:p>
          <a:p>
            <a:pPr algn="ctr"/>
            <a:r>
              <a:rPr lang="en-US" sz="24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</a:t>
            </a:r>
            <a:r>
              <a:rPr lang="en-US" sz="2400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 investigation community</a:t>
            </a:r>
            <a:endParaRPr lang="en-US" sz="2400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85EEE-EFF8-4E80-83E9-410933F35D49}"/>
              </a:ext>
            </a:extLst>
          </p:cNvPr>
          <p:cNvSpPr txBox="1"/>
          <p:nvPr/>
        </p:nvSpPr>
        <p:spPr>
          <a:xfrm>
            <a:off x="537109" y="1822191"/>
            <a:ext cx="8255762" cy="296898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8416" y="1255602"/>
            <a:ext cx="439367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Live cells multimodal approach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and new sample preparation techniques will collect more crucial information in close to native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(physiological)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(enlarging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user’s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and interests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algn="just">
              <a:buSzPct val="70000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(THz, Raman and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-FTIR) will provide new chemical information and increase close collaboration in the life-science users’ community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 IR sources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driven by science:</a:t>
            </a:r>
          </a:p>
          <a:p>
            <a:pPr marL="742950" lvl="1" indent="-285750" algn="just">
              <a:buSzPct val="70000"/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BL coupled with for current mid-IR application on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live-cell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setup,</a:t>
            </a:r>
          </a:p>
          <a:p>
            <a:pPr marL="742950" lvl="1" indent="-285750" algn="just">
              <a:buSzPct val="70000"/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synchrotron BL coupled with 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in-vacuum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spectrometer for THz,</a:t>
            </a:r>
          </a:p>
          <a:p>
            <a:pPr marL="742950" lvl="1" indent="-285750" algn="just">
              <a:buSzPct val="70000"/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lasers for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-FTIR.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6411F-0543-43D7-98C2-E15F9BAB6DF0}"/>
              </a:ext>
            </a:extLst>
          </p:cNvPr>
          <p:cNvSpPr txBox="1"/>
          <p:nvPr/>
        </p:nvSpPr>
        <p:spPr>
          <a:xfrm>
            <a:off x="2202639" y="4812676"/>
            <a:ext cx="1667101" cy="292388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121920" tIns="60960" rIns="121920" bIns="60960" rtlCol="0" anchor="t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generation upgrade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67FCD-273E-4985-94DC-47CA5D2605F9}"/>
              </a:ext>
            </a:extLst>
          </p:cNvPr>
          <p:cNvSpPr txBox="1"/>
          <p:nvPr/>
        </p:nvSpPr>
        <p:spPr>
          <a:xfrm>
            <a:off x="2202639" y="4565780"/>
            <a:ext cx="1664879" cy="292388"/>
          </a:xfrm>
          <a:prstGeom prst="rect">
            <a:avLst/>
          </a:prstGeom>
          <a:solidFill>
            <a:srgbClr val="92D050"/>
          </a:solidFill>
        </p:spPr>
        <p:txBody>
          <a:bodyPr vert="horz" wrap="none" lIns="121920" tIns="60960" rIns="121920" bIns="60960" rtlCol="0" anchor="t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generation upgrade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586490" y="4927378"/>
            <a:ext cx="98058" cy="980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CF85D-A3EC-4571-93A4-5DD7346414AC}"/>
              </a:ext>
            </a:extLst>
          </p:cNvPr>
          <p:cNvSpPr txBox="1"/>
          <p:nvPr/>
        </p:nvSpPr>
        <p:spPr>
          <a:xfrm>
            <a:off x="718614" y="4575705"/>
            <a:ext cx="1140697" cy="307777"/>
          </a:xfrm>
          <a:prstGeom prst="rect">
            <a:avLst/>
          </a:prstGeom>
        </p:spPr>
        <p:txBody>
          <a:bodyPr vert="horz" wrap="none" lIns="121920" tIns="60960" rIns="121920" bIns="60960" rtlCol="0" anchor="t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essential tool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C2825-9FE0-4A65-9E0C-7F697D80B98A}"/>
              </a:ext>
            </a:extLst>
          </p:cNvPr>
          <p:cNvSpPr txBox="1"/>
          <p:nvPr/>
        </p:nvSpPr>
        <p:spPr>
          <a:xfrm>
            <a:off x="710598" y="4812676"/>
            <a:ext cx="1156727" cy="307777"/>
          </a:xfrm>
          <a:prstGeom prst="rect">
            <a:avLst/>
          </a:prstGeom>
        </p:spPr>
        <p:txBody>
          <a:bodyPr vert="horz" wrap="none" lIns="121920" tIns="60960" rIns="121920" bIns="60960" rtlCol="0" anchor="t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desirable tool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AD9567-76CC-41D4-86DE-661DE52729AC}"/>
              </a:ext>
            </a:extLst>
          </p:cNvPr>
          <p:cNvSpPr>
            <a:spLocks noChangeAspect="1"/>
          </p:cNvSpPr>
          <p:nvPr/>
        </p:nvSpPr>
        <p:spPr>
          <a:xfrm>
            <a:off x="527836" y="4622671"/>
            <a:ext cx="215367" cy="215367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7" y="1216871"/>
            <a:ext cx="350594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726782" y="1501464"/>
            <a:ext cx="7434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buSzPts val="16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Characterization and visualization of the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macromolecular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composition in different diseases and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after treatments at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cellular, tissue,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small organism (model system)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level,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different chemical and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information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400"/>
              </a:lnSpc>
              <a:buSzPts val="1600"/>
            </a:pPr>
            <a:endParaRPr lang="en-US" sz="17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buSzPts val="1600"/>
            </a:pPr>
            <a:endParaRPr lang="en-US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buSzPts val="1600"/>
            </a:pPr>
            <a:r>
              <a:rPr lang="en-U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on macromolecular conformational changes in synergetic multimodal approaches to fully exploit and connect all possible information of biological processes and health challenges.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B5879F-91AC-4EB3-BDF7-50681BDAAAB5}"/>
              </a:ext>
            </a:extLst>
          </p:cNvPr>
          <p:cNvSpPr txBox="1">
            <a:spLocks/>
          </p:cNvSpPr>
          <p:nvPr/>
        </p:nvSpPr>
        <p:spPr>
          <a:xfrm>
            <a:off x="1028313" y="507292"/>
            <a:ext cx="6831022" cy="99417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MIRAS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and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life science field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79" y="242777"/>
            <a:ext cx="3811863" cy="36232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 analysis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42122" y="708085"/>
            <a:ext cx="2579639" cy="61793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Gap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96343" y="671075"/>
            <a:ext cx="2327304" cy="61793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Mitigation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E60BEC-46E9-4409-917C-B7C7938FF62B}"/>
              </a:ext>
            </a:extLst>
          </p:cNvPr>
          <p:cNvSpPr/>
          <p:nvPr/>
        </p:nvSpPr>
        <p:spPr>
          <a:xfrm>
            <a:off x="3854139" y="2236345"/>
            <a:ext cx="1569968" cy="5703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to get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7D1C75E-6EA5-40D6-B12B-4F44E212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87" y="4946676"/>
            <a:ext cx="853219" cy="17417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9295918" y="520763"/>
            <a:ext cx="3722371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2970" y="2947662"/>
            <a:ext cx="257588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 upgrade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 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771714" y="1213435"/>
            <a:ext cx="3208836" cy="345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 smtClean="0"/>
              <a:t>Build dedicated bio- end-stations allowed by the optical design.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 smtClean="0"/>
              <a:t>Implement additional setup  (Raman, </a:t>
            </a:r>
            <a:r>
              <a:rPr lang="en-GB" sz="1100" dirty="0" smtClean="0"/>
              <a:t>THz and </a:t>
            </a:r>
            <a:r>
              <a:rPr lang="en-GB" sz="1100" dirty="0" err="1" smtClean="0"/>
              <a:t>nano</a:t>
            </a:r>
            <a:r>
              <a:rPr lang="en-GB" sz="1100" dirty="0" smtClean="0"/>
              <a:t>-FTIR).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 smtClean="0"/>
              <a:t>High throughput and easier access to other techniques (other tools at ALBA).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100" dirty="0" smtClean="0"/>
              <a:t>Bio-lab support.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/>
              <a:t>L</a:t>
            </a:r>
            <a:r>
              <a:rPr lang="en-US" sz="1100" dirty="0" smtClean="0"/>
              <a:t>ooking (exploration) for new sources.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/>
              <a:t>B</a:t>
            </a:r>
            <a:r>
              <a:rPr lang="en-US" sz="1100" dirty="0" smtClean="0"/>
              <a:t>ring them to the synchrotron.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100" dirty="0" smtClean="0"/>
              <a:t>Multimodal multiscale approach and collaborations.</a:t>
            </a: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11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1100" dirty="0" smtClean="0"/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228388" y="1207293"/>
            <a:ext cx="3221102" cy="346844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1100" dirty="0" smtClean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100" dirty="0" smtClean="0"/>
              <a:t>Dependency </a:t>
            </a:r>
            <a:r>
              <a:rPr lang="en-US" sz="1100" dirty="0"/>
              <a:t>on basic instruments limits </a:t>
            </a:r>
            <a:r>
              <a:rPr lang="en-US" sz="1100" dirty="0" smtClean="0"/>
              <a:t>the throughput </a:t>
            </a:r>
            <a:r>
              <a:rPr lang="en-US" sz="1100" dirty="0"/>
              <a:t>and growth of the </a:t>
            </a:r>
            <a:r>
              <a:rPr lang="en-US" sz="1100" dirty="0" smtClean="0"/>
              <a:t>program.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1100" dirty="0" smtClean="0"/>
              <a:t>Lack </a:t>
            </a:r>
            <a:r>
              <a:rPr lang="en-GB" sz="1100" dirty="0"/>
              <a:t>of complementary vibrational </a:t>
            </a:r>
            <a:r>
              <a:rPr lang="en-GB" sz="1100" dirty="0" smtClean="0"/>
              <a:t>analysis.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100" dirty="0" smtClean="0"/>
              <a:t>Unstable </a:t>
            </a:r>
            <a:r>
              <a:rPr lang="en-US" sz="1100" dirty="0"/>
              <a:t>users demand and long publication </a:t>
            </a:r>
            <a:r>
              <a:rPr lang="en-US" sz="1100" dirty="0" smtClean="0"/>
              <a:t>cycle.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GB" sz="1100" dirty="0" smtClean="0"/>
              <a:t>Sophisticated </a:t>
            </a:r>
            <a:r>
              <a:rPr lang="en-GB" sz="1100" dirty="0"/>
              <a:t>sample </a:t>
            </a:r>
            <a:r>
              <a:rPr lang="en-GB" sz="1100" dirty="0" smtClean="0"/>
              <a:t>preparation.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GB" sz="1100" dirty="0" smtClean="0"/>
              <a:t> </a:t>
            </a:r>
            <a:r>
              <a:rPr lang="en-US" sz="1100" dirty="0" smtClean="0"/>
              <a:t>Extraction </a:t>
            </a:r>
            <a:r>
              <a:rPr lang="en-US" sz="1100" dirty="0"/>
              <a:t>of IR light from </a:t>
            </a:r>
            <a:r>
              <a:rPr lang="en-US" sz="1100" dirty="0" smtClean="0"/>
              <a:t>4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generation.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100" dirty="0" smtClean="0"/>
              <a:t>Rapid </a:t>
            </a:r>
            <a:r>
              <a:rPr lang="en-US" sz="1100" dirty="0"/>
              <a:t>and significant development of conventional IR sources that compete with the IR synchrotron </a:t>
            </a:r>
            <a:r>
              <a:rPr lang="en-US" sz="1100" dirty="0" smtClean="0"/>
              <a:t>source.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100" dirty="0" smtClean="0"/>
              <a:t>Competitive </a:t>
            </a:r>
            <a:r>
              <a:rPr lang="en-GB" sz="1100" dirty="0"/>
              <a:t>European environment.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45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Arrow 8"/>
          <p:cNvSpPr/>
          <p:nvPr/>
        </p:nvSpPr>
        <p:spPr>
          <a:xfrm>
            <a:off x="297064" y="1825152"/>
            <a:ext cx="755882" cy="2177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66800" y="1541957"/>
            <a:ext cx="3764280" cy="33932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SzPct val="100000"/>
              <a:buFont typeface="+mj-lt"/>
              <a:buAutoNum type="arabicParenR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multi-length scale and multi-modality (chemical and structural) with other techniques</a:t>
            </a:r>
          </a:p>
          <a:p>
            <a:pPr marL="342900" indent="-342900">
              <a:lnSpc>
                <a:spcPct val="150000"/>
              </a:lnSpc>
              <a:buSzPct val="100000"/>
              <a:buFont typeface="+mj-lt"/>
              <a:buAutoNum type="arabicParenR"/>
            </a:pP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cells µFTIR for users </a:t>
            </a:r>
          </a:p>
          <a:p>
            <a:pPr marL="342900" indent="-342900">
              <a:lnSpc>
                <a:spcPct val="150000"/>
              </a:lnSpc>
              <a:buSzPct val="100000"/>
              <a:buFont typeface="+mj-lt"/>
              <a:buAutoNum type="arabicParenR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Extract more information in chemical and structural interaction: </a:t>
            </a:r>
          </a:p>
          <a:p>
            <a:pPr marL="740664" lvl="1" indent="-283464">
              <a:lnSpc>
                <a:spcPct val="150000"/>
              </a:lnSpc>
              <a:buSzPts val="1600"/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f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ollow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bio-macromolecular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and interaction (</a:t>
            </a:r>
            <a:r>
              <a:rPr lang="en-US" sz="13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order movement,  epigenetic studies) (</a:t>
            </a:r>
            <a:r>
              <a:rPr lang="en-US" sz="13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0664" lvl="1" indent="-283464">
              <a:lnSpc>
                <a:spcPct val="150000"/>
              </a:lnSpc>
              <a:buSzPts val="1600"/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special resolution (</a:t>
            </a:r>
            <a:r>
              <a:rPr lang="en-US" sz="13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08381" y="2092140"/>
            <a:ext cx="8205514" cy="2079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5278551" y="1679768"/>
            <a:ext cx="3481991" cy="27930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novel 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 preparation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(3D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cell culture and tissue on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chip) and 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(Raman, Mass- spectrometry).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Live cell microfluidic setup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new techniques: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Terahertz spectroscopy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Nano-FTIR for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spectroscopy and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imaging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821732"/>
            <a:ext cx="619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What do we aim?		    	 How?       </a:t>
            </a:r>
            <a:endParaRPr lang="en-US" b="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3005" y="184620"/>
            <a:ext cx="553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instruments and methods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282" y="15951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91061" y="27623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</a:p>
        </p:txBody>
      </p:sp>
    </p:spTree>
    <p:extLst>
      <p:ext uri="{BB962C8B-B14F-4D97-AF65-F5344CB8AC3E}">
        <p14:creationId xmlns:p14="http://schemas.microsoft.com/office/powerpoint/2010/main" val="4054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8333" t="30785" r="27460" b="13200"/>
          <a:stretch/>
        </p:blipFill>
        <p:spPr>
          <a:xfrm>
            <a:off x="2752984" y="2616280"/>
            <a:ext cx="2743657" cy="2527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05" y="108777"/>
            <a:ext cx="6847074" cy="99366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Proposed instrument: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Terahertz </a:t>
            </a:r>
            <a: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(THz) </a:t>
            </a: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Spectroscope </a:t>
            </a:r>
            <a: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526" t="13324" r="65797" b="15194"/>
          <a:stretch/>
        </p:blipFill>
        <p:spPr>
          <a:xfrm>
            <a:off x="5610727" y="1098778"/>
            <a:ext cx="1868644" cy="1691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9372" y="1755732"/>
            <a:ext cx="1643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Yung et al., Trends in Biotechnology, 2016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z="1100" smtClean="0">
                <a:solidFill>
                  <a:schemeClr val="bg1"/>
                </a:solidFill>
              </a:rPr>
              <a:pPr algn="r"/>
              <a:t>5</a:t>
            </a:fld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92968-FF5E-4980-9E74-59740253BEFB}"/>
              </a:ext>
            </a:extLst>
          </p:cNvPr>
          <p:cNvSpPr/>
          <p:nvPr/>
        </p:nvSpPr>
        <p:spPr>
          <a:xfrm>
            <a:off x="395022" y="1208977"/>
            <a:ext cx="5101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THz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range is sensitive to hydrogen bonds, van der Waals and hydrophobic interactions.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Noninvasive and nonionizing radiation (1–10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- suitable for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without causing damage (but high water absorption).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by synchrotron light - synergy with the material science group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in-vacuum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spectrometer.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Demanding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AC9CD-8D9E-418E-A761-0979D420074D}"/>
              </a:ext>
            </a:extLst>
          </p:cNvPr>
          <p:cNvSpPr/>
          <p:nvPr/>
        </p:nvSpPr>
        <p:spPr>
          <a:xfrm>
            <a:off x="7159161" y="1289722"/>
            <a:ext cx="1984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Spectral Fingerprint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668" y="2806486"/>
            <a:ext cx="1952704" cy="23370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79372" y="4027540"/>
            <a:ext cx="17999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Near-Field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Nanoscopic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Terahertz Imaging of Single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</a:p>
          <a:p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Yang et al., Small 2021</a:t>
            </a:r>
          </a:p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5468" y="4458427"/>
            <a:ext cx="14462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latin typeface="Arial" panose="020B0604020202020204" pitchFamily="34" charset="0"/>
              </a:rPr>
              <a:t>Batista </a:t>
            </a:r>
            <a:r>
              <a:rPr lang="en-US" sz="1000" b="1" i="1" dirty="0">
                <a:latin typeface="Arial" panose="020B0604020202020204" pitchFamily="34" charset="0"/>
              </a:rPr>
              <a:t>de </a:t>
            </a:r>
            <a:r>
              <a:rPr lang="en-US" sz="1000" b="1" i="1" dirty="0" err="1">
                <a:latin typeface="Arial" panose="020B0604020202020204" pitchFamily="34" charset="0"/>
              </a:rPr>
              <a:t>Carvalho</a:t>
            </a:r>
            <a:r>
              <a:rPr lang="en-US" sz="1000" b="1" i="1" dirty="0" smtClean="0">
                <a:latin typeface="Arial" panose="020B0604020202020204" pitchFamily="34" charset="0"/>
              </a:rPr>
              <a:t>, et al., 2021 Biophysical J.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6211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40" y="342113"/>
            <a:ext cx="7013199" cy="993660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-FTIR spectroscopy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44554" y="650141"/>
            <a:ext cx="5380246" cy="270768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intact cells measurements: studies on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fibrils, viruses, individual protein complexes, membranes and protein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aggregates…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preparation and technique are challenging.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~10-30 nm lateral resolution. 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for hospital, clinical research.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z="1100" smtClean="0">
                <a:solidFill>
                  <a:schemeClr val="bg1"/>
                </a:solidFill>
              </a:rPr>
              <a:pPr algn="r"/>
              <a:t>6</a:t>
            </a:fld>
            <a:endParaRPr lang="es-ES" sz="11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08" y="2279410"/>
            <a:ext cx="2586582" cy="27561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33303" y="1725412"/>
            <a:ext cx="2643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 AFM,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FTIR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Raman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of SARS-CoV-2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virus.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(Wood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et al., 2021,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Angewandte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603" t="16918" r="33492" b="43082"/>
          <a:stretch/>
        </p:blipFill>
        <p:spPr>
          <a:xfrm>
            <a:off x="-49734" y="2448014"/>
            <a:ext cx="4969209" cy="2435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6559" y="4866501"/>
            <a:ext cx="20116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Freitas et al., Cells 2021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grpSp>
        <p:nvGrpSpPr>
          <p:cNvPr id="46" name="Group 45"/>
          <p:cNvGrpSpPr/>
          <p:nvPr/>
        </p:nvGrpSpPr>
        <p:grpSpPr>
          <a:xfrm>
            <a:off x="386400" y="1555200"/>
            <a:ext cx="8421679" cy="2745883"/>
            <a:chOff x="130773" y="1342867"/>
            <a:chExt cx="8421679" cy="2745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7352" t="13758" r="17826" b="35089"/>
            <a:stretch/>
          </p:blipFill>
          <p:spPr>
            <a:xfrm>
              <a:off x="130773" y="1342867"/>
              <a:ext cx="3645045" cy="1617959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3987285" y="1545321"/>
              <a:ext cx="4565167" cy="2543429"/>
              <a:chOff x="3945495" y="1413919"/>
              <a:chExt cx="4648747" cy="2539999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945495" y="1413919"/>
                <a:ext cx="4648747" cy="2539999"/>
                <a:chOff x="-7756496" y="4593136"/>
                <a:chExt cx="4648747" cy="2539999"/>
              </a:xfrm>
            </p:grpSpPr>
            <p:grpSp>
              <p:nvGrpSpPr>
                <p:cNvPr id="27" name="Group 26"/>
                <p:cNvGrpSpPr>
                  <a:grpSpLocks noChangeAspect="1"/>
                </p:cNvGrpSpPr>
                <p:nvPr/>
              </p:nvGrpSpPr>
              <p:grpSpPr>
                <a:xfrm>
                  <a:off x="-7756496" y="4593136"/>
                  <a:ext cx="3790500" cy="2539999"/>
                  <a:chOff x="1143000" y="1"/>
                  <a:chExt cx="7082376" cy="5038729"/>
                </a:xfrm>
              </p:grpSpPr>
              <p:pic>
                <p:nvPicPr>
                  <p:cNvPr id="2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95761" y="2572831"/>
                    <a:ext cx="3405240" cy="1958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" name="Text 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6600" y="4684452"/>
                    <a:ext cx="2168640" cy="354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2209" tIns="31105" rIns="62209" bIns="31105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endParaRPr lang="en-US" altLang="en-US" sz="1800">
                      <a:solidFill>
                        <a:schemeClr val="bg1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441" y="4684452"/>
                    <a:ext cx="1597320" cy="354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2209" tIns="31105" rIns="62209" bIns="31105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endParaRPr lang="en-US" altLang="en-US" sz="1800">
                      <a:solidFill>
                        <a:schemeClr val="bg1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pic>
                <p:nvPicPr>
                  <p:cNvPr id="3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3000" y="2571751"/>
                    <a:ext cx="3405240" cy="1958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95761" y="1"/>
                    <a:ext cx="3405240" cy="1958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3000" y="1"/>
                    <a:ext cx="3405241" cy="1958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335" y="1803629"/>
                    <a:ext cx="6926041" cy="14134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1229" tIns="31839" rIns="61229" bIns="31839">
                    <a:spAutoFit/>
                  </a:bodyPr>
                  <a:lstStyle>
                    <a:lvl1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r>
                      <a:rPr lang="en-GB" altLang="en-US" sz="1800" b="1" dirty="0" smtClean="0">
                        <a:solidFill>
                          <a:srgbClr val="88A0B8"/>
                        </a:solidFill>
                        <a:latin typeface="+mn-lt"/>
                        <a:cs typeface="Arial" charset="0"/>
                      </a:rPr>
                      <a:t>Single axon XRF </a:t>
                    </a:r>
                    <a:r>
                      <a:rPr lang="en-GB" altLang="en-US" sz="1800" b="1" dirty="0" err="1" smtClean="0">
                        <a:solidFill>
                          <a:srgbClr val="88A0B8"/>
                        </a:solidFill>
                        <a:latin typeface="+mn-lt"/>
                        <a:cs typeface="Arial" charset="0"/>
                      </a:rPr>
                      <a:t>cryo</a:t>
                    </a:r>
                    <a:r>
                      <a:rPr lang="en-GB" altLang="en-US" sz="1800" b="1" dirty="0" smtClean="0">
                        <a:solidFill>
                          <a:srgbClr val="88A0B8"/>
                        </a:solidFill>
                        <a:latin typeface="+mn-lt"/>
                        <a:cs typeface="Arial" charset="0"/>
                      </a:rPr>
                      <a:t>-measurement</a:t>
                    </a:r>
                    <a:endParaRPr lang="en-GB" altLang="en-US" sz="1800" b="1" dirty="0">
                      <a:solidFill>
                        <a:srgbClr val="88A0B8"/>
                      </a:solidFill>
                      <a:latin typeface="+mn-lt"/>
                      <a:cs typeface="Arial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Comic Sans MS" pitchFamily="66" charset="0"/>
                      <a:buNone/>
                    </a:pPr>
                    <a:endParaRPr lang="en-GB" altLang="en-US" sz="1800" b="1" dirty="0">
                      <a:solidFill>
                        <a:srgbClr val="88A0B8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35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4041" y="4531077"/>
                    <a:ext cx="2638599" cy="344236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61229" tIns="31839" rIns="61229" bIns="31839">
                    <a:spAutoFit/>
                  </a:bodyPr>
                  <a:lstStyle>
                    <a:lvl1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Comic Sans MS" pitchFamily="66" charset="0"/>
                      <a:buNone/>
                    </a:pPr>
                    <a:r>
                      <a:rPr lang="en-GB" altLang="en-US" sz="800" dirty="0">
                        <a:solidFill>
                          <a:srgbClr val="FF0000"/>
                        </a:solidFill>
                      </a:rPr>
                      <a:t>P- red</a:t>
                    </a:r>
                    <a:r>
                      <a:rPr lang="en-GB" altLang="en-US" sz="800" dirty="0">
                        <a:solidFill>
                          <a:srgbClr val="000000"/>
                        </a:solidFill>
                      </a:rPr>
                      <a:t>, </a:t>
                    </a:r>
                    <a:r>
                      <a:rPr lang="en-GB" altLang="en-US" sz="800" dirty="0">
                        <a:solidFill>
                          <a:srgbClr val="009900"/>
                        </a:solidFill>
                      </a:rPr>
                      <a:t>Na- green</a:t>
                    </a:r>
                    <a:r>
                      <a:rPr lang="en-GB" altLang="en-US" sz="800" dirty="0">
                        <a:solidFill>
                          <a:srgbClr val="000000"/>
                        </a:solidFill>
                      </a:rPr>
                      <a:t>, </a:t>
                    </a:r>
                    <a:r>
                      <a:rPr lang="en-GB" altLang="en-US" sz="800" dirty="0">
                        <a:solidFill>
                          <a:schemeClr val="accent2"/>
                        </a:solidFill>
                      </a:rPr>
                      <a:t>Fe- blue </a:t>
                    </a:r>
                  </a:p>
                </p:txBody>
              </p:sp>
              <p:sp>
                <p:nvSpPr>
                  <p:cNvPr id="36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461600" y="4531077"/>
                    <a:ext cx="2774041" cy="344236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61229" tIns="31839" rIns="61229" bIns="31839">
                    <a:spAutoFit/>
                  </a:bodyPr>
                  <a:lstStyle>
                    <a:lvl1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Comic Sans MS" pitchFamily="66" charset="0"/>
                      <a:buNone/>
                    </a:pPr>
                    <a:r>
                      <a:rPr lang="en-GB" altLang="en-US" sz="800" dirty="0" err="1">
                        <a:solidFill>
                          <a:srgbClr val="FF0000"/>
                        </a:solidFill>
                      </a:rPr>
                      <a:t>Mn</a:t>
                    </a:r>
                    <a:r>
                      <a:rPr lang="en-GB" altLang="en-US" sz="800" dirty="0">
                        <a:solidFill>
                          <a:srgbClr val="FF0000"/>
                        </a:solidFill>
                      </a:rPr>
                      <a:t>- red</a:t>
                    </a:r>
                    <a:r>
                      <a:rPr lang="en-GB" altLang="en-US" sz="800" dirty="0">
                        <a:solidFill>
                          <a:srgbClr val="000000"/>
                        </a:solidFill>
                      </a:rPr>
                      <a:t>, </a:t>
                    </a:r>
                    <a:r>
                      <a:rPr lang="en-GB" altLang="en-US" sz="800" dirty="0">
                        <a:solidFill>
                          <a:srgbClr val="009900"/>
                        </a:solidFill>
                      </a:rPr>
                      <a:t>Cu- green</a:t>
                    </a:r>
                    <a:r>
                      <a:rPr lang="en-GB" altLang="en-US" sz="800" dirty="0">
                        <a:solidFill>
                          <a:srgbClr val="000000"/>
                        </a:solidFill>
                      </a:rPr>
                      <a:t>, </a:t>
                    </a:r>
                    <a:r>
                      <a:rPr lang="en-GB" altLang="en-US" sz="800" dirty="0">
                        <a:solidFill>
                          <a:schemeClr val="accent2"/>
                        </a:solidFill>
                      </a:rPr>
                      <a:t>Fe- blue </a:t>
                    </a:r>
                  </a:p>
                </p:txBody>
              </p:sp>
              <p:sp>
                <p:nvSpPr>
                  <p:cNvPr id="37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4551699" y="4079072"/>
                    <a:ext cx="3460087" cy="386637"/>
                  </a:xfrm>
                  <a:prstGeom prst="roundRect">
                    <a:avLst>
                      <a:gd name="adj" fmla="val 46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61229" tIns="31839" rIns="61229" bIns="31839" anchor="ctr">
                    <a:spAutoFit/>
                  </a:bodyPr>
                  <a:lstStyle>
                    <a:lvl1pPr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lnSpc>
                        <a:spcPct val="95000"/>
                      </a:lnSpc>
                      <a:buClr>
                        <a:srgbClr val="FFFFFF"/>
                      </a:buClr>
                      <a:buSzPct val="100000"/>
                      <a:buFont typeface="Times New Roman" pitchFamily="18" charset="0"/>
                      <a:buNone/>
                    </a:pPr>
                    <a:r>
                      <a:rPr lang="en-GB" altLang="en-US" sz="1000" b="1" dirty="0">
                        <a:solidFill>
                          <a:srgbClr val="FFFFFF"/>
                        </a:solidFill>
                        <a:latin typeface="+mn-lt"/>
                      </a:rPr>
                      <a:t> </a:t>
                    </a:r>
                    <a:r>
                      <a:rPr lang="en-GB" altLang="en-US" sz="1000" b="1" i="1" dirty="0">
                        <a:solidFill>
                          <a:srgbClr val="FFFFFF"/>
                        </a:solidFill>
                        <a:latin typeface="+mn-lt"/>
                      </a:rPr>
                      <a:t>(</a:t>
                    </a:r>
                    <a:r>
                      <a:rPr lang="en-GB" altLang="en-US" sz="1000" b="1" i="1" dirty="0" err="1">
                        <a:solidFill>
                          <a:srgbClr val="FFFFFF"/>
                        </a:solidFill>
                        <a:latin typeface="+mn-lt"/>
                      </a:rPr>
                      <a:t>Ducic</a:t>
                    </a:r>
                    <a:r>
                      <a:rPr lang="en-GB" altLang="en-US" sz="1000" b="1" i="1" dirty="0">
                        <a:solidFill>
                          <a:srgbClr val="FFFFFF"/>
                        </a:solidFill>
                        <a:latin typeface="+mn-lt"/>
                      </a:rPr>
                      <a:t> et al., J. </a:t>
                    </a:r>
                    <a:r>
                      <a:rPr lang="en-GB" altLang="en-US" sz="1000" b="1" i="1" dirty="0" err="1">
                        <a:solidFill>
                          <a:srgbClr val="FFFFFF"/>
                        </a:solidFill>
                        <a:latin typeface="+mn-lt"/>
                      </a:rPr>
                      <a:t>Struct</a:t>
                    </a:r>
                    <a:r>
                      <a:rPr lang="en-GB" altLang="en-US" sz="1000" b="1" i="1" dirty="0">
                        <a:solidFill>
                          <a:srgbClr val="FFFFFF"/>
                        </a:solidFill>
                        <a:latin typeface="+mn-lt"/>
                      </a:rPr>
                      <a:t> Biol. 2011)</a:t>
                    </a:r>
                    <a:r>
                      <a:rPr lang="en-GB" altLang="en-US" sz="1000" b="1" dirty="0">
                        <a:solidFill>
                          <a:srgbClr val="FFFFFF"/>
                        </a:solidFill>
                        <a:latin typeface="+mn-lt"/>
                      </a:rPr>
                      <a:t> </a:t>
                    </a: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-4033871" y="4593136"/>
                  <a:ext cx="926122" cy="2283549"/>
                  <a:chOff x="-4033957" y="4133485"/>
                  <a:chExt cx="1040781" cy="274320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-4022905" y="4133485"/>
                    <a:ext cx="1029729" cy="27432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9">
                    <a:grayscl/>
                    <a:lum contrast="20000"/>
                  </a:blip>
                  <a:stretch>
                    <a:fillRect/>
                  </a:stretch>
                </p:blipFill>
                <p:spPr>
                  <a:xfrm>
                    <a:off x="-4033957" y="4989313"/>
                    <a:ext cx="1040781" cy="100675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1" name="Rectangle 40"/>
              <p:cNvSpPr/>
              <p:nvPr/>
            </p:nvSpPr>
            <p:spPr>
              <a:xfrm>
                <a:off x="7677954" y="1758211"/>
                <a:ext cx="7976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1200" b="1" dirty="0" err="1" smtClean="0">
                    <a:solidFill>
                      <a:schemeClr val="bg1"/>
                    </a:solidFill>
                    <a:cs typeface="Arial" charset="0"/>
                  </a:rPr>
                  <a:t>Cryo</a:t>
                </a:r>
                <a:r>
                  <a:rPr lang="en-GB" altLang="en-US" sz="1200" b="1" dirty="0" smtClean="0">
                    <a:solidFill>
                      <a:schemeClr val="bg1"/>
                    </a:solidFill>
                    <a:cs typeface="Arial" charset="0"/>
                  </a:rPr>
                  <a:t> TEM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687706" y="3440189"/>
                <a:ext cx="80727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1200" b="1" dirty="0" err="1" smtClean="0">
                    <a:solidFill>
                      <a:schemeClr val="bg1"/>
                    </a:solidFill>
                    <a:cs typeface="Arial" charset="0"/>
                  </a:rPr>
                  <a:t>Cryo</a:t>
                </a:r>
                <a:r>
                  <a:rPr lang="en-GB" altLang="en-US" sz="1200" b="1" dirty="0" smtClean="0">
                    <a:solidFill>
                      <a:schemeClr val="bg1"/>
                    </a:solidFill>
                    <a:cs typeface="Arial" charset="0"/>
                  </a:rPr>
                  <a:t> TXM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896080" y="2740234"/>
                <a:ext cx="48282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en-US" sz="1200" b="1" dirty="0" smtClean="0">
                    <a:solidFill>
                      <a:schemeClr val="bg1"/>
                    </a:solidFill>
                    <a:cs typeface="Arial" charset="0"/>
                  </a:rPr>
                  <a:t>AFM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Title 4"/>
          <p:cNvSpPr txBox="1">
            <a:spLocks/>
          </p:cNvSpPr>
          <p:nvPr/>
        </p:nvSpPr>
        <p:spPr>
          <a:xfrm>
            <a:off x="1029600" y="23693"/>
            <a:ext cx="7912800" cy="1125555"/>
          </a:xfrm>
          <a:prstGeom prst="rect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18000" tIns="18000" rIns="90000" bIns="45000" rtlCol="0" anchor="ctr" anchorCtr="1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 on the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approach 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spc="-1" dirty="0" smtClean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on combining FTIR, and different X-ray microscopies </a:t>
            </a:r>
            <a:r>
              <a:rPr lang="en-US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intact cells </a:t>
            </a:r>
            <a:endParaRPr lang="en-US" spc="-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26746" t="65776" r="24286" b="14753"/>
          <a:stretch/>
        </p:blipFill>
        <p:spPr>
          <a:xfrm>
            <a:off x="4149047" y="4238293"/>
            <a:ext cx="4197096" cy="938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2220" y="2252287"/>
            <a:ext cx="1182097" cy="1802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1370" y="2379784"/>
            <a:ext cx="1182097" cy="1427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67481" y="4165056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altLang="en-US" sz="1400" b="1" dirty="0" smtClean="0">
                <a:solidFill>
                  <a:srgbClr val="FFFF00"/>
                </a:solidFill>
                <a:cs typeface="Arial" charset="0"/>
              </a:rPr>
              <a:t>SR-FTIR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976" y="4707660"/>
            <a:ext cx="914400" cy="26809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5712" y="4555322"/>
            <a:ext cx="3655696" cy="1919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LIPIDS                    ESTER                   PROTEINS       PHOSPHATES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9921" y="3272504"/>
            <a:ext cx="3513422" cy="178510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Multimodal  application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of synchrotron radiation based FTIR in combination with: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-SXT (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X-ray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fluorescence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freeze dried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-XANES (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-FE TEM (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-In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vivo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MRI &amp; ex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vivo MRI,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AFM (in vivo),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-confocal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fluorescence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microscopy (fixed cells)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histological analysis</a:t>
            </a:r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501370" y="694620"/>
            <a:ext cx="9005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88A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long term experience in multimodal approach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29" y="2662125"/>
            <a:ext cx="7684145" cy="197909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994112" y="4826911"/>
            <a:ext cx="3519730" cy="3386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Ducic et al, </a:t>
            </a:r>
            <a:r>
              <a:rPr lang="fr-FR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48651" y="201750"/>
            <a:ext cx="7448550" cy="768932"/>
          </a:xfrm>
          <a:prstGeom prst="rect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18000" tIns="18000" rIns="90000" bIns="45000" rtlCol="0" anchor="ctr" anchorCtr="1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 on the </a:t>
            </a:r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approach </a:t>
            </a:r>
          </a:p>
          <a:p>
            <a:pPr algn="just"/>
            <a:endParaRPr lang="en-US" sz="2700" spc="-1" dirty="0" smtClean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4375" y="2600569"/>
            <a:ext cx="1981200" cy="2075609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" y="1216239"/>
            <a:ext cx="78339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Multimodal synchrotron radiation microscopy of intact astrocytes from the hSOD1 G93A rat model of amyotrophic lateral sclerosis:</a:t>
            </a:r>
            <a:endParaRPr lang="en-US" b="1" i="1" spc="-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spc="-1" dirty="0" smtClean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sz="1600" spc="-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FTIR, hard and soft X-ray microscopy </a:t>
            </a:r>
            <a:r>
              <a:rPr lang="en-US" sz="1600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16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cell</a:t>
            </a:r>
            <a:endParaRPr lang="en-US" sz="1600" spc="-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z="1200" smtClean="0"/>
              <a:t>9</a:t>
            </a:fld>
            <a:endParaRPr lang="es-ES" sz="12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434258" y="189967"/>
            <a:ext cx="6022524" cy="4288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beam-lines for correlative research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6955" y="3929942"/>
            <a:ext cx="78374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In-house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new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technique as </a:t>
            </a:r>
            <a:r>
              <a:rPr lang="en-US" sz="12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cells culture, organoids </a:t>
            </a:r>
            <a:r>
              <a:rPr lang="en-US" sz="12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tissue on </a:t>
            </a:r>
            <a:r>
              <a:rPr lang="en-US" sz="12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chip.</a:t>
            </a:r>
            <a:endParaRPr lang="en-US" sz="1200" b="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preparation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project are foreseen, and the bio-lab support 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needed.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usage of correlative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microscopies (IR, X-ray microscopies and VIS)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C94AF-4200-44EF-9A69-2D68EACDFDDF}"/>
              </a:ext>
            </a:extLst>
          </p:cNvPr>
          <p:cNvSpPr txBox="1"/>
          <p:nvPr/>
        </p:nvSpPr>
        <p:spPr>
          <a:xfrm>
            <a:off x="4445520" y="2928312"/>
            <a:ext cx="1777061" cy="599404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 err="1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BioLab</a:t>
            </a:r>
            <a:endParaRPr lang="en-US" sz="1200" dirty="0" smtClean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(advanced</a:t>
            </a:r>
          </a:p>
          <a:p>
            <a:pPr algn="ctr"/>
            <a:r>
              <a:rPr lang="en-US" sz="12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preparation)</a:t>
            </a:r>
            <a:endParaRPr lang="en-US" sz="1200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6B42D-F10F-4220-B63A-8AD37D959282}"/>
              </a:ext>
            </a:extLst>
          </p:cNvPr>
          <p:cNvSpPr txBox="1"/>
          <p:nvPr/>
        </p:nvSpPr>
        <p:spPr>
          <a:xfrm>
            <a:off x="3182801" y="1088561"/>
            <a:ext cx="1922650" cy="454221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ysDot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b="1" dirty="0" err="1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2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-ET</a:t>
            </a:r>
          </a:p>
          <a:p>
            <a:pPr algn="ctr"/>
            <a:r>
              <a:rPr lang="en-US" sz="1200" b="1" dirty="0" err="1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BioSAXS</a:t>
            </a:r>
            <a:endParaRPr lang="en-US" sz="1200" b="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FA0E3-3E35-43AB-9600-C25A2E5D09D2}"/>
              </a:ext>
            </a:extLst>
          </p:cNvPr>
          <p:cNvSpPr txBox="1"/>
          <p:nvPr/>
        </p:nvSpPr>
        <p:spPr>
          <a:xfrm>
            <a:off x="5827410" y="2007240"/>
            <a:ext cx="1867859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MISTRAL</a:t>
            </a:r>
            <a:endParaRPr lang="en-US" sz="1200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DB142-2139-40F9-92AF-381DF2F422B1}"/>
              </a:ext>
            </a:extLst>
          </p:cNvPr>
          <p:cNvSpPr txBox="1"/>
          <p:nvPr/>
        </p:nvSpPr>
        <p:spPr>
          <a:xfrm>
            <a:off x="3128077" y="1995902"/>
            <a:ext cx="1952995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MIRAS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(FTIR)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2CD916-0E3D-4BFE-900C-E39EBAAEB055}"/>
              </a:ext>
            </a:extLst>
          </p:cNvPr>
          <p:cNvSpPr txBox="1"/>
          <p:nvPr/>
        </p:nvSpPr>
        <p:spPr>
          <a:xfrm>
            <a:off x="2310702" y="2929292"/>
            <a:ext cx="1777061" cy="599404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ysDot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FAXTOR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19C5AA-C85C-47AA-B0E4-516EDA5F5C82}"/>
              </a:ext>
            </a:extLst>
          </p:cNvPr>
          <p:cNvCxnSpPr>
            <a:cxnSpLocks/>
          </p:cNvCxnSpPr>
          <p:nvPr/>
        </p:nvCxnSpPr>
        <p:spPr>
          <a:xfrm>
            <a:off x="3712036" y="2546621"/>
            <a:ext cx="0" cy="349788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DAC5652-BCA9-4DE1-B812-6E5C75747921}"/>
              </a:ext>
            </a:extLst>
          </p:cNvPr>
          <p:cNvCxnSpPr>
            <a:cxnSpLocks/>
          </p:cNvCxnSpPr>
          <p:nvPr/>
        </p:nvCxnSpPr>
        <p:spPr>
          <a:xfrm flipV="1">
            <a:off x="5105451" y="2279482"/>
            <a:ext cx="556514" cy="537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19C5AA-C85C-47AA-B0E4-516EDA5F5C82}"/>
              </a:ext>
            </a:extLst>
          </p:cNvPr>
          <p:cNvCxnSpPr>
            <a:cxnSpLocks/>
          </p:cNvCxnSpPr>
          <p:nvPr/>
        </p:nvCxnSpPr>
        <p:spPr>
          <a:xfrm>
            <a:off x="4162098" y="1570896"/>
            <a:ext cx="0" cy="441447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19C5AA-C85C-47AA-B0E4-516EDA5F5C82}"/>
              </a:ext>
            </a:extLst>
          </p:cNvPr>
          <p:cNvCxnSpPr>
            <a:cxnSpLocks/>
          </p:cNvCxnSpPr>
          <p:nvPr/>
        </p:nvCxnSpPr>
        <p:spPr>
          <a:xfrm>
            <a:off x="4947674" y="2541518"/>
            <a:ext cx="0" cy="3497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93881" y="1630134"/>
            <a:ext cx="2927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(structure of macromolecular complexes s </a:t>
            </a:r>
            <a:r>
              <a:rPr lang="en-US" sz="1000" i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0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0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-FTIR)</a:t>
            </a:r>
            <a:endParaRPr lang="en-US" sz="1000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6866" y="2591296"/>
            <a:ext cx="16802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(tomography of organoids)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62964" y="2303396"/>
            <a:ext cx="78899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(Live cells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9C94AF-4200-44EF-9A69-2D68EACDFDDF}"/>
              </a:ext>
            </a:extLst>
          </p:cNvPr>
          <p:cNvSpPr txBox="1"/>
          <p:nvPr/>
        </p:nvSpPr>
        <p:spPr>
          <a:xfrm>
            <a:off x="487302" y="1961334"/>
            <a:ext cx="1777061" cy="599404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ysDot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 - XRF</a:t>
            </a:r>
          </a:p>
          <a:p>
            <a:pPr algn="ctr"/>
            <a:r>
              <a:rPr lang="en-US" sz="1200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XANES</a:t>
            </a:r>
            <a:endParaRPr lang="en-US" sz="1200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DAC5652-BCA9-4DE1-B812-6E5C75747921}"/>
              </a:ext>
            </a:extLst>
          </p:cNvPr>
          <p:cNvCxnSpPr>
            <a:cxnSpLocks/>
          </p:cNvCxnSpPr>
          <p:nvPr/>
        </p:nvCxnSpPr>
        <p:spPr>
          <a:xfrm flipV="1">
            <a:off x="2371132" y="2271691"/>
            <a:ext cx="556514" cy="53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47236</TotalTime>
  <Words>890</Words>
  <Application>Microsoft Office PowerPoint</Application>
  <PresentationFormat>On-screen Show (16:9)</PresentationFormat>
  <Paragraphs>144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Comic Sans MS</vt:lpstr>
      <vt:lpstr>Times New Roman</vt:lpstr>
      <vt:lpstr>Tema de Office</vt:lpstr>
      <vt:lpstr>Vision of the FTIR program at ALBA</vt:lpstr>
      <vt:lpstr>PowerPoint Presentation</vt:lpstr>
      <vt:lpstr>GAP analysis </vt:lpstr>
      <vt:lpstr>PowerPoint Presentation</vt:lpstr>
      <vt:lpstr>  Proposed instrument:  Terahertz (THz) Spectroscope  </vt:lpstr>
      <vt:lpstr>Proposed instrument: nano-FTIR spectroscopy </vt:lpstr>
      <vt:lpstr>PowerPoint Presentation</vt:lpstr>
      <vt:lpstr>PowerPoint Presentation</vt:lpstr>
      <vt:lpstr>Collaboration between beam-lines for correlative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Tanja Ducic</cp:lastModifiedBy>
  <cp:revision>392</cp:revision>
  <dcterms:created xsi:type="dcterms:W3CDTF">2015-04-21T23:16:41Z</dcterms:created>
  <dcterms:modified xsi:type="dcterms:W3CDTF">2021-11-08T12:34:01Z</dcterms:modified>
</cp:coreProperties>
</file>