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60" r:id="rId3"/>
    <p:sldId id="283" r:id="rId4"/>
    <p:sldId id="281" r:id="rId5"/>
    <p:sldId id="273" r:id="rId6"/>
    <p:sldId id="274" r:id="rId7"/>
    <p:sldId id="262" r:id="rId8"/>
    <p:sldId id="271" r:id="rId9"/>
    <p:sldId id="270" r:id="rId10"/>
    <p:sldId id="275" r:id="rId11"/>
    <p:sldId id="272" r:id="rId12"/>
    <p:sldId id="280" r:id="rId13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122D4F"/>
    <a:srgbClr val="88A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 autoAdjust="0"/>
    <p:restoredTop sz="90057" autoAdjust="0"/>
  </p:normalViewPr>
  <p:slideViewPr>
    <p:cSldViewPr snapToGrid="0">
      <p:cViewPr varScale="1">
        <p:scale>
          <a:sx n="136" d="100"/>
          <a:sy n="136" d="100"/>
        </p:scale>
        <p:origin x="87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95C8A-C15C-4AA6-95E1-00EBA5A9A15A}" type="datetimeFigureOut">
              <a:rPr lang="es-ES" smtClean="0"/>
              <a:t>04/11/2021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813DD-DAAB-4354-8C0C-BEFED41B76F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420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7DBD3-E1E6-49E4-BCC9-E980EA8029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71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7DBD3-E1E6-49E4-BCC9-E980EA8029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16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Message:</a:t>
            </a:r>
            <a:r>
              <a:rPr lang="en-US" baseline="0" dirty="0"/>
              <a:t> BL and TXM upgrades are necessary</a:t>
            </a:r>
          </a:p>
          <a:p>
            <a:r>
              <a:rPr lang="en-US" baseline="0" dirty="0"/>
              <a:t>more support in sample prep and software is necessary</a:t>
            </a:r>
          </a:p>
          <a:p>
            <a:r>
              <a:rPr lang="en-US" baseline="0" dirty="0"/>
              <a:t>SAY: there was no community.</a:t>
            </a:r>
          </a:p>
          <a:p>
            <a:r>
              <a:rPr lang="en-US" baseline="0" dirty="0"/>
              <a:t>ET: electron tomography</a:t>
            </a:r>
          </a:p>
          <a:p>
            <a:r>
              <a:rPr lang="en-US" baseline="0" dirty="0"/>
              <a:t>CLXM: Correlative Light-X ray </a:t>
            </a:r>
            <a:r>
              <a:rPr lang="en-US" baseline="0" dirty="0" err="1"/>
              <a:t>microscorpsocy</a:t>
            </a:r>
            <a:endParaRPr lang="en-US" baseline="0" dirty="0"/>
          </a:p>
          <a:p>
            <a:r>
              <a:rPr lang="en-US" baseline="0" dirty="0"/>
              <a:t>Most productive soft TXM in the world (with Bessy).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Fine tuning of mirror curvature with beam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813DD-DAAB-4354-8C0C-BEFED41B76FD}" type="slidenum">
              <a:rPr lang="es-ES" smtClean="0">
                <a:solidFill>
                  <a:prstClr val="black"/>
                </a:solidFill>
              </a:rPr>
              <a:pPr/>
              <a:t>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820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Red: capital </a:t>
            </a:r>
            <a:r>
              <a:rPr lang="es-ES_tradnl" dirty="0" err="1"/>
              <a:t>investments</a:t>
            </a:r>
            <a:r>
              <a:rPr lang="es-ES_tradnl" dirty="0"/>
              <a:t> and </a:t>
            </a:r>
            <a:r>
              <a:rPr lang="es-ES_tradnl" dirty="0" err="1"/>
              <a:t>resources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8643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8643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9977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965341" y="2153978"/>
            <a:ext cx="5535386" cy="12447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3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24" name="Marcador de contenido 23"/>
          <p:cNvSpPr>
            <a:spLocks noGrp="1"/>
          </p:cNvSpPr>
          <p:nvPr>
            <p:ph sz="quarter" idx="10" hasCustomPrompt="1"/>
          </p:nvPr>
        </p:nvSpPr>
        <p:spPr>
          <a:xfrm>
            <a:off x="2973506" y="1726425"/>
            <a:ext cx="5535386" cy="353002"/>
          </a:xfrm>
        </p:spPr>
        <p:txBody>
          <a:bodyPr/>
          <a:lstStyle>
            <a:lvl1pPr marL="0" indent="0">
              <a:buNone/>
              <a:defRPr sz="2800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 err="1"/>
              <a:t>Author</a:t>
            </a:r>
            <a:endParaRPr lang="es-ES" dirty="0"/>
          </a:p>
        </p:txBody>
      </p:sp>
      <p:sp>
        <p:nvSpPr>
          <p:cNvPr id="25" name="Marcador de contenido 23"/>
          <p:cNvSpPr>
            <a:spLocks noGrp="1"/>
          </p:cNvSpPr>
          <p:nvPr>
            <p:ph sz="quarter" idx="11" hasCustomPrompt="1"/>
          </p:nvPr>
        </p:nvSpPr>
        <p:spPr>
          <a:xfrm>
            <a:off x="2973506" y="3473241"/>
            <a:ext cx="5535386" cy="353002"/>
          </a:xfrm>
        </p:spPr>
        <p:txBody>
          <a:bodyPr/>
          <a:lstStyle>
            <a:lvl1pPr marL="0" indent="0">
              <a:buNone/>
              <a:defRPr sz="2000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/>
              <a:t>20/05/2015</a:t>
            </a:r>
          </a:p>
        </p:txBody>
      </p:sp>
      <p:pic>
        <p:nvPicPr>
          <p:cNvPr id="6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" y="-314325"/>
            <a:ext cx="91409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50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383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30061" y="88788"/>
            <a:ext cx="1092994" cy="100012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273845"/>
            <a:ext cx="2126796" cy="435887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5"/>
            <a:ext cx="5800725" cy="4358879"/>
          </a:xfrm>
        </p:spPr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7026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3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866936"/>
            <a:ext cx="6400800" cy="174172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632723"/>
            <a:ext cx="6400800" cy="22537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596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680186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100263"/>
            <a:ext cx="7886700" cy="31480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65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06275"/>
            <a:ext cx="3886200" cy="4042000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06275"/>
            <a:ext cx="3886200" cy="404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1794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4" y="273846"/>
            <a:ext cx="7085409" cy="994172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rgbClr val="88A0B8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33313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ctr">
            <a:normAutofit/>
          </a:bodyPr>
          <a:lstStyle>
            <a:lvl1pPr marL="0" indent="0">
              <a:buNone/>
              <a:defRPr lang="es-ES" sz="1600" b="0" kern="1200" dirty="0" smtClean="0">
                <a:solidFill>
                  <a:srgbClr val="88A0B8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33313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523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42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52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70"/>
            <a:ext cx="2949178" cy="802481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452675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35403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090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70"/>
            <a:ext cx="2949178" cy="802481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4402929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344346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71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" y="0"/>
            <a:ext cx="9142208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3" y="133012"/>
            <a:ext cx="7070271" cy="994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75657"/>
            <a:ext cx="7886700" cy="3967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85078" y="4869656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026923-C7E2-45C3-B29C-32230263B074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5078" y="486965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A3C1E9-1E17-4B2D-975E-2F80F7CB45F8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825" y="4878499"/>
            <a:ext cx="2057400" cy="174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825" y="4644286"/>
            <a:ext cx="3086100" cy="2253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411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1800" b="0" kern="1200" dirty="0">
          <a:solidFill>
            <a:srgbClr val="323E4F"/>
          </a:solidFill>
          <a:latin typeface="Arial Black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MISTRAL BL vision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Eva Pereiro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08/11/21</a:t>
            </a:r>
          </a:p>
        </p:txBody>
      </p:sp>
    </p:spTree>
    <p:extLst>
      <p:ext uri="{BB962C8B-B14F-4D97-AF65-F5344CB8AC3E}">
        <p14:creationId xmlns:p14="http://schemas.microsoft.com/office/powerpoint/2010/main" val="2133288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10</a:t>
            </a:fld>
            <a:endParaRPr lang="es-ES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64097" y="1104315"/>
            <a:ext cx="3776382" cy="3557827"/>
            <a:chOff x="1475656" y="153871"/>
            <a:chExt cx="7560840" cy="6299465"/>
          </a:xfrm>
        </p:grpSpPr>
        <p:pic>
          <p:nvPicPr>
            <p:cNvPr id="6" name="Picture 2" descr="C:\Users\javier\Documents\ERC-2019_Zurich\FullResolution_Figure_XRFCorr_v4.t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153871"/>
              <a:ext cx="7560840" cy="6299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3"/>
            <p:cNvSpPr txBox="1">
              <a:spLocks noChangeArrowheads="1"/>
            </p:cNvSpPr>
            <p:nvPr/>
          </p:nvSpPr>
          <p:spPr bwMode="auto">
            <a:xfrm>
              <a:off x="3459818" y="1551152"/>
              <a:ext cx="518691" cy="291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ES" sz="800" b="1" dirty="0"/>
                <a:t>5 µm</a:t>
              </a:r>
            </a:p>
          </p:txBody>
        </p:sp>
        <p:sp>
          <p:nvSpPr>
            <p:cNvPr id="8" name="TextBox 5"/>
            <p:cNvSpPr txBox="1">
              <a:spLocks noChangeArrowheads="1"/>
            </p:cNvSpPr>
            <p:nvPr/>
          </p:nvSpPr>
          <p:spPr bwMode="auto">
            <a:xfrm>
              <a:off x="3643061" y="4724405"/>
              <a:ext cx="518691" cy="291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ES" sz="800" b="1" dirty="0"/>
                <a:t>5 µm</a:t>
              </a:r>
            </a:p>
          </p:txBody>
        </p:sp>
        <p:sp>
          <p:nvSpPr>
            <p:cNvPr id="9" name="TextBox 6"/>
            <p:cNvSpPr txBox="1">
              <a:spLocks noChangeArrowheads="1"/>
            </p:cNvSpPr>
            <p:nvPr/>
          </p:nvSpPr>
          <p:spPr bwMode="auto">
            <a:xfrm>
              <a:off x="3827853" y="6102550"/>
              <a:ext cx="518691" cy="291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ES" sz="800" b="1" dirty="0">
                  <a:solidFill>
                    <a:schemeClr val="bg1"/>
                  </a:solidFill>
                </a:rPr>
                <a:t>1 µm</a:t>
              </a:r>
            </a:p>
          </p:txBody>
        </p:sp>
        <p:sp>
          <p:nvSpPr>
            <p:cNvPr id="10" name="TextBox 7"/>
            <p:cNvSpPr txBox="1">
              <a:spLocks noChangeArrowheads="1"/>
            </p:cNvSpPr>
            <p:nvPr/>
          </p:nvSpPr>
          <p:spPr bwMode="auto">
            <a:xfrm>
              <a:off x="8323134" y="6085362"/>
              <a:ext cx="518691" cy="291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ES" sz="800" b="1" dirty="0">
                  <a:solidFill>
                    <a:schemeClr val="bg1"/>
                  </a:solidFill>
                </a:rPr>
                <a:t>2 µm</a:t>
              </a:r>
            </a:p>
          </p:txBody>
        </p:sp>
      </p:grp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60567" y="4695597"/>
            <a:ext cx="358944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1100" b="0" dirty="0">
                <a:latin typeface="Arial" panose="020B0604020202020204" pitchFamily="34" charset="0"/>
                <a:cs typeface="Arial" panose="020B0604020202020204" pitchFamily="34" charset="0"/>
              </a:rPr>
              <a:t>J.J Conesa </a:t>
            </a:r>
            <a:r>
              <a:rPr lang="en-US" altLang="es-ES" sz="1100" b="0" i="1" dirty="0"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US" altLang="es-ES" sz="1100" b="0" dirty="0" err="1">
                <a:latin typeface="Arial" panose="020B0604020202020204" pitchFamily="34" charset="0"/>
                <a:cs typeface="Arial" panose="020B0604020202020204" pitchFamily="34" charset="0"/>
              </a:rPr>
              <a:t>Angew</a:t>
            </a:r>
            <a:r>
              <a:rPr lang="en-US" altLang="es-ES" sz="1100" b="0" dirty="0">
                <a:latin typeface="Arial" panose="020B0604020202020204" pitchFamily="34" charset="0"/>
                <a:cs typeface="Arial" panose="020B0604020202020204" pitchFamily="34" charset="0"/>
              </a:rPr>
              <a:t>. Chem. 59, 1270-1278 (2020)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0954" y="180173"/>
            <a:ext cx="1998679" cy="93264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Example of </a:t>
            </a:r>
          </a:p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cryo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-SXT correlated to 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3D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cryo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XRF</a:t>
            </a:r>
          </a:p>
        </p:txBody>
      </p:sp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" t="16034" r="90025" b="64136"/>
          <a:stretch>
            <a:fillRect/>
          </a:stretch>
        </p:blipFill>
        <p:spPr bwMode="auto">
          <a:xfrm>
            <a:off x="3256878" y="112302"/>
            <a:ext cx="301299" cy="38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CC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" r="4811"/>
          <a:stretch>
            <a:fillRect/>
          </a:stretch>
        </p:blipFill>
        <p:spPr bwMode="auto">
          <a:xfrm>
            <a:off x="3134718" y="524503"/>
            <a:ext cx="588220" cy="32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B5AE951-619C-4C01-A232-19A156E3A9F5}"/>
              </a:ext>
            </a:extLst>
          </p:cNvPr>
          <p:cNvSpPr txBox="1"/>
          <p:nvPr/>
        </p:nvSpPr>
        <p:spPr>
          <a:xfrm>
            <a:off x="4519749" y="87543"/>
            <a:ext cx="3408257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Example of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cryo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-SXT correlated to SR-µFTIR</a:t>
            </a:r>
          </a:p>
        </p:txBody>
      </p:sp>
      <p:pic>
        <p:nvPicPr>
          <p:cNvPr id="16" name="Imagen 3">
            <a:extLst>
              <a:ext uri="{FF2B5EF4-FFF2-40B4-BE49-F238E27FC236}">
                <a16:creationId xmlns:a16="http://schemas.microsoft.com/office/drawing/2014/main" id="{2F57E458-8EBE-4B31-91F7-FC4CB92C5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1727" y="636721"/>
            <a:ext cx="4761734" cy="258335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F03A73C-962D-44D3-8E18-5A467C884587}"/>
              </a:ext>
            </a:extLst>
          </p:cNvPr>
          <p:cNvSpPr txBox="1"/>
          <p:nvPr/>
        </p:nvSpPr>
        <p:spPr>
          <a:xfrm rot="16200000">
            <a:off x="3708673" y="636806"/>
            <a:ext cx="993775" cy="4572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66B9AD-AABE-452C-B1A9-9D8F487BB02B}"/>
              </a:ext>
            </a:extLst>
          </p:cNvPr>
          <p:cNvSpPr txBox="1"/>
          <p:nvPr/>
        </p:nvSpPr>
        <p:spPr>
          <a:xfrm rot="16200000">
            <a:off x="3365312" y="2144910"/>
            <a:ext cx="1631951" cy="45085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HCV replicating cells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A24EB3-B017-4778-81BE-F75DEFBBE362}"/>
              </a:ext>
            </a:extLst>
          </p:cNvPr>
          <p:cNvSpPr txBox="1"/>
          <p:nvPr/>
        </p:nvSpPr>
        <p:spPr>
          <a:xfrm>
            <a:off x="5528974" y="375747"/>
            <a:ext cx="914400" cy="406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lipids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B74199-D358-4B84-AA03-9525CB7AA1A5}"/>
              </a:ext>
            </a:extLst>
          </p:cNvPr>
          <p:cNvSpPr txBox="1"/>
          <p:nvPr/>
        </p:nvSpPr>
        <p:spPr>
          <a:xfrm>
            <a:off x="6598244" y="368713"/>
            <a:ext cx="914400" cy="406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amide 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D0088B-6116-46F7-B7D9-9169FF551AF7}"/>
              </a:ext>
            </a:extLst>
          </p:cNvPr>
          <p:cNvSpPr txBox="1"/>
          <p:nvPr/>
        </p:nvSpPr>
        <p:spPr>
          <a:xfrm>
            <a:off x="7730197" y="380672"/>
            <a:ext cx="914400" cy="406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oxidation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267C87-B9FD-4B29-ABFB-8FB200EBFFF7}"/>
              </a:ext>
            </a:extLst>
          </p:cNvPr>
          <p:cNvSpPr txBox="1"/>
          <p:nvPr/>
        </p:nvSpPr>
        <p:spPr>
          <a:xfrm>
            <a:off x="4272224" y="401868"/>
            <a:ext cx="914400" cy="406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cryo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-SXT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270D7F-C9BF-43AC-B3F6-1279E1573E4A}"/>
              </a:ext>
            </a:extLst>
          </p:cNvPr>
          <p:cNvSpPr txBox="1"/>
          <p:nvPr/>
        </p:nvSpPr>
        <p:spPr>
          <a:xfrm>
            <a:off x="6185806" y="3250118"/>
            <a:ext cx="2247900" cy="38735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Pérez-Berná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(in press)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CA5C51-2600-4D78-9ECE-48207C7565EB}"/>
              </a:ext>
            </a:extLst>
          </p:cNvPr>
          <p:cNvSpPr txBox="1"/>
          <p:nvPr/>
        </p:nvSpPr>
        <p:spPr>
          <a:xfrm>
            <a:off x="5986174" y="4371341"/>
            <a:ext cx="2028116" cy="35004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cryo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 3D-SIM/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cryo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-SXT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888" y="3515775"/>
            <a:ext cx="1754142" cy="158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8270D7F-C9BF-43AC-B3F6-1279E1573E4A}"/>
              </a:ext>
            </a:extLst>
          </p:cNvPr>
          <p:cNvSpPr txBox="1"/>
          <p:nvPr/>
        </p:nvSpPr>
        <p:spPr>
          <a:xfrm>
            <a:off x="6076948" y="4686441"/>
            <a:ext cx="2247900" cy="38735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Groen </a:t>
            </a:r>
            <a:r>
              <a:rPr 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Chem.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Sc. (2021)</a:t>
            </a:r>
          </a:p>
        </p:txBody>
      </p:sp>
    </p:spTree>
    <p:extLst>
      <p:ext uri="{BB962C8B-B14F-4D97-AF65-F5344CB8AC3E}">
        <p14:creationId xmlns:p14="http://schemas.microsoft.com/office/powerpoint/2010/main" val="3353233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11</a:t>
            </a:fld>
            <a:endParaRPr lang="es-ES"/>
          </a:p>
        </p:txBody>
      </p:sp>
      <p:sp>
        <p:nvSpPr>
          <p:cNvPr id="5" name="TextBox 4"/>
          <p:cNvSpPr txBox="1"/>
          <p:nvPr/>
        </p:nvSpPr>
        <p:spPr>
          <a:xfrm>
            <a:off x="718918" y="1873348"/>
            <a:ext cx="8038219" cy="171391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</a:t>
            </a:r>
            <a:r>
              <a:rPr lang="en-US" sz="1600" dirty="0" err="1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cryo</a:t>
            </a:r>
            <a:r>
              <a:rPr lang="en-US" sz="16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super resolution for users in a day-to-day basis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cryo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3D X-ray Fluorescence with sub-100nm resolution for elemental quantification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cryo-ET &amp; cryo-FIB SEM (+HPF)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1559" y="99851"/>
            <a:ext cx="5303519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2000" dirty="0">
                <a:latin typeface="Arial Black" panose="020B0A04020102020204" pitchFamily="34" charset="0"/>
                <a:cs typeface="Arial" panose="020B0604020202020204" pitchFamily="34" charset="0"/>
              </a:rPr>
              <a:t>Towards exploiting all</a:t>
            </a:r>
          </a:p>
          <a:p>
            <a:pPr algn="ctr"/>
            <a:r>
              <a:rPr lang="en-US" sz="2000" dirty="0">
                <a:latin typeface="Arial Black" panose="020B0A04020102020204" pitchFamily="34" charset="0"/>
                <a:cs typeface="Arial" panose="020B0604020202020204" pitchFamily="34" charset="0"/>
              </a:rPr>
              <a:t> possible information on the same cell</a:t>
            </a:r>
          </a:p>
        </p:txBody>
      </p:sp>
    </p:spTree>
    <p:extLst>
      <p:ext uri="{BB962C8B-B14F-4D97-AF65-F5344CB8AC3E}">
        <p14:creationId xmlns:p14="http://schemas.microsoft.com/office/powerpoint/2010/main" val="1776215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A27B9C-EB23-4BCF-9C76-6FC83F06B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12</a:t>
            </a:fld>
            <a:endParaRPr lang="es-E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CB9B2F-F0D1-401A-90A5-7453D2494244}"/>
              </a:ext>
            </a:extLst>
          </p:cNvPr>
          <p:cNvSpPr txBox="1"/>
          <p:nvPr/>
        </p:nvSpPr>
        <p:spPr>
          <a:xfrm>
            <a:off x="1828800" y="158643"/>
            <a:ext cx="5119199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2000" dirty="0">
                <a:latin typeface="Arial Black" panose="020B0A04020102020204" pitchFamily="34" charset="0"/>
                <a:cs typeface="Arial" panose="020B0604020202020204" pitchFamily="34" charset="0"/>
              </a:rPr>
              <a:t>Upgrade benefits for the user community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F85EEE-EFF8-4E80-83E9-410933F35D49}"/>
              </a:ext>
            </a:extLst>
          </p:cNvPr>
          <p:cNvSpPr txBox="1"/>
          <p:nvPr/>
        </p:nvSpPr>
        <p:spPr>
          <a:xfrm>
            <a:off x="507847" y="1610051"/>
            <a:ext cx="8530645" cy="2968983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Instrumention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upgrade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produce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data and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keep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competitiveness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Automated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alignment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allows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accessibility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non-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expert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3D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cryo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CLXT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produce more complete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expand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user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ES_trad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Expanding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portfolio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additional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multimodal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correlative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approaches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endParaRPr lang="es-ES_trad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benefit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already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existing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protocols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cryo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-SXT/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cryo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-XRF &amp; </a:t>
            </a:r>
            <a:r>
              <a:rPr lang="es-ES_tradnl" sz="1600" dirty="0" err="1">
                <a:latin typeface="Arial" panose="020B0604020202020204" pitchFamily="34" charset="0"/>
                <a:cs typeface="Arial" panose="020B0604020202020204" pitchFamily="34" charset="0"/>
              </a:rPr>
              <a:t>cryo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-SXT/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FTIR</a:t>
            </a:r>
            <a:r>
              <a:rPr lang="es-ES_tradnl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s-ES_trad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59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MISTRAL role and </a:t>
            </a:r>
            <a:r>
              <a:rPr lang="en-US" sz="2400" dirty="0">
                <a:solidFill>
                  <a:srgbClr val="0000FF"/>
                </a:solidFill>
              </a:rPr>
              <a:t>vision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2</a:t>
            </a:fld>
            <a:endParaRPr lang="es-ES" dirty="0"/>
          </a:p>
        </p:txBody>
      </p:sp>
      <p:sp>
        <p:nvSpPr>
          <p:cNvPr id="8" name="TextBox 7"/>
          <p:cNvSpPr txBox="1"/>
          <p:nvPr/>
        </p:nvSpPr>
        <p:spPr>
          <a:xfrm>
            <a:off x="463550" y="1606550"/>
            <a:ext cx="8110708" cy="1249192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Visualization of the near-to-native cellular environment is paramount to understand 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cellular processes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(e.g. pathogen infections, evaluation of drug treatments at cellular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level, morphological changes in genetic recessive diseases, revealing intercellular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structures or locating specific structures or molecules).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750" y="3346450"/>
            <a:ext cx="4478477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Ultimately, the goal is to link structure with function and chemical </a:t>
            </a:r>
          </a:p>
          <a:p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and elemental quantification in 3D.</a:t>
            </a:r>
          </a:p>
        </p:txBody>
      </p:sp>
    </p:spTree>
    <p:extLst>
      <p:ext uri="{BB962C8B-B14F-4D97-AF65-F5344CB8AC3E}">
        <p14:creationId xmlns:p14="http://schemas.microsoft.com/office/powerpoint/2010/main" val="1395531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3172" y="743011"/>
            <a:ext cx="4146344" cy="14573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>
                <a:latin typeface="+mn-lt"/>
              </a:rPr>
              <a:t>Major BL upgrade required due to aging.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>
                <a:latin typeface="+mn-lt"/>
              </a:rPr>
              <a:t>No reproducible sample preparation.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>
                <a:latin typeface="+mn-lt"/>
              </a:rPr>
              <a:t>Difficult sample quality control.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>
                <a:latin typeface="+mn-lt"/>
              </a:rPr>
              <a:t>Manual data processing required.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dirty="0">
                <a:solidFill>
                  <a:prstClr val="black"/>
                </a:solidFill>
                <a:latin typeface="+mn-lt"/>
                <a:sym typeface="Wingdings" panose="05000000000000000000" pitchFamily="2" charset="2"/>
              </a:rPr>
              <a:t>Lack of bio-users </a:t>
            </a:r>
            <a:r>
              <a:rPr lang="en-US" sz="1500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expertise i</a:t>
            </a:r>
            <a:r>
              <a:rPr lang="en-US" sz="1500" dirty="0">
                <a:solidFill>
                  <a:prstClr val="black"/>
                </a:solidFill>
                <a:latin typeface="+mn-lt"/>
                <a:sym typeface="Wingdings" panose="05000000000000000000" pitchFamily="2" charset="2"/>
              </a:rPr>
              <a:t>n tomography.</a:t>
            </a:r>
            <a:endParaRPr lang="en-US" sz="1500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3962" y="745064"/>
            <a:ext cx="42523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</a:rPr>
              <a:t>Few competitors.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</a:rPr>
              <a:t>Complementarity to other microscopies.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</a:rPr>
              <a:t>High throughput (cells population statistics).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</a:rPr>
              <a:t>Staff dedication.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</a:rPr>
              <a:t>Good publications IF.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New user groups accessing the technique.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91321" y="2881696"/>
            <a:ext cx="40330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err="1"/>
              <a:t>Cryo</a:t>
            </a:r>
            <a:r>
              <a:rPr lang="en-US" sz="1500" dirty="0"/>
              <a:t> 3D CLXT is mandatory to keep competitiveness.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Productivity loss if delayed BL upgrade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Proprietary TXM software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</a:rPr>
              <a:t>Lack of support staff for sample preparation </a:t>
            </a:r>
            <a:r>
              <a:rPr lang="en-US" sz="1500" dirty="0"/>
              <a:t>and cryo-3D-SIM.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</a:rPr>
              <a:t>Arising of competing laboratory techniques</a:t>
            </a:r>
          </a:p>
          <a:p>
            <a:endParaRPr lang="en-US" sz="15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3172" y="2891870"/>
            <a:ext cx="410328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/>
              <a:t>Integrating </a:t>
            </a:r>
            <a:r>
              <a:rPr lang="en-US" sz="1500" b="1" dirty="0" err="1"/>
              <a:t>cryo</a:t>
            </a:r>
            <a:r>
              <a:rPr lang="en-US" sz="1500" b="1" dirty="0"/>
              <a:t> 3D CLXT</a:t>
            </a:r>
            <a:r>
              <a:rPr lang="en-US" sz="1500" dirty="0"/>
              <a:t> into the program.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/>
              <a:t>BL upgrade and methodology </a:t>
            </a:r>
            <a:r>
              <a:rPr lang="en-US" sz="1500" dirty="0"/>
              <a:t>can improve significantly experiment conditions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prstClr val="black"/>
                </a:solidFill>
              </a:rPr>
              <a:t>Higher data throughput </a:t>
            </a:r>
            <a:r>
              <a:rPr lang="en-US" sz="1500" dirty="0">
                <a:solidFill>
                  <a:prstClr val="black"/>
                </a:solidFill>
              </a:rPr>
              <a:t>by implementing reliable </a:t>
            </a:r>
            <a:r>
              <a:rPr lang="en-US" sz="1500" dirty="0" err="1">
                <a:solidFill>
                  <a:prstClr val="black"/>
                </a:solidFill>
              </a:rPr>
              <a:t>fiducialess</a:t>
            </a:r>
            <a:r>
              <a:rPr lang="en-US" sz="1500" dirty="0">
                <a:solidFill>
                  <a:prstClr val="black"/>
                </a:solidFill>
              </a:rPr>
              <a:t> alignment.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prstClr val="black"/>
                </a:solidFill>
              </a:rPr>
              <a:t>Growing user community</a:t>
            </a:r>
            <a:r>
              <a:rPr lang="en-US" sz="1500" dirty="0">
                <a:solidFill>
                  <a:prstClr val="black"/>
                </a:solidFill>
              </a:rPr>
              <a:t>.</a:t>
            </a:r>
          </a:p>
          <a:p>
            <a:pPr lvl="1"/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610100" y="431674"/>
            <a:ext cx="9526" cy="4210454"/>
          </a:xfrm>
          <a:prstGeom prst="line">
            <a:avLst/>
          </a:prstGeom>
          <a:ln w="635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61976" y="2377893"/>
            <a:ext cx="7705724" cy="0"/>
          </a:xfrm>
          <a:prstGeom prst="line">
            <a:avLst/>
          </a:prstGeom>
          <a:ln w="635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>
                <a:solidFill>
                  <a:prstClr val="white"/>
                </a:solidFill>
              </a:rPr>
              <a:pPr/>
              <a:t>3</a:t>
            </a:fld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52867" y="366415"/>
            <a:ext cx="107587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Strengths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52862" y="2471694"/>
            <a:ext cx="88646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Threats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86330" y="366415"/>
            <a:ext cx="133357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Weaknesses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55233" y="2471694"/>
            <a:ext cx="149111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Opportunities</a:t>
            </a:r>
          </a:p>
        </p:txBody>
      </p:sp>
    </p:spTree>
    <p:extLst>
      <p:ext uri="{BB962C8B-B14F-4D97-AF65-F5344CB8AC3E}">
        <p14:creationId xmlns:p14="http://schemas.microsoft.com/office/powerpoint/2010/main" val="2313010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196C83-B6DB-4834-83F2-684F590BD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4</a:t>
            </a:fld>
            <a:endParaRPr lang="es-E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F859BA-B3DE-46F5-97B1-2519937EECB9}"/>
              </a:ext>
            </a:extLst>
          </p:cNvPr>
          <p:cNvSpPr txBox="1">
            <a:spLocks/>
          </p:cNvSpPr>
          <p:nvPr/>
        </p:nvSpPr>
        <p:spPr>
          <a:xfrm>
            <a:off x="628653" y="133012"/>
            <a:ext cx="7070271" cy="994172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rgbClr val="323E4F"/>
                </a:solidFill>
                <a:latin typeface="Arial Black" charset="0"/>
                <a:ea typeface="+mn-ea"/>
                <a:cs typeface="+mn-cs"/>
              </a:defRPr>
            </a:lvl1pPr>
          </a:lstStyle>
          <a:p>
            <a:r>
              <a:rPr lang="es-ES" dirty="0"/>
              <a:t>GAP </a:t>
            </a:r>
            <a:r>
              <a:rPr lang="es-ES" dirty="0" err="1"/>
              <a:t>analysis</a:t>
            </a:r>
            <a:endParaRPr lang="es-E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8DE9AE-D5CB-4230-BF7C-59C5F60BA6DB}"/>
              </a:ext>
            </a:extLst>
          </p:cNvPr>
          <p:cNvSpPr txBox="1"/>
          <p:nvPr/>
        </p:nvSpPr>
        <p:spPr>
          <a:xfrm>
            <a:off x="0" y="1479415"/>
            <a:ext cx="4670554" cy="29448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s-ES_tradnl" sz="2000" b="1" dirty="0">
                <a:latin typeface="Arial" panose="020B0604020202020204" pitchFamily="34" charset="0"/>
                <a:cs typeface="Arial" panose="020B0604020202020204" pitchFamily="34" charset="0"/>
              </a:rPr>
              <a:t>GAP</a:t>
            </a:r>
          </a:p>
          <a:p>
            <a:endParaRPr lang="es-ES_tradn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Aging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instrumentation</a:t>
            </a:r>
            <a:endParaRPr lang="es-ES_trad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Integration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cryo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 3D CLXT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keep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competitiveness</a:t>
            </a:r>
            <a:endParaRPr lang="es-ES_trad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Automated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alignment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throughput</a:t>
            </a:r>
            <a:endParaRPr lang="es-ES_trad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Improved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endParaRPr lang="es-ES_trad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Sub-100 nm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cryo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rotation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 run-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 in 3D</a:t>
            </a:r>
          </a:p>
          <a:p>
            <a:endParaRPr lang="es-ES_trad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6F39C9-D92A-4AA3-A548-05D91925DC04}"/>
              </a:ext>
            </a:extLst>
          </p:cNvPr>
          <p:cNvSpPr txBox="1"/>
          <p:nvPr/>
        </p:nvSpPr>
        <p:spPr>
          <a:xfrm>
            <a:off x="4582033" y="1479416"/>
            <a:ext cx="4561967" cy="2944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s-ES_tradnl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Mitigation</a:t>
            </a:r>
            <a:endParaRPr lang="es-ES_tradn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BL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optics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upgrade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nanobenders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Cryo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 3D-SIM in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; sub-100 nm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cryo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 SR?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Fiducialess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alignment</a:t>
            </a:r>
            <a:endParaRPr lang="es-ES_trad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_trad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Cone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tomography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partial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coherent</a:t>
            </a:r>
            <a:endParaRPr lang="es-ES_trad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es-ES_trad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Major</a:t>
            </a:r>
            <a:r>
              <a:rPr lang="es-ES_tradnl" sz="1400" dirty="0">
                <a:latin typeface="Arial" panose="020B0604020202020204" pitchFamily="34" charset="0"/>
                <a:cs typeface="Arial" panose="020B0604020202020204" pitchFamily="34" charset="0"/>
              </a:rPr>
              <a:t> TXM </a:t>
            </a:r>
            <a:r>
              <a:rPr lang="es-ES_tradnl" sz="1400" dirty="0" err="1">
                <a:latin typeface="Arial" panose="020B0604020202020204" pitchFamily="34" charset="0"/>
                <a:cs typeface="Arial" panose="020B0604020202020204" pitchFamily="34" charset="0"/>
              </a:rPr>
              <a:t>upgrade</a:t>
            </a:r>
            <a:endParaRPr lang="es-ES_trad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891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5</a:t>
            </a:fld>
            <a:endParaRPr lang="es-ES"/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78"/>
          <a:stretch>
            <a:fillRect/>
          </a:stretch>
        </p:blipFill>
        <p:spPr bwMode="auto">
          <a:xfrm>
            <a:off x="38100" y="412168"/>
            <a:ext cx="4279900" cy="482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9200" y="62918"/>
            <a:ext cx="36957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2000" b="1" dirty="0">
                <a:latin typeface="Arial Black" panose="020B0A04020102020204" pitchFamily="34" charset="0"/>
                <a:cs typeface="Arial" panose="020B0604020202020204" pitchFamily="34" charset="0"/>
              </a:rPr>
              <a:t>What we do now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1497215"/>
            <a:ext cx="4349750" cy="1030849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Identifying specific cellular 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Follow processes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Evaluating cellular morphological changes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6" name="Down Arrow 5"/>
          <p:cNvSpPr/>
          <p:nvPr/>
        </p:nvSpPr>
        <p:spPr>
          <a:xfrm>
            <a:off x="6481152" y="2703748"/>
            <a:ext cx="317500" cy="412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18000" y="3451292"/>
            <a:ext cx="469265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only 2D low resolution VLM 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correlation in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cryo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48E4C9-26A8-4632-BD28-31A2E67AC59B}"/>
              </a:ext>
            </a:extLst>
          </p:cNvPr>
          <p:cNvSpPr txBox="1"/>
          <p:nvPr/>
        </p:nvSpPr>
        <p:spPr>
          <a:xfrm>
            <a:off x="1554482" y="77374"/>
            <a:ext cx="928468" cy="3347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s-ES_tradnl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workflow</a:t>
            </a:r>
            <a:endParaRPr lang="es-E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258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6</a:t>
            </a:fld>
            <a:endParaRPr lang="es-ES"/>
          </a:p>
        </p:txBody>
      </p:sp>
      <p:sp>
        <p:nvSpPr>
          <p:cNvPr id="3" name="TextBox 2"/>
          <p:cNvSpPr txBox="1"/>
          <p:nvPr/>
        </p:nvSpPr>
        <p:spPr>
          <a:xfrm>
            <a:off x="1578562" y="63798"/>
            <a:ext cx="5884349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2000" b="1" dirty="0">
                <a:latin typeface="Arial Black" panose="020B0A04020102020204" pitchFamily="34" charset="0"/>
                <a:cs typeface="Arial" panose="020B0604020202020204" pitchFamily="34" charset="0"/>
              </a:rPr>
              <a:t>What we’ll be doing soon: 3D </a:t>
            </a:r>
            <a:r>
              <a:rPr lang="en-US" sz="2000" b="1" dirty="0" err="1">
                <a:latin typeface="Arial Black" panose="020B0A04020102020204" pitchFamily="34" charset="0"/>
                <a:cs typeface="Arial" panose="020B0604020202020204" pitchFamily="34" charset="0"/>
              </a:rPr>
              <a:t>cryo</a:t>
            </a:r>
            <a:r>
              <a:rPr lang="en-US" sz="2000" b="1" dirty="0">
                <a:latin typeface="Arial Black" panose="020B0A04020102020204" pitchFamily="34" charset="0"/>
                <a:cs typeface="Arial" panose="020B0604020202020204" pitchFamily="34" charset="0"/>
              </a:rPr>
              <a:t> CLXM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95775" y="815645"/>
            <a:ext cx="4349750" cy="109052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Identifying specific cellular 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Follow processes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Evaluating cellular morphological changes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5" name="Down Arrow 4"/>
          <p:cNvSpPr/>
          <p:nvPr/>
        </p:nvSpPr>
        <p:spPr>
          <a:xfrm>
            <a:off x="6262663" y="1944272"/>
            <a:ext cx="317500" cy="412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40237" y="2506605"/>
            <a:ext cx="4168775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cryo</a:t>
            </a:r>
            <a:r>
              <a:rPr lang="en-US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3D-SIM correlated to cryo-SXT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85212" y="4851423"/>
            <a:ext cx="850265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</a:t>
            </a:r>
            <a:r>
              <a:rPr lang="en-US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cryo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3D-SIM to users in a day to day basis will require an extra FTE.</a:t>
            </a:r>
          </a:p>
        </p:txBody>
      </p:sp>
      <p:pic>
        <p:nvPicPr>
          <p:cNvPr id="11" name="Picture 1" descr="Z:\thesis\Main results paper\Correlation prepared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62" y="614476"/>
            <a:ext cx="3106479" cy="398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9"/>
          <p:cNvSpPr txBox="1">
            <a:spLocks noChangeArrowheads="1"/>
          </p:cNvSpPr>
          <p:nvPr/>
        </p:nvSpPr>
        <p:spPr bwMode="auto">
          <a:xfrm rot="-5400000">
            <a:off x="-5545" y="3799817"/>
            <a:ext cx="9364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100" b="0" dirty="0">
                <a:solidFill>
                  <a:srgbClr val="000099"/>
                </a:solidFill>
              </a:rPr>
              <a:t>NIH-3T3 </a:t>
            </a:r>
            <a:r>
              <a:rPr lang="es-ES" altLang="es-ES" sz="1100" b="0" dirty="0" err="1">
                <a:solidFill>
                  <a:srgbClr val="000099"/>
                </a:solidFill>
              </a:rPr>
              <a:t>cells</a:t>
            </a:r>
            <a:endParaRPr lang="es-ES" altLang="es-ES" sz="1100" b="0" dirty="0">
              <a:solidFill>
                <a:srgbClr val="000099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rot="-5400000">
            <a:off x="-287877" y="2455647"/>
            <a:ext cx="147187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100" b="0" dirty="0">
                <a:solidFill>
                  <a:srgbClr val="000099"/>
                </a:solidFill>
              </a:rPr>
              <a:t>2D X-</a:t>
            </a:r>
            <a:r>
              <a:rPr lang="es-ES" altLang="es-ES" sz="1100" b="0" dirty="0" err="1">
                <a:solidFill>
                  <a:srgbClr val="000099"/>
                </a:solidFill>
              </a:rPr>
              <a:t>ray</a:t>
            </a:r>
            <a:r>
              <a:rPr lang="es-ES" altLang="es-ES" sz="1100" b="0" dirty="0">
                <a:solidFill>
                  <a:srgbClr val="000099"/>
                </a:solidFill>
              </a:rPr>
              <a:t> </a:t>
            </a:r>
            <a:r>
              <a:rPr lang="es-ES" altLang="es-ES" sz="1100" b="0" dirty="0" err="1">
                <a:solidFill>
                  <a:srgbClr val="000099"/>
                </a:solidFill>
              </a:rPr>
              <a:t>mosaic</a:t>
            </a:r>
            <a:r>
              <a:rPr lang="es-ES" altLang="es-ES" sz="1100" b="0" dirty="0">
                <a:solidFill>
                  <a:srgbClr val="000099"/>
                </a:solidFill>
              </a:rPr>
              <a:t> &amp; SXT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 rot="-5400000">
            <a:off x="-70517" y="1166014"/>
            <a:ext cx="110479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100" b="0" dirty="0">
                <a:solidFill>
                  <a:srgbClr val="000099"/>
                </a:solidFill>
              </a:rPr>
              <a:t>2D X-</a:t>
            </a:r>
            <a:r>
              <a:rPr lang="es-ES" altLang="es-ES" sz="1100" b="0" dirty="0" err="1">
                <a:solidFill>
                  <a:srgbClr val="000099"/>
                </a:solidFill>
              </a:rPr>
              <a:t>ray</a:t>
            </a:r>
            <a:r>
              <a:rPr lang="es-ES" altLang="es-ES" sz="1100" b="0" dirty="0">
                <a:solidFill>
                  <a:srgbClr val="000099"/>
                </a:solidFill>
              </a:rPr>
              <a:t> </a:t>
            </a:r>
            <a:r>
              <a:rPr lang="es-ES" altLang="es-ES" sz="1100" b="0" dirty="0" err="1">
                <a:solidFill>
                  <a:srgbClr val="000099"/>
                </a:solidFill>
              </a:rPr>
              <a:t>mosaic</a:t>
            </a:r>
            <a:endParaRPr lang="es-ES" altLang="es-ES" sz="1100" b="0" dirty="0">
              <a:solidFill>
                <a:srgbClr val="000099"/>
              </a:solidFill>
            </a:endParaRP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 rot="5400000">
            <a:off x="3227764" y="3799816"/>
            <a:ext cx="121219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100" b="0" dirty="0" err="1">
                <a:solidFill>
                  <a:srgbClr val="000099"/>
                </a:solidFill>
              </a:rPr>
              <a:t>primary</a:t>
            </a:r>
            <a:r>
              <a:rPr lang="es-ES" altLang="es-ES" sz="1100" b="0" dirty="0">
                <a:solidFill>
                  <a:srgbClr val="000099"/>
                </a:solidFill>
              </a:rPr>
              <a:t> </a:t>
            </a:r>
            <a:r>
              <a:rPr lang="es-ES" altLang="es-ES" sz="1100" b="0" dirty="0" err="1">
                <a:solidFill>
                  <a:srgbClr val="000099"/>
                </a:solidFill>
              </a:rPr>
              <a:t>fibroblats</a:t>
            </a:r>
            <a:endParaRPr lang="es-ES" altLang="es-ES" sz="1100" b="0" dirty="0">
              <a:solidFill>
                <a:srgbClr val="000099"/>
              </a:solidFill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 rot="5400000">
            <a:off x="3306700" y="2440064"/>
            <a:ext cx="99418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100" b="0" dirty="0">
                <a:solidFill>
                  <a:srgbClr val="000099"/>
                </a:solidFill>
              </a:rPr>
              <a:t> 3D SIM &amp; SXT</a:t>
            </a:r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 rot="5400000">
            <a:off x="3140206" y="1212396"/>
            <a:ext cx="134524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100" b="0" dirty="0">
                <a:solidFill>
                  <a:srgbClr val="000099"/>
                </a:solidFill>
              </a:rPr>
              <a:t>2D </a:t>
            </a:r>
            <a:r>
              <a:rPr lang="es-ES" altLang="es-ES" sz="1100" b="0" dirty="0" err="1">
                <a:solidFill>
                  <a:srgbClr val="000099"/>
                </a:solidFill>
              </a:rPr>
              <a:t>mosaic</a:t>
            </a:r>
            <a:r>
              <a:rPr lang="es-ES" altLang="es-ES" sz="1100" b="0" dirty="0">
                <a:solidFill>
                  <a:srgbClr val="000099"/>
                </a:solidFill>
              </a:rPr>
              <a:t> &amp; 2D SIM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2137" y="362231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All users groups will benefit!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071D6F-E3DE-49E0-86C7-33A79BD91820}"/>
              </a:ext>
            </a:extLst>
          </p:cNvPr>
          <p:cNvSpPr txBox="1"/>
          <p:nvPr/>
        </p:nvSpPr>
        <p:spPr>
          <a:xfrm>
            <a:off x="766689" y="459485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Groen </a:t>
            </a:r>
            <a:r>
              <a:rPr lang="es-ES_tradnl" sz="120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. Chemical </a:t>
            </a:r>
            <a:r>
              <a:rPr lang="es-ES_tradnl" sz="1200" dirty="0" err="1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369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7778751" y="1097281"/>
            <a:ext cx="1218946" cy="768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585" y="2593975"/>
            <a:ext cx="8402111" cy="2079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/>
              <a:t>Methodology</a:t>
            </a:r>
            <a:endParaRPr lang="en-US" b="1" dirty="0"/>
          </a:p>
          <a:p>
            <a:pPr lvl="1"/>
            <a:r>
              <a:rPr lang="en-US" sz="1400" dirty="0">
                <a:solidFill>
                  <a:srgbClr val="00B050"/>
                </a:solidFill>
              </a:rPr>
              <a:t>towards automatic 3D CLXT (</a:t>
            </a:r>
            <a:r>
              <a:rPr lang="en-US" sz="1400" dirty="0">
                <a:solidFill>
                  <a:srgbClr val="00B050"/>
                </a:solidFill>
                <a:sym typeface="Symbol"/>
              </a:rPr>
              <a:t>1 FTE from EU project for 24 months)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  <a:sym typeface="Symbol"/>
              </a:rPr>
              <a:t>accounting for real TXM geometry: cone beam tomography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  <a:sym typeface="Symbol"/>
              </a:rPr>
              <a:t>automatic data alignment for users: </a:t>
            </a:r>
            <a:r>
              <a:rPr lang="en-US" sz="1400" dirty="0" err="1">
                <a:solidFill>
                  <a:srgbClr val="FF0000"/>
                </a:solidFill>
                <a:sym typeface="Symbol"/>
              </a:rPr>
              <a:t>fiducialess</a:t>
            </a:r>
            <a:r>
              <a:rPr lang="en-US" sz="1400" dirty="0">
                <a:solidFill>
                  <a:srgbClr val="FF0000"/>
                </a:solidFill>
                <a:sym typeface="Symbol"/>
              </a:rPr>
              <a:t> alignment 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  <a:sym typeface="Symbol"/>
              </a:rPr>
              <a:t>accounting for real optical system: partially coherent image formation model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7</a:t>
            </a:fld>
            <a:endParaRPr lang="es-E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95585" y="676275"/>
            <a:ext cx="8034943" cy="1851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		Upgrade phase 1 (2022- 2024)</a:t>
            </a:r>
          </a:p>
          <a:p>
            <a:pPr marL="0" indent="0">
              <a:buNone/>
            </a:pPr>
            <a:r>
              <a:rPr lang="en-US" sz="2000" b="1" dirty="0"/>
              <a:t> </a:t>
            </a:r>
            <a:endParaRPr lang="en-US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/>
              <a:t>Instrumentation </a:t>
            </a:r>
          </a:p>
          <a:p>
            <a:pPr lvl="1"/>
            <a:r>
              <a:rPr lang="en-US" sz="1400" dirty="0">
                <a:solidFill>
                  <a:srgbClr val="FFC000"/>
                </a:solidFill>
              </a:rPr>
              <a:t>3D CLXT for users in 2022: </a:t>
            </a:r>
            <a:r>
              <a:rPr lang="en-US" sz="1400" dirty="0" err="1">
                <a:solidFill>
                  <a:srgbClr val="FFC000"/>
                </a:solidFill>
              </a:rPr>
              <a:t>cryo</a:t>
            </a:r>
            <a:r>
              <a:rPr lang="en-US" sz="1400" dirty="0">
                <a:solidFill>
                  <a:srgbClr val="FFC000"/>
                </a:solidFill>
              </a:rPr>
              <a:t> 3D-SIM in development</a:t>
            </a:r>
          </a:p>
          <a:p>
            <a:pPr lvl="1"/>
            <a:r>
              <a:rPr lang="en-US" sz="1400" dirty="0"/>
              <a:t>towards increasing resolution: decrease Cu braids wobbling to </a:t>
            </a:r>
            <a:r>
              <a:rPr lang="en-US" sz="1400" dirty="0">
                <a:sym typeface="Symbol"/>
              </a:rPr>
              <a:t></a:t>
            </a:r>
            <a:r>
              <a:rPr lang="en-US" sz="1400" dirty="0"/>
              <a:t>1 µm (irreproducible)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06765" y="120792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1100" b="1" i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covered</a:t>
            </a:r>
          </a:p>
          <a:p>
            <a:pPr algn="ctr"/>
            <a:r>
              <a:rPr lang="en-US" sz="1100" b="1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development</a:t>
            </a:r>
          </a:p>
          <a:p>
            <a:pPr algn="ctr"/>
            <a:r>
              <a:rPr lang="en-US" sz="1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303" y="2728271"/>
            <a:ext cx="1031318" cy="50273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11"/>
          <a:stretch/>
        </p:blipFill>
        <p:spPr bwMode="auto">
          <a:xfrm>
            <a:off x="7778750" y="2728824"/>
            <a:ext cx="727035" cy="46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698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528" y="1417530"/>
            <a:ext cx="8612169" cy="2447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		</a:t>
            </a:r>
            <a:r>
              <a:rPr lang="en-US" sz="1900" b="1" dirty="0"/>
              <a:t>Upgrade phase 2 (2024- 2028)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1700" b="1" dirty="0"/>
              <a:t>Instrumentation</a:t>
            </a:r>
            <a:endParaRPr lang="en-US" sz="1700" dirty="0"/>
          </a:p>
          <a:p>
            <a:pPr lvl="2"/>
            <a:r>
              <a:rPr lang="en-US" sz="1400" dirty="0">
                <a:solidFill>
                  <a:srgbClr val="FF0000"/>
                </a:solidFill>
              </a:rPr>
              <a:t>towards high resolution raw data collection: 3D wobbling &lt;100 nm with active correction</a:t>
            </a:r>
          </a:p>
          <a:p>
            <a:pPr lvl="2"/>
            <a:r>
              <a:rPr lang="en-US" sz="1400" dirty="0">
                <a:solidFill>
                  <a:srgbClr val="FF0000"/>
                </a:solidFill>
              </a:rPr>
              <a:t>increase BL performance: </a:t>
            </a:r>
            <a:r>
              <a:rPr lang="en-US" sz="1400" dirty="0" err="1">
                <a:solidFill>
                  <a:srgbClr val="FF0000"/>
                </a:solidFill>
              </a:rPr>
              <a:t>nanobenders</a:t>
            </a:r>
            <a:r>
              <a:rPr lang="en-US" sz="1400" dirty="0">
                <a:solidFill>
                  <a:srgbClr val="FF0000"/>
                </a:solidFill>
              </a:rPr>
              <a:t> in all elliptical cylinder mirrors</a:t>
            </a:r>
          </a:p>
          <a:p>
            <a:pPr lvl="2"/>
            <a:r>
              <a:rPr lang="en-US" sz="1400" dirty="0">
                <a:solidFill>
                  <a:srgbClr val="FF0000"/>
                </a:solidFill>
              </a:rPr>
              <a:t>3D CLXT matching resolution: sub-100 nm 3D </a:t>
            </a:r>
            <a:r>
              <a:rPr lang="en-US" sz="1400" dirty="0" err="1">
                <a:solidFill>
                  <a:srgbClr val="FF0000"/>
                </a:solidFill>
              </a:rPr>
              <a:t>cryo</a:t>
            </a:r>
            <a:r>
              <a:rPr lang="en-US" sz="1400" dirty="0">
                <a:solidFill>
                  <a:srgbClr val="FF0000"/>
                </a:solidFill>
              </a:rPr>
              <a:t> super resolution</a:t>
            </a:r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8</a:t>
            </a:fld>
            <a:endParaRPr lang="es-ES" dirty="0"/>
          </a:p>
        </p:txBody>
      </p:sp>
      <p:sp>
        <p:nvSpPr>
          <p:cNvPr id="8" name="Oval 7"/>
          <p:cNvSpPr/>
          <p:nvPr/>
        </p:nvSpPr>
        <p:spPr>
          <a:xfrm>
            <a:off x="7778751" y="1097281"/>
            <a:ext cx="1218946" cy="768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906765" y="120792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1100" b="1" i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covered</a:t>
            </a:r>
          </a:p>
          <a:p>
            <a:pPr algn="ctr"/>
            <a:r>
              <a:rPr lang="en-US" sz="1100" b="1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development</a:t>
            </a:r>
          </a:p>
          <a:p>
            <a:pPr algn="ctr"/>
            <a:r>
              <a:rPr lang="en-US" sz="1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</a:p>
        </p:txBody>
      </p:sp>
    </p:spTree>
    <p:extLst>
      <p:ext uri="{BB962C8B-B14F-4D97-AF65-F5344CB8AC3E}">
        <p14:creationId xmlns:p14="http://schemas.microsoft.com/office/powerpoint/2010/main" val="12199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9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539440" y="749300"/>
            <a:ext cx="8187588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Cryo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correlative approaches to link structure, function and chemical information in 3D.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50512" y="101600"/>
            <a:ext cx="3708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2400" b="1" dirty="0">
                <a:latin typeface="Arial Black" panose="020B0A04020102020204" pitchFamily="34" charset="0"/>
                <a:cs typeface="Arial" panose="020B0604020202020204" pitchFamily="34" charset="0"/>
              </a:rPr>
              <a:t>Mistral vision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16561" y="2493635"/>
            <a:ext cx="3536951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Exploiting all possible information!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9849" y="1350498"/>
            <a:ext cx="7924696" cy="3706747"/>
            <a:chOff x="69849" y="1443679"/>
            <a:chExt cx="7924696" cy="3615661"/>
          </a:xfrm>
        </p:grpSpPr>
        <p:sp>
          <p:nvSpPr>
            <p:cNvPr id="17" name="TextBox 3"/>
            <p:cNvSpPr txBox="1">
              <a:spLocks noChangeArrowheads="1"/>
            </p:cNvSpPr>
            <p:nvPr/>
          </p:nvSpPr>
          <p:spPr bwMode="auto">
            <a:xfrm>
              <a:off x="3113335" y="1443679"/>
              <a:ext cx="230125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Structure information</a:t>
              </a:r>
            </a:p>
          </p:txBody>
        </p:sp>
        <p:sp>
          <p:nvSpPr>
            <p:cNvPr id="18" name="TextBox 4"/>
            <p:cNvSpPr txBox="1">
              <a:spLocks noChangeArrowheads="1"/>
            </p:cNvSpPr>
            <p:nvPr/>
          </p:nvSpPr>
          <p:spPr bwMode="auto">
            <a:xfrm>
              <a:off x="69849" y="4403821"/>
              <a:ext cx="2271713" cy="51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Chemical info &amp; element quantification (ppm)</a:t>
              </a:r>
            </a:p>
          </p:txBody>
        </p:sp>
        <p:sp>
          <p:nvSpPr>
            <p:cNvPr id="19" name="TextBox 5"/>
            <p:cNvSpPr txBox="1">
              <a:spLocks noChangeArrowheads="1"/>
            </p:cNvSpPr>
            <p:nvPr/>
          </p:nvSpPr>
          <p:spPr bwMode="auto">
            <a:xfrm>
              <a:off x="5619410" y="4320676"/>
              <a:ext cx="2375135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Location of specific molecules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 structures</a:t>
              </a:r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2296966" y="1737105"/>
              <a:ext cx="3779114" cy="3160028"/>
            </a:xfrm>
            <a:prstGeom prst="triangle">
              <a:avLst>
                <a:gd name="adj" fmla="val 49628"/>
              </a:avLst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73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" name="TextBox 7"/>
            <p:cNvSpPr txBox="1">
              <a:spLocks noChangeArrowheads="1"/>
            </p:cNvSpPr>
            <p:nvPr/>
          </p:nvSpPr>
          <p:spPr bwMode="auto">
            <a:xfrm>
              <a:off x="3599304" y="2371177"/>
              <a:ext cx="1149674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dirty="0" err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cryo</a:t>
              </a:r>
              <a:r>
                <a:rPr lang="en-US" altLang="en-US" sz="1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-SXT</a:t>
              </a:r>
            </a:p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en-US" sz="1400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µPCXT</a:t>
              </a:r>
            </a:p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en-US" sz="14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nano</a:t>
              </a:r>
              <a:r>
                <a:rPr lang="en-US" alt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-PCXT</a:t>
              </a:r>
            </a:p>
          </p:txBody>
        </p:sp>
        <p:sp>
          <p:nvSpPr>
            <p:cNvPr id="22" name="TextBox 8"/>
            <p:cNvSpPr txBox="1">
              <a:spLocks noChangeArrowheads="1"/>
            </p:cNvSpPr>
            <p:nvPr/>
          </p:nvSpPr>
          <p:spPr bwMode="auto">
            <a:xfrm>
              <a:off x="2434845" y="4206068"/>
              <a:ext cx="1481816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en-US" sz="1400" b="1" dirty="0">
                  <a:solidFill>
                    <a:srgbClr val="00B050"/>
                  </a:solidFill>
                </a:rPr>
                <a:t>SR-µFTIR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dirty="0" err="1">
                  <a:solidFill>
                    <a:srgbClr val="00B050"/>
                  </a:solidFill>
                </a:rPr>
                <a:t>cryo</a:t>
              </a:r>
              <a:r>
                <a:rPr lang="en-US" altLang="en-US" sz="1400" b="1" dirty="0">
                  <a:solidFill>
                    <a:srgbClr val="00B050"/>
                  </a:solidFill>
                </a:rPr>
                <a:t> XANES (soft)</a:t>
              </a:r>
            </a:p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en-US" sz="1400" b="1" dirty="0">
                  <a:solidFill>
                    <a:srgbClr val="FF0000"/>
                  </a:solidFill>
                </a:rPr>
                <a:t>3D </a:t>
              </a:r>
              <a:r>
                <a:rPr lang="en-US" altLang="en-US" sz="1400" b="1" dirty="0" err="1">
                  <a:solidFill>
                    <a:srgbClr val="FF0000"/>
                  </a:solidFill>
                </a:rPr>
                <a:t>cryo</a:t>
              </a:r>
              <a:r>
                <a:rPr lang="en-US" altLang="en-US" sz="1400" b="1" dirty="0">
                  <a:solidFill>
                    <a:srgbClr val="FF0000"/>
                  </a:solidFill>
                </a:rPr>
                <a:t> XRF</a:t>
              </a:r>
            </a:p>
          </p:txBody>
        </p:sp>
        <p:sp>
          <p:nvSpPr>
            <p:cNvPr id="23" name="TextBox 9"/>
            <p:cNvSpPr txBox="1">
              <a:spLocks noChangeArrowheads="1"/>
            </p:cNvSpPr>
            <p:nvPr/>
          </p:nvSpPr>
          <p:spPr bwMode="auto">
            <a:xfrm>
              <a:off x="4697050" y="3995475"/>
              <a:ext cx="107959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en-US" sz="1400" b="1" dirty="0">
                  <a:solidFill>
                    <a:srgbClr val="00B050"/>
                  </a:solidFill>
                </a:rPr>
                <a:t>SR-µFTIR</a:t>
              </a:r>
              <a:endParaRPr lang="en-US" altLang="en-US" sz="1400" b="1" i="1" dirty="0">
                <a:solidFill>
                  <a:srgbClr val="00B050"/>
                </a:solidFill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rgbClr val="FFC000"/>
                  </a:solidFill>
                </a:rPr>
                <a:t>3D </a:t>
              </a:r>
              <a:r>
                <a:rPr lang="en-US" altLang="en-US" sz="1400" b="1" dirty="0" err="1">
                  <a:solidFill>
                    <a:srgbClr val="FFC000"/>
                  </a:solidFill>
                </a:rPr>
                <a:t>cryo</a:t>
              </a:r>
              <a:r>
                <a:rPr lang="en-US" altLang="en-US" sz="1400" b="1" dirty="0">
                  <a:solidFill>
                    <a:srgbClr val="FFC000"/>
                  </a:solidFill>
                </a:rPr>
                <a:t> SIM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 dirty="0" err="1">
                  <a:solidFill>
                    <a:srgbClr val="FF0000"/>
                  </a:solidFill>
                </a:rPr>
                <a:t>cryo</a:t>
              </a:r>
              <a:r>
                <a:rPr lang="en-US" altLang="en-US" sz="1400" b="1" dirty="0">
                  <a:solidFill>
                    <a:srgbClr val="FF0000"/>
                  </a:solidFill>
                </a:rPr>
                <a:t>-ET</a:t>
              </a:r>
            </a:p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en-US" sz="1400" b="1" dirty="0">
                  <a:solidFill>
                    <a:srgbClr val="FF0000"/>
                  </a:solidFill>
                </a:rPr>
                <a:t>3D </a:t>
              </a:r>
              <a:r>
                <a:rPr lang="en-US" altLang="en-US" sz="1400" b="1" dirty="0" err="1">
                  <a:solidFill>
                    <a:srgbClr val="FF0000"/>
                  </a:solidFill>
                </a:rPr>
                <a:t>cryo</a:t>
              </a:r>
              <a:r>
                <a:rPr lang="en-US" altLang="en-US" sz="1400" b="1" dirty="0">
                  <a:solidFill>
                    <a:srgbClr val="FF0000"/>
                  </a:solidFill>
                </a:rPr>
                <a:t>-XRF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6754" y="1865377"/>
            <a:ext cx="1705636" cy="957866"/>
            <a:chOff x="7778751" y="1097281"/>
            <a:chExt cx="1218946" cy="957866"/>
          </a:xfrm>
        </p:grpSpPr>
        <p:sp>
          <p:nvSpPr>
            <p:cNvPr id="25" name="Oval 24"/>
            <p:cNvSpPr/>
            <p:nvPr/>
          </p:nvSpPr>
          <p:spPr>
            <a:xfrm>
              <a:off x="7778751" y="1097281"/>
              <a:ext cx="1218946" cy="76809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906765" y="1140747"/>
              <a:ext cx="914400" cy="91440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Autofit/>
            </a:bodyPr>
            <a:lstStyle/>
            <a:p>
              <a:pPr algn="ctr"/>
              <a:r>
                <a:rPr lang="en-US" sz="1100" b="1" i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operational</a:t>
              </a:r>
            </a:p>
            <a:p>
              <a:pPr algn="ctr"/>
              <a:r>
                <a:rPr lang="en-US" sz="1100" b="1" i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development</a:t>
              </a:r>
            </a:p>
            <a:p>
              <a:pPr algn="ctr"/>
              <a:r>
                <a:rPr lang="en-US" sz="1100" b="1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 currently at Alba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43038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>
          <a:defRPr sz="28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26857</TotalTime>
  <Words>812</Words>
  <Application>Microsoft Office PowerPoint</Application>
  <PresentationFormat>On-screen Show (16:9)</PresentationFormat>
  <Paragraphs>187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Symbol</vt:lpstr>
      <vt:lpstr>Wingdings</vt:lpstr>
      <vt:lpstr>Tema de Office</vt:lpstr>
      <vt:lpstr>MISTRAL BL vision</vt:lpstr>
      <vt:lpstr>MISTRAL role and vision</vt:lpstr>
      <vt:lpstr>SWOT</vt:lpstr>
      <vt:lpstr>PowerPoint Presentation</vt:lpstr>
      <vt:lpstr>PowerPoint Presentation</vt:lpstr>
      <vt:lpstr>PowerPoint Presentation</vt:lpstr>
      <vt:lpstr>Mitigation</vt:lpstr>
      <vt:lpstr>Mitigation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Lucas Wainer</dc:creator>
  <cp:lastModifiedBy>Eva Pereiro López</cp:lastModifiedBy>
  <cp:revision>215</cp:revision>
  <dcterms:created xsi:type="dcterms:W3CDTF">2015-04-21T23:16:41Z</dcterms:created>
  <dcterms:modified xsi:type="dcterms:W3CDTF">2021-11-04T13:12:32Z</dcterms:modified>
</cp:coreProperties>
</file>