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48" r:id="rId3"/>
    <p:sldId id="324" r:id="rId4"/>
    <p:sldId id="347" r:id="rId5"/>
    <p:sldId id="354" r:id="rId6"/>
    <p:sldId id="342" r:id="rId7"/>
    <p:sldId id="352" r:id="rId8"/>
    <p:sldId id="325" r:id="rId9"/>
    <p:sldId id="327" r:id="rId10"/>
    <p:sldId id="334" r:id="rId11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F0000"/>
    <a:srgbClr val="FF2D2D"/>
    <a:srgbClr val="FFD9D9"/>
    <a:srgbClr val="FF3333"/>
    <a:srgbClr val="FFF9E7"/>
    <a:srgbClr val="DC9790"/>
    <a:srgbClr val="5BD293"/>
    <a:srgbClr val="F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2" autoAdjust="0"/>
    <p:restoredTop sz="81697" autoAdjust="0"/>
  </p:normalViewPr>
  <p:slideViewPr>
    <p:cSldViewPr snapToGrid="0">
      <p:cViewPr>
        <p:scale>
          <a:sx n="59" d="100"/>
          <a:sy n="59" d="100"/>
        </p:scale>
        <p:origin x="-282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D558-CA08-4425-A178-026BCDB7B9F3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63454F8-CCB2-4830-9748-2266FC0CCCEC}">
      <dgm:prSet custT="1"/>
      <dgm:spPr/>
      <dgm:t>
        <a:bodyPr/>
        <a:lstStyle/>
        <a:p>
          <a:pPr rtl="0"/>
          <a:r>
            <a:rPr lang="es-ES" sz="2000" b="1" dirty="0" err="1" smtClean="0"/>
            <a:t>Cell</a:t>
          </a:r>
          <a:r>
            <a:rPr lang="es-ES" sz="2000" b="1" dirty="0" smtClean="0"/>
            <a:t> </a:t>
          </a:r>
          <a:r>
            <a:rPr lang="es-ES" sz="2000" b="1" smtClean="0"/>
            <a:t>culture Platform</a:t>
          </a:r>
          <a:endParaRPr lang="es-ES" sz="2000" b="1" dirty="0"/>
        </a:p>
      </dgm:t>
    </dgm:pt>
    <dgm:pt modelId="{5A5F2906-247C-4334-9FDD-D73A05454F3E}" type="parTrans" cxnId="{9A0AE49B-80C2-4D52-B0C0-23DCB5EC333E}">
      <dgm:prSet/>
      <dgm:spPr/>
      <dgm:t>
        <a:bodyPr/>
        <a:lstStyle/>
        <a:p>
          <a:endParaRPr lang="es-ES"/>
        </a:p>
      </dgm:t>
    </dgm:pt>
    <dgm:pt modelId="{E6EAC38C-FFEC-4ACE-AF28-F9190A70D4B5}" type="sibTrans" cxnId="{9A0AE49B-80C2-4D52-B0C0-23DCB5EC333E}">
      <dgm:prSet/>
      <dgm:spPr/>
      <dgm:t>
        <a:bodyPr/>
        <a:lstStyle/>
        <a:p>
          <a:endParaRPr lang="es-ES"/>
        </a:p>
      </dgm:t>
    </dgm:pt>
    <dgm:pt modelId="{AF780E60-3B5F-4887-973D-24385BA11634}">
      <dgm:prSet custT="1"/>
      <dgm:spPr/>
      <dgm:t>
        <a:bodyPr/>
        <a:lstStyle/>
        <a:p>
          <a:pPr rtl="0"/>
          <a:r>
            <a:rPr lang="es-ES" sz="2000" b="1" dirty="0" err="1" smtClean="0"/>
            <a:t>Vitrification</a:t>
          </a:r>
          <a:r>
            <a:rPr lang="es-ES" sz="2000" b="1" dirty="0" smtClean="0"/>
            <a:t> </a:t>
          </a:r>
          <a:r>
            <a:rPr lang="es-ES" sz="2000" b="1" dirty="0" err="1" smtClean="0"/>
            <a:t>Platform</a:t>
          </a:r>
          <a:endParaRPr lang="es-ES" sz="2000" b="1" dirty="0"/>
        </a:p>
      </dgm:t>
    </dgm:pt>
    <dgm:pt modelId="{3A0B08A8-12F2-4F16-BD0E-2A284D25171F}" type="parTrans" cxnId="{2562F72F-3B52-47ED-B669-2F31AED814D7}">
      <dgm:prSet/>
      <dgm:spPr/>
      <dgm:t>
        <a:bodyPr/>
        <a:lstStyle/>
        <a:p>
          <a:endParaRPr lang="es-ES"/>
        </a:p>
      </dgm:t>
    </dgm:pt>
    <dgm:pt modelId="{54163C48-2987-4A6B-A81A-02402EC25AC6}" type="sibTrans" cxnId="{2562F72F-3B52-47ED-B669-2F31AED814D7}">
      <dgm:prSet/>
      <dgm:spPr/>
      <dgm:t>
        <a:bodyPr/>
        <a:lstStyle/>
        <a:p>
          <a:endParaRPr lang="es-ES"/>
        </a:p>
      </dgm:t>
    </dgm:pt>
    <dgm:pt modelId="{54F98640-D483-4898-8175-EB977FC37F1B}">
      <dgm:prSet custT="1"/>
      <dgm:spPr/>
      <dgm:t>
        <a:bodyPr/>
        <a:lstStyle/>
        <a:p>
          <a:pPr rtl="0"/>
          <a:r>
            <a:rPr lang="es-ES" sz="2000" b="1" dirty="0" err="1" smtClean="0"/>
            <a:t>Sample</a:t>
          </a:r>
          <a:r>
            <a:rPr lang="es-ES" sz="2000" b="1" dirty="0" smtClean="0"/>
            <a:t> </a:t>
          </a:r>
          <a:r>
            <a:rPr lang="es-ES" sz="2000" b="1" dirty="0" err="1" smtClean="0"/>
            <a:t>screening</a:t>
          </a:r>
          <a:r>
            <a:rPr lang="es-ES" sz="2000" b="1" dirty="0" smtClean="0"/>
            <a:t> at </a:t>
          </a:r>
          <a:r>
            <a:rPr lang="es-ES" sz="2000" b="1" dirty="0" err="1" smtClean="0"/>
            <a:t>cryo</a:t>
          </a:r>
          <a:r>
            <a:rPr lang="es-ES" sz="2000" b="1" dirty="0" smtClean="0"/>
            <a:t> </a:t>
          </a:r>
          <a:endParaRPr lang="es-ES" sz="2000" b="1" dirty="0"/>
        </a:p>
      </dgm:t>
    </dgm:pt>
    <dgm:pt modelId="{F56FEFFA-9A86-48B9-8E74-B01F8C5D6788}" type="parTrans" cxnId="{2E9102D3-55AB-4FF0-9939-A65E3F7315CA}">
      <dgm:prSet/>
      <dgm:spPr/>
      <dgm:t>
        <a:bodyPr/>
        <a:lstStyle/>
        <a:p>
          <a:endParaRPr lang="es-ES"/>
        </a:p>
      </dgm:t>
    </dgm:pt>
    <dgm:pt modelId="{AD5CCEE0-AD70-4B64-A6C3-6D813C10C585}" type="sibTrans" cxnId="{2E9102D3-55AB-4FF0-9939-A65E3F7315CA}">
      <dgm:prSet/>
      <dgm:spPr/>
      <dgm:t>
        <a:bodyPr/>
        <a:lstStyle/>
        <a:p>
          <a:endParaRPr lang="es-ES"/>
        </a:p>
      </dgm:t>
    </dgm:pt>
    <dgm:pt modelId="{F1C629E0-3108-4762-8182-BBCF82DE18CB}">
      <dgm:prSet custT="1"/>
      <dgm:spPr/>
      <dgm:t>
        <a:bodyPr/>
        <a:lstStyle/>
        <a:p>
          <a:pPr rtl="0"/>
          <a:r>
            <a:rPr lang="es-ES" sz="2000" b="1" dirty="0" smtClean="0"/>
            <a:t>MISTRAL</a:t>
          </a:r>
          <a:r>
            <a:rPr lang="es-ES" sz="2000" b="1" baseline="0" dirty="0" smtClean="0"/>
            <a:t> BEAMTIME</a:t>
          </a:r>
        </a:p>
        <a:p>
          <a:pPr rtl="0"/>
          <a:endParaRPr lang="es-ES" sz="2000" b="1" baseline="0" dirty="0" smtClean="0"/>
        </a:p>
      </dgm:t>
    </dgm:pt>
    <dgm:pt modelId="{99B75A8B-686B-4A1E-9644-D9510DDFD2ED}" type="parTrans" cxnId="{743D27BA-8F34-48A2-9033-83D24503CA96}">
      <dgm:prSet/>
      <dgm:spPr/>
      <dgm:t>
        <a:bodyPr/>
        <a:lstStyle/>
        <a:p>
          <a:endParaRPr lang="es-ES"/>
        </a:p>
      </dgm:t>
    </dgm:pt>
    <dgm:pt modelId="{D7469BCE-4593-461C-8D38-0246EB6A2217}" type="sibTrans" cxnId="{743D27BA-8F34-48A2-9033-83D24503CA96}">
      <dgm:prSet/>
      <dgm:spPr/>
      <dgm:t>
        <a:bodyPr/>
        <a:lstStyle/>
        <a:p>
          <a:endParaRPr lang="es-ES"/>
        </a:p>
      </dgm:t>
    </dgm:pt>
    <dgm:pt modelId="{D3F88D1D-7F2B-41C4-BBDA-3A2AE4E3AFCB}">
      <dgm:prSet custT="1"/>
      <dgm:spPr>
        <a:solidFill>
          <a:srgbClr val="C55A11"/>
        </a:solidFill>
      </dgm:spPr>
      <dgm:t>
        <a:bodyPr/>
        <a:lstStyle/>
        <a:p>
          <a:pPr rtl="0"/>
          <a:r>
            <a:rPr lang="es-ES" sz="2000" b="1" dirty="0" smtClean="0"/>
            <a:t>Data </a:t>
          </a:r>
          <a:r>
            <a:rPr lang="es-ES" sz="2000" b="1" dirty="0" err="1" smtClean="0"/>
            <a:t>Processing</a:t>
          </a:r>
          <a:r>
            <a:rPr lang="es-ES" sz="2000" b="1" dirty="0" smtClean="0"/>
            <a:t> </a:t>
          </a:r>
          <a:r>
            <a:rPr lang="es-ES" sz="2000" b="1" dirty="0" err="1" smtClean="0"/>
            <a:t>support</a:t>
          </a:r>
          <a:endParaRPr lang="es-ES" sz="2000" b="1" dirty="0"/>
        </a:p>
      </dgm:t>
    </dgm:pt>
    <dgm:pt modelId="{0DAA463D-5E46-4C1F-B970-C8A5F3AA1CAA}" type="parTrans" cxnId="{8F045826-35FC-4B03-9AD6-F5A06677BB71}">
      <dgm:prSet/>
      <dgm:spPr/>
      <dgm:t>
        <a:bodyPr/>
        <a:lstStyle/>
        <a:p>
          <a:endParaRPr lang="es-ES"/>
        </a:p>
      </dgm:t>
    </dgm:pt>
    <dgm:pt modelId="{4CEFF6CE-4E88-4042-A550-B64BAFC21BF1}" type="sibTrans" cxnId="{8F045826-35FC-4B03-9AD6-F5A06677BB71}">
      <dgm:prSet/>
      <dgm:spPr/>
      <dgm:t>
        <a:bodyPr/>
        <a:lstStyle/>
        <a:p>
          <a:endParaRPr lang="es-ES"/>
        </a:p>
      </dgm:t>
    </dgm:pt>
    <dgm:pt modelId="{87580853-930D-4F48-B2EF-3A5CBBEFA755}" type="pres">
      <dgm:prSet presAssocID="{49D1D558-CA08-4425-A178-026BCDB7B9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4A1A21-3546-445A-B8A8-FDC3401BD242}" type="pres">
      <dgm:prSet presAssocID="{263454F8-CCB2-4830-9748-2266FC0CCCEC}" presName="linNode" presStyleCnt="0"/>
      <dgm:spPr/>
      <dgm:t>
        <a:bodyPr/>
        <a:lstStyle/>
        <a:p>
          <a:endParaRPr lang="en-GB"/>
        </a:p>
      </dgm:t>
    </dgm:pt>
    <dgm:pt modelId="{F663C113-A196-42C9-99E7-416A247B9B82}" type="pres">
      <dgm:prSet presAssocID="{263454F8-CCB2-4830-9748-2266FC0CCCEC}" presName="parentText" presStyleLbl="node1" presStyleIdx="0" presStyleCnt="5" custScaleX="293643" custLinFactX="100000" custLinFactNeighborX="1974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889A53-6A9C-453D-A507-ED0DD64C9B15}" type="pres">
      <dgm:prSet presAssocID="{E6EAC38C-FFEC-4ACE-AF28-F9190A70D4B5}" presName="sp" presStyleCnt="0"/>
      <dgm:spPr/>
      <dgm:t>
        <a:bodyPr/>
        <a:lstStyle/>
        <a:p>
          <a:endParaRPr lang="en-GB"/>
        </a:p>
      </dgm:t>
    </dgm:pt>
    <dgm:pt modelId="{9B03C424-F97D-419E-9B6C-60CF98C21E30}" type="pres">
      <dgm:prSet presAssocID="{AF780E60-3B5F-4887-973D-24385BA11634}" presName="linNode" presStyleCnt="0"/>
      <dgm:spPr/>
      <dgm:t>
        <a:bodyPr/>
        <a:lstStyle/>
        <a:p>
          <a:endParaRPr lang="en-GB"/>
        </a:p>
      </dgm:t>
    </dgm:pt>
    <dgm:pt modelId="{58940BAF-A4F6-4C7B-BE65-EC441840A55A}" type="pres">
      <dgm:prSet presAssocID="{AF780E60-3B5F-4887-973D-24385BA11634}" presName="parentText" presStyleLbl="node1" presStyleIdx="1" presStyleCnt="5" custScaleX="29364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18CE11-FBD0-4B32-AA10-6BD9A85CE533}" type="pres">
      <dgm:prSet presAssocID="{54163C48-2987-4A6B-A81A-02402EC25AC6}" presName="sp" presStyleCnt="0"/>
      <dgm:spPr/>
      <dgm:t>
        <a:bodyPr/>
        <a:lstStyle/>
        <a:p>
          <a:endParaRPr lang="en-GB"/>
        </a:p>
      </dgm:t>
    </dgm:pt>
    <dgm:pt modelId="{5FB01426-97AA-4F0F-85FB-C454D3530DE8}" type="pres">
      <dgm:prSet presAssocID="{54F98640-D483-4898-8175-EB977FC37F1B}" presName="linNode" presStyleCnt="0"/>
      <dgm:spPr/>
      <dgm:t>
        <a:bodyPr/>
        <a:lstStyle/>
        <a:p>
          <a:endParaRPr lang="en-GB"/>
        </a:p>
      </dgm:t>
    </dgm:pt>
    <dgm:pt modelId="{4277655B-8AAA-4005-94C7-D4D477F8782F}" type="pres">
      <dgm:prSet presAssocID="{54F98640-D483-4898-8175-EB977FC37F1B}" presName="parentText" presStyleLbl="node1" presStyleIdx="2" presStyleCnt="5" custScaleX="29364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00AA30-BF24-4506-AF77-36D815EA1F07}" type="pres">
      <dgm:prSet presAssocID="{AD5CCEE0-AD70-4B64-A6C3-6D813C10C585}" presName="sp" presStyleCnt="0"/>
      <dgm:spPr/>
      <dgm:t>
        <a:bodyPr/>
        <a:lstStyle/>
        <a:p>
          <a:endParaRPr lang="en-GB"/>
        </a:p>
      </dgm:t>
    </dgm:pt>
    <dgm:pt modelId="{B1A3681D-2E37-4236-AEDD-FE8BC02EDC6F}" type="pres">
      <dgm:prSet presAssocID="{F1C629E0-3108-4762-8182-BBCF82DE18CB}" presName="linNode" presStyleCnt="0"/>
      <dgm:spPr/>
      <dgm:t>
        <a:bodyPr/>
        <a:lstStyle/>
        <a:p>
          <a:endParaRPr lang="en-GB"/>
        </a:p>
      </dgm:t>
    </dgm:pt>
    <dgm:pt modelId="{C7FD3C8A-F4AC-420E-9563-2082399503B6}" type="pres">
      <dgm:prSet presAssocID="{F1C629E0-3108-4762-8182-BBCF82DE18CB}" presName="parentText" presStyleLbl="node1" presStyleIdx="3" presStyleCnt="5" custScaleX="29364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E5018-6789-4917-806F-1853B5DFD6D2}" type="pres">
      <dgm:prSet presAssocID="{D7469BCE-4593-461C-8D38-0246EB6A2217}" presName="sp" presStyleCnt="0"/>
      <dgm:spPr/>
      <dgm:t>
        <a:bodyPr/>
        <a:lstStyle/>
        <a:p>
          <a:endParaRPr lang="en-GB"/>
        </a:p>
      </dgm:t>
    </dgm:pt>
    <dgm:pt modelId="{2CC03F7E-A30E-49C9-A805-7937B7CA0D27}" type="pres">
      <dgm:prSet presAssocID="{D3F88D1D-7F2B-41C4-BBDA-3A2AE4E3AFCB}" presName="linNode" presStyleCnt="0"/>
      <dgm:spPr/>
      <dgm:t>
        <a:bodyPr/>
        <a:lstStyle/>
        <a:p>
          <a:endParaRPr lang="en-GB"/>
        </a:p>
      </dgm:t>
    </dgm:pt>
    <dgm:pt modelId="{3062AEEE-9DE1-49CF-8ECA-3ABBAC56F405}" type="pres">
      <dgm:prSet presAssocID="{D3F88D1D-7F2B-41C4-BBDA-3A2AE4E3AFCB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260EB8-5193-4660-8335-F08893871A87}" type="presOf" srcId="{F1C629E0-3108-4762-8182-BBCF82DE18CB}" destId="{C7FD3C8A-F4AC-420E-9563-2082399503B6}" srcOrd="0" destOrd="0" presId="urn:microsoft.com/office/officeart/2005/8/layout/vList5"/>
    <dgm:cxn modelId="{9A0AE49B-80C2-4D52-B0C0-23DCB5EC333E}" srcId="{49D1D558-CA08-4425-A178-026BCDB7B9F3}" destId="{263454F8-CCB2-4830-9748-2266FC0CCCEC}" srcOrd="0" destOrd="0" parTransId="{5A5F2906-247C-4334-9FDD-D73A05454F3E}" sibTransId="{E6EAC38C-FFEC-4ACE-AF28-F9190A70D4B5}"/>
    <dgm:cxn modelId="{DFDD30F0-00D0-431E-8AC1-9ADB24DAA8C8}" type="presOf" srcId="{AF780E60-3B5F-4887-973D-24385BA11634}" destId="{58940BAF-A4F6-4C7B-BE65-EC441840A55A}" srcOrd="0" destOrd="0" presId="urn:microsoft.com/office/officeart/2005/8/layout/vList5"/>
    <dgm:cxn modelId="{1019015D-8C29-4F93-A990-EC69B59431FB}" type="presOf" srcId="{54F98640-D483-4898-8175-EB977FC37F1B}" destId="{4277655B-8AAA-4005-94C7-D4D477F8782F}" srcOrd="0" destOrd="0" presId="urn:microsoft.com/office/officeart/2005/8/layout/vList5"/>
    <dgm:cxn modelId="{8F045826-35FC-4B03-9AD6-F5A06677BB71}" srcId="{49D1D558-CA08-4425-A178-026BCDB7B9F3}" destId="{D3F88D1D-7F2B-41C4-BBDA-3A2AE4E3AFCB}" srcOrd="4" destOrd="0" parTransId="{0DAA463D-5E46-4C1F-B970-C8A5F3AA1CAA}" sibTransId="{4CEFF6CE-4E88-4042-A550-B64BAFC21BF1}"/>
    <dgm:cxn modelId="{743D27BA-8F34-48A2-9033-83D24503CA96}" srcId="{49D1D558-CA08-4425-A178-026BCDB7B9F3}" destId="{F1C629E0-3108-4762-8182-BBCF82DE18CB}" srcOrd="3" destOrd="0" parTransId="{99B75A8B-686B-4A1E-9644-D9510DDFD2ED}" sibTransId="{D7469BCE-4593-461C-8D38-0246EB6A2217}"/>
    <dgm:cxn modelId="{C1A223DB-5DBD-42C9-A56F-9A59B5B7D0F7}" type="presOf" srcId="{D3F88D1D-7F2B-41C4-BBDA-3A2AE4E3AFCB}" destId="{3062AEEE-9DE1-49CF-8ECA-3ABBAC56F405}" srcOrd="0" destOrd="0" presId="urn:microsoft.com/office/officeart/2005/8/layout/vList5"/>
    <dgm:cxn modelId="{D7D5F489-2913-4155-83DD-6439D2A237CA}" type="presOf" srcId="{263454F8-CCB2-4830-9748-2266FC0CCCEC}" destId="{F663C113-A196-42C9-99E7-416A247B9B82}" srcOrd="0" destOrd="0" presId="urn:microsoft.com/office/officeart/2005/8/layout/vList5"/>
    <dgm:cxn modelId="{2E9102D3-55AB-4FF0-9939-A65E3F7315CA}" srcId="{49D1D558-CA08-4425-A178-026BCDB7B9F3}" destId="{54F98640-D483-4898-8175-EB977FC37F1B}" srcOrd="2" destOrd="0" parTransId="{F56FEFFA-9A86-48B9-8E74-B01F8C5D6788}" sibTransId="{AD5CCEE0-AD70-4B64-A6C3-6D813C10C585}"/>
    <dgm:cxn modelId="{2562F72F-3B52-47ED-B669-2F31AED814D7}" srcId="{49D1D558-CA08-4425-A178-026BCDB7B9F3}" destId="{AF780E60-3B5F-4887-973D-24385BA11634}" srcOrd="1" destOrd="0" parTransId="{3A0B08A8-12F2-4F16-BD0E-2A284D25171F}" sibTransId="{54163C48-2987-4A6B-A81A-02402EC25AC6}"/>
    <dgm:cxn modelId="{7E58624A-5C22-4D9D-9E49-0A63DC24DDBD}" type="presOf" srcId="{49D1D558-CA08-4425-A178-026BCDB7B9F3}" destId="{87580853-930D-4F48-B2EF-3A5CBBEFA755}" srcOrd="0" destOrd="0" presId="urn:microsoft.com/office/officeart/2005/8/layout/vList5"/>
    <dgm:cxn modelId="{D7C33FC9-F2D1-4D35-8DB6-B3D581FB1CEE}" type="presParOf" srcId="{87580853-930D-4F48-B2EF-3A5CBBEFA755}" destId="{A24A1A21-3546-445A-B8A8-FDC3401BD242}" srcOrd="0" destOrd="0" presId="urn:microsoft.com/office/officeart/2005/8/layout/vList5"/>
    <dgm:cxn modelId="{77E72FF6-4763-4911-BD29-B6842C056476}" type="presParOf" srcId="{A24A1A21-3546-445A-B8A8-FDC3401BD242}" destId="{F663C113-A196-42C9-99E7-416A247B9B82}" srcOrd="0" destOrd="0" presId="urn:microsoft.com/office/officeart/2005/8/layout/vList5"/>
    <dgm:cxn modelId="{7B2336DA-8B70-43E1-8E11-12B3001C4BDF}" type="presParOf" srcId="{87580853-930D-4F48-B2EF-3A5CBBEFA755}" destId="{6B889A53-6A9C-453D-A507-ED0DD64C9B15}" srcOrd="1" destOrd="0" presId="urn:microsoft.com/office/officeart/2005/8/layout/vList5"/>
    <dgm:cxn modelId="{2C98F910-EE31-41C7-9817-60E4CFBCAE2D}" type="presParOf" srcId="{87580853-930D-4F48-B2EF-3A5CBBEFA755}" destId="{9B03C424-F97D-419E-9B6C-60CF98C21E30}" srcOrd="2" destOrd="0" presId="urn:microsoft.com/office/officeart/2005/8/layout/vList5"/>
    <dgm:cxn modelId="{AAAFC497-EFF0-438E-A78E-BF646D0593D2}" type="presParOf" srcId="{9B03C424-F97D-419E-9B6C-60CF98C21E30}" destId="{58940BAF-A4F6-4C7B-BE65-EC441840A55A}" srcOrd="0" destOrd="0" presId="urn:microsoft.com/office/officeart/2005/8/layout/vList5"/>
    <dgm:cxn modelId="{263866BC-F5C6-41B9-A855-C37183611CEB}" type="presParOf" srcId="{87580853-930D-4F48-B2EF-3A5CBBEFA755}" destId="{E118CE11-FBD0-4B32-AA10-6BD9A85CE533}" srcOrd="3" destOrd="0" presId="urn:microsoft.com/office/officeart/2005/8/layout/vList5"/>
    <dgm:cxn modelId="{A17855BB-1CCC-4431-89AC-2F52AE7C9700}" type="presParOf" srcId="{87580853-930D-4F48-B2EF-3A5CBBEFA755}" destId="{5FB01426-97AA-4F0F-85FB-C454D3530DE8}" srcOrd="4" destOrd="0" presId="urn:microsoft.com/office/officeart/2005/8/layout/vList5"/>
    <dgm:cxn modelId="{D3320924-5B80-4DF5-B30C-8708F050C0FF}" type="presParOf" srcId="{5FB01426-97AA-4F0F-85FB-C454D3530DE8}" destId="{4277655B-8AAA-4005-94C7-D4D477F8782F}" srcOrd="0" destOrd="0" presId="urn:microsoft.com/office/officeart/2005/8/layout/vList5"/>
    <dgm:cxn modelId="{CFC3A575-68E9-4307-BFAA-12DF23D2C019}" type="presParOf" srcId="{87580853-930D-4F48-B2EF-3A5CBBEFA755}" destId="{C400AA30-BF24-4506-AF77-36D815EA1F07}" srcOrd="5" destOrd="0" presId="urn:microsoft.com/office/officeart/2005/8/layout/vList5"/>
    <dgm:cxn modelId="{31D0CA54-4D44-4F1B-A6B1-8048108B743C}" type="presParOf" srcId="{87580853-930D-4F48-B2EF-3A5CBBEFA755}" destId="{B1A3681D-2E37-4236-AEDD-FE8BC02EDC6F}" srcOrd="6" destOrd="0" presId="urn:microsoft.com/office/officeart/2005/8/layout/vList5"/>
    <dgm:cxn modelId="{B9310AE8-4135-410A-B6FB-F4228CCBF5A4}" type="presParOf" srcId="{B1A3681D-2E37-4236-AEDD-FE8BC02EDC6F}" destId="{C7FD3C8A-F4AC-420E-9563-2082399503B6}" srcOrd="0" destOrd="0" presId="urn:microsoft.com/office/officeart/2005/8/layout/vList5"/>
    <dgm:cxn modelId="{3C5FAEF4-85C4-437F-B3E3-8BEA7868FAD5}" type="presParOf" srcId="{87580853-930D-4F48-B2EF-3A5CBBEFA755}" destId="{382E5018-6789-4917-806F-1853B5DFD6D2}" srcOrd="7" destOrd="0" presId="urn:microsoft.com/office/officeart/2005/8/layout/vList5"/>
    <dgm:cxn modelId="{31495292-35A4-43BD-B7F3-C7E876CF2739}" type="presParOf" srcId="{87580853-930D-4F48-B2EF-3A5CBBEFA755}" destId="{2CC03F7E-A30E-49C9-A805-7937B7CA0D27}" srcOrd="8" destOrd="0" presId="urn:microsoft.com/office/officeart/2005/8/layout/vList5"/>
    <dgm:cxn modelId="{BECDE70D-2EBA-4BF7-9E25-39A422C141AF}" type="presParOf" srcId="{2CC03F7E-A30E-49C9-A805-7937B7CA0D27}" destId="{3062AEEE-9DE1-49CF-8ECA-3ABBAC56F40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3C113-A196-42C9-99E7-416A247B9B82}">
      <dsp:nvSpPr>
        <dsp:cNvPr id="0" name=""/>
        <dsp:cNvSpPr/>
      </dsp:nvSpPr>
      <dsp:spPr>
        <a:xfrm>
          <a:off x="3602" y="2233"/>
          <a:ext cx="5171370" cy="9764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Cell</a:t>
          </a:r>
          <a:r>
            <a:rPr lang="es-ES" sz="2000" b="1" kern="1200" dirty="0" smtClean="0"/>
            <a:t> </a:t>
          </a:r>
          <a:r>
            <a:rPr lang="es-ES" sz="2000" b="1" kern="1200" smtClean="0"/>
            <a:t>culture Platform</a:t>
          </a:r>
          <a:endParaRPr lang="es-ES" sz="2000" b="1" kern="1200" dirty="0"/>
        </a:p>
      </dsp:txBody>
      <dsp:txXfrm>
        <a:off x="51270" y="49901"/>
        <a:ext cx="5076034" cy="881153"/>
      </dsp:txXfrm>
    </dsp:sp>
    <dsp:sp modelId="{58940BAF-A4F6-4C7B-BE65-EC441840A55A}">
      <dsp:nvSpPr>
        <dsp:cNvPr id="0" name=""/>
        <dsp:cNvSpPr/>
      </dsp:nvSpPr>
      <dsp:spPr>
        <a:xfrm>
          <a:off x="1801" y="1027547"/>
          <a:ext cx="5171370" cy="976489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Vitrification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Platform</a:t>
          </a:r>
          <a:endParaRPr lang="es-ES" sz="2000" b="1" kern="1200" dirty="0"/>
        </a:p>
      </dsp:txBody>
      <dsp:txXfrm>
        <a:off x="49469" y="1075215"/>
        <a:ext cx="5076034" cy="881153"/>
      </dsp:txXfrm>
    </dsp:sp>
    <dsp:sp modelId="{4277655B-8AAA-4005-94C7-D4D477F8782F}">
      <dsp:nvSpPr>
        <dsp:cNvPr id="0" name=""/>
        <dsp:cNvSpPr/>
      </dsp:nvSpPr>
      <dsp:spPr>
        <a:xfrm>
          <a:off x="1801" y="2052861"/>
          <a:ext cx="5171370" cy="976489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Sample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screening</a:t>
          </a:r>
          <a:r>
            <a:rPr lang="es-ES" sz="2000" b="1" kern="1200" dirty="0" smtClean="0"/>
            <a:t> at </a:t>
          </a:r>
          <a:r>
            <a:rPr lang="es-ES" sz="2000" b="1" kern="1200" dirty="0" err="1" smtClean="0"/>
            <a:t>cryo</a:t>
          </a:r>
          <a:r>
            <a:rPr lang="es-ES" sz="2000" b="1" kern="1200" dirty="0" smtClean="0"/>
            <a:t> </a:t>
          </a:r>
          <a:endParaRPr lang="es-ES" sz="2000" b="1" kern="1200" dirty="0"/>
        </a:p>
      </dsp:txBody>
      <dsp:txXfrm>
        <a:off x="49469" y="2100529"/>
        <a:ext cx="5076034" cy="881153"/>
      </dsp:txXfrm>
    </dsp:sp>
    <dsp:sp modelId="{C7FD3C8A-F4AC-420E-9563-2082399503B6}">
      <dsp:nvSpPr>
        <dsp:cNvPr id="0" name=""/>
        <dsp:cNvSpPr/>
      </dsp:nvSpPr>
      <dsp:spPr>
        <a:xfrm>
          <a:off x="1801" y="3078175"/>
          <a:ext cx="5171370" cy="976489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MISTRAL</a:t>
          </a:r>
          <a:r>
            <a:rPr lang="es-ES" sz="2000" b="1" kern="1200" baseline="0" dirty="0" smtClean="0"/>
            <a:t> BEAMTIME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baseline="0" dirty="0" smtClean="0"/>
        </a:p>
      </dsp:txBody>
      <dsp:txXfrm>
        <a:off x="49469" y="3125843"/>
        <a:ext cx="5076034" cy="881153"/>
      </dsp:txXfrm>
    </dsp:sp>
    <dsp:sp modelId="{3062AEEE-9DE1-49CF-8ECA-3ABBAC56F405}">
      <dsp:nvSpPr>
        <dsp:cNvPr id="0" name=""/>
        <dsp:cNvSpPr/>
      </dsp:nvSpPr>
      <dsp:spPr>
        <a:xfrm>
          <a:off x="1801" y="4103489"/>
          <a:ext cx="5169923" cy="976489"/>
        </a:xfrm>
        <a:prstGeom prst="roundRect">
          <a:avLst/>
        </a:prstGeom>
        <a:solidFill>
          <a:srgbClr val="C55A1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Data </a:t>
          </a:r>
          <a:r>
            <a:rPr lang="es-ES" sz="2000" b="1" kern="1200" dirty="0" err="1" smtClean="0"/>
            <a:t>Processing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support</a:t>
          </a:r>
          <a:endParaRPr lang="es-ES" sz="2000" b="1" kern="1200" dirty="0"/>
        </a:p>
      </dsp:txBody>
      <dsp:txXfrm>
        <a:off x="49469" y="4151157"/>
        <a:ext cx="5074587" cy="881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2/11/21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idea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expand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capabilities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3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 smtClean="0"/>
              <a:t>ALBA is a reference infrastructure in Spain with a vocation to provide services to users based on the criterion of scientific excellence.</a:t>
            </a:r>
          </a:p>
          <a:p>
            <a:pPr algn="just"/>
            <a:endParaRPr lang="es-ES" dirty="0" smtClean="0"/>
          </a:p>
          <a:p>
            <a:pPr algn="just"/>
            <a:r>
              <a:rPr lang="en-GB" dirty="0" smtClean="0"/>
              <a:t>Due to its unique characteristics, ALBA is a strategic place to locate a hub of advanced BIO services to users in the same way that we offer photons. These complementary services related with structural biology, microscopy or drug discovery could generate a large number of potential users throughout Spain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In this sense, the development of the services that the </a:t>
            </a:r>
            <a:r>
              <a:rPr lang="en-GB" dirty="0" err="1" smtClean="0"/>
              <a:t>Biolab</a:t>
            </a:r>
            <a:r>
              <a:rPr lang="en-GB" dirty="0" smtClean="0"/>
              <a:t> offers to users is fully justified on its own.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ALBA II as a fourth generation synchrotron and ASTIP gives even more powerful arguments to develop this BIO services in ALBA as a consequence of the powerful synergies with the groups and institutions members of ASTIP.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Implementation of BIO services on a large scale to users would be very useful for the Spanish community but requires a strong investment in human resources.</a:t>
            </a:r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8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 smtClean="0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smtClean="0"/>
              <a:t>20/05/2015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D4A-323A-4A1A-9E50-2384E8CF9C35}" type="datetime1">
              <a:rPr lang="es-ES" smtClean="0"/>
              <a:t>2/11/21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Biolab vision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5418-7ACA-4E4D-9C66-3230D65C031E}" type="datetime1">
              <a:rPr lang="es-ES" smtClean="0"/>
              <a:t>2/11/21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Biolab vision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9247"/>
            <a:ext cx="6400800" cy="232229"/>
          </a:xfrm>
        </p:spPr>
        <p:txBody>
          <a:bodyPr/>
          <a:lstStyle/>
          <a:p>
            <a:fld id="{5D29411D-C9E9-42BF-8356-42343823EE97}" type="datetime1">
              <a:rPr lang="es-ES" smtClean="0"/>
              <a:t>2/11/21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76963"/>
            <a:ext cx="6400800" cy="300493"/>
          </a:xfrm>
        </p:spPr>
        <p:txBody>
          <a:bodyPr/>
          <a:lstStyle/>
          <a:p>
            <a:r>
              <a:rPr lang="es-ES" smtClean="0"/>
              <a:t>Biolab vision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47A-64A9-49DD-AB8B-7B2D4B9165B8}" type="datetime1">
              <a:rPr lang="es-ES" smtClean="0"/>
              <a:t>2/11/21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Biolab vision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C44D-44B7-4969-A610-A53338FB5847}" type="datetime1">
              <a:rPr lang="es-ES" smtClean="0"/>
              <a:t>2/11/21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Biolab vision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E42D-C53C-4C72-ABBC-C84F5FEF98C1}" type="datetime1">
              <a:rPr lang="es-ES" smtClean="0"/>
              <a:t>2/11/21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Biolab vision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314-E5BA-4F4E-B4E8-C4CE8DA0FFC5}" type="datetime1">
              <a:rPr lang="es-ES" smtClean="0"/>
              <a:t>2/11/21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Biolab vision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435E-04BE-4F05-B492-DFC52314BC39}" type="datetime1">
              <a:rPr lang="es-ES" smtClean="0"/>
              <a:t>2/11/21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Biolab vision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4CD7-0D5C-4DCA-ADF8-3944EC17D185}" type="datetime1">
              <a:rPr lang="es-ES" smtClean="0"/>
              <a:t>2/11/21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Biolab vision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BF89-7FD5-4B27-B993-B1949D4450AF}" type="datetime1">
              <a:rPr lang="es-ES" smtClean="0"/>
              <a:t>2/11/21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Biolab vision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FB0A6C-8AD2-433B-98FE-BCEABDD5077C}" type="datetime1">
              <a:rPr lang="es-ES" smtClean="0"/>
              <a:t>2/11/21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308610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Biolab vision</a:t>
            </a:r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973506" y="1720516"/>
            <a:ext cx="5535386" cy="10520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Ana J Perez-</a:t>
            </a:r>
            <a:r>
              <a:rPr lang="en-US" dirty="0" err="1" smtClean="0"/>
              <a:t>Berna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871970"/>
            <a:ext cx="7357727" cy="1659616"/>
          </a:xfrm>
        </p:spPr>
        <p:txBody>
          <a:bodyPr/>
          <a:lstStyle/>
          <a:p>
            <a:r>
              <a:rPr lang="en-US" dirty="0"/>
              <a:t>MISTRAL user support and </a:t>
            </a:r>
            <a:r>
              <a:rPr lang="en-US" dirty="0" err="1"/>
              <a:t>inhouse</a:t>
            </a:r>
            <a:r>
              <a:rPr lang="en-US" dirty="0"/>
              <a:t> research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14th October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>
            <a:off x="5473922" y="4991507"/>
            <a:ext cx="2398423" cy="128938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   </a:t>
            </a:r>
            <a:r>
              <a:rPr lang="en-US" sz="1400" b="1" dirty="0" smtClean="0"/>
              <a:t>MISTRAL </a:t>
            </a:r>
            <a:r>
              <a:rPr lang="en-US" sz="1400" b="1" dirty="0" err="1" smtClean="0"/>
              <a:t>Beamtime</a:t>
            </a:r>
            <a:endParaRPr lang="en-US" sz="1400" b="1" dirty="0" smtClean="0"/>
          </a:p>
          <a:p>
            <a:pPr algn="ctr"/>
            <a:r>
              <a:rPr lang="en-US" b="1" dirty="0" smtClean="0"/>
              <a:t>5 Days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8462" y="148487"/>
            <a:ext cx="7070271" cy="13255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User support perspectives</a:t>
            </a:r>
            <a:endParaRPr lang="en-US" sz="2400" b="1" dirty="0">
              <a:latin typeface="+mn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67280" y="5826059"/>
            <a:ext cx="2057400" cy="365125"/>
          </a:xfrm>
        </p:spPr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509666" y="590126"/>
            <a:ext cx="8544392" cy="299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•</a:t>
            </a:r>
            <a:r>
              <a:rPr lang="en-US" dirty="0">
                <a:solidFill>
                  <a:schemeClr val="tx1"/>
                </a:solidFill>
              </a:rPr>
              <a:t>       </a:t>
            </a:r>
            <a:r>
              <a:rPr lang="en-US" dirty="0" smtClean="0">
                <a:solidFill>
                  <a:schemeClr val="tx1"/>
                </a:solidFill>
              </a:rPr>
              <a:t>The 60% of the </a:t>
            </a:r>
            <a:r>
              <a:rPr lang="en-US" dirty="0">
                <a:solidFill>
                  <a:schemeClr val="tx1"/>
                </a:solidFill>
              </a:rPr>
              <a:t>users have </a:t>
            </a:r>
            <a:r>
              <a:rPr lang="en-US" b="1" dirty="0">
                <a:solidFill>
                  <a:schemeClr val="tx1"/>
                </a:solidFill>
              </a:rPr>
              <a:t>NO experience</a:t>
            </a:r>
            <a:r>
              <a:rPr lang="en-US" dirty="0">
                <a:solidFill>
                  <a:schemeClr val="tx1"/>
                </a:solidFill>
              </a:rPr>
              <a:t> in the sample manipulation or software data analysis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•       There </a:t>
            </a:r>
            <a:r>
              <a:rPr lang="en-US" dirty="0" smtClean="0">
                <a:solidFill>
                  <a:schemeClr val="tx1"/>
                </a:solidFill>
              </a:rPr>
              <a:t>was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</a:rPr>
              <a:t>NO community</a:t>
            </a:r>
            <a:r>
              <a:rPr lang="en-US" dirty="0">
                <a:solidFill>
                  <a:schemeClr val="tx1"/>
                </a:solidFill>
              </a:rPr>
              <a:t> for </a:t>
            </a:r>
            <a:r>
              <a:rPr lang="en-US" dirty="0" err="1">
                <a:solidFill>
                  <a:schemeClr val="tx1"/>
                </a:solidFill>
              </a:rPr>
              <a:t>cryo</a:t>
            </a:r>
            <a:r>
              <a:rPr lang="en-US" dirty="0">
                <a:solidFill>
                  <a:schemeClr val="tx1"/>
                </a:solidFill>
              </a:rPr>
              <a:t>-SXT, MISTRAL is creating the user </a:t>
            </a:r>
            <a:r>
              <a:rPr lang="en-US" dirty="0" smtClean="0">
                <a:solidFill>
                  <a:schemeClr val="tx1"/>
                </a:solidFill>
              </a:rPr>
              <a:t>community 2013 : </a:t>
            </a:r>
            <a:r>
              <a:rPr lang="en-US" b="1" dirty="0">
                <a:solidFill>
                  <a:schemeClr val="tx1"/>
                </a:solidFill>
              </a:rPr>
              <a:t>High number of new users for year. 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    Soft-</a:t>
            </a:r>
            <a:r>
              <a:rPr lang="en-US" dirty="0" err="1">
                <a:solidFill>
                  <a:schemeClr val="tx1"/>
                </a:solidFill>
              </a:rPr>
              <a:t>Xray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cryo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tomography  </a:t>
            </a:r>
            <a:r>
              <a:rPr lang="en-US" dirty="0">
                <a:solidFill>
                  <a:schemeClr val="tx1"/>
                </a:solidFill>
              </a:rPr>
              <a:t>is a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smtClean="0">
                <a:solidFill>
                  <a:schemeClr val="tx1"/>
                </a:solidFill>
              </a:rPr>
              <a:t>single </a:t>
            </a:r>
            <a:r>
              <a:rPr lang="en-US" b="1" dirty="0">
                <a:solidFill>
                  <a:schemeClr val="tx1"/>
                </a:solidFill>
              </a:rPr>
              <a:t>experiment</a:t>
            </a:r>
            <a:r>
              <a:rPr lang="en-US" dirty="0">
                <a:solidFill>
                  <a:schemeClr val="tx1"/>
                </a:solidFill>
              </a:rPr>
              <a:t> for understanding the biological system of the users, so when they resolve the cellular structure of their system, the necessity of access of  MISTRAL finish.</a:t>
            </a:r>
          </a:p>
          <a:p>
            <a:pPr algn="just"/>
            <a:endParaRPr lang="es-ES_tradnl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User schedule: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1520" y="3977719"/>
            <a:ext cx="2353455" cy="659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Data </a:t>
            </a:r>
            <a:r>
              <a:rPr lang="en-US" b="1" dirty="0" smtClean="0">
                <a:solidFill>
                  <a:schemeClr val="tx1"/>
                </a:solidFill>
              </a:rPr>
              <a:t>analysis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402781" y="3672599"/>
            <a:ext cx="2398423" cy="128938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   </a:t>
            </a:r>
            <a:r>
              <a:rPr lang="en-US" sz="1400" b="1" dirty="0" smtClean="0"/>
              <a:t>MISTRAL </a:t>
            </a:r>
            <a:r>
              <a:rPr lang="en-US" sz="1400" b="1" dirty="0" err="1" smtClean="0"/>
              <a:t>Beamtime</a:t>
            </a:r>
            <a:endParaRPr lang="en-US" sz="1400" b="1" dirty="0" smtClean="0"/>
          </a:p>
          <a:p>
            <a:pPr algn="ctr"/>
            <a:r>
              <a:rPr lang="en-US" b="1" dirty="0" smtClean="0"/>
              <a:t>5 Days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558992" y="3687363"/>
            <a:ext cx="2338462" cy="128938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        </a:t>
            </a:r>
            <a:r>
              <a:rPr lang="es-ES_tradnl" b="1" dirty="0" smtClean="0"/>
              <a:t>Cryo</a:t>
            </a:r>
            <a:r>
              <a:rPr lang="es-ES_tradnl" dirty="0" smtClean="0"/>
              <a:t> </a:t>
            </a:r>
            <a:r>
              <a:rPr lang="es-ES_tradnl" b="1" dirty="0" smtClean="0"/>
              <a:t>3D-SIM</a:t>
            </a:r>
          </a:p>
          <a:p>
            <a:pPr algn="ctr"/>
            <a:r>
              <a:rPr lang="es-ES_tradnl" b="1" dirty="0" smtClean="0"/>
              <a:t>4 </a:t>
            </a:r>
            <a:r>
              <a:rPr lang="es-ES_tradnl" b="1" dirty="0" err="1" smtClean="0"/>
              <a:t>days</a:t>
            </a:r>
            <a:r>
              <a:rPr lang="es-ES_tradnl" dirty="0" smtClean="0"/>
              <a:t> 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49912" y="3672600"/>
            <a:ext cx="1903750" cy="128938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Sample preparation </a:t>
            </a:r>
            <a:endParaRPr lang="en-US" b="1" dirty="0"/>
          </a:p>
        </p:txBody>
      </p:sp>
      <p:sp>
        <p:nvSpPr>
          <p:cNvPr id="22" name="Right Arrow 21"/>
          <p:cNvSpPr/>
          <p:nvPr/>
        </p:nvSpPr>
        <p:spPr>
          <a:xfrm>
            <a:off x="3465246" y="4991507"/>
            <a:ext cx="2338462" cy="12893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        </a:t>
            </a:r>
            <a:r>
              <a:rPr lang="es-ES_tradnl" b="1" dirty="0" smtClean="0"/>
              <a:t>Cryo</a:t>
            </a:r>
            <a:r>
              <a:rPr lang="es-ES_tradnl" dirty="0" smtClean="0"/>
              <a:t> </a:t>
            </a:r>
            <a:r>
              <a:rPr lang="es-ES_tradnl" b="1" dirty="0" smtClean="0"/>
              <a:t>3D-SIM</a:t>
            </a:r>
          </a:p>
          <a:p>
            <a:pPr algn="ctr"/>
            <a:r>
              <a:rPr lang="es-ES_tradnl" b="1" dirty="0" smtClean="0"/>
              <a:t>4 </a:t>
            </a:r>
            <a:r>
              <a:rPr lang="es-ES_tradnl" b="1" dirty="0" err="1" smtClean="0"/>
              <a:t>days</a:t>
            </a:r>
            <a:r>
              <a:rPr lang="es-ES_tradnl" dirty="0" smtClean="0"/>
              <a:t> 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053662" y="4976744"/>
            <a:ext cx="2041164" cy="128938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Sample preparation 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9797" y="535172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778" y="6362385"/>
            <a:ext cx="7764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•      </a:t>
            </a:r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 err="1" smtClean="0">
                <a:solidFill>
                  <a:srgbClr val="FF0000"/>
                </a:solidFill>
              </a:rPr>
              <a:t>cryo</a:t>
            </a:r>
            <a:r>
              <a:rPr lang="en-US" b="1" dirty="0" smtClean="0">
                <a:solidFill>
                  <a:srgbClr val="FF0000"/>
                </a:solidFill>
              </a:rPr>
              <a:t> 3D-SIM available to users, an extra Full Time Equivalent needed.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MISTRAL User support </a:t>
            </a:r>
            <a:endParaRPr lang="en-US" sz="2400" b="1" dirty="0">
              <a:latin typeface="+mn-lt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411D-C9E9-42BF-8356-42343823EE97}" type="datetime1">
              <a:rPr lang="es-ES" smtClean="0"/>
              <a:t>2/11/21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605929"/>
              </p:ext>
            </p:extLst>
          </p:nvPr>
        </p:nvGraphicFramePr>
        <p:xfrm>
          <a:off x="2780252" y="1579180"/>
          <a:ext cx="5174973" cy="508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18"/>
          <p:cNvSpPr/>
          <p:nvPr/>
        </p:nvSpPr>
        <p:spPr>
          <a:xfrm>
            <a:off x="2810965" y="5006151"/>
            <a:ext cx="5111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/>
              <a:t>Asistance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beamtime</a:t>
            </a:r>
            <a:r>
              <a:rPr lang="es-ES" dirty="0" smtClean="0"/>
              <a:t>  </a:t>
            </a:r>
            <a:r>
              <a:rPr lang="es-ES" dirty="0" err="1" smtClean="0"/>
              <a:t>from</a:t>
            </a:r>
            <a:r>
              <a:rPr lang="es-ES" dirty="0" smtClean="0"/>
              <a:t> 8:00 </a:t>
            </a:r>
            <a:r>
              <a:rPr lang="es-ES" dirty="0" err="1" smtClean="0"/>
              <a:t>to</a:t>
            </a:r>
            <a:r>
              <a:rPr lang="es-ES" dirty="0" smtClean="0"/>
              <a:t> 20:00</a:t>
            </a:r>
          </a:p>
          <a:p>
            <a:pPr marL="285750" indent="-285750" algn="ctr">
              <a:buFont typeface="Arial"/>
              <a:buChar char="•"/>
            </a:pPr>
            <a:endParaRPr lang="es-E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09585" y="217932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dirty="0" smtClean="0">
                <a:cs typeface="Arial" panose="020B0604020202020204" pitchFamily="34" charset="0"/>
              </a:rPr>
              <a:t>1-15  </a:t>
            </a:r>
            <a:r>
              <a:rPr lang="es-ES_tradnl" dirty="0" err="1" smtClean="0">
                <a:cs typeface="Arial" panose="020B0604020202020204" pitchFamily="34" charset="0"/>
              </a:rPr>
              <a:t>days</a:t>
            </a:r>
            <a:r>
              <a:rPr lang="es-ES_tradnl" dirty="0" smtClean="0">
                <a:cs typeface="Arial" panose="020B0604020202020204" pitchFamily="34" charset="0"/>
              </a:rPr>
              <a:t> 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2085" y="323112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dirty="0" smtClean="0">
                <a:cs typeface="Arial" panose="020B0604020202020204" pitchFamily="34" charset="0"/>
              </a:rPr>
              <a:t>4-5 </a:t>
            </a:r>
            <a:r>
              <a:rPr lang="es-ES_tradnl" dirty="0" err="1" smtClean="0">
                <a:cs typeface="Arial" panose="020B0604020202020204" pitchFamily="34" charset="0"/>
              </a:rPr>
              <a:t>hours</a:t>
            </a:r>
            <a:r>
              <a:rPr lang="es-ES_tradnl" dirty="0" smtClean="0">
                <a:cs typeface="Arial" panose="020B0604020202020204" pitchFamily="34" charset="0"/>
              </a:rPr>
              <a:t> 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585" y="425294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dirty="0" smtClean="0">
                <a:cs typeface="Arial" panose="020B0604020202020204" pitchFamily="34" charset="0"/>
              </a:rPr>
              <a:t>4-5 </a:t>
            </a:r>
            <a:r>
              <a:rPr lang="es-ES_tradnl" dirty="0" err="1" smtClean="0">
                <a:cs typeface="Arial" panose="020B0604020202020204" pitchFamily="34" charset="0"/>
              </a:rPr>
              <a:t>hours</a:t>
            </a:r>
            <a:r>
              <a:rPr lang="es-ES_tradnl" dirty="0" smtClean="0">
                <a:cs typeface="Arial" panose="020B0604020202020204" pitchFamily="34" charset="0"/>
              </a:rPr>
              <a:t> 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01506" y="738702"/>
            <a:ext cx="7070271" cy="746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l"/>
            <a:r>
              <a:rPr lang="en-US" sz="2400" dirty="0" smtClean="0">
                <a:latin typeface="+mn-lt"/>
              </a:rPr>
              <a:t>General steps of the  MISTRAL user support </a:t>
            </a:r>
            <a:endParaRPr lang="en-US" sz="2400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372" y="1548856"/>
            <a:ext cx="1967870" cy="8618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0301" y="3521943"/>
            <a:ext cx="723886" cy="99828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61" y="3529892"/>
            <a:ext cx="970488" cy="10085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4393" y="2639357"/>
            <a:ext cx="1288202" cy="6968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409" y="2470201"/>
            <a:ext cx="518518" cy="102728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206" y="4634797"/>
            <a:ext cx="1859453" cy="10849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332" y="5811406"/>
            <a:ext cx="1927911" cy="8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7009410" y="3830332"/>
            <a:ext cx="1918958" cy="18637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Webinar for </a:t>
            </a:r>
            <a:r>
              <a:rPr lang="en-CA" sz="2000" b="1" dirty="0" smtClean="0">
                <a:solidFill>
                  <a:schemeClr val="tx1"/>
                </a:solidFill>
              </a:rPr>
              <a:t>segmentation 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AMIRA</a:t>
            </a:r>
            <a:endParaRPr lang="en-CA" dirty="0"/>
          </a:p>
        </p:txBody>
      </p:sp>
      <p:sp>
        <p:nvSpPr>
          <p:cNvPr id="8" name="Rectángulo redondeado 7"/>
          <p:cNvSpPr/>
          <p:nvPr/>
        </p:nvSpPr>
        <p:spPr>
          <a:xfrm>
            <a:off x="0" y="5656363"/>
            <a:ext cx="8928368" cy="1136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 smtClean="0">
                <a:solidFill>
                  <a:schemeClr val="tx1"/>
                </a:solidFill>
              </a:rPr>
              <a:t>Personalized Guidance: 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Advice + Support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 users </a:t>
            </a:r>
            <a:r>
              <a:rPr lang="en-US" b="1" dirty="0">
                <a:solidFill>
                  <a:schemeClr val="tx1"/>
                </a:solidFill>
              </a:rPr>
              <a:t>are not familiar with </a:t>
            </a:r>
            <a:r>
              <a:rPr lang="en-US" b="1" dirty="0" smtClean="0">
                <a:solidFill>
                  <a:schemeClr val="tx1"/>
                </a:solidFill>
              </a:rPr>
              <a:t>the software: Difficulties + Problems </a:t>
            </a:r>
            <a:endParaRPr lang="en-CA" b="1" dirty="0" smtClean="0">
              <a:solidFill>
                <a:schemeClr val="tx1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2352675" y="-208163"/>
            <a:ext cx="7001239" cy="869612"/>
            <a:chOff x="1801" y="3654361"/>
            <a:chExt cx="7001239" cy="869612"/>
          </a:xfrm>
          <a:noFill/>
          <a:scene3d>
            <a:camera prst="orthographicFront"/>
            <a:lightRig rig="flat" dir="t"/>
          </a:scene3d>
        </p:grpSpPr>
        <p:sp>
          <p:nvSpPr>
            <p:cNvPr id="11" name="Rectángulo redondeado 10"/>
            <p:cNvSpPr/>
            <p:nvPr/>
          </p:nvSpPr>
          <p:spPr>
            <a:xfrm>
              <a:off x="1801" y="3654361"/>
              <a:ext cx="5169923" cy="869612"/>
            </a:xfrm>
            <a:prstGeom prst="roundRect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1918019" y="3729311"/>
              <a:ext cx="5085021" cy="784710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Data </a:t>
              </a:r>
              <a:r>
                <a:rPr lang="en-US" sz="2000" b="1" kern="1200" dirty="0" smtClean="0"/>
                <a:t>Processing</a:t>
              </a:r>
              <a:r>
                <a:rPr lang="es-ES" sz="2000" b="1" kern="1200" dirty="0" smtClean="0"/>
                <a:t> </a:t>
              </a:r>
              <a:r>
                <a:rPr lang="en-US" sz="2000" b="1" kern="1200" dirty="0" smtClean="0"/>
                <a:t>support</a:t>
              </a:r>
              <a:endParaRPr lang="en-US" sz="2000" b="1" kern="1200" dirty="0"/>
            </a:p>
          </p:txBody>
        </p:sp>
      </p:grpSp>
      <p:sp>
        <p:nvSpPr>
          <p:cNvPr id="13" name="Rectángulo redondeado 6"/>
          <p:cNvSpPr/>
          <p:nvPr/>
        </p:nvSpPr>
        <p:spPr>
          <a:xfrm>
            <a:off x="7071194" y="1975527"/>
            <a:ext cx="1761010" cy="19026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1"/>
              </a:solidFill>
            </a:endParaRP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Webinar </a:t>
            </a:r>
            <a:r>
              <a:rPr lang="en-CA" dirty="0">
                <a:solidFill>
                  <a:schemeClr val="tx1"/>
                </a:solidFill>
              </a:rPr>
              <a:t>for </a:t>
            </a:r>
            <a:r>
              <a:rPr lang="en-CA" sz="2400" b="1" dirty="0" smtClean="0">
                <a:solidFill>
                  <a:schemeClr val="tx1"/>
                </a:solidFill>
              </a:rPr>
              <a:t>Alignment</a:t>
            </a:r>
            <a:endParaRPr lang="en-CA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333" y="621633"/>
            <a:ext cx="1314066" cy="13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872" y="2182978"/>
            <a:ext cx="1376550" cy="141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646" y="3940943"/>
            <a:ext cx="1494029" cy="142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110139" y="3733664"/>
            <a:ext cx="3051748" cy="2532288"/>
            <a:chOff x="6159686" y="80209"/>
            <a:chExt cx="6807891" cy="240832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" name="Right Arrow Callout 27"/>
            <p:cNvSpPr/>
            <p:nvPr/>
          </p:nvSpPr>
          <p:spPr>
            <a:xfrm rot="5400000">
              <a:off x="8359470" y="-2119575"/>
              <a:ext cx="2408323" cy="6807891"/>
            </a:xfrm>
            <a:prstGeom prst="rightArrowCallout">
              <a:avLst>
                <a:gd name="adj1" fmla="val 10105"/>
                <a:gd name="adj2" fmla="val 25000"/>
                <a:gd name="adj3" fmla="val 25000"/>
                <a:gd name="adj4" fmla="val 75000"/>
              </a:avLst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ángulo redondeado 4"/>
            <p:cNvSpPr/>
            <p:nvPr/>
          </p:nvSpPr>
          <p:spPr>
            <a:xfrm>
              <a:off x="6240575" y="485761"/>
              <a:ext cx="6375845" cy="874746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169687" y="3878207"/>
            <a:ext cx="27679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b="1" dirty="0" smtClean="0">
              <a:solidFill>
                <a:srgbClr val="000000"/>
              </a:solidFill>
            </a:endParaRPr>
          </a:p>
          <a:p>
            <a:r>
              <a:rPr lang="en-CA" sz="2000" dirty="0" smtClean="0">
                <a:solidFill>
                  <a:srgbClr val="000000"/>
                </a:solidFill>
              </a:rPr>
              <a:t>Auto-training </a:t>
            </a:r>
            <a:r>
              <a:rPr lang="en-CA" sz="2000" dirty="0">
                <a:solidFill>
                  <a:srgbClr val="000000"/>
                </a:solidFill>
              </a:rPr>
              <a:t>for user: </a:t>
            </a:r>
            <a:endParaRPr lang="en-CA" sz="2000" dirty="0" smtClean="0">
              <a:solidFill>
                <a:srgbClr val="000000"/>
              </a:solidFill>
            </a:endParaRPr>
          </a:p>
          <a:p>
            <a:r>
              <a:rPr lang="en-CA" dirty="0" smtClean="0">
                <a:solidFill>
                  <a:srgbClr val="000000"/>
                </a:solidFill>
              </a:rPr>
              <a:t>The </a:t>
            </a:r>
            <a:r>
              <a:rPr lang="en-CA" dirty="0">
                <a:solidFill>
                  <a:srgbClr val="000000"/>
                </a:solidFill>
              </a:rPr>
              <a:t>MISTRAL staff provide detailed Instruction for </a:t>
            </a:r>
          </a:p>
          <a:p>
            <a:pPr algn="ctr"/>
            <a:r>
              <a:rPr lang="en-CA" sz="2000" b="1" dirty="0" smtClean="0">
                <a:solidFill>
                  <a:srgbClr val="000000"/>
                </a:solidFill>
              </a:rPr>
              <a:t>Segmentation</a:t>
            </a:r>
            <a:r>
              <a:rPr lang="en-CA" dirty="0" smtClean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of the dataset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19630" y="1976021"/>
            <a:ext cx="3042256" cy="2317391"/>
            <a:chOff x="6159686" y="80209"/>
            <a:chExt cx="6807891" cy="240832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5" name="Right Arrow Callout 34"/>
            <p:cNvSpPr/>
            <p:nvPr/>
          </p:nvSpPr>
          <p:spPr>
            <a:xfrm rot="5400000">
              <a:off x="8359470" y="-2119575"/>
              <a:ext cx="2408323" cy="6807891"/>
            </a:xfrm>
            <a:prstGeom prst="rightArrowCallout">
              <a:avLst>
                <a:gd name="adj1" fmla="val 10105"/>
                <a:gd name="adj2" fmla="val 25000"/>
                <a:gd name="adj3" fmla="val 25000"/>
                <a:gd name="adj4" fmla="val 75000"/>
              </a:avLst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ángulo redondeado 4"/>
            <p:cNvSpPr/>
            <p:nvPr/>
          </p:nvSpPr>
          <p:spPr>
            <a:xfrm>
              <a:off x="6240575" y="485762"/>
              <a:ext cx="6611327" cy="874746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237000" y="1922282"/>
            <a:ext cx="2700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b="1" dirty="0" smtClean="0">
              <a:solidFill>
                <a:srgbClr val="000000"/>
              </a:solidFill>
            </a:endParaRPr>
          </a:p>
          <a:p>
            <a:r>
              <a:rPr lang="en-CA" sz="2000" dirty="0" smtClean="0">
                <a:solidFill>
                  <a:srgbClr val="000000"/>
                </a:solidFill>
              </a:rPr>
              <a:t>Auto-training </a:t>
            </a:r>
            <a:r>
              <a:rPr lang="en-CA" sz="2000" dirty="0">
                <a:solidFill>
                  <a:srgbClr val="000000"/>
                </a:solidFill>
              </a:rPr>
              <a:t>for user</a:t>
            </a:r>
            <a:r>
              <a:rPr lang="en-CA" sz="2000" b="1" dirty="0">
                <a:solidFill>
                  <a:srgbClr val="000000"/>
                </a:solidFill>
              </a:rPr>
              <a:t>: </a:t>
            </a:r>
            <a:endParaRPr lang="en-CA" sz="2000" b="1" dirty="0" smtClean="0">
              <a:solidFill>
                <a:srgbClr val="000000"/>
              </a:solidFill>
            </a:endParaRPr>
          </a:p>
          <a:p>
            <a:r>
              <a:rPr lang="en-CA" dirty="0" smtClean="0">
                <a:solidFill>
                  <a:srgbClr val="000000"/>
                </a:solidFill>
              </a:rPr>
              <a:t>The </a:t>
            </a:r>
            <a:r>
              <a:rPr lang="en-CA" dirty="0">
                <a:solidFill>
                  <a:srgbClr val="000000"/>
                </a:solidFill>
              </a:rPr>
              <a:t>MISTRAL staff provide detailed Instruction for </a:t>
            </a:r>
          </a:p>
          <a:p>
            <a:pPr algn="ctr"/>
            <a:r>
              <a:rPr lang="en-CA" sz="2000" b="1" dirty="0" smtClean="0">
                <a:solidFill>
                  <a:srgbClr val="000000"/>
                </a:solidFill>
              </a:rPr>
              <a:t>Manual alignments</a:t>
            </a:r>
          </a:p>
        </p:txBody>
      </p:sp>
      <p:sp>
        <p:nvSpPr>
          <p:cNvPr id="19" name="Round Single Corner Rectangle 18"/>
          <p:cNvSpPr/>
          <p:nvPr/>
        </p:nvSpPr>
        <p:spPr>
          <a:xfrm>
            <a:off x="2082600" y="715188"/>
            <a:ext cx="6771162" cy="1260833"/>
          </a:xfrm>
          <a:prstGeom prst="round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ángulo redondeado 4"/>
          <p:cNvSpPr/>
          <p:nvPr/>
        </p:nvSpPr>
        <p:spPr>
          <a:xfrm>
            <a:off x="2048969" y="939224"/>
            <a:ext cx="6859324" cy="7432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All dataset are </a:t>
            </a:r>
            <a:r>
              <a:rPr lang="en-CA" sz="2000" b="1" dirty="0" smtClean="0">
                <a:solidFill>
                  <a:schemeClr val="tx1"/>
                </a:solidFill>
              </a:rPr>
              <a:t>automatically reconstructed </a:t>
            </a:r>
            <a:r>
              <a:rPr lang="en-CA" b="1" dirty="0" smtClean="0">
                <a:solidFill>
                  <a:schemeClr val="tx1"/>
                </a:solidFill>
              </a:rPr>
              <a:t>by the MISTRAL staff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First step for the selection of the best tomograms  </a:t>
            </a:r>
            <a:endParaRPr lang="en-CA" dirty="0"/>
          </a:p>
        </p:txBody>
      </p:sp>
      <p:sp>
        <p:nvSpPr>
          <p:cNvPr id="23" name="Flowchart: Merge 22"/>
          <p:cNvSpPr/>
          <p:nvPr/>
        </p:nvSpPr>
        <p:spPr>
          <a:xfrm>
            <a:off x="3048000" y="1976021"/>
            <a:ext cx="1220893" cy="289306"/>
          </a:xfrm>
          <a:prstGeom prst="flowChartMerg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Bent Arrow 48"/>
          <p:cNvSpPr/>
          <p:nvPr/>
        </p:nvSpPr>
        <p:spPr>
          <a:xfrm flipH="1">
            <a:off x="4786763" y="2523788"/>
            <a:ext cx="1632759" cy="3132575"/>
          </a:xfrm>
          <a:prstGeom prst="bentArrow">
            <a:avLst>
              <a:gd name="adj1" fmla="val 12787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4850551" y="4069533"/>
            <a:ext cx="1245447" cy="1586830"/>
          </a:xfrm>
          <a:prstGeom prst="bentArrow">
            <a:avLst>
              <a:gd name="adj1" fmla="val 17533"/>
              <a:gd name="adj2" fmla="val 36866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lowchart: Merge 49"/>
          <p:cNvSpPr/>
          <p:nvPr/>
        </p:nvSpPr>
        <p:spPr>
          <a:xfrm>
            <a:off x="7566140" y="3875343"/>
            <a:ext cx="881173" cy="219742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7544372" y="1981269"/>
            <a:ext cx="881173" cy="219742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718458" y="1987335"/>
            <a:ext cx="413658" cy="23544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718461" y="3620163"/>
            <a:ext cx="413658" cy="23544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1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30" grpId="0"/>
      <p:bldP spid="37" grpId="0"/>
      <p:bldP spid="49" grpId="0" animBg="1"/>
      <p:bldP spid="54" grpId="0" animBg="1"/>
      <p:bldP spid="50" grpId="0" animBg="1"/>
      <p:bldP spid="56" grpId="0" animBg="1"/>
      <p:bldP spid="52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678-4166-4DCD-82F9-244C7C6F4A04}" type="datetime1">
              <a:rPr lang="es-ES" smtClean="0"/>
              <a:t>2/11/21</a:t>
            </a:fld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88462" y="177348"/>
            <a:ext cx="707027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sz="2400" b="1" dirty="0" smtClean="0">
                <a:latin typeface="+mn-lt"/>
              </a:rPr>
              <a:t>MISTRAL User support Conclusion</a:t>
            </a:r>
            <a:endParaRPr lang="en-US" sz="2400" b="1" dirty="0"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1444" y="689348"/>
            <a:ext cx="83257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</p:txBody>
      </p:sp>
      <p:sp>
        <p:nvSpPr>
          <p:cNvPr id="7" name="8 CuadroTexto"/>
          <p:cNvSpPr txBox="1"/>
          <p:nvPr/>
        </p:nvSpPr>
        <p:spPr>
          <a:xfrm>
            <a:off x="1806464" y="1572495"/>
            <a:ext cx="5725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MISTRAL staff provides: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Production of Samples for MISTRAL staff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Production of  user samples (academic/industrial)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100% Screening of the samples with </a:t>
            </a:r>
            <a:r>
              <a:rPr lang="en-US" sz="1600" dirty="0" err="1" smtClean="0"/>
              <a:t>cryoepifluorescence</a:t>
            </a:r>
            <a:endParaRPr lang="en-US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smtClean="0"/>
              <a:t>Training</a:t>
            </a:r>
            <a:r>
              <a:rPr lang="en-US" sz="1600" dirty="0" smtClean="0"/>
              <a:t> of the Users.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1204" y="571508"/>
            <a:ext cx="8217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User support is a high time-consuming task for the MISTRAL staff due to several reasons:</a:t>
            </a:r>
          </a:p>
          <a:p>
            <a:pPr algn="just"/>
            <a:r>
              <a:rPr lang="en-US" sz="1600" dirty="0"/>
              <a:t>•        The </a:t>
            </a:r>
            <a:r>
              <a:rPr lang="en-US" sz="1600" dirty="0" err="1"/>
              <a:t>cryo</a:t>
            </a:r>
            <a:r>
              <a:rPr lang="en-US" sz="1600" dirty="0"/>
              <a:t>-tools (Plunge-freezing and </a:t>
            </a:r>
            <a:r>
              <a:rPr lang="en-US" sz="1600" dirty="0" err="1"/>
              <a:t>linkam</a:t>
            </a:r>
            <a:r>
              <a:rPr lang="en-US" sz="1600" dirty="0"/>
              <a:t> </a:t>
            </a:r>
            <a:r>
              <a:rPr lang="en-US" sz="1600" dirty="0" err="1"/>
              <a:t>cryostage</a:t>
            </a:r>
            <a:r>
              <a:rPr lang="en-US" sz="1600" dirty="0"/>
              <a:t>) for the </a:t>
            </a:r>
            <a:r>
              <a:rPr lang="en-US" sz="1600" dirty="0" err="1"/>
              <a:t>cryo</a:t>
            </a:r>
            <a:r>
              <a:rPr lang="en-US" sz="1600" dirty="0"/>
              <a:t> sample environment is an </a:t>
            </a:r>
            <a:r>
              <a:rPr lang="en-US" sz="1600" b="1" dirty="0"/>
              <a:t>uncommon equipment </a:t>
            </a:r>
            <a:r>
              <a:rPr lang="en-US" sz="1600" dirty="0"/>
              <a:t>for a normal </a:t>
            </a:r>
            <a:r>
              <a:rPr lang="en-US" sz="1600" dirty="0" err="1"/>
              <a:t>biolaboratory</a:t>
            </a:r>
            <a:r>
              <a:rPr lang="en-US" sz="1600" dirty="0"/>
              <a:t>. Since </a:t>
            </a:r>
            <a:r>
              <a:rPr lang="en-US" sz="1600" b="1" dirty="0"/>
              <a:t>they are not familiar with them</a:t>
            </a:r>
            <a:r>
              <a:rPr lang="en-US" sz="1600" dirty="0"/>
              <a:t>, only MISTRAL staff is able to prepare the samples for </a:t>
            </a:r>
            <a:r>
              <a:rPr lang="en-US" sz="1600" b="1" dirty="0"/>
              <a:t>the 60% of the </a:t>
            </a:r>
            <a:r>
              <a:rPr lang="en-US" sz="1600" b="1" dirty="0" err="1" smtClean="0"/>
              <a:t>Bioproposal</a:t>
            </a:r>
            <a:r>
              <a:rPr lang="en-US" sz="1600" dirty="0" smtClean="0"/>
              <a:t>.</a:t>
            </a:r>
            <a:r>
              <a:rPr lang="en-US" sz="1600" dirty="0"/>
              <a:t>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67191" y="6268081"/>
            <a:ext cx="6394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>
                <a:solidFill>
                  <a:srgbClr val="FF0000"/>
                </a:solidFill>
              </a:rPr>
              <a:t>No </a:t>
            </a:r>
            <a:r>
              <a:rPr lang="en-US" b="1" dirty="0" smtClean="0">
                <a:solidFill>
                  <a:srgbClr val="FF0000"/>
                </a:solidFill>
              </a:rPr>
              <a:t>staff </a:t>
            </a:r>
            <a:r>
              <a:rPr lang="en-US" b="1" dirty="0">
                <a:solidFill>
                  <a:srgbClr val="FF0000"/>
                </a:solidFill>
              </a:rPr>
              <a:t>is assigned to the  </a:t>
            </a:r>
            <a:r>
              <a:rPr lang="en-US" b="1" dirty="0" err="1" smtClean="0">
                <a:solidFill>
                  <a:srgbClr val="FF0000"/>
                </a:solidFill>
              </a:rPr>
              <a:t>Biolaboratory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 sample preparation </a:t>
            </a:r>
            <a:r>
              <a:rPr lang="en-US" b="1" dirty="0" smtClean="0">
                <a:solidFill>
                  <a:srgbClr val="FF0000"/>
                </a:solidFill>
              </a:rPr>
              <a:t>support. Done by MISTRAL scientist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3" name="Agrupar 32"/>
          <p:cNvGrpSpPr/>
          <p:nvPr/>
        </p:nvGrpSpPr>
        <p:grpSpPr>
          <a:xfrm>
            <a:off x="0" y="2929488"/>
            <a:ext cx="4391279" cy="3046892"/>
            <a:chOff x="0" y="3230824"/>
            <a:chExt cx="4391279" cy="3046892"/>
          </a:xfrm>
        </p:grpSpPr>
        <p:grpSp>
          <p:nvGrpSpPr>
            <p:cNvPr id="8" name="Agrupar 7"/>
            <p:cNvGrpSpPr/>
            <p:nvPr/>
          </p:nvGrpSpPr>
          <p:grpSpPr>
            <a:xfrm>
              <a:off x="0" y="3458553"/>
              <a:ext cx="4391279" cy="2819163"/>
              <a:chOff x="1371018" y="1933090"/>
              <a:chExt cx="6243587" cy="4087937"/>
            </a:xfrm>
          </p:grpSpPr>
          <p:sp>
            <p:nvSpPr>
              <p:cNvPr id="15" name="CuadroTexto 9"/>
              <p:cNvSpPr txBox="1"/>
              <p:nvPr/>
            </p:nvSpPr>
            <p:spPr>
              <a:xfrm>
                <a:off x="2516175" y="5348617"/>
                <a:ext cx="5002450" cy="67241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/>
              <a:p>
                <a:r>
                  <a:rPr lang="es-ES" sz="1400" dirty="0" smtClean="0">
                    <a:cs typeface="Arial" panose="020B0604020202020204" pitchFamily="34" charset="0"/>
                  </a:rPr>
                  <a:t>  2018           2019             2020            2021</a:t>
                </a:r>
              </a:p>
            </p:txBody>
          </p:sp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9905" y="1933090"/>
                <a:ext cx="5854700" cy="3492500"/>
              </a:xfrm>
              <a:prstGeom prst="rect">
                <a:avLst/>
              </a:prstGeom>
            </p:spPr>
          </p:pic>
          <p:sp>
            <p:nvSpPr>
              <p:cNvPr id="23" name="CuadroTexto 13"/>
              <p:cNvSpPr txBox="1"/>
              <p:nvPr/>
            </p:nvSpPr>
            <p:spPr>
              <a:xfrm rot="16200000">
                <a:off x="1396756" y="4969078"/>
                <a:ext cx="672410" cy="72388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/>
              <a:p>
                <a:r>
                  <a:rPr lang="es-ES" sz="1400" dirty="0">
                    <a:cs typeface="Arial" panose="020B0604020202020204" pitchFamily="34" charset="0"/>
                  </a:rPr>
                  <a:t>% </a:t>
                </a:r>
                <a:r>
                  <a:rPr lang="es-ES" sz="1400" dirty="0" err="1" smtClean="0"/>
                  <a:t>Allocated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Biological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Proposal</a:t>
                </a:r>
                <a:endParaRPr lang="es-ES" sz="1400" dirty="0">
                  <a:cs typeface="Arial" panose="020B0604020202020204" pitchFamily="34" charset="0"/>
                </a:endParaRPr>
              </a:p>
              <a:p>
                <a:endParaRPr lang="es-ES" sz="1400" dirty="0" smtClean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Agrupar 15"/>
            <p:cNvGrpSpPr/>
            <p:nvPr/>
          </p:nvGrpSpPr>
          <p:grpSpPr>
            <a:xfrm>
              <a:off x="1675446" y="3620673"/>
              <a:ext cx="1090050" cy="1119487"/>
              <a:chOff x="1675446" y="3620673"/>
              <a:chExt cx="1090050" cy="1119487"/>
            </a:xfrm>
          </p:grpSpPr>
          <p:sp>
            <p:nvSpPr>
              <p:cNvPr id="24" name="Down Arrow 20"/>
              <p:cNvSpPr/>
              <p:nvPr/>
            </p:nvSpPr>
            <p:spPr>
              <a:xfrm>
                <a:off x="1675446" y="3620673"/>
                <a:ext cx="689092" cy="1119487"/>
              </a:xfrm>
              <a:prstGeom prst="down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 rot="16200000">
                <a:off x="1851096" y="3674713"/>
                <a:ext cx="9144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/>
              <a:p>
                <a:r>
                  <a:rPr lang="es-ES_tradnl" sz="1400" dirty="0"/>
                  <a:t>2 </a:t>
                </a:r>
                <a:r>
                  <a:rPr lang="es-ES_tradnl" sz="1400" dirty="0" smtClean="0"/>
                  <a:t>BL </a:t>
                </a:r>
                <a:r>
                  <a:rPr lang="es-ES_tradnl" sz="1400" dirty="0" err="1" smtClean="0"/>
                  <a:t>staff</a:t>
                </a:r>
                <a:endParaRPr lang="es-ES_tradnl" sz="1400" dirty="0"/>
              </a:p>
              <a:p>
                <a:r>
                  <a:rPr lang="is-IS" sz="1400" dirty="0" smtClean="0"/>
                  <a:t> </a:t>
                </a:r>
                <a:endParaRPr lang="is-IS" sz="1400" dirty="0"/>
              </a:p>
              <a:p>
                <a:endParaRPr lang="es-ES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Rectángulo 29"/>
            <p:cNvSpPr/>
            <p:nvPr/>
          </p:nvSpPr>
          <p:spPr>
            <a:xfrm>
              <a:off x="1026920" y="3230824"/>
              <a:ext cx="2826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preparation support</a:t>
              </a:r>
              <a:endParaRPr lang="es-ES" dirty="0"/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4471562" y="2783343"/>
            <a:ext cx="5085021" cy="3239875"/>
            <a:chOff x="4471562" y="3041631"/>
            <a:chExt cx="5085021" cy="323987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4686" y="3501027"/>
              <a:ext cx="3478739" cy="2398221"/>
            </a:xfrm>
            <a:prstGeom prst="rect">
              <a:avLst/>
            </a:prstGeom>
          </p:spPr>
        </p:pic>
        <p:sp>
          <p:nvSpPr>
            <p:cNvPr id="25" name="CuadroTexto 9"/>
            <p:cNvSpPr txBox="1"/>
            <p:nvPr/>
          </p:nvSpPr>
          <p:spPr>
            <a:xfrm>
              <a:off x="5470827" y="5817792"/>
              <a:ext cx="3518355" cy="46371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s-ES" sz="1400" dirty="0" smtClean="0">
                  <a:cs typeface="Arial" panose="020B0604020202020204" pitchFamily="34" charset="0"/>
                </a:rPr>
                <a:t>  2018         2019         2020         2021</a:t>
              </a:r>
            </a:p>
          </p:txBody>
        </p:sp>
        <p:sp>
          <p:nvSpPr>
            <p:cNvPr id="26" name="CuadroTexto 13"/>
            <p:cNvSpPr txBox="1"/>
            <p:nvPr/>
          </p:nvSpPr>
          <p:spPr>
            <a:xfrm rot="16200000">
              <a:off x="4823113" y="5564604"/>
              <a:ext cx="463714" cy="50912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s-ES" sz="1400" dirty="0">
                  <a:cs typeface="Arial" panose="020B0604020202020204" pitchFamily="34" charset="0"/>
                </a:rPr>
                <a:t>% </a:t>
              </a:r>
              <a:r>
                <a:rPr lang="es-ES" sz="1400" dirty="0" err="1" smtClean="0"/>
                <a:t>Allocated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Biological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Proposal</a:t>
              </a:r>
              <a:endParaRPr lang="es-ES" sz="1400" dirty="0">
                <a:cs typeface="Arial" panose="020B0604020202020204" pitchFamily="34" charset="0"/>
              </a:endParaRPr>
            </a:p>
            <a:p>
              <a:endParaRPr lang="es-ES" sz="1400" dirty="0" smtClean="0">
                <a:cs typeface="Arial" panose="020B0604020202020204" pitchFamily="34" charset="0"/>
              </a:endParaRPr>
            </a:p>
          </p:txBody>
        </p:sp>
        <p:grpSp>
          <p:nvGrpSpPr>
            <p:cNvPr id="27" name="Agrupar 26"/>
            <p:cNvGrpSpPr/>
            <p:nvPr/>
          </p:nvGrpSpPr>
          <p:grpSpPr>
            <a:xfrm>
              <a:off x="6259663" y="3935193"/>
              <a:ext cx="1090050" cy="1119487"/>
              <a:chOff x="1675446" y="3620673"/>
              <a:chExt cx="1090050" cy="1119487"/>
            </a:xfrm>
          </p:grpSpPr>
          <p:sp>
            <p:nvSpPr>
              <p:cNvPr id="28" name="Down Arrow 20"/>
              <p:cNvSpPr/>
              <p:nvPr/>
            </p:nvSpPr>
            <p:spPr>
              <a:xfrm>
                <a:off x="1675446" y="3620673"/>
                <a:ext cx="689092" cy="1119487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 rot="16200000">
                <a:off x="1851096" y="3674713"/>
                <a:ext cx="9144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/>
              <a:p>
                <a:r>
                  <a:rPr lang="es-ES_tradnl" sz="1400" dirty="0"/>
                  <a:t>2 </a:t>
                </a:r>
                <a:r>
                  <a:rPr lang="es-ES_tradnl" sz="1400" dirty="0" smtClean="0"/>
                  <a:t>BL </a:t>
                </a:r>
                <a:r>
                  <a:rPr lang="es-ES_tradnl" sz="1400" dirty="0" err="1" smtClean="0"/>
                  <a:t>staff</a:t>
                </a:r>
                <a:endParaRPr lang="es-ES_tradnl" sz="1400" dirty="0"/>
              </a:p>
              <a:p>
                <a:r>
                  <a:rPr lang="is-IS" sz="1400" dirty="0" smtClean="0"/>
                  <a:t> </a:t>
                </a:r>
                <a:endParaRPr lang="is-IS" sz="1400" dirty="0"/>
              </a:p>
              <a:p>
                <a:endParaRPr lang="es-ES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Rectángulo 31"/>
            <p:cNvSpPr/>
            <p:nvPr/>
          </p:nvSpPr>
          <p:spPr>
            <a:xfrm>
              <a:off x="4471562" y="3041631"/>
              <a:ext cx="5085021" cy="78471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/>
                <a:t>Data </a:t>
              </a:r>
              <a:r>
                <a:rPr lang="en-US" kern="1200" dirty="0" smtClean="0"/>
                <a:t>Processing</a:t>
              </a:r>
              <a:r>
                <a:rPr lang="es-ES" kern="1200" dirty="0" smtClean="0"/>
                <a:t> </a:t>
              </a:r>
              <a:r>
                <a:rPr lang="en-US" kern="1200" dirty="0" smtClean="0"/>
                <a:t>support</a:t>
              </a:r>
              <a:endParaRPr lang="en-US" kern="1200" dirty="0"/>
            </a:p>
          </p:txBody>
        </p:sp>
      </p:grpSp>
      <p:sp>
        <p:nvSpPr>
          <p:cNvPr id="36" name="Rectángulo 35"/>
          <p:cNvSpPr/>
          <p:nvPr/>
        </p:nvSpPr>
        <p:spPr>
          <a:xfrm>
            <a:off x="154920" y="5848706"/>
            <a:ext cx="4581230" cy="54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 smtClean="0"/>
              <a:t>Averaging: 59.3 % Of the allocated biological proposal </a:t>
            </a:r>
            <a:r>
              <a:rPr lang="hr-HR" sz="1400" dirty="0"/>
              <a:t>		</a:t>
            </a:r>
            <a:r>
              <a:rPr lang="hr-HR" sz="1400" dirty="0" smtClean="0"/>
              <a:t>  </a:t>
            </a:r>
            <a:endParaRPr lang="hr-HR" sz="1400" dirty="0"/>
          </a:p>
        </p:txBody>
      </p:sp>
      <p:sp>
        <p:nvSpPr>
          <p:cNvPr id="37" name="Rectángulo 36"/>
          <p:cNvSpPr/>
          <p:nvPr/>
        </p:nvSpPr>
        <p:spPr>
          <a:xfrm>
            <a:off x="4634438" y="5850439"/>
            <a:ext cx="4581230" cy="54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 smtClean="0"/>
              <a:t>Averaging: 48.3 % Of the allocated biological proposal </a:t>
            </a:r>
            <a:r>
              <a:rPr lang="hr-HR" sz="1400" dirty="0"/>
              <a:t>		</a:t>
            </a:r>
            <a:r>
              <a:rPr lang="hr-HR" sz="1400" dirty="0" smtClean="0"/>
              <a:t>  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09653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pic>
        <p:nvPicPr>
          <p:cNvPr id="6146" name="Picture 2" descr="Pirámides y Prismas | Geometría Sag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7304">
            <a:off x="2264465" y="2908445"/>
            <a:ext cx="3675245" cy="34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28"/>
          <p:cNvSpPr/>
          <p:nvPr/>
        </p:nvSpPr>
        <p:spPr>
          <a:xfrm>
            <a:off x="828811" y="714231"/>
            <a:ext cx="7641771" cy="6205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Towards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correlative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imaging</a:t>
            </a:r>
            <a:r>
              <a:rPr lang="es-ES" dirty="0">
                <a:solidFill>
                  <a:schemeClr val="tx1"/>
                </a:solidFill>
              </a:rPr>
              <a:t> in 3D &amp; </a:t>
            </a:r>
            <a:r>
              <a:rPr lang="es-ES" dirty="0" err="1">
                <a:solidFill>
                  <a:schemeClr val="tx1"/>
                </a:solidFill>
              </a:rPr>
              <a:t>exploring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intercellular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connections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26" y="18158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4" y="1692357"/>
            <a:ext cx="3368028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1490079" y="2036904"/>
            <a:ext cx="5750169" cy="385566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ángulo redondeado 28"/>
          <p:cNvSpPr/>
          <p:nvPr/>
        </p:nvSpPr>
        <p:spPr>
          <a:xfrm>
            <a:off x="2653259" y="3582646"/>
            <a:ext cx="3522688" cy="2474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BEAMLINE GOAL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Obtain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3D structure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a whole cell without sectioning or  any addition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chemical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compounds for fixation or staining to link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function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b="1" dirty="0">
                <a:solidFill>
                  <a:srgbClr val="FFFF00"/>
                </a:solidFill>
              </a:rPr>
              <a:t>chemical information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54717" y="2009430"/>
            <a:ext cx="2050871" cy="10447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cs typeface="Arial" panose="020B0604020202020204" pitchFamily="34" charset="0"/>
              </a:rPr>
              <a:t>Structure</a:t>
            </a:r>
            <a:r>
              <a:rPr lang="en-US" dirty="0" smtClean="0">
                <a:cs typeface="Arial" panose="020B0604020202020204" pitchFamily="34" charset="0"/>
              </a:rPr>
              <a:t> information</a:t>
            </a:r>
          </a:p>
          <a:p>
            <a:pPr algn="ctr"/>
            <a:r>
              <a:rPr lang="en-US" dirty="0" err="1" smtClean="0">
                <a:cs typeface="Arial" panose="020B0604020202020204" pitchFamily="34" charset="0"/>
              </a:rPr>
              <a:t>Cryo</a:t>
            </a:r>
            <a:r>
              <a:rPr lang="en-US" dirty="0" smtClean="0">
                <a:cs typeface="Arial" panose="020B0604020202020204" pitchFamily="34" charset="0"/>
              </a:rPr>
              <a:t>-SXT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7130" y="5170910"/>
            <a:ext cx="2233749" cy="14325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Chemical information</a:t>
            </a:r>
          </a:p>
          <a:p>
            <a:pPr algn="ctr"/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CryoXANES</a:t>
            </a:r>
          </a:p>
          <a:p>
            <a:pPr algn="ctr"/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3D Cryo XRF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FTIR spectroscopy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36633" y="5176294"/>
            <a:ext cx="2233749" cy="14325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cs typeface="Arial" panose="020B0604020202020204" pitchFamily="34" charset="0"/>
              </a:rPr>
              <a:t>Location of specific molecules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Fluorescence microscopy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3D CryoSIM</a:t>
            </a:r>
          </a:p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endParaRPr lang="en-US" dirty="0" smtClean="0">
              <a:cs typeface="Arial" panose="020B0604020202020204" pitchFamily="34" charset="0"/>
            </a:endParaRPr>
          </a:p>
          <a:p>
            <a:pPr algn="ctr"/>
            <a:endParaRPr lang="en-US" dirty="0" smtClean="0">
              <a:cs typeface="Arial" panose="020B0604020202020204" pitchFamily="34" charset="0"/>
            </a:endParaRPr>
          </a:p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370880" y="5778706"/>
            <a:ext cx="687114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34263" y="5466411"/>
            <a:ext cx="160237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26"/>
          <p:cNvSpPr/>
          <p:nvPr/>
        </p:nvSpPr>
        <p:spPr>
          <a:xfrm>
            <a:off x="2375755" y="102666"/>
            <a:ext cx="5778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 err="1"/>
              <a:t>Current</a:t>
            </a:r>
            <a:r>
              <a:rPr lang="es-ES_tradnl" sz="2400" b="1" dirty="0"/>
              <a:t> in-</a:t>
            </a:r>
            <a:r>
              <a:rPr lang="es-ES_tradnl" sz="2400" b="1" dirty="0" err="1"/>
              <a:t>house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program</a:t>
            </a:r>
            <a:r>
              <a:rPr lang="es-ES_tradnl" sz="2400" b="1" dirty="0" smtClean="0"/>
              <a:t> and </a:t>
            </a:r>
            <a:r>
              <a:rPr lang="es-ES_tradnl" sz="2400" b="1" dirty="0" err="1" smtClean="0"/>
              <a:t>perspectives</a:t>
            </a:r>
            <a:r>
              <a:rPr lang="es-ES_tradnl" sz="2400" b="1" dirty="0" smtClean="0"/>
              <a:t>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5491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rved Right Arrow 18"/>
          <p:cNvSpPr/>
          <p:nvPr/>
        </p:nvSpPr>
        <p:spPr>
          <a:xfrm rot="1209554" flipH="1">
            <a:off x="6971880" y="1012482"/>
            <a:ext cx="1059297" cy="3894639"/>
          </a:xfrm>
          <a:prstGeom prst="curved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 rot="20365134">
            <a:off x="903303" y="1337473"/>
            <a:ext cx="1074249" cy="3428134"/>
          </a:xfrm>
          <a:prstGeom prst="curved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pic>
        <p:nvPicPr>
          <p:cNvPr id="6146" name="Picture 2" descr="Pirámides y Prismas | Geometría Sag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7304">
            <a:off x="2264465" y="2908445"/>
            <a:ext cx="3675245" cy="34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326" y="18158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4" y="1692357"/>
            <a:ext cx="3368028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8143" y="615128"/>
            <a:ext cx="6621694" cy="1244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Major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purpose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of the in-house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program is to develop: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 proof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of concep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to perform multimodal  correlation with other techniques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Establish the protocol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for the experiment for the  future users. 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1490079" y="2036904"/>
            <a:ext cx="5750169" cy="385566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ángulo redondeado 28"/>
          <p:cNvSpPr/>
          <p:nvPr/>
        </p:nvSpPr>
        <p:spPr>
          <a:xfrm>
            <a:off x="2653259" y="3582646"/>
            <a:ext cx="3522688" cy="2474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BEAMLINE GOAL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Obtain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3D structure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a whole cell without sectioning or  any addition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chemical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compounds for fixation or staining to link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function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b="1" dirty="0">
                <a:solidFill>
                  <a:srgbClr val="FFFF00"/>
                </a:solidFill>
              </a:rPr>
              <a:t>chemical information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54717" y="2009430"/>
            <a:ext cx="2050871" cy="10447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cs typeface="Arial" panose="020B0604020202020204" pitchFamily="34" charset="0"/>
              </a:rPr>
              <a:t>Structure</a:t>
            </a:r>
            <a:r>
              <a:rPr lang="en-US" dirty="0" smtClean="0">
                <a:cs typeface="Arial" panose="020B0604020202020204" pitchFamily="34" charset="0"/>
              </a:rPr>
              <a:t> information</a:t>
            </a:r>
          </a:p>
          <a:p>
            <a:pPr algn="ctr"/>
            <a:r>
              <a:rPr lang="en-US" dirty="0" err="1" smtClean="0">
                <a:cs typeface="Arial" panose="020B0604020202020204" pitchFamily="34" charset="0"/>
              </a:rPr>
              <a:t>Cryo</a:t>
            </a:r>
            <a:r>
              <a:rPr lang="en-US" dirty="0" smtClean="0">
                <a:cs typeface="Arial" panose="020B0604020202020204" pitchFamily="34" charset="0"/>
              </a:rPr>
              <a:t>-SXT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7130" y="5170910"/>
            <a:ext cx="2233749" cy="14325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Chemical information</a:t>
            </a:r>
          </a:p>
          <a:p>
            <a:pPr algn="ctr"/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CryoXANES</a:t>
            </a:r>
          </a:p>
          <a:p>
            <a:pPr algn="ctr"/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3D Cryo XRF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FTIR spectroscopy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36633" y="5176294"/>
            <a:ext cx="2233749" cy="14325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cs typeface="Arial" panose="020B0604020202020204" pitchFamily="34" charset="0"/>
              </a:rPr>
              <a:t>Location of specific molecules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Fluorescence microscopy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3D CryoSIM</a:t>
            </a:r>
          </a:p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endParaRPr lang="en-US" dirty="0" smtClean="0">
              <a:cs typeface="Arial" panose="020B0604020202020204" pitchFamily="34" charset="0"/>
            </a:endParaRPr>
          </a:p>
          <a:p>
            <a:pPr algn="ctr"/>
            <a:endParaRPr lang="en-US" dirty="0" smtClean="0">
              <a:cs typeface="Arial" panose="020B0604020202020204" pitchFamily="34" charset="0"/>
            </a:endParaRPr>
          </a:p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370880" y="5778706"/>
            <a:ext cx="687114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34263" y="5466411"/>
            <a:ext cx="160237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26"/>
          <p:cNvSpPr/>
          <p:nvPr/>
        </p:nvSpPr>
        <p:spPr>
          <a:xfrm>
            <a:off x="2375755" y="102666"/>
            <a:ext cx="5778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 err="1"/>
              <a:t>Current</a:t>
            </a:r>
            <a:r>
              <a:rPr lang="es-ES_tradnl" sz="2400" b="1" dirty="0"/>
              <a:t> in-</a:t>
            </a:r>
            <a:r>
              <a:rPr lang="es-ES_tradnl" sz="2400" b="1" dirty="0" err="1"/>
              <a:t>house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program</a:t>
            </a:r>
            <a:r>
              <a:rPr lang="es-ES_tradnl" sz="2400" b="1" dirty="0" smtClean="0"/>
              <a:t> and </a:t>
            </a:r>
            <a:r>
              <a:rPr lang="es-ES_tradnl" sz="2400" b="1" dirty="0" err="1" smtClean="0"/>
              <a:t>perspectives</a:t>
            </a:r>
            <a:r>
              <a:rPr lang="es-ES_tradnl" sz="2400" b="1" dirty="0" smtClean="0"/>
              <a:t>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2528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411D-C9E9-42BF-8356-42343823EE97}" type="datetime1">
              <a:rPr lang="es-ES" smtClean="0"/>
              <a:t>2/11/21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157544" y="5481382"/>
            <a:ext cx="4821737" cy="1316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SARS-CoV-2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infection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therapy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causing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intracellular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membrane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alterations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62424" y="3784407"/>
            <a:ext cx="4829301" cy="72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Characterisation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structural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alterations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induced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</a:rPr>
              <a:t>Zika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 virus </a:t>
            </a: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55576" y="4553195"/>
            <a:ext cx="4836150" cy="6402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Integrated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Structural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Biology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of  </a:t>
            </a:r>
            <a:r>
              <a:rPr lang="es-ES" b="1" i="1" dirty="0" err="1" smtClean="0">
                <a:solidFill>
                  <a:schemeClr val="accent1">
                    <a:lumMod val="75000"/>
                  </a:schemeClr>
                </a:solidFill>
              </a:rPr>
              <a:t>Mycoplasmas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715676" y="-74250"/>
            <a:ext cx="3554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 err="1"/>
              <a:t>Current</a:t>
            </a:r>
            <a:r>
              <a:rPr lang="es-ES_tradnl" sz="2400" b="1" dirty="0"/>
              <a:t> in-</a:t>
            </a:r>
            <a:r>
              <a:rPr lang="es-ES_tradnl" sz="2400" b="1" dirty="0" err="1"/>
              <a:t>house</a:t>
            </a:r>
            <a:r>
              <a:rPr lang="es-ES_tradnl" sz="2400" b="1" dirty="0"/>
              <a:t> </a:t>
            </a:r>
            <a:r>
              <a:rPr lang="es-ES_tradnl" sz="2400" b="1" dirty="0" err="1"/>
              <a:t>program</a:t>
            </a:r>
            <a:r>
              <a:rPr lang="es-ES_tradnl" sz="2400" b="1" dirty="0"/>
              <a:t> </a:t>
            </a:r>
            <a:endParaRPr lang="es-E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153292" y="549340"/>
            <a:ext cx="4586622" cy="704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Structure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information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5" name="Rectángulo redondeado 7"/>
          <p:cNvSpPr/>
          <p:nvPr/>
        </p:nvSpPr>
        <p:spPr>
          <a:xfrm>
            <a:off x="257174" y="1506726"/>
            <a:ext cx="4552969" cy="5245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Hepatitis C infection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ángulo redondeado 7"/>
          <p:cNvSpPr/>
          <p:nvPr/>
        </p:nvSpPr>
        <p:spPr>
          <a:xfrm>
            <a:off x="252362" y="2056549"/>
            <a:ext cx="4598316" cy="7844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Multimodal experiment for reversion of the infection by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antiviral drugs</a:t>
            </a:r>
          </a:p>
          <a:p>
            <a:pPr algn="jus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MISTRAL+MIRAS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beamline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utoShape 4" descr="MAPS SHOW HOW DRUGS REVERSE ALTERATIONS IN HEPATITIS C-INFECTED CELLS — en"/>
          <p:cNvSpPr>
            <a:spLocks noChangeAspect="1" noChangeArrowheads="1"/>
          </p:cNvSpPr>
          <p:nvPr/>
        </p:nvSpPr>
        <p:spPr bwMode="auto">
          <a:xfrm>
            <a:off x="155575" y="-585788"/>
            <a:ext cx="37433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MAPS SHOW HOW DRUGS REVERSE ALTERATIONS IN HEPATITIS C-INFECTED CELLS — en"/>
          <p:cNvSpPr>
            <a:spLocks noChangeAspect="1" noChangeArrowheads="1"/>
          </p:cNvSpPr>
          <p:nvPr/>
        </p:nvSpPr>
        <p:spPr bwMode="auto">
          <a:xfrm>
            <a:off x="307975" y="-433388"/>
            <a:ext cx="37433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MAPS SHOW HOW DRUGS REVERSE ALTERATIONS IN HEPATITIS C-INFECTED CELLS — en"/>
          <p:cNvSpPr>
            <a:spLocks noChangeAspect="1" noChangeArrowheads="1"/>
          </p:cNvSpPr>
          <p:nvPr/>
        </p:nvSpPr>
        <p:spPr bwMode="auto">
          <a:xfrm>
            <a:off x="460375" y="-280988"/>
            <a:ext cx="37433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IM_HCV_MIS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64" y="1399913"/>
            <a:ext cx="3903808" cy="154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7"/>
          <p:cNvSpPr/>
          <p:nvPr/>
        </p:nvSpPr>
        <p:spPr>
          <a:xfrm>
            <a:off x="216192" y="3044259"/>
            <a:ext cx="8728517" cy="3816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 preparation strategies for efficient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correlation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3D-SIM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-SXT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99" y="34096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b="1" dirty="0" err="1" smtClean="0">
                <a:cs typeface="Arial" panose="020B0604020202020204" pitchFamily="34" charset="0"/>
              </a:rPr>
              <a:t>Multi-scale</a:t>
            </a:r>
            <a:r>
              <a:rPr lang="es-ES" b="1" dirty="0" smtClean="0"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cs typeface="Arial" panose="020B0604020202020204" pitchFamily="34" charset="0"/>
              </a:rPr>
              <a:t>collaboration</a:t>
            </a:r>
            <a:r>
              <a:rPr lang="es-ES" b="1" dirty="0" smtClean="0"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cs typeface="Arial" panose="020B0604020202020204" pitchFamily="34" charset="0"/>
              </a:rPr>
              <a:t>with</a:t>
            </a:r>
            <a:r>
              <a:rPr lang="es-ES" b="1" dirty="0" smtClean="0">
                <a:cs typeface="Arial" panose="020B0604020202020204" pitchFamily="34" charset="0"/>
              </a:rPr>
              <a:t> MX: </a:t>
            </a:r>
            <a:r>
              <a:rPr lang="es-ES" b="1" dirty="0" err="1" smtClean="0">
                <a:cs typeface="Arial" panose="020B0604020202020204" pitchFamily="34" charset="0"/>
              </a:rPr>
              <a:t>Xaira</a:t>
            </a:r>
            <a:r>
              <a:rPr lang="es-ES" b="1" dirty="0" smtClean="0">
                <a:cs typeface="Arial" panose="020B0604020202020204" pitchFamily="34" charset="0"/>
              </a:rPr>
              <a:t> + </a:t>
            </a:r>
            <a:r>
              <a:rPr lang="es-ES" b="1" dirty="0" err="1" smtClean="0">
                <a:cs typeface="Arial" panose="020B0604020202020204" pitchFamily="34" charset="0"/>
              </a:rPr>
              <a:t>Xaloc</a:t>
            </a:r>
            <a:r>
              <a:rPr lang="es-ES" b="1" dirty="0" smtClean="0">
                <a:cs typeface="Arial" panose="020B0604020202020204" pitchFamily="34" charset="0"/>
              </a:rPr>
              <a:t> </a:t>
            </a:r>
            <a:endParaRPr lang="en-US" b="1" dirty="0" smtClean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70" y="3970039"/>
            <a:ext cx="3854361" cy="97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" y="-33851"/>
            <a:ext cx="2573651" cy="14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981075" y="333375"/>
            <a:ext cx="2172217" cy="92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81075" y="28575"/>
            <a:ext cx="2172217" cy="520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81150" y="28575"/>
            <a:ext cx="6158764" cy="520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81150" y="333375"/>
            <a:ext cx="1781175" cy="568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887" y="5268889"/>
            <a:ext cx="4126113" cy="15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9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86600" y="6250485"/>
            <a:ext cx="2057400" cy="365125"/>
          </a:xfrm>
        </p:spPr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sp>
        <p:nvSpPr>
          <p:cNvPr id="27" name="Rectángulo 26"/>
          <p:cNvSpPr/>
          <p:nvPr/>
        </p:nvSpPr>
        <p:spPr>
          <a:xfrm>
            <a:off x="1163195" y="-28760"/>
            <a:ext cx="3486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 err="1"/>
              <a:t>Current</a:t>
            </a:r>
            <a:r>
              <a:rPr lang="es-ES_tradnl" sz="2400" b="1" dirty="0"/>
              <a:t> in-</a:t>
            </a:r>
            <a:r>
              <a:rPr lang="es-ES_tradnl" sz="2400" b="1" dirty="0" err="1"/>
              <a:t>house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program</a:t>
            </a:r>
            <a:endParaRPr lang="es-ES" sz="2400" b="1" dirty="0"/>
          </a:p>
        </p:txBody>
      </p:sp>
      <p:sp>
        <p:nvSpPr>
          <p:cNvPr id="30" name="Rectángulo redondeado 14"/>
          <p:cNvSpPr/>
          <p:nvPr/>
        </p:nvSpPr>
        <p:spPr>
          <a:xfrm>
            <a:off x="209006" y="1888731"/>
            <a:ext cx="3304903" cy="85177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Correlation with X-Ray </a:t>
            </a:r>
            <a:r>
              <a:rPr lang="en-US" b="1" dirty="0" smtClean="0">
                <a:solidFill>
                  <a:schemeClr val="tx1"/>
                </a:solidFill>
              </a:rPr>
              <a:t>Fluorescence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1" name="Rectángulo redondeado 7"/>
          <p:cNvSpPr/>
          <p:nvPr/>
        </p:nvSpPr>
        <p:spPr>
          <a:xfrm>
            <a:off x="134056" y="2942867"/>
            <a:ext cx="3407319" cy="16873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Intracellular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Localization</a:t>
            </a:r>
            <a:r>
              <a:rPr lang="es-ES" dirty="0">
                <a:solidFill>
                  <a:schemeClr val="tx1"/>
                </a:solidFill>
              </a:rPr>
              <a:t> and </a:t>
            </a:r>
            <a:r>
              <a:rPr lang="es-ES" dirty="0" err="1">
                <a:solidFill>
                  <a:schemeClr val="tx1"/>
                </a:solidFill>
              </a:rPr>
              <a:t>Quantification</a:t>
            </a:r>
            <a:r>
              <a:rPr lang="es-ES" dirty="0">
                <a:solidFill>
                  <a:schemeClr val="tx1"/>
                </a:solidFill>
              </a:rPr>
              <a:t> of </a:t>
            </a:r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dirty="0" err="1" smtClean="0">
                <a:solidFill>
                  <a:schemeClr val="tx1"/>
                </a:solidFill>
              </a:rPr>
              <a:t>Ions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Iridium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Anticancer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Compound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2" name="Rectángulo redondeado 7"/>
          <p:cNvSpPr/>
          <p:nvPr/>
        </p:nvSpPr>
        <p:spPr>
          <a:xfrm>
            <a:off x="106590" y="4855887"/>
            <a:ext cx="3407319" cy="15008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Intracellular Ion deregulation in </a:t>
            </a:r>
            <a:r>
              <a:rPr lang="en-US" dirty="0" smtClean="0">
                <a:solidFill>
                  <a:schemeClr val="tx1"/>
                </a:solidFill>
              </a:rPr>
              <a:t>in stress condition for </a:t>
            </a:r>
            <a:r>
              <a:rPr lang="en-US" b="1" dirty="0" smtClean="0">
                <a:solidFill>
                  <a:schemeClr val="tx1"/>
                </a:solidFill>
              </a:rPr>
              <a:t>viral infection </a:t>
            </a:r>
            <a:r>
              <a:rPr lang="es-ES" b="1" dirty="0" smtClean="0">
                <a:solidFill>
                  <a:schemeClr val="tx1"/>
                </a:solidFill>
              </a:rPr>
              <a:t>	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3" name="Rectángulo redondeado 14"/>
          <p:cNvSpPr/>
          <p:nvPr/>
        </p:nvSpPr>
        <p:spPr>
          <a:xfrm>
            <a:off x="3611970" y="1888732"/>
            <a:ext cx="2588082" cy="8517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Correlation </a:t>
            </a:r>
            <a:r>
              <a:rPr lang="en-US" b="1" dirty="0">
                <a:solidFill>
                  <a:schemeClr val="tx1"/>
                </a:solidFill>
              </a:rPr>
              <a:t>with </a:t>
            </a:r>
            <a:r>
              <a:rPr lang="en-US" b="1" dirty="0" err="1">
                <a:solidFill>
                  <a:schemeClr val="tx1"/>
                </a:solidFill>
              </a:rPr>
              <a:t>cryo</a:t>
            </a:r>
            <a:r>
              <a:rPr lang="en-US" b="1" dirty="0">
                <a:solidFill>
                  <a:schemeClr val="tx1"/>
                </a:solidFill>
              </a:rPr>
              <a:t>-XANES </a:t>
            </a:r>
            <a:r>
              <a:rPr lang="en-US" b="1" dirty="0" smtClean="0">
                <a:solidFill>
                  <a:schemeClr val="tx1"/>
                </a:solidFill>
              </a:rPr>
              <a:t>microscopy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4" name="Rectángulo redondeado 14"/>
          <p:cNvSpPr/>
          <p:nvPr/>
        </p:nvSpPr>
        <p:spPr>
          <a:xfrm>
            <a:off x="6372275" y="1918919"/>
            <a:ext cx="2693347" cy="851776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Correlation with FTIR spectroscopy</a:t>
            </a:r>
            <a:endParaRPr lang="es-ES_tradnl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6" name="Rectángulo redondeado 7"/>
          <p:cNvSpPr/>
          <p:nvPr/>
        </p:nvSpPr>
        <p:spPr>
          <a:xfrm>
            <a:off x="6329220" y="2910173"/>
            <a:ext cx="2853969" cy="22126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Multiscale study for Identification of 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chemical </a:t>
            </a:r>
            <a:r>
              <a:rPr lang="en-US" b="1" dirty="0">
                <a:solidFill>
                  <a:schemeClr val="tx1"/>
                </a:solidFill>
              </a:rPr>
              <a:t>composition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the viral structures and the </a:t>
            </a:r>
            <a:r>
              <a:rPr lang="en-US" b="1" dirty="0" smtClean="0">
                <a:solidFill>
                  <a:schemeClr val="tx1"/>
                </a:solidFill>
              </a:rPr>
              <a:t>cellular oxidation </a:t>
            </a:r>
            <a:r>
              <a:rPr lang="en-US" dirty="0" smtClean="0">
                <a:solidFill>
                  <a:schemeClr val="tx1"/>
                </a:solidFill>
              </a:rPr>
              <a:t>for drug treatments HCV</a:t>
            </a:r>
            <a:endParaRPr lang="en-US" alt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7" name="Rectángulo redondeado 7"/>
          <p:cNvSpPr/>
          <p:nvPr/>
        </p:nvSpPr>
        <p:spPr>
          <a:xfrm>
            <a:off x="3691273" y="2865403"/>
            <a:ext cx="2530307" cy="35297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 mineralization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Cholesterol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</a:rPr>
              <a:t>Atherosclerosis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Calcium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</a:rPr>
              <a:t>Algae</a:t>
            </a:r>
            <a:endParaRPr lang="es-ES_tradnl" dirty="0" smtClean="0">
              <a:solidFill>
                <a:schemeClr val="tx1"/>
              </a:solidFill>
            </a:endParaRPr>
          </a:p>
          <a:p>
            <a:pPr algn="ctr"/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</a:t>
            </a:r>
            <a:r>
              <a:rPr lang="es-ES_trad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urchin</a:t>
            </a: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embryos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Hydroxyapatite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Human </a:t>
            </a:r>
            <a:r>
              <a:rPr lang="es-ES" dirty="0" err="1">
                <a:solidFill>
                  <a:schemeClr val="tx1"/>
                </a:solidFill>
              </a:rPr>
              <a:t>Bone-Marrow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Mesenchymal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Stem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Cells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817" y="9227"/>
            <a:ext cx="3072237" cy="169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2921608" y="682201"/>
            <a:ext cx="3250592" cy="5371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21607" y="1699352"/>
            <a:ext cx="3250593" cy="476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078231" y="752475"/>
            <a:ext cx="1855969" cy="466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8231" y="1699352"/>
            <a:ext cx="1855969" cy="95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21607" y="682201"/>
            <a:ext cx="2233749" cy="107430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Chemical information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cs typeface="Arial" panose="020B0604020202020204" pitchFamily="34" charset="0"/>
              </a:rPr>
              <a:t>CryoXANES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cs typeface="Arial" panose="020B0604020202020204" pitchFamily="34" charset="0"/>
              </a:rPr>
              <a:t>3D Cryo XRF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FTIR spectroscopy</a:t>
            </a:r>
            <a:endParaRPr lang="es-ES_tradnl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924" y="5122649"/>
            <a:ext cx="2790548" cy="15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411D-C9E9-42BF-8356-42343823EE97}" type="datetime1">
              <a:rPr lang="es-ES" smtClean="0"/>
              <a:t>2/11/21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sp>
        <p:nvSpPr>
          <p:cNvPr id="25" name="Marcador de pie de página 4"/>
          <p:cNvSpPr txBox="1">
            <a:spLocks/>
          </p:cNvSpPr>
          <p:nvPr/>
        </p:nvSpPr>
        <p:spPr>
          <a:xfrm>
            <a:off x="415925" y="6218238"/>
            <a:ext cx="640080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MISTRAL </a:t>
            </a:r>
            <a:r>
              <a:rPr lang="en-US" dirty="0" err="1" smtClean="0"/>
              <a:t>inhouse</a:t>
            </a:r>
            <a:r>
              <a:rPr lang="en-US" dirty="0" smtClean="0"/>
              <a:t> research and user support</a:t>
            </a:r>
            <a:endParaRPr lang="es-ES" dirty="0"/>
          </a:p>
        </p:txBody>
      </p:sp>
      <p:sp>
        <p:nvSpPr>
          <p:cNvPr id="27" name="Rectángulo 26"/>
          <p:cNvSpPr/>
          <p:nvPr/>
        </p:nvSpPr>
        <p:spPr>
          <a:xfrm>
            <a:off x="3057138" y="38485"/>
            <a:ext cx="4880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Current in-house program EU project</a:t>
            </a:r>
            <a:endParaRPr lang="en-US" sz="2400" b="1" dirty="0"/>
          </a:p>
        </p:txBody>
      </p:sp>
      <p:pic>
        <p:nvPicPr>
          <p:cNvPr id="9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65"/>
            <a:ext cx="3322293" cy="1916061"/>
          </a:xfrm>
          <a:prstGeom prst="rect">
            <a:avLst/>
          </a:prstGeom>
        </p:spPr>
      </p:pic>
      <p:sp>
        <p:nvSpPr>
          <p:cNvPr id="10" name="Rectángulo 6"/>
          <p:cNvSpPr/>
          <p:nvPr/>
        </p:nvSpPr>
        <p:spPr>
          <a:xfrm>
            <a:off x="2906272" y="2066670"/>
            <a:ext cx="6237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Given </a:t>
            </a:r>
            <a:r>
              <a:rPr lang="en-US" sz="1600" dirty="0"/>
              <a:t>the constant demand for easily accessible and user-friendly methodologies, we are working in development </a:t>
            </a:r>
            <a:r>
              <a:rPr lang="en-US" sz="1600" dirty="0" smtClean="0"/>
              <a:t>of  </a:t>
            </a:r>
            <a:r>
              <a:rPr lang="en-US" sz="1600" dirty="0"/>
              <a:t>correlation for </a:t>
            </a:r>
            <a:r>
              <a:rPr lang="en-US" sz="1600" dirty="0" smtClean="0"/>
              <a:t>fluorescent light </a:t>
            </a:r>
            <a:r>
              <a:rPr lang="en-US" sz="1600" dirty="0"/>
              <a:t>and X-ray </a:t>
            </a:r>
            <a:r>
              <a:rPr lang="en-US" sz="1600" dirty="0" smtClean="0"/>
              <a:t>tomography imaging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Microscope </a:t>
            </a:r>
            <a:r>
              <a:rPr lang="en-US" sz="1600" dirty="0"/>
              <a:t>for </a:t>
            </a:r>
            <a:r>
              <a:rPr lang="en-US" sz="1600" dirty="0" err="1" smtClean="0"/>
              <a:t>cryo</a:t>
            </a:r>
            <a:r>
              <a:rPr lang="en-US" sz="1600" dirty="0" smtClean="0"/>
              <a:t> </a:t>
            </a:r>
            <a:r>
              <a:rPr lang="en-US" sz="1600" b="1" dirty="0" smtClean="0"/>
              <a:t>3D </a:t>
            </a:r>
            <a:r>
              <a:rPr lang="en-US" sz="1600" b="1" dirty="0"/>
              <a:t>super-resolution fluorescence </a:t>
            </a:r>
            <a:r>
              <a:rPr lang="en-US" sz="1600" b="1" dirty="0" err="1"/>
              <a:t>cryo</a:t>
            </a:r>
            <a:r>
              <a:rPr lang="en-US" sz="1600" b="1" dirty="0"/>
              <a:t>-imaging </a:t>
            </a:r>
            <a:r>
              <a:rPr lang="en-US" sz="1600" dirty="0"/>
              <a:t>at 200 nm resolution using </a:t>
            </a:r>
            <a:r>
              <a:rPr lang="en-US" sz="1600" b="1" dirty="0"/>
              <a:t>structured illumination microscopy</a:t>
            </a:r>
            <a:r>
              <a:rPr lang="en-US" sz="1600" dirty="0"/>
              <a:t>. </a:t>
            </a:r>
            <a:endParaRPr lang="en-US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11" name="Rectángulo 12"/>
          <p:cNvSpPr/>
          <p:nvPr/>
        </p:nvSpPr>
        <p:spPr>
          <a:xfrm>
            <a:off x="5618797" y="6581001"/>
            <a:ext cx="4391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u="sng" dirty="0" err="1" smtClean="0"/>
              <a:t>Nat</a:t>
            </a:r>
            <a:r>
              <a:rPr lang="es-ES" sz="1200" u="sng" dirty="0" smtClean="0"/>
              <a:t> </a:t>
            </a:r>
            <a:r>
              <a:rPr lang="es-ES" sz="1200" u="sng" dirty="0" err="1"/>
              <a:t>Protoc</a:t>
            </a:r>
            <a:r>
              <a:rPr lang="es-ES" sz="1200" dirty="0"/>
              <a:t> 16(6): 2851-</a:t>
            </a:r>
            <a:r>
              <a:rPr lang="es-ES" sz="1200" dirty="0" smtClean="0"/>
              <a:t>2885 </a:t>
            </a:r>
            <a:r>
              <a:rPr lang="es-ES" sz="1200" dirty="0"/>
              <a:t>. (2021)</a:t>
            </a:r>
          </a:p>
        </p:txBody>
      </p:sp>
      <p:sp>
        <p:nvSpPr>
          <p:cNvPr id="15" name="Rectángulo 6"/>
          <p:cNvSpPr/>
          <p:nvPr/>
        </p:nvSpPr>
        <p:spPr>
          <a:xfrm>
            <a:off x="-495144" y="5475209"/>
            <a:ext cx="9709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There are 2 </a:t>
            </a:r>
            <a:r>
              <a:rPr lang="en-US" sz="1600" b="1" dirty="0" err="1" smtClean="0"/>
              <a:t>cryo</a:t>
            </a:r>
            <a:r>
              <a:rPr lang="en-US" sz="1600" b="1" dirty="0" smtClean="0"/>
              <a:t> 3D-SIM in the world: Diamond and ALBA </a:t>
            </a:r>
            <a:r>
              <a:rPr lang="en-GB" sz="1600" dirty="0" smtClean="0"/>
              <a:t>Strategic tool to </a:t>
            </a:r>
            <a:r>
              <a:rPr lang="en-GB" sz="1600" dirty="0"/>
              <a:t>locate a hub of advanced BIO services for users. These complementary services </a:t>
            </a:r>
            <a:r>
              <a:rPr lang="en-GB" sz="1600" dirty="0" smtClean="0"/>
              <a:t>generate </a:t>
            </a:r>
            <a:r>
              <a:rPr lang="en-GB" sz="1600" dirty="0"/>
              <a:t>a large </a:t>
            </a:r>
            <a:r>
              <a:rPr lang="en-US" sz="1600" dirty="0"/>
              <a:t>number of users at national and international level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5" y="0"/>
            <a:ext cx="2684898" cy="147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009775" y="644577"/>
            <a:ext cx="1104087" cy="359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52625" y="1428750"/>
            <a:ext cx="1180287" cy="504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61818" y="644577"/>
            <a:ext cx="2890251" cy="359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13862" y="644577"/>
            <a:ext cx="2338207" cy="12891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cs typeface="Arial" panose="020B0604020202020204" pitchFamily="34" charset="0"/>
              </a:rPr>
              <a:t>Location of specific molecules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Fluorescence microscopy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Cryo 3D-SIM</a:t>
            </a:r>
          </a:p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618968" y="1432966"/>
            <a:ext cx="648107" cy="54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23"/>
          <p:cNvSpPr/>
          <p:nvPr/>
        </p:nvSpPr>
        <p:spPr>
          <a:xfrm>
            <a:off x="-448842" y="3843395"/>
            <a:ext cx="6793505" cy="677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optical parts are controlled by acquisition software GUI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105129" y="4428313"/>
            <a:ext cx="2809224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development: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 temporary location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part time by  ALBA staff</a:t>
            </a:r>
          </a:p>
        </p:txBody>
      </p:sp>
      <p:sp>
        <p:nvSpPr>
          <p:cNvPr id="23" name="TextBox 1"/>
          <p:cNvSpPr txBox="1"/>
          <p:nvPr/>
        </p:nvSpPr>
        <p:spPr>
          <a:xfrm flipH="1">
            <a:off x="5914873" y="4555991"/>
            <a:ext cx="13029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 EU </a:t>
            </a:r>
            <a:r>
              <a:rPr lang="en-US" sz="1600" dirty="0" err="1" smtClean="0">
                <a:cs typeface="Arial" panose="020B0604020202020204" pitchFamily="34" charset="0"/>
              </a:rPr>
              <a:t>iNext</a:t>
            </a:r>
            <a:r>
              <a:rPr lang="en-US" sz="1600" dirty="0" smtClean="0">
                <a:cs typeface="Arial" panose="020B0604020202020204" pitchFamily="34" charset="0"/>
              </a:rPr>
              <a:t> Discovery FTE </a:t>
            </a:r>
            <a:r>
              <a:rPr lang="en-US" sz="1600" dirty="0" err="1" smtClean="0">
                <a:cs typeface="Arial" panose="020B0604020202020204" pitchFamily="34" charset="0"/>
              </a:rPr>
              <a:t>Joaquín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Otón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endParaRPr lang="en-US" sz="1600" dirty="0">
              <a:cs typeface="Arial" panose="020B0604020202020204" pitchFamily="34" charset="0"/>
            </a:endParaRPr>
          </a:p>
          <a:p>
            <a:r>
              <a:rPr lang="en-US" sz="1600" dirty="0">
                <a:cs typeface="Arial" panose="020B0604020202020204" pitchFamily="34" charset="0"/>
              </a:rPr>
              <a:t>D</a:t>
            </a:r>
            <a:r>
              <a:rPr lang="en-US" sz="1600" dirty="0" smtClean="0">
                <a:cs typeface="Arial" panose="020B0604020202020204" pitchFamily="34" charset="0"/>
              </a:rPr>
              <a:t>evelop  automatic 3D correlation</a:t>
            </a:r>
          </a:p>
          <a:p>
            <a:r>
              <a:rPr lang="en-US" sz="1600" dirty="0" smtClean="0">
                <a:cs typeface="Arial" panose="020B0604020202020204" pitchFamily="34" charset="0"/>
              </a:rPr>
              <a:t> script for CLXM 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7" y="4649128"/>
            <a:ext cx="2317237" cy="44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4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62825</TotalTime>
  <Words>967</Words>
  <Application>Microsoft Macintosh PowerPoint</Application>
  <PresentationFormat>Presentación en pantalla (4:3)</PresentationFormat>
  <Paragraphs>202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MISTRAL user support and inhouse research</vt:lpstr>
      <vt:lpstr>MISTRAL User support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User support 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Ana Perez</cp:lastModifiedBy>
  <cp:revision>753</cp:revision>
  <cp:lastPrinted>2019-10-11T16:34:54Z</cp:lastPrinted>
  <dcterms:created xsi:type="dcterms:W3CDTF">2015-04-21T23:16:41Z</dcterms:created>
  <dcterms:modified xsi:type="dcterms:W3CDTF">2021-11-02T12:42:46Z</dcterms:modified>
</cp:coreProperties>
</file>