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5"/>
  </p:notesMasterIdLst>
  <p:sldIdLst>
    <p:sldId id="258" r:id="rId3"/>
    <p:sldId id="279" r:id="rId4"/>
    <p:sldId id="288" r:id="rId5"/>
    <p:sldId id="260" r:id="rId6"/>
    <p:sldId id="267" r:id="rId7"/>
    <p:sldId id="296" r:id="rId8"/>
    <p:sldId id="297" r:id="rId9"/>
    <p:sldId id="291" r:id="rId10"/>
    <p:sldId id="292" r:id="rId11"/>
    <p:sldId id="295" r:id="rId12"/>
    <p:sldId id="293" r:id="rId13"/>
    <p:sldId id="289" r:id="rId14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22D4F"/>
    <a:srgbClr val="88A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83216" autoAdjust="0"/>
  </p:normalViewPr>
  <p:slideViewPr>
    <p:cSldViewPr snapToGrid="0">
      <p:cViewPr>
        <p:scale>
          <a:sx n="140" d="100"/>
          <a:sy n="140" d="100"/>
        </p:scale>
        <p:origin x="-750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391983255309025"/>
          <c:y val="0.320216138447738"/>
          <c:w val="0.64646708819960885"/>
          <c:h val="0.398273161145044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bio-requested shifts</c:v>
                </c:pt>
              </c:strCache>
            </c:strRef>
          </c:tx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111</c:v>
                </c:pt>
                <c:pt idx="1">
                  <c:v>133</c:v>
                </c:pt>
                <c:pt idx="2">
                  <c:v>343</c:v>
                </c:pt>
                <c:pt idx="3">
                  <c:v>368</c:v>
                </c:pt>
                <c:pt idx="4">
                  <c:v>413</c:v>
                </c:pt>
                <c:pt idx="5">
                  <c:v>426</c:v>
                </c:pt>
                <c:pt idx="6">
                  <c:v>372</c:v>
                </c:pt>
                <c:pt idx="7">
                  <c:v>288</c:v>
                </c:pt>
                <c:pt idx="8">
                  <c:v>399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bio-granted shifts</c:v>
                </c:pt>
              </c:strCache>
            </c:strRef>
          </c:tx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108</c:v>
                </c:pt>
                <c:pt idx="1">
                  <c:v>141</c:v>
                </c:pt>
                <c:pt idx="2">
                  <c:v>276</c:v>
                </c:pt>
                <c:pt idx="3">
                  <c:v>264</c:v>
                </c:pt>
                <c:pt idx="4">
                  <c:v>279</c:v>
                </c:pt>
                <c:pt idx="5">
                  <c:v>246</c:v>
                </c:pt>
                <c:pt idx="6">
                  <c:v>225</c:v>
                </c:pt>
                <c:pt idx="7">
                  <c:v>165</c:v>
                </c:pt>
                <c:pt idx="8">
                  <c:v>252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33989120"/>
        <c:axId val="215442560"/>
      </c:barChart>
      <c:lineChart>
        <c:grouping val="standard"/>
        <c:varyColors val="0"/>
        <c:ser>
          <c:idx val="3"/>
          <c:order val="2"/>
          <c:tx>
            <c:strRef>
              <c:f>Sheet1!$E$1</c:f>
              <c:strCache>
                <c:ptCount val="1"/>
                <c:pt idx="0">
                  <c:v>bio-oversubscription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5"/>
            <c:spPr>
              <a:solidFill>
                <a:srgbClr val="FF0000"/>
              </a:solidFill>
            </c:spPr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Sheet1!$E$2:$E$10</c:f>
              <c:numCache>
                <c:formatCode>0.00</c:formatCode>
                <c:ptCount val="9"/>
                <c:pt idx="0">
                  <c:v>1.0277777777777777</c:v>
                </c:pt>
                <c:pt idx="1">
                  <c:v>1</c:v>
                </c:pt>
                <c:pt idx="2">
                  <c:v>1.2427536231884058</c:v>
                </c:pt>
                <c:pt idx="3">
                  <c:v>1.393939393939394</c:v>
                </c:pt>
                <c:pt idx="4">
                  <c:v>1.4802867383512546</c:v>
                </c:pt>
                <c:pt idx="5">
                  <c:v>1.7317073170731707</c:v>
                </c:pt>
                <c:pt idx="6">
                  <c:v>1.6533333333333333</c:v>
                </c:pt>
                <c:pt idx="7">
                  <c:v>1.7454545454545454</c:v>
                </c:pt>
                <c:pt idx="8">
                  <c:v>1.5833333333333333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990144"/>
        <c:axId val="81033984"/>
      </c:lineChart>
      <c:catAx>
        <c:axId val="23398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15442560"/>
        <c:crosses val="autoZero"/>
        <c:auto val="1"/>
        <c:lblAlgn val="ctr"/>
        <c:lblOffset val="100"/>
        <c:noMultiLvlLbl val="0"/>
      </c:catAx>
      <c:valAx>
        <c:axId val="215442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33989120"/>
        <c:crosses val="autoZero"/>
        <c:crossBetween val="between"/>
        <c:majorUnit val="100"/>
      </c:valAx>
      <c:valAx>
        <c:axId val="81033984"/>
        <c:scaling>
          <c:orientation val="minMax"/>
        </c:scaling>
        <c:delete val="0"/>
        <c:axPos val="r"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000" b="1">
                <a:solidFill>
                  <a:srgbClr val="FF0000"/>
                </a:solidFill>
              </a:defRPr>
            </a:pPr>
            <a:endParaRPr lang="en-US"/>
          </a:p>
        </c:txPr>
        <c:crossAx val="233990144"/>
        <c:crosses val="max"/>
        <c:crossBetween val="between"/>
        <c:majorUnit val="0.5"/>
      </c:valAx>
      <c:catAx>
        <c:axId val="233990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103398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2416166783427403"/>
          <c:y val="5.7456646091930637E-2"/>
          <c:w val="0.86871766924211491"/>
          <c:h val="0.2179052959219818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69624404512481"/>
          <c:y val="0.10819502523573679"/>
          <c:w val="0.6289602996418977"/>
          <c:h val="0.596285744070683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bio-related publications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2009-2013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</c:v>
                </c:pt>
                <c:pt idx="1">
                  <c:v>4</c:v>
                </c:pt>
                <c:pt idx="2">
                  <c:v>1</c:v>
                </c:pt>
                <c:pt idx="3">
                  <c:v>8</c:v>
                </c:pt>
                <c:pt idx="4">
                  <c:v>4</c:v>
                </c:pt>
                <c:pt idx="5">
                  <c:v>2</c:v>
                </c:pt>
                <c:pt idx="6">
                  <c:v>8</c:v>
                </c:pt>
                <c:pt idx="7">
                  <c:v>8</c:v>
                </c:pt>
                <c:pt idx="8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076672"/>
        <c:axId val="215444288"/>
      </c:barChart>
      <c:catAx>
        <c:axId val="23407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215444288"/>
        <c:crosses val="autoZero"/>
        <c:auto val="1"/>
        <c:lblAlgn val="ctr"/>
        <c:lblOffset val="100"/>
        <c:noMultiLvlLbl val="0"/>
      </c:catAx>
      <c:valAx>
        <c:axId val="215444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>
                <a:solidFill>
                  <a:schemeClr val="accent1">
                    <a:lumMod val="75000"/>
                  </a:schemeClr>
                </a:solidFill>
              </a:defRPr>
            </a:pPr>
            <a:endParaRPr lang="en-US"/>
          </a:p>
        </c:txPr>
        <c:crossAx val="234076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5036600268812148E-2"/>
          <c:y val="0.69947129742827119"/>
          <c:w val="0.65814312078406922"/>
          <c:h val="0.29847065413132479"/>
        </c:manualLayout>
      </c:layout>
      <c:overlay val="0"/>
      <c:txPr>
        <a:bodyPr/>
        <a:lstStyle/>
        <a:p>
          <a:pPr>
            <a:defRPr sz="10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 smtClean="0"/>
              <a:t>Shifts (from 2015)</a:t>
            </a:r>
            <a:endParaRPr lang="en-US" sz="1200" dirty="0"/>
          </a:p>
        </c:rich>
      </c:tx>
      <c:layout>
        <c:manualLayout>
          <c:xMode val="edge"/>
          <c:yMode val="edge"/>
          <c:x val="2.6763106603031557E-2"/>
          <c:y val="0.18679893116746688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7030A0"/>
            </a:solidFill>
          </c:spPr>
          <c:dPt>
            <c:idx val="0"/>
            <c:bubble3D val="0"/>
            <c:spPr>
              <a:solidFill>
                <a:schemeClr val="accent2"/>
              </a:solidFill>
            </c:spPr>
          </c:dPt>
          <c:dLbls>
            <c:dLbl>
              <c:idx val="0"/>
              <c:layout>
                <c:manualLayout>
                  <c:x val="-0.1338180936695928"/>
                  <c:y val="-0.18538839183945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2"/>
                <c:pt idx="0">
                  <c:v>bio granted </c:v>
                </c:pt>
                <c:pt idx="1">
                  <c:v>no- bio granted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0.78</c:v>
                </c:pt>
                <c:pt idx="1">
                  <c:v>0.22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4436150295051407"/>
          <c:y val="0.2699972503648555"/>
          <c:w val="0.54835731884116734"/>
          <c:h val="0.15594819289271097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50397590076399"/>
          <c:y val="9.4527536620520894E-2"/>
          <c:w val="0.6797860849991525"/>
          <c:h val="0.4199839104347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10</c:v>
                </c:pt>
                <c:pt idx="1">
                  <c:v>19</c:v>
                </c:pt>
                <c:pt idx="2">
                  <c:v>20</c:v>
                </c:pt>
                <c:pt idx="3">
                  <c:v>17</c:v>
                </c:pt>
                <c:pt idx="4">
                  <c:v>15</c:v>
                </c:pt>
                <c:pt idx="5">
                  <c:v>15</c:v>
                </c:pt>
                <c:pt idx="6">
                  <c:v>9</c:v>
                </c:pt>
                <c:pt idx="7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new</c:v>
                </c:pt>
              </c:strCache>
            </c:strRef>
          </c:tx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2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10</c:v>
                </c:pt>
                <c:pt idx="5">
                  <c:v>8</c:v>
                </c:pt>
                <c:pt idx="6">
                  <c:v>4</c:v>
                </c:pt>
                <c:pt idx="7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538496"/>
        <c:axId val="215447744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Accumulated new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2</c:v>
                </c:pt>
                <c:pt idx="1">
                  <c:v>9</c:v>
                </c:pt>
                <c:pt idx="2">
                  <c:v>15</c:v>
                </c:pt>
                <c:pt idx="3">
                  <c:v>22</c:v>
                </c:pt>
                <c:pt idx="4">
                  <c:v>32</c:v>
                </c:pt>
                <c:pt idx="5">
                  <c:v>40</c:v>
                </c:pt>
                <c:pt idx="6">
                  <c:v>44</c:v>
                </c:pt>
                <c:pt idx="7">
                  <c:v>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991168"/>
        <c:axId val="215448320"/>
      </c:lineChart>
      <c:catAx>
        <c:axId val="23453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15447744"/>
        <c:crosses val="autoZero"/>
        <c:auto val="1"/>
        <c:lblAlgn val="ctr"/>
        <c:lblOffset val="100"/>
        <c:noMultiLvlLbl val="0"/>
      </c:catAx>
      <c:valAx>
        <c:axId val="215447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en-US"/>
          </a:p>
        </c:txPr>
        <c:crossAx val="234538496"/>
        <c:crosses val="autoZero"/>
        <c:crossBetween val="between"/>
      </c:valAx>
      <c:valAx>
        <c:axId val="2154483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>
                <a:solidFill>
                  <a:srgbClr val="FF0000"/>
                </a:solidFill>
              </a:defRPr>
            </a:pPr>
            <a:endParaRPr lang="en-US"/>
          </a:p>
        </c:txPr>
        <c:crossAx val="233991168"/>
        <c:crosses val="max"/>
        <c:crossBetween val="between"/>
      </c:valAx>
      <c:catAx>
        <c:axId val="2339911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544832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645333613346022"/>
          <c:y val="0.56067673183399236"/>
          <c:w val="0.65413188045210691"/>
          <c:h val="0.28000201119565582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 smtClean="0"/>
              <a:t>Users nationality</a:t>
            </a:r>
            <a:endParaRPr lang="en-US" sz="1200" dirty="0"/>
          </a:p>
        </c:rich>
      </c:tx>
      <c:layout>
        <c:manualLayout>
          <c:xMode val="edge"/>
          <c:yMode val="edge"/>
          <c:x val="0.4860902551927459"/>
          <c:y val="0.2849041679534611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Mistral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50" b="1"/>
                      <a:t>55%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965443983501676"/>
                  <c:y val="4.0669041258533621E-2"/>
                </c:manualLayout>
              </c:layout>
              <c:tx>
                <c:rich>
                  <a:bodyPr/>
                  <a:lstStyle/>
                  <a:p>
                    <a:r>
                      <a:rPr lang="en-US" sz="1050" b="1" dirty="0" smtClean="0"/>
                      <a:t>45%</a:t>
                    </a:r>
                    <a:endParaRPr lang="en-US" sz="105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Spain</c:v>
                </c:pt>
                <c:pt idx="1">
                  <c:v>International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71</c:v>
                </c:pt>
                <c:pt idx="1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828660140593575"/>
          <c:y val="0.54432531908578208"/>
          <c:w val="0.41750518398944403"/>
          <c:h val="0.20058236639922347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Scientific </a:t>
            </a:r>
            <a:r>
              <a:rPr lang="en-US" dirty="0" smtClean="0"/>
              <a:t>fields</a:t>
            </a:r>
            <a:endParaRPr lang="en-US" dirty="0"/>
          </a:p>
        </c:rich>
      </c:tx>
      <c:layout>
        <c:manualLayout>
          <c:xMode val="edge"/>
          <c:yMode val="edge"/>
          <c:x val="0.20153900932646349"/>
          <c:y val="1.562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Scientific Themes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38.1%</a:t>
                    </a:r>
                    <a:endParaRPr lang="en-US" dirty="0"/>
                  </a:p>
                </c:rich>
              </c:tx>
              <c:numFmt formatCode="General" sourceLinked="0"/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22.9%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10.2%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9.3%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19.5%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General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Pathogenic Infections</c:v>
                </c:pt>
                <c:pt idx="1">
                  <c:v>Cancer/Diseases</c:v>
                </c:pt>
                <c:pt idx="2">
                  <c:v>Biomineralization</c:v>
                </c:pt>
                <c:pt idx="3">
                  <c:v>Nano Particles internalization</c:v>
                </c:pt>
                <c:pt idx="4">
                  <c:v>Other (morphological description of special organels or structures)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45</c:v>
                </c:pt>
                <c:pt idx="1">
                  <c:v>27</c:v>
                </c:pt>
                <c:pt idx="2">
                  <c:v>12</c:v>
                </c:pt>
                <c:pt idx="3">
                  <c:v>11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Pathogenic Infections</c:v>
                </c:pt>
                <c:pt idx="1">
                  <c:v>Cancer/Diseases</c:v>
                </c:pt>
                <c:pt idx="2">
                  <c:v>Biomineralization</c:v>
                </c:pt>
                <c:pt idx="3">
                  <c:v>Nano Particles internalization</c:v>
                </c:pt>
                <c:pt idx="4">
                  <c:v>Other (morphological description of special organels or structures)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Pathogenic Infections</c:v>
                </c:pt>
                <c:pt idx="1">
                  <c:v>Cancer/Diseases</c:v>
                </c:pt>
                <c:pt idx="2">
                  <c:v>Biomineralization</c:v>
                </c:pt>
                <c:pt idx="3">
                  <c:v>Nano Particles internalization</c:v>
                </c:pt>
                <c:pt idx="4">
                  <c:v>Other (morphological description of special organels or structures)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Pathogenic Infections</c:v>
                </c:pt>
                <c:pt idx="1">
                  <c:v>Cancer/Diseases</c:v>
                </c:pt>
                <c:pt idx="2">
                  <c:v>Biomineralization</c:v>
                </c:pt>
                <c:pt idx="3">
                  <c:v>Nano Particles internalization</c:v>
                </c:pt>
                <c:pt idx="4">
                  <c:v>Other (morphological description of special organels or structures)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325946311760712"/>
          <c:y val="0.24402386811023621"/>
          <c:w val="0.3368184803960006"/>
          <c:h val="0.6224680118110236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211DD-4457-4BAF-A252-9D66892481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610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940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>
                <a:solidFill>
                  <a:prstClr val="black"/>
                </a:solidFill>
              </a:rPr>
              <a:pPr/>
              <a:t>12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82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04" name="Google Shape;10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211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548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940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940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772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772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77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153978"/>
            <a:ext cx="5535386" cy="1244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1726425"/>
            <a:ext cx="5535386" cy="353002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3473241"/>
            <a:ext cx="5535386" cy="353002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/>
              <a:t>20/05/2015</a:t>
            </a:r>
          </a:p>
        </p:txBody>
      </p:sp>
      <p:pic>
        <p:nvPicPr>
          <p:cNvPr id="6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" y="-314325"/>
            <a:ext cx="9140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30063" y="88790"/>
            <a:ext cx="1092994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7"/>
            <a:ext cx="2126796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7" y="273847"/>
            <a:ext cx="5800725" cy="4358879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153978"/>
            <a:ext cx="5535386" cy="1244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1726425"/>
            <a:ext cx="5535386" cy="353002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3473241"/>
            <a:ext cx="5535386" cy="353002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/>
              <a:t>20/05/2015</a:t>
            </a:r>
          </a:p>
        </p:txBody>
      </p:sp>
      <p:pic>
        <p:nvPicPr>
          <p:cNvPr id="6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" y="-314325"/>
            <a:ext cx="9140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502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4632723"/>
            <a:ext cx="6400800" cy="225370"/>
          </a:xfrm>
        </p:spPr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933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680186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100264"/>
            <a:ext cx="7886700" cy="314801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324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06276"/>
            <a:ext cx="3886200" cy="4042000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06276"/>
            <a:ext cx="3886200" cy="404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4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6" y="273847"/>
            <a:ext cx="7085409" cy="99417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5" y="1260872"/>
            <a:ext cx="3887391" cy="617934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5" y="1878807"/>
            <a:ext cx="3887391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825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363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45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4632723"/>
            <a:ext cx="6400800" cy="22537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1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45267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35403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71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1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2"/>
            <a:ext cx="4629150" cy="4402929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34434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2154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696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30062" y="88789"/>
            <a:ext cx="1092994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6"/>
            <a:ext cx="2126796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5" y="273846"/>
            <a:ext cx="5800725" cy="4358879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982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9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680186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100264"/>
            <a:ext cx="7886700" cy="314801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06276"/>
            <a:ext cx="3886200" cy="4042000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06276"/>
            <a:ext cx="3886200" cy="404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8" y="273847"/>
            <a:ext cx="7085409" cy="99417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8"/>
            <a:ext cx="3868340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260872"/>
            <a:ext cx="3887391" cy="617934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1878808"/>
            <a:ext cx="3887391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2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45267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3"/>
            <a:ext cx="2949178" cy="35403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2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3"/>
            <a:ext cx="4629150" cy="4402929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3"/>
            <a:ext cx="2949178" cy="34434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" y="0"/>
            <a:ext cx="9142208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7" y="133012"/>
            <a:ext cx="7070271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75659"/>
            <a:ext cx="7886700" cy="3967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4869657"/>
            <a:ext cx="2057400" cy="273844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5078" y="48696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25" y="4878501"/>
            <a:ext cx="2057400" cy="174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825" y="4644288"/>
            <a:ext cx="3086100" cy="225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" y="0"/>
            <a:ext cx="9142208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5" y="133012"/>
            <a:ext cx="7070271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75658"/>
            <a:ext cx="7886700" cy="3967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4869657"/>
            <a:ext cx="2057400" cy="273844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5078" y="48696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‹#›</a:t>
            </a:fld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25" y="4878500"/>
            <a:ext cx="2057400" cy="174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825" y="4644287"/>
            <a:ext cx="3086100" cy="225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02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4904" y="2153978"/>
            <a:ext cx="6125827" cy="1244712"/>
          </a:xfrm>
        </p:spPr>
        <p:txBody>
          <a:bodyPr/>
          <a:lstStyle/>
          <a:p>
            <a:r>
              <a:rPr lang="en-US" dirty="0" smtClean="0"/>
              <a:t>Mistral: Status and Current User Program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Andrea Sorrentino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8</a:t>
            </a:r>
            <a:r>
              <a:rPr lang="en-US" dirty="0" smtClean="0"/>
              <a:t>.11.2021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46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current </a:t>
            </a:r>
            <a:r>
              <a:rPr lang="en-US" dirty="0" smtClean="0"/>
              <a:t>available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6009" y="4862201"/>
            <a:ext cx="2057400" cy="273844"/>
          </a:xfrm>
        </p:spPr>
        <p:txBody>
          <a:bodyPr/>
          <a:lstStyle/>
          <a:p>
            <a:fld id="{59A3C1E9-1E17-4B2D-975E-2F80F7CB45F8}" type="slidenum">
              <a:rPr lang="es-ES" smtClean="0"/>
              <a:t>10</a:t>
            </a:fld>
            <a:endParaRPr lang="es-ES" dirty="0"/>
          </a:p>
        </p:txBody>
      </p:sp>
      <p:sp>
        <p:nvSpPr>
          <p:cNvPr id="22" name="AutoShape 2" descr="Crystallography. Experimental diffra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4" descr="Crystallography. Experimental diffraction"/>
          <p:cNvSpPr>
            <a:spLocks noChangeAspect="1" noChangeArrowheads="1"/>
          </p:cNvSpPr>
          <p:nvPr/>
        </p:nvSpPr>
        <p:spPr bwMode="auto">
          <a:xfrm>
            <a:off x="307975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2" descr="MRC Crystallisation Plate Swissci.qxd"/>
          <p:cNvSpPr>
            <a:spLocks noChangeAspect="1" noChangeArrowheads="1"/>
          </p:cNvSpPr>
          <p:nvPr/>
        </p:nvSpPr>
        <p:spPr bwMode="auto">
          <a:xfrm>
            <a:off x="460375" y="1603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4" descr="MRC Crystallisation Plate Swissci.qxd"/>
          <p:cNvSpPr>
            <a:spLocks noChangeAspect="1" noChangeArrowheads="1"/>
          </p:cNvSpPr>
          <p:nvPr/>
        </p:nvSpPr>
        <p:spPr bwMode="auto">
          <a:xfrm>
            <a:off x="604824" y="3127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308994" y="4307830"/>
            <a:ext cx="2926800" cy="608234"/>
            <a:chOff x="42478" y="1855399"/>
            <a:chExt cx="3218067" cy="750776"/>
          </a:xfrm>
        </p:grpSpPr>
        <p:sp>
          <p:nvSpPr>
            <p:cNvPr id="73" name="Rectangle 72"/>
            <p:cNvSpPr/>
            <p:nvPr/>
          </p:nvSpPr>
          <p:spPr>
            <a:xfrm>
              <a:off x="42478" y="1855399"/>
              <a:ext cx="3218067" cy="7507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02293" y="1995322"/>
              <a:ext cx="3098437" cy="455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/>
                <a:t>BL Control System</a:t>
              </a:r>
              <a:endParaRPr lang="en-US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970172" y="4310986"/>
            <a:ext cx="2664949" cy="605076"/>
            <a:chOff x="42478" y="988839"/>
            <a:chExt cx="3218067" cy="1705662"/>
          </a:xfrm>
        </p:grpSpPr>
        <p:sp>
          <p:nvSpPr>
            <p:cNvPr id="46" name="Rectangle 45"/>
            <p:cNvSpPr/>
            <p:nvPr/>
          </p:nvSpPr>
          <p:spPr>
            <a:xfrm>
              <a:off x="42478" y="988839"/>
              <a:ext cx="3218067" cy="170566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02293" y="1333210"/>
              <a:ext cx="3098437" cy="10411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     TXM Control System</a:t>
              </a:r>
              <a:endParaRPr lang="en-US" b="1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78361" y="4310987"/>
            <a:ext cx="2082966" cy="605077"/>
            <a:chOff x="3522704" y="4326887"/>
            <a:chExt cx="2082966" cy="605077"/>
          </a:xfrm>
        </p:grpSpPr>
        <p:sp>
          <p:nvSpPr>
            <p:cNvPr id="59" name="Rectangle 58"/>
            <p:cNvSpPr/>
            <p:nvPr/>
          </p:nvSpPr>
          <p:spPr>
            <a:xfrm>
              <a:off x="3522704" y="4326887"/>
              <a:ext cx="2082966" cy="60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694749" y="4452453"/>
              <a:ext cx="18339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Data Acquisition</a:t>
              </a:r>
              <a:endParaRPr lang="en-US" b="1" dirty="0"/>
            </a:p>
          </p:txBody>
        </p:sp>
      </p:grpSp>
      <p:sp>
        <p:nvSpPr>
          <p:cNvPr id="31" name="Down Arrow 30"/>
          <p:cNvSpPr/>
          <p:nvPr/>
        </p:nvSpPr>
        <p:spPr>
          <a:xfrm>
            <a:off x="4495056" y="6527848"/>
            <a:ext cx="197684" cy="1994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2647776" y="3201541"/>
            <a:ext cx="3910638" cy="869514"/>
            <a:chOff x="515376" y="625657"/>
            <a:chExt cx="4135608" cy="2068844"/>
          </a:xfrm>
        </p:grpSpPr>
        <p:sp>
          <p:nvSpPr>
            <p:cNvPr id="67" name="Rectangle 66"/>
            <p:cNvSpPr/>
            <p:nvPr/>
          </p:nvSpPr>
          <p:spPr>
            <a:xfrm>
              <a:off x="552991" y="1474688"/>
              <a:ext cx="4060470" cy="1135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Homemade Automatic Online pipelines</a:t>
              </a:r>
              <a:endParaRPr lang="en-US" sz="1400" b="1" strike="sngStrike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15376" y="625657"/>
              <a:ext cx="4135608" cy="2068844"/>
            </a:xfrm>
            <a:prstGeom prst="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169751" y="700422"/>
              <a:ext cx="2833323" cy="8787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/>
                <a:t>Data Pre-Processing</a:t>
              </a:r>
              <a:endParaRPr lang="en-US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165837" y="160340"/>
            <a:ext cx="3115168" cy="2475910"/>
            <a:chOff x="279419" y="1086682"/>
            <a:chExt cx="3115168" cy="2090235"/>
          </a:xfrm>
        </p:grpSpPr>
        <p:sp>
          <p:nvSpPr>
            <p:cNvPr id="77" name="Rectangle 76"/>
            <p:cNvSpPr/>
            <p:nvPr/>
          </p:nvSpPr>
          <p:spPr>
            <a:xfrm>
              <a:off x="938289" y="1730011"/>
              <a:ext cx="1592664" cy="61408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Manual Tomography alignment (IMOD)</a:t>
              </a:r>
              <a:endParaRPr lang="en-US" sz="1400" b="1" dirty="0"/>
            </a:p>
          </p:txBody>
        </p:sp>
        <p:sp>
          <p:nvSpPr>
            <p:cNvPr id="78" name="Rectangle 77"/>
            <p:cNvSpPr/>
            <p:nvPr/>
          </p:nvSpPr>
          <p:spPr>
            <a:xfrm rot="5400000">
              <a:off x="701788" y="1183203"/>
              <a:ext cx="2090235" cy="1897193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79419" y="1176951"/>
              <a:ext cx="31151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 smtClean="0"/>
                <a:t>Data Processing</a:t>
              </a:r>
            </a:p>
            <a:p>
              <a:pPr algn="ctr"/>
              <a:r>
                <a:rPr lang="en-US" sz="1200" b="1" dirty="0" smtClean="0"/>
                <a:t> (NO homemade </a:t>
              </a:r>
            </a:p>
            <a:p>
              <a:pPr algn="ctr"/>
              <a:r>
                <a:rPr lang="en-US" sz="1200" b="1" dirty="0" smtClean="0"/>
                <a:t>software)</a:t>
              </a:r>
              <a:endParaRPr lang="en-US" sz="1200" b="1" dirty="0"/>
            </a:p>
          </p:txBody>
        </p:sp>
      </p:grpSp>
      <p:sp>
        <p:nvSpPr>
          <p:cNvPr id="81" name="Down Arrow 80"/>
          <p:cNvSpPr/>
          <p:nvPr/>
        </p:nvSpPr>
        <p:spPr>
          <a:xfrm rot="10800000">
            <a:off x="4481722" y="4071069"/>
            <a:ext cx="197684" cy="231965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5821295" y="1152940"/>
            <a:ext cx="2841926" cy="5883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Spectro</a:t>
            </a:r>
            <a:r>
              <a:rPr lang="en-US" sz="1400" b="1" dirty="0"/>
              <a:t>-</a:t>
            </a:r>
            <a:r>
              <a:rPr lang="en-US" sz="1400" b="1" dirty="0" smtClean="0"/>
              <a:t>Microscopy</a:t>
            </a:r>
          </a:p>
          <a:p>
            <a:pPr algn="ctr"/>
            <a:r>
              <a:rPr lang="en-US" sz="1400" b="1" dirty="0" smtClean="0"/>
              <a:t>(</a:t>
            </a:r>
            <a:r>
              <a:rPr lang="en-US" sz="1400" b="1" dirty="0" err="1" smtClean="0"/>
              <a:t>TXMWizard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matlab</a:t>
            </a:r>
            <a:r>
              <a:rPr lang="en-US" sz="1400" b="1" dirty="0" smtClean="0"/>
              <a:t>, Origin)</a:t>
            </a:r>
            <a:endParaRPr lang="en-US" sz="1400" b="1" dirty="0"/>
          </a:p>
        </p:txBody>
      </p:sp>
      <p:sp>
        <p:nvSpPr>
          <p:cNvPr id="91" name="Rectangle 90"/>
          <p:cNvSpPr/>
          <p:nvPr/>
        </p:nvSpPr>
        <p:spPr>
          <a:xfrm>
            <a:off x="3380168" y="1152940"/>
            <a:ext cx="2336820" cy="56731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Segmentation i.e. 3D rendering (Amira, Chimera)</a:t>
            </a:r>
            <a:endParaRPr lang="en-US" sz="1400" b="1" dirty="0"/>
          </a:p>
        </p:txBody>
      </p:sp>
      <p:sp>
        <p:nvSpPr>
          <p:cNvPr id="13" name="Left-Right Arrow 12"/>
          <p:cNvSpPr/>
          <p:nvPr/>
        </p:nvSpPr>
        <p:spPr>
          <a:xfrm>
            <a:off x="3235797" y="4550955"/>
            <a:ext cx="342567" cy="16417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Left-Right Arrow 52"/>
          <p:cNvSpPr/>
          <p:nvPr/>
        </p:nvSpPr>
        <p:spPr>
          <a:xfrm>
            <a:off x="5654233" y="4552284"/>
            <a:ext cx="342567" cy="16417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669463" y="1868571"/>
            <a:ext cx="1780904" cy="74314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Automatic </a:t>
            </a:r>
          </a:p>
          <a:p>
            <a:pPr algn="ctr"/>
            <a:r>
              <a:rPr lang="en-US" sz="1400" b="1" dirty="0" smtClean="0"/>
              <a:t>Tomography </a:t>
            </a:r>
          </a:p>
          <a:p>
            <a:pPr algn="ctr"/>
            <a:r>
              <a:rPr lang="en-US" sz="1400" b="1" dirty="0" smtClean="0"/>
              <a:t>alignment</a:t>
            </a:r>
            <a:endParaRPr lang="en-US" sz="1400" b="1" dirty="0"/>
          </a:p>
        </p:txBody>
      </p:sp>
      <p:sp>
        <p:nvSpPr>
          <p:cNvPr id="63" name="Down Arrow 62"/>
          <p:cNvSpPr/>
          <p:nvPr/>
        </p:nvSpPr>
        <p:spPr>
          <a:xfrm rot="6358621">
            <a:off x="2868188" y="1278330"/>
            <a:ext cx="197684" cy="149122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637234" y="2227892"/>
            <a:ext cx="914400" cy="533856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 OK!</a:t>
            </a:r>
          </a:p>
        </p:txBody>
      </p:sp>
      <p:sp>
        <p:nvSpPr>
          <p:cNvPr id="51" name="Rectangle 50"/>
          <p:cNvSpPr/>
          <p:nvPr/>
        </p:nvSpPr>
        <p:spPr>
          <a:xfrm rot="5400000">
            <a:off x="5464860" y="-1482685"/>
            <a:ext cx="1082679" cy="5479293"/>
          </a:xfrm>
          <a:prstGeom prst="rect">
            <a:avLst/>
          </a:prstGeom>
          <a:noFill/>
          <a:ln w="381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own Arrow 53"/>
          <p:cNvSpPr/>
          <p:nvPr/>
        </p:nvSpPr>
        <p:spPr>
          <a:xfrm rot="16200000">
            <a:off x="2652544" y="833122"/>
            <a:ext cx="211717" cy="1016311"/>
          </a:xfrm>
          <a:prstGeom prst="downArrow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1257" y="2771153"/>
            <a:ext cx="848368" cy="5793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Teaching and tutorials</a:t>
            </a:r>
            <a:endParaRPr lang="en-US" sz="1200" b="1" dirty="0"/>
          </a:p>
        </p:txBody>
      </p:sp>
      <p:sp>
        <p:nvSpPr>
          <p:cNvPr id="82" name="Rectangle 81"/>
          <p:cNvSpPr/>
          <p:nvPr/>
        </p:nvSpPr>
        <p:spPr>
          <a:xfrm>
            <a:off x="526980" y="1814203"/>
            <a:ext cx="1550766" cy="73660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Tomography reconstruction</a:t>
            </a:r>
          </a:p>
          <a:p>
            <a:pPr algn="ctr"/>
            <a:r>
              <a:rPr lang="en-US" sz="1400" b="1" dirty="0" smtClean="0"/>
              <a:t>(Tomo3D)</a:t>
            </a:r>
            <a:endParaRPr lang="en-US" sz="1400" b="1" dirty="0"/>
          </a:p>
        </p:txBody>
      </p:sp>
      <p:sp>
        <p:nvSpPr>
          <p:cNvPr id="86" name="Down Arrow 85"/>
          <p:cNvSpPr/>
          <p:nvPr/>
        </p:nvSpPr>
        <p:spPr>
          <a:xfrm>
            <a:off x="1208709" y="1603221"/>
            <a:ext cx="160805" cy="24092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3781415" y="775655"/>
            <a:ext cx="45212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Data Analysis  (we assist no-expert users)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821569" y="2779411"/>
            <a:ext cx="3483694" cy="24233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2225">
            <a:solidFill>
              <a:schemeClr val="accent6">
                <a:lumMod val="50000"/>
              </a:schemeClr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normalized-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deconvolved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absorbance tilt stack</a:t>
            </a:r>
          </a:p>
        </p:txBody>
      </p:sp>
      <p:sp>
        <p:nvSpPr>
          <p:cNvPr id="49" name="Down Arrow 48"/>
          <p:cNvSpPr/>
          <p:nvPr/>
        </p:nvSpPr>
        <p:spPr>
          <a:xfrm rot="10800000">
            <a:off x="4459200" y="3010966"/>
            <a:ext cx="197684" cy="19616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own Arrow 51"/>
          <p:cNvSpPr/>
          <p:nvPr/>
        </p:nvSpPr>
        <p:spPr>
          <a:xfrm rot="10800000">
            <a:off x="4460531" y="2582943"/>
            <a:ext cx="197684" cy="19616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850044" y="1978490"/>
            <a:ext cx="1550766" cy="73660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Tomography reconstruction</a:t>
            </a:r>
          </a:p>
          <a:p>
            <a:pPr algn="ctr"/>
            <a:r>
              <a:rPr lang="en-US" sz="1400" b="1" dirty="0" smtClean="0"/>
              <a:t>(Tomo3D)</a:t>
            </a:r>
            <a:endParaRPr lang="en-US" sz="1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5360093" y="191108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OK!</a:t>
            </a:r>
          </a:p>
        </p:txBody>
      </p:sp>
      <p:sp>
        <p:nvSpPr>
          <p:cNvPr id="57" name="Down Arrow 56"/>
          <p:cNvSpPr/>
          <p:nvPr/>
        </p:nvSpPr>
        <p:spPr>
          <a:xfrm rot="10800000">
            <a:off x="6510870" y="1770806"/>
            <a:ext cx="211716" cy="217969"/>
          </a:xfrm>
          <a:prstGeom prst="downArrow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own Arrow 59"/>
          <p:cNvSpPr/>
          <p:nvPr/>
        </p:nvSpPr>
        <p:spPr>
          <a:xfrm rot="16200000">
            <a:off x="5541532" y="2024204"/>
            <a:ext cx="197684" cy="43334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9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22673"/>
            <a:ext cx="7886700" cy="3967843"/>
          </a:xfrm>
        </p:spPr>
        <p:txBody>
          <a:bodyPr>
            <a:normAutofit/>
          </a:bodyPr>
          <a:lstStyle/>
          <a:p>
            <a:r>
              <a:rPr lang="en-US" b="1" dirty="0" smtClean="0"/>
              <a:t>Beamline Optics:</a:t>
            </a:r>
            <a:endParaRPr lang="en-US" b="1" dirty="0"/>
          </a:p>
          <a:p>
            <a:pPr lvl="1"/>
            <a:r>
              <a:rPr lang="en-US" dirty="0" smtClean="0"/>
              <a:t>BL performance very sensitive to perfect optical alignment.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/>
              <a:t>TXM:</a:t>
            </a:r>
          </a:p>
          <a:p>
            <a:pPr lvl="1"/>
            <a:r>
              <a:rPr lang="en-US" dirty="0" smtClean="0"/>
              <a:t>Axial rotation run-out is </a:t>
            </a:r>
            <a:r>
              <a:rPr lang="en-US" dirty="0"/>
              <a:t>of the same order of ZPs depth of </a:t>
            </a:r>
            <a:r>
              <a:rPr lang="en-US" dirty="0" smtClean="0"/>
              <a:t>field (~ 1.5 µm) and not reproducible.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 smtClean="0"/>
              <a:t>Software</a:t>
            </a:r>
          </a:p>
          <a:p>
            <a:pPr lvl="1"/>
            <a:r>
              <a:rPr lang="en-US" dirty="0" smtClean="0"/>
              <a:t>No automated </a:t>
            </a:r>
            <a:r>
              <a:rPr lang="en-US" dirty="0" err="1" smtClean="0"/>
              <a:t>fiducialess</a:t>
            </a:r>
            <a:r>
              <a:rPr lang="en-US" dirty="0" smtClean="0"/>
              <a:t> alignment requires manual data processing.</a:t>
            </a:r>
          </a:p>
          <a:p>
            <a:pPr lvl="1"/>
            <a:endParaRPr lang="es-ES_tradnl" dirty="0"/>
          </a:p>
          <a:p>
            <a:r>
              <a:rPr lang="en-US" b="1" dirty="0" smtClean="0"/>
              <a:t>Sample preparation</a:t>
            </a:r>
          </a:p>
          <a:p>
            <a:pPr lvl="1"/>
            <a:r>
              <a:rPr lang="en-US" dirty="0" smtClean="0"/>
              <a:t>No dedicated technician often requires scientific staff dedication.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11</a:t>
            </a:fld>
            <a:endParaRPr lang="es-E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current </a:t>
            </a:r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128447" y="423081"/>
            <a:ext cx="3029803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(follow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up provided in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vision talk)</a:t>
            </a:r>
          </a:p>
        </p:txBody>
      </p:sp>
    </p:spTree>
    <p:extLst>
      <p:ext uri="{BB962C8B-B14F-4D97-AF65-F5344CB8AC3E}">
        <p14:creationId xmlns:p14="http://schemas.microsoft.com/office/powerpoint/2010/main" val="125372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3172" y="743010"/>
            <a:ext cx="4146344" cy="14573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500" b="1" dirty="0" smtClean="0">
                <a:latin typeface="+mn-lt"/>
              </a:rPr>
              <a:t>Major BL upgrades required because of aging.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500" dirty="0" smtClean="0">
                <a:latin typeface="+mn-lt"/>
              </a:rPr>
              <a:t>No reproducible sample preparation.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500" dirty="0" smtClean="0">
                <a:latin typeface="+mn-lt"/>
              </a:rPr>
              <a:t>Difficult sample quality control.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500" b="1" dirty="0" smtClean="0">
                <a:latin typeface="+mn-lt"/>
              </a:rPr>
              <a:t>Manual data alignment required.</a:t>
            </a:r>
            <a:endParaRPr lang="en-US" sz="1500" b="1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500" dirty="0" smtClean="0">
                <a:solidFill>
                  <a:prstClr val="black"/>
                </a:solidFill>
                <a:latin typeface="+mn-lt"/>
                <a:sym typeface="Wingdings" panose="05000000000000000000" pitchFamily="2" charset="2"/>
              </a:rPr>
              <a:t>Lack of bio-users </a:t>
            </a:r>
            <a:r>
              <a:rPr lang="en-US" sz="1500" dirty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expertise </a:t>
            </a:r>
            <a:r>
              <a:rPr lang="en-US" sz="1500" dirty="0" smtClean="0">
                <a:solidFill>
                  <a:prstClr val="black"/>
                </a:solidFill>
                <a:latin typeface="Calibri" panose="020F0502020204030204"/>
                <a:sym typeface="Wingdings" panose="05000000000000000000" pitchFamily="2" charset="2"/>
              </a:rPr>
              <a:t>i</a:t>
            </a:r>
            <a:r>
              <a:rPr lang="en-US" sz="1500" dirty="0" smtClean="0">
                <a:solidFill>
                  <a:prstClr val="black"/>
                </a:solidFill>
                <a:latin typeface="+mn-lt"/>
                <a:sym typeface="Wingdings" panose="05000000000000000000" pitchFamily="2" charset="2"/>
              </a:rPr>
              <a:t>n tomography.</a:t>
            </a:r>
            <a:endParaRPr lang="en-US" sz="15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3960" y="745064"/>
            <a:ext cx="42523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prstClr val="black"/>
                </a:solidFill>
              </a:rPr>
              <a:t>Few competitors.</a:t>
            </a:r>
            <a:endParaRPr lang="en-US" sz="15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>
                <a:solidFill>
                  <a:prstClr val="black"/>
                </a:solidFill>
              </a:rPr>
              <a:t>Complementarity to other microscopies.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>
                <a:solidFill>
                  <a:prstClr val="black"/>
                </a:solidFill>
              </a:rPr>
              <a:t>High throughput (cells population statistics).</a:t>
            </a:r>
            <a:endParaRPr lang="en-US" sz="15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prstClr val="black"/>
                </a:solidFill>
              </a:rPr>
              <a:t>Staff dedication.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prstClr val="black"/>
                </a:solidFill>
              </a:rPr>
              <a:t>Good publications IF.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New user groups accessing the technique.</a:t>
            </a:r>
          </a:p>
        </p:txBody>
      </p:sp>
      <p:sp>
        <p:nvSpPr>
          <p:cNvPr id="5" name="Rectangle 4"/>
          <p:cNvSpPr/>
          <p:nvPr/>
        </p:nvSpPr>
        <p:spPr>
          <a:xfrm>
            <a:off x="491319" y="2814519"/>
            <a:ext cx="403305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err="1" smtClean="0"/>
              <a:t>Cryo</a:t>
            </a:r>
            <a:r>
              <a:rPr lang="en-US" sz="1500" b="1" dirty="0" smtClean="0"/>
              <a:t> </a:t>
            </a:r>
            <a:r>
              <a:rPr lang="en-US" sz="1500" b="1" dirty="0"/>
              <a:t>3D </a:t>
            </a:r>
            <a:r>
              <a:rPr lang="en-US" sz="1500" b="1" dirty="0" smtClean="0"/>
              <a:t>CLXT is mandatory to keep competitiveness.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Productivity loss </a:t>
            </a:r>
            <a:r>
              <a:rPr lang="en-US" sz="1500" dirty="0"/>
              <a:t>if </a:t>
            </a:r>
            <a:r>
              <a:rPr lang="en-US" sz="1500" dirty="0" smtClean="0"/>
              <a:t>delayed </a:t>
            </a:r>
            <a:r>
              <a:rPr lang="en-US" sz="1500" dirty="0"/>
              <a:t>BL </a:t>
            </a:r>
            <a:r>
              <a:rPr lang="en-US" sz="1500" dirty="0" smtClean="0"/>
              <a:t>upgrades.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Proprietary TXM software.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>
                <a:solidFill>
                  <a:prstClr val="black"/>
                </a:solidFill>
              </a:rPr>
              <a:t>Lack of support staff for sample preparation </a:t>
            </a:r>
            <a:r>
              <a:rPr lang="en-US" sz="1500" b="1" dirty="0" smtClean="0"/>
              <a:t>and cryo-3D-SIM.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prstClr val="black"/>
                </a:solidFill>
              </a:rPr>
              <a:t>Arising of competing laboratory techniques. </a:t>
            </a:r>
          </a:p>
          <a:p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3172" y="2814137"/>
            <a:ext cx="410328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Integrating </a:t>
            </a:r>
            <a:r>
              <a:rPr lang="en-US" sz="1500" b="1" dirty="0" err="1" smtClean="0"/>
              <a:t>cryo</a:t>
            </a:r>
            <a:r>
              <a:rPr lang="en-US" sz="1500" b="1" dirty="0" smtClean="0"/>
              <a:t> </a:t>
            </a:r>
            <a:r>
              <a:rPr lang="en-US" sz="1500" b="1" dirty="0"/>
              <a:t>3D CLXT into the program.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BL upgrades can improve significantly experiment conditions.</a:t>
            </a:r>
            <a:r>
              <a:rPr lang="en-US" sz="1500" dirty="0" smtClean="0">
                <a:solidFill>
                  <a:srgbClr val="FF0000"/>
                </a:solidFill>
              </a:rPr>
              <a:t> </a:t>
            </a:r>
            <a:endParaRPr lang="en-US" sz="15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>
                <a:solidFill>
                  <a:prstClr val="black"/>
                </a:solidFill>
              </a:rPr>
              <a:t>Higher data throughput</a:t>
            </a:r>
            <a:r>
              <a:rPr lang="en-US" sz="1500" dirty="0" smtClean="0">
                <a:solidFill>
                  <a:prstClr val="black"/>
                </a:solidFill>
              </a:rPr>
              <a:t> </a:t>
            </a:r>
            <a:r>
              <a:rPr lang="en-US" sz="1500" b="1" dirty="0" smtClean="0">
                <a:solidFill>
                  <a:prstClr val="black"/>
                </a:solidFill>
              </a:rPr>
              <a:t>by implementing reliable </a:t>
            </a:r>
            <a:r>
              <a:rPr lang="en-US" sz="1500" b="1" dirty="0" err="1" smtClean="0">
                <a:solidFill>
                  <a:prstClr val="black"/>
                </a:solidFill>
              </a:rPr>
              <a:t>fiducialess</a:t>
            </a:r>
            <a:r>
              <a:rPr lang="en-US" sz="1500" b="1" dirty="0" smtClean="0">
                <a:solidFill>
                  <a:prstClr val="black"/>
                </a:solidFill>
              </a:rPr>
              <a:t> alignment.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>
                <a:solidFill>
                  <a:prstClr val="black"/>
                </a:solidFill>
              </a:rPr>
              <a:t>Growing </a:t>
            </a:r>
            <a:r>
              <a:rPr lang="en-US" sz="1500" b="1" dirty="0">
                <a:solidFill>
                  <a:prstClr val="black"/>
                </a:solidFill>
              </a:rPr>
              <a:t>user </a:t>
            </a:r>
            <a:r>
              <a:rPr lang="en-US" sz="1500" b="1" dirty="0" smtClean="0">
                <a:solidFill>
                  <a:prstClr val="black"/>
                </a:solidFill>
              </a:rPr>
              <a:t>community.</a:t>
            </a:r>
          </a:p>
          <a:p>
            <a:pPr lvl="1"/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610100" y="431674"/>
            <a:ext cx="9526" cy="4210454"/>
          </a:xfrm>
          <a:prstGeom prst="line">
            <a:avLst/>
          </a:prstGeom>
          <a:ln w="635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61976" y="2232345"/>
            <a:ext cx="7705724" cy="0"/>
          </a:xfrm>
          <a:prstGeom prst="line">
            <a:avLst/>
          </a:prstGeom>
          <a:ln w="635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>
                <a:solidFill>
                  <a:prstClr val="white"/>
                </a:solidFill>
              </a:rPr>
              <a:pPr/>
              <a:t>12</a:t>
            </a:fld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2865" y="366415"/>
            <a:ext cx="107587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Strengths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52862" y="2326146"/>
            <a:ext cx="88646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Threats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286330" y="366415"/>
            <a:ext cx="133357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Weaknesses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55233" y="2326146"/>
            <a:ext cx="149111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Opportunities</a:t>
            </a:r>
          </a:p>
        </p:txBody>
      </p:sp>
    </p:spTree>
    <p:extLst>
      <p:ext uri="{BB962C8B-B14F-4D97-AF65-F5344CB8AC3E}">
        <p14:creationId xmlns:p14="http://schemas.microsoft.com/office/powerpoint/2010/main" val="46269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787" y="3054751"/>
            <a:ext cx="6933538" cy="155136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Mistral’s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role:</a:t>
            </a:r>
          </a:p>
          <a:p>
            <a:pPr marL="0" lvl="1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Visualization of the </a:t>
            </a:r>
            <a:r>
              <a:rPr lang="en-US" dirty="0" smtClean="0"/>
              <a:t>near native cellular structure to understand cellular </a:t>
            </a:r>
            <a:r>
              <a:rPr lang="en-US" dirty="0"/>
              <a:t>processes </a:t>
            </a:r>
            <a:r>
              <a:rPr lang="en-US" i="1" dirty="0" smtClean="0"/>
              <a:t>by </a:t>
            </a:r>
            <a:r>
              <a:rPr lang="en-US" dirty="0" smtClean="0"/>
              <a:t>providing </a:t>
            </a:r>
            <a:r>
              <a:rPr lang="en-US" dirty="0" err="1" smtClean="0"/>
              <a:t>cryo</a:t>
            </a:r>
            <a:r>
              <a:rPr lang="en-US" dirty="0" smtClean="0"/>
              <a:t>-tomography and eventually </a:t>
            </a:r>
            <a:r>
              <a:rPr lang="en-US" dirty="0" err="1" smtClean="0"/>
              <a:t>cryo-spectromicroscopy</a:t>
            </a:r>
            <a:r>
              <a:rPr lang="en-US" dirty="0"/>
              <a:t> on </a:t>
            </a:r>
            <a:r>
              <a:rPr lang="en-US" dirty="0" smtClean="0"/>
              <a:t>frozen hydrated whole biological cells.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572" y="176902"/>
            <a:ext cx="7070271" cy="994172"/>
          </a:xfrm>
        </p:spPr>
        <p:txBody>
          <a:bodyPr>
            <a:normAutofit/>
          </a:bodyPr>
          <a:lstStyle/>
          <a:p>
            <a:r>
              <a:rPr lang="en-US" dirty="0"/>
              <a:t>Role of </a:t>
            </a:r>
            <a:r>
              <a:rPr lang="en-US" dirty="0" smtClean="0"/>
              <a:t>Mistral </a:t>
            </a:r>
            <a:r>
              <a:rPr lang="en-US" dirty="0"/>
              <a:t>within the </a:t>
            </a:r>
            <a:r>
              <a:rPr lang="en-US" dirty="0" smtClean="0"/>
              <a:t>Life Science Section </a:t>
            </a:r>
            <a:endParaRPr lang="en-US" b="1" u="sng" dirty="0"/>
          </a:p>
        </p:txBody>
      </p:sp>
      <p:sp>
        <p:nvSpPr>
          <p:cNvPr id="4" name="Rectangle 3"/>
          <p:cNvSpPr/>
          <p:nvPr/>
        </p:nvSpPr>
        <p:spPr>
          <a:xfrm>
            <a:off x="937572" y="885439"/>
            <a:ext cx="7048195" cy="2040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en-US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Life Science 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Section mission</a:t>
            </a:r>
            <a:r>
              <a:rPr lang="en-US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Make accessible effective, state-of-the-art scientific services and instruments dedicated to solving societal challenges related to life sciences such as </a:t>
            </a:r>
            <a:r>
              <a:rPr lang="en-US" sz="17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7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Act as a catalyst for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collaborations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addressing societal challenges for which life sciences may provide solutions.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3375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/>
          <p:nvPr/>
        </p:nvSpPr>
        <p:spPr>
          <a:xfrm>
            <a:off x="1678121" y="1638593"/>
            <a:ext cx="3213275" cy="656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Ana J. Pérez-</a:t>
            </a:r>
            <a:r>
              <a:rPr lang="en-US" sz="1200" b="1" dirty="0" err="1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Berná</a:t>
            </a:r>
            <a:r>
              <a:rPr lang="en-US" sz="1200" b="1" dirty="0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2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BL scientist</a:t>
            </a:r>
            <a:endParaRPr dirty="0"/>
          </a:p>
          <a:p>
            <a:r>
              <a:rPr lang="en-US" sz="1200" dirty="0" err="1">
                <a:solidFill>
                  <a:srgbClr val="002060"/>
                </a:solidFill>
              </a:rPr>
              <a:t>Cryo</a:t>
            </a:r>
            <a:r>
              <a:rPr lang="en-US" sz="1200" dirty="0">
                <a:solidFill>
                  <a:srgbClr val="002060"/>
                </a:solidFill>
              </a:rPr>
              <a:t> soft x-ray tomography</a:t>
            </a:r>
          </a:p>
          <a:p>
            <a:r>
              <a:rPr lang="es-ES" sz="1200" dirty="0">
                <a:solidFill>
                  <a:srgbClr val="002060"/>
                </a:solidFill>
              </a:rPr>
              <a:t>V</a:t>
            </a:r>
            <a:r>
              <a:rPr lang="en-US" sz="1200" dirty="0" err="1">
                <a:solidFill>
                  <a:srgbClr val="002060"/>
                </a:solidFill>
              </a:rPr>
              <a:t>iral</a:t>
            </a:r>
            <a:r>
              <a:rPr lang="en-US" sz="1200" dirty="0">
                <a:solidFill>
                  <a:srgbClr val="002060"/>
                </a:solidFill>
              </a:rPr>
              <a:t> infections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620D2B9-C581-4537-8043-4ED8FA9F43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650" y="1629071"/>
            <a:ext cx="542051" cy="685671"/>
          </a:xfrm>
          <a:prstGeom prst="rect">
            <a:avLst/>
          </a:prstGeom>
        </p:spPr>
      </p:pic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628657" y="133012"/>
            <a:ext cx="7070271" cy="398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E4F"/>
              </a:buClr>
              <a:buSzPts val="1800"/>
              <a:buFont typeface="Arial Black"/>
              <a:buNone/>
            </a:pPr>
            <a:r>
              <a:rPr lang="en-US" dirty="0"/>
              <a:t>Staff</a:t>
            </a:r>
            <a:endParaRPr dirty="0"/>
          </a:p>
        </p:txBody>
      </p:sp>
      <p:sp>
        <p:nvSpPr>
          <p:cNvPr id="107" name="Google Shape;107;p15"/>
          <p:cNvSpPr txBox="1">
            <a:spLocks noGrp="1"/>
          </p:cNvSpPr>
          <p:nvPr>
            <p:ph type="sldNum" idx="12"/>
          </p:nvPr>
        </p:nvSpPr>
        <p:spPr>
          <a:xfrm>
            <a:off x="7085078" y="4869657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08" name="Google Shape;108;p15"/>
          <p:cNvSpPr txBox="1"/>
          <p:nvPr/>
        </p:nvSpPr>
        <p:spPr>
          <a:xfrm>
            <a:off x="1668970" y="166038"/>
            <a:ext cx="3645619" cy="731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sz="1200" b="1" i="0" u="none" strike="noStrike" cap="none" dirty="0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Eva </a:t>
            </a:r>
            <a:r>
              <a:rPr lang="en-US" sz="1200" b="1" i="0" u="none" strike="noStrike" cap="none" dirty="0" err="1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Pereiro</a:t>
            </a:r>
            <a:r>
              <a:rPr lang="en-US" sz="1200" b="1" i="0" u="none" strike="noStrike" cap="none" dirty="0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2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BL responsible</a:t>
            </a:r>
          </a:p>
          <a:p>
            <a:r>
              <a:rPr lang="en-US" sz="1200" dirty="0" err="1">
                <a:solidFill>
                  <a:srgbClr val="002060"/>
                </a:solidFill>
              </a:rPr>
              <a:t>Cryo</a:t>
            </a:r>
            <a:r>
              <a:rPr lang="en-US" sz="1200" dirty="0">
                <a:solidFill>
                  <a:srgbClr val="002060"/>
                </a:solidFill>
              </a:rPr>
              <a:t> soft x-ray tomography</a:t>
            </a:r>
          </a:p>
          <a:p>
            <a:r>
              <a:rPr lang="en-US" sz="1200" dirty="0">
                <a:solidFill>
                  <a:srgbClr val="002060"/>
                </a:solidFill>
              </a:rPr>
              <a:t>Correlative approaches for cellular biology</a:t>
            </a:r>
          </a:p>
          <a:p>
            <a:pPr lvl="0"/>
            <a:r>
              <a:rPr lang="en-US" sz="12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10" name="Google Shape;110;p15"/>
          <p:cNvSpPr txBox="1"/>
          <p:nvPr/>
        </p:nvSpPr>
        <p:spPr>
          <a:xfrm rot="-5400000">
            <a:off x="-174228" y="1232333"/>
            <a:ext cx="1882636" cy="716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BL09-MISTRAL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(currently)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5"/>
          <p:cNvSpPr txBox="1"/>
          <p:nvPr/>
        </p:nvSpPr>
        <p:spPr>
          <a:xfrm>
            <a:off x="1686889" y="2444561"/>
            <a:ext cx="3213276" cy="656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sz="1200" b="1" dirty="0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Lucía Aballe (since 2020): </a:t>
            </a:r>
            <a:r>
              <a:rPr lang="en-US" sz="1200" dirty="0">
                <a:solidFill>
                  <a:srgbClr val="0070C0"/>
                </a:solidFill>
              </a:rPr>
              <a:t>BL scientist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Magnetic imaging </a:t>
            </a:r>
            <a:endParaRPr dirty="0"/>
          </a:p>
        </p:txBody>
      </p:sp>
      <p:sp>
        <p:nvSpPr>
          <p:cNvPr id="118" name="Google Shape;118;p15"/>
          <p:cNvSpPr txBox="1"/>
          <p:nvPr/>
        </p:nvSpPr>
        <p:spPr>
          <a:xfrm>
            <a:off x="6405394" y="857966"/>
            <a:ext cx="188489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Externally funded</a:t>
            </a:r>
            <a:endParaRPr sz="1200" b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09;p15">
            <a:extLst>
              <a:ext uri="{FF2B5EF4-FFF2-40B4-BE49-F238E27FC236}">
                <a16:creationId xmlns:a16="http://schemas.microsoft.com/office/drawing/2014/main" xmlns="" id="{2AA3C9DA-FD34-4767-845E-A59E653C93E8}"/>
              </a:ext>
            </a:extLst>
          </p:cNvPr>
          <p:cNvSpPr txBox="1"/>
          <p:nvPr/>
        </p:nvSpPr>
        <p:spPr>
          <a:xfrm>
            <a:off x="1678121" y="890577"/>
            <a:ext cx="3304735" cy="663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Andrea Sorrentino: </a:t>
            </a:r>
            <a:r>
              <a:rPr lang="en-US" sz="12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BL scientist</a:t>
            </a:r>
            <a:endParaRPr dirty="0"/>
          </a:p>
          <a:p>
            <a:r>
              <a:rPr lang="en-US" sz="1200" dirty="0" err="1">
                <a:solidFill>
                  <a:srgbClr val="002060"/>
                </a:solidFill>
              </a:rPr>
              <a:t>Cryo</a:t>
            </a:r>
            <a:r>
              <a:rPr lang="en-US" sz="1200" dirty="0">
                <a:solidFill>
                  <a:srgbClr val="002060"/>
                </a:solidFill>
              </a:rPr>
              <a:t> soft x-ray </a:t>
            </a:r>
            <a:r>
              <a:rPr lang="en-US" sz="1200" dirty="0" smtClean="0">
                <a:solidFill>
                  <a:srgbClr val="002060"/>
                </a:solidFill>
              </a:rPr>
              <a:t>tomography</a:t>
            </a:r>
            <a:endParaRPr lang="en-US" sz="1200" dirty="0">
              <a:solidFill>
                <a:srgbClr val="002060"/>
              </a:solidFill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 smtClean="0">
                <a:solidFill>
                  <a:srgbClr val="002060"/>
                </a:solidFill>
              </a:rPr>
              <a:t>Spectromicroscopy</a:t>
            </a:r>
            <a:endParaRPr lang="en-US" sz="1200" dirty="0">
              <a:solidFill>
                <a:srgbClr val="002060"/>
              </a:solidFill>
            </a:endParaRPr>
          </a:p>
          <a:p>
            <a:pPr lvl="0"/>
            <a:endParaRPr sz="120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E91BB08-6BE2-4763-9C56-727DE5246A7E}"/>
              </a:ext>
            </a:extLst>
          </p:cNvPr>
          <p:cNvSpPr/>
          <p:nvPr/>
        </p:nvSpPr>
        <p:spPr>
          <a:xfrm>
            <a:off x="5858682" y="1232521"/>
            <a:ext cx="3369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>
                <a:solidFill>
                  <a:schemeClr val="tx1"/>
                </a:solidFill>
              </a:rPr>
              <a:t>Jan Groen (2021/22): </a:t>
            </a:r>
            <a:r>
              <a:rPr lang="en-US" sz="1200" dirty="0">
                <a:solidFill>
                  <a:srgbClr val="0070C0"/>
                </a:solidFill>
              </a:rPr>
              <a:t>Biolab technician</a:t>
            </a:r>
          </a:p>
          <a:p>
            <a:pPr lvl="0"/>
            <a:r>
              <a:rPr lang="en-US" sz="1200" dirty="0" err="1">
                <a:solidFill>
                  <a:srgbClr val="002060"/>
                </a:solidFill>
              </a:rPr>
              <a:t>CoCID</a:t>
            </a:r>
            <a:r>
              <a:rPr lang="en-US" sz="1200" dirty="0">
                <a:solidFill>
                  <a:srgbClr val="002060"/>
                </a:solidFill>
              </a:rPr>
              <a:t> EU project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438E5A63-2867-4420-8A68-7033C65309F7}"/>
              </a:ext>
            </a:extLst>
          </p:cNvPr>
          <p:cNvSpPr/>
          <p:nvPr/>
        </p:nvSpPr>
        <p:spPr>
          <a:xfrm>
            <a:off x="5867454" y="1661236"/>
            <a:ext cx="3369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>
                <a:solidFill>
                  <a:schemeClr val="tx1"/>
                </a:solidFill>
              </a:rPr>
              <a:t>Joaquín </a:t>
            </a:r>
            <a:r>
              <a:rPr lang="en-US" sz="1200" b="1" dirty="0" err="1">
                <a:solidFill>
                  <a:schemeClr val="tx1"/>
                </a:solidFill>
              </a:rPr>
              <a:t>Otón</a:t>
            </a:r>
            <a:r>
              <a:rPr lang="en-US" sz="1200" b="1" dirty="0">
                <a:solidFill>
                  <a:schemeClr val="tx1"/>
                </a:solidFill>
              </a:rPr>
              <a:t> (2021-23): </a:t>
            </a:r>
            <a:r>
              <a:rPr lang="en-US" sz="1200" dirty="0">
                <a:solidFill>
                  <a:srgbClr val="0070C0"/>
                </a:solidFill>
              </a:rPr>
              <a:t>Postdoc</a:t>
            </a:r>
            <a:endParaRPr lang="en-US" dirty="0"/>
          </a:p>
          <a:p>
            <a:r>
              <a:rPr lang="en-US" sz="1200" dirty="0" err="1">
                <a:solidFill>
                  <a:srgbClr val="002060"/>
                </a:solidFill>
              </a:rPr>
              <a:t>iNext</a:t>
            </a:r>
            <a:r>
              <a:rPr lang="en-US" sz="1200" dirty="0">
                <a:solidFill>
                  <a:srgbClr val="002060"/>
                </a:solidFill>
              </a:rPr>
              <a:t>-Discovery EU project Cryo-CLXM scripts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EF95015-9328-4FA4-A5FD-6AD87D17AC2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2795" y="94791"/>
            <a:ext cx="535322" cy="7311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05201E4-5768-42E1-85D6-3BE9DE04764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3644" y="852816"/>
            <a:ext cx="535322" cy="7311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E860C4D-1285-4E58-9400-AA5BF65DA7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7142" y="2332522"/>
            <a:ext cx="569857" cy="706232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1F255F88-45C7-4E58-8137-71AAB5A04E48}"/>
              </a:ext>
            </a:extLst>
          </p:cNvPr>
          <p:cNvGrpSpPr/>
          <p:nvPr/>
        </p:nvGrpSpPr>
        <p:grpSpPr>
          <a:xfrm>
            <a:off x="690818" y="3181658"/>
            <a:ext cx="7763859" cy="1898759"/>
            <a:chOff x="631342" y="3137052"/>
            <a:chExt cx="7763859" cy="1898759"/>
          </a:xfrm>
        </p:grpSpPr>
        <p:sp>
          <p:nvSpPr>
            <p:cNvPr id="112" name="Google Shape;112;p15"/>
            <p:cNvSpPr txBox="1"/>
            <p:nvPr/>
          </p:nvSpPr>
          <p:spPr>
            <a:xfrm>
              <a:off x="631342" y="3865147"/>
              <a:ext cx="1046775" cy="3279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Support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xmlns="" id="{BC3F928F-A418-4913-A05E-B079416755A8}"/>
                </a:ext>
              </a:extLst>
            </p:cNvPr>
            <p:cNvSpPr/>
            <p:nvPr/>
          </p:nvSpPr>
          <p:spPr>
            <a:xfrm>
              <a:off x="1668966" y="3290621"/>
              <a:ext cx="3098792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44000" lvl="1"/>
              <a:r>
                <a:rPr lang="en-US" sz="1200" dirty="0"/>
                <a:t>BL Technician: </a:t>
              </a:r>
            </a:p>
            <a:p>
              <a:pPr marL="144000" lvl="1"/>
              <a:r>
                <a:rPr lang="en-US" sz="1200" b="1" dirty="0"/>
                <a:t>Ricardo </a:t>
              </a:r>
              <a:r>
                <a:rPr lang="en-US" sz="1200" b="1" dirty="0" err="1"/>
                <a:t>Valcarcel</a:t>
              </a:r>
              <a:r>
                <a:rPr lang="en-US" sz="1200" b="1" dirty="0"/>
                <a:t> </a:t>
              </a:r>
              <a:r>
                <a:rPr lang="en-US" sz="1200" dirty="0"/>
                <a:t>(50%)</a:t>
              </a:r>
            </a:p>
            <a:p>
              <a:pPr marL="144000" lvl="1"/>
              <a:endParaRPr lang="en-US" sz="1200" dirty="0"/>
            </a:p>
            <a:p>
              <a:pPr marL="144000" lvl="1"/>
              <a:r>
                <a:rPr lang="en-US" sz="1200" dirty="0"/>
                <a:t>Electronics engineer: </a:t>
              </a:r>
            </a:p>
            <a:p>
              <a:pPr marL="144000" lvl="1"/>
              <a:r>
                <a:rPr lang="en-US" sz="1200" b="1" dirty="0"/>
                <a:t>Xavi Serra </a:t>
              </a:r>
              <a:r>
                <a:rPr lang="en-US" sz="1200" dirty="0"/>
                <a:t>(15%), </a:t>
              </a:r>
              <a:r>
                <a:rPr lang="en-US" sz="1200" b="1" dirty="0"/>
                <a:t>Borja </a:t>
              </a:r>
              <a:r>
                <a:rPr lang="en-US" sz="1200" b="1" dirty="0" err="1"/>
                <a:t>Revuelta</a:t>
              </a:r>
              <a:r>
                <a:rPr lang="en-US" sz="1200" b="1" dirty="0"/>
                <a:t> </a:t>
              </a:r>
              <a:r>
                <a:rPr lang="en-US" sz="1200" dirty="0"/>
                <a:t>(15%)</a:t>
              </a:r>
            </a:p>
            <a:p>
              <a:pPr marL="144000" lvl="1"/>
              <a:r>
                <a:rPr lang="en-US" sz="1200" dirty="0"/>
                <a:t> </a:t>
              </a:r>
            </a:p>
            <a:p>
              <a:pPr marL="144000" lvl="1"/>
              <a:r>
                <a:rPr lang="en-US" sz="1200" dirty="0"/>
                <a:t>Floor coordinator: </a:t>
              </a:r>
            </a:p>
            <a:p>
              <a:pPr marL="144000" lvl="1"/>
              <a:r>
                <a:rPr lang="en-US" sz="1200" b="1" dirty="0"/>
                <a:t>Robert </a:t>
              </a:r>
              <a:r>
                <a:rPr lang="en-US" sz="1200" b="1" dirty="0" err="1"/>
                <a:t>Oliete</a:t>
              </a:r>
              <a:r>
                <a:rPr lang="en-US" sz="1200" b="1" dirty="0"/>
                <a:t> </a:t>
              </a:r>
              <a:r>
                <a:rPr lang="en-US" sz="1200" dirty="0"/>
                <a:t>(10%) 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CF929088-63F2-45D9-B98C-452F1C0FC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515292" y="3137052"/>
              <a:ext cx="580638" cy="724558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9C85CFAD-6D6C-41CC-822D-0114D2443F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601073" y="3632786"/>
              <a:ext cx="580638" cy="77418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B3F78D8D-6205-4A9B-9F79-30144637DB0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58105" y="3638136"/>
              <a:ext cx="611929" cy="768834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2B41843A-5CC8-4D7A-B577-7F0D2BD529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463603" y="4286810"/>
              <a:ext cx="632327" cy="749001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0D8D9AAE-0BAD-46E3-AED0-A8D6920EC8D0}"/>
                </a:ext>
              </a:extLst>
            </p:cNvPr>
            <p:cNvSpPr/>
            <p:nvPr/>
          </p:nvSpPr>
          <p:spPr>
            <a:xfrm>
              <a:off x="6300483" y="3290621"/>
              <a:ext cx="2094718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US" sz="1200" dirty="0"/>
                <a:t>Mechanical engineer: </a:t>
              </a:r>
            </a:p>
            <a:p>
              <a:pPr lvl="1"/>
              <a:r>
                <a:rPr lang="en-US" sz="1200" b="1" dirty="0"/>
                <a:t>NA</a:t>
              </a:r>
            </a:p>
            <a:p>
              <a:pPr lvl="1"/>
              <a:endParaRPr lang="en-US" sz="1200" dirty="0"/>
            </a:p>
            <a:p>
              <a:pPr lvl="1"/>
              <a:r>
                <a:rPr lang="en-US" sz="1200" dirty="0"/>
                <a:t>Controls engineer: </a:t>
              </a:r>
            </a:p>
            <a:p>
              <a:pPr lvl="1"/>
              <a:r>
                <a:rPr lang="en-US" sz="1200" b="1" i="1" dirty="0"/>
                <a:t>vacant </a:t>
              </a:r>
            </a:p>
          </p:txBody>
        </p:sp>
        <p:sp>
          <p:nvSpPr>
            <p:cNvPr id="13" name="Left Brace 12">
              <a:extLst>
                <a:ext uri="{FF2B5EF4-FFF2-40B4-BE49-F238E27FC236}">
                  <a16:creationId xmlns:a16="http://schemas.microsoft.com/office/drawing/2014/main" xmlns="" id="{C20B1D19-5A8A-4DF7-812F-A151D97C111A}"/>
                </a:ext>
              </a:extLst>
            </p:cNvPr>
            <p:cNvSpPr/>
            <p:nvPr/>
          </p:nvSpPr>
          <p:spPr>
            <a:xfrm>
              <a:off x="1576039" y="3137052"/>
              <a:ext cx="102078" cy="1840411"/>
            </a:xfrm>
            <a:prstGeom prst="lef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0E01C3B7-D615-4B16-86BB-9903017F9ECD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4589" y="963018"/>
            <a:ext cx="535323" cy="73118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355E7645-F1AB-416A-B557-FBBEA74A0DD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332416" y="1719775"/>
            <a:ext cx="517492" cy="67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23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current instrumentation</a:t>
            </a:r>
            <a:br>
              <a:rPr lang="en-US" dirty="0"/>
            </a:br>
            <a:r>
              <a:rPr lang="en-US" dirty="0" smtClean="0"/>
              <a:t>Beamline</a:t>
            </a:r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>
          <a:xfrm>
            <a:off x="7085078" y="4869657"/>
            <a:ext cx="2057400" cy="273844"/>
          </a:xfrm>
        </p:spPr>
        <p:txBody>
          <a:bodyPr/>
          <a:lstStyle/>
          <a:p>
            <a:fld id="{59A3C1E9-1E17-4B2D-975E-2F80F7CB45F8}" type="slidenum">
              <a:rPr lang="es-ES" smtClean="0"/>
              <a:t>4</a:t>
            </a:fld>
            <a:endParaRPr lang="es-ES" dirty="0"/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136451" y="3517760"/>
            <a:ext cx="8696992" cy="252376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tabLst>
                <a:tab pos="236538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236538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236538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236538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236538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6538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6538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6538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6538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buFont typeface="Wingdings" panose="05000000000000000000" pitchFamily="2" charset="2"/>
              <a:buChar char="§"/>
            </a:pPr>
            <a:r>
              <a:rPr lang="en-US" sz="15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Beamline </a:t>
            </a:r>
            <a:r>
              <a:rPr lang="en-US" sz="15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is optimized for </a:t>
            </a:r>
            <a:r>
              <a:rPr lang="en-US" sz="150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cryo</a:t>
            </a:r>
            <a:r>
              <a:rPr lang="en-US" sz="15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-Tomography on biological cells in the water window </a:t>
            </a:r>
            <a:r>
              <a:rPr lang="en-US" sz="15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energy range.</a:t>
            </a:r>
          </a:p>
          <a:p>
            <a:pPr marL="0" lvl="1" indent="0" eaLnBrk="1" hangingPunct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en-US" sz="1500" dirty="0" smtClean="0">
                <a:latin typeface="Calibri" pitchFamily="34" charset="0"/>
              </a:rPr>
              <a:t>The </a:t>
            </a:r>
            <a:r>
              <a:rPr lang="en-US" altLang="en-US" sz="1500" dirty="0">
                <a:latin typeface="Calibri" pitchFamily="34" charset="0"/>
              </a:rPr>
              <a:t>beamline was </a:t>
            </a:r>
            <a:r>
              <a:rPr lang="en-US" altLang="en-US" sz="1500" dirty="0" smtClean="0">
                <a:latin typeface="Calibri" pitchFamily="34" charset="0"/>
              </a:rPr>
              <a:t>designed to </a:t>
            </a:r>
            <a:r>
              <a:rPr lang="en-US" altLang="en-US" sz="1500" dirty="0">
                <a:latin typeface="Calibri" pitchFamily="34" charset="0"/>
              </a:rPr>
              <a:t>provide </a:t>
            </a:r>
            <a:r>
              <a:rPr lang="en-US" altLang="en-US" sz="1500" dirty="0" smtClean="0">
                <a:latin typeface="Calibri" pitchFamily="34" charset="0"/>
              </a:rPr>
              <a:t>full illumination of </a:t>
            </a:r>
            <a:r>
              <a:rPr lang="en-US" altLang="en-US" sz="1500" dirty="0">
                <a:latin typeface="Calibri" pitchFamily="34" charset="0"/>
              </a:rPr>
              <a:t>the </a:t>
            </a:r>
            <a:r>
              <a:rPr lang="en-US" altLang="en-US" sz="1500" dirty="0" smtClean="0">
                <a:latin typeface="Calibri" pitchFamily="34" charset="0"/>
              </a:rPr>
              <a:t>TXM condenser lens for the whole energy </a:t>
            </a:r>
            <a:r>
              <a:rPr lang="en-US" altLang="en-US" sz="1500" dirty="0">
                <a:latin typeface="Calibri" pitchFamily="34" charset="0"/>
              </a:rPr>
              <a:t>range </a:t>
            </a:r>
            <a:r>
              <a:rPr lang="en-US" altLang="en-US" sz="1500" dirty="0" smtClean="0">
                <a:latin typeface="Calibri" pitchFamily="34" charset="0"/>
              </a:rPr>
              <a:t>with </a:t>
            </a:r>
            <a:r>
              <a:rPr lang="en-US" altLang="en-US" sz="1500" dirty="0">
                <a:latin typeface="Calibri" pitchFamily="34" charset="0"/>
              </a:rPr>
              <a:t>maximum photon </a:t>
            </a:r>
            <a:r>
              <a:rPr lang="en-US" altLang="en-US" sz="1500" dirty="0" smtClean="0">
                <a:latin typeface="Calibri" pitchFamily="34" charset="0"/>
              </a:rPr>
              <a:t>flux.</a:t>
            </a:r>
          </a:p>
          <a:p>
            <a:pPr eaLnBrk="1" hangingPunct="1"/>
            <a:endParaRPr lang="en-US" sz="1500" dirty="0"/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altLang="en-US" sz="1500" dirty="0" smtClean="0">
              <a:latin typeface="Calibri" pitchFamily="34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altLang="en-US" sz="1500" dirty="0" smtClean="0">
              <a:latin typeface="Calibri" pitchFamily="34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altLang="en-US" sz="1500" dirty="0" smtClean="0">
              <a:latin typeface="Calibri" pitchFamily="34" charset="0"/>
            </a:endParaRPr>
          </a:p>
          <a:p>
            <a:pPr eaLnBrk="1" hangingPunct="1"/>
            <a:endParaRPr lang="en-US" altLang="en-US" sz="1300" dirty="0" smtClean="0">
              <a:latin typeface="Calibri" pitchFamily="34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GB" altLang="en-US" sz="1300" dirty="0" smtClean="0">
              <a:latin typeface="Calibri" pitchFamily="34" charset="0"/>
            </a:endParaRPr>
          </a:p>
          <a:p>
            <a:pPr eaLnBrk="1" hangingPunct="1"/>
            <a:endParaRPr lang="en-GB" altLang="en-US" sz="1400" b="0" dirty="0">
              <a:latin typeface="Calibri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4888" y="1065496"/>
            <a:ext cx="9079117" cy="2264262"/>
            <a:chOff x="64884" y="1606163"/>
            <a:chExt cx="9079117" cy="2264262"/>
          </a:xfrm>
        </p:grpSpPr>
        <p:grpSp>
          <p:nvGrpSpPr>
            <p:cNvPr id="17" name="Group 16"/>
            <p:cNvGrpSpPr/>
            <p:nvPr/>
          </p:nvGrpSpPr>
          <p:grpSpPr>
            <a:xfrm>
              <a:off x="64884" y="1606163"/>
              <a:ext cx="9079117" cy="2264262"/>
              <a:chOff x="64884" y="1606163"/>
              <a:chExt cx="9079117" cy="2264262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64884" y="1749252"/>
                <a:ext cx="8919628" cy="2121173"/>
                <a:chOff x="64884" y="1749252"/>
                <a:chExt cx="8919628" cy="2121173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64884" y="1749252"/>
                  <a:ext cx="8919628" cy="2121173"/>
                  <a:chOff x="64884" y="1749252"/>
                  <a:chExt cx="8919628" cy="2121173"/>
                </a:xfrm>
              </p:grpSpPr>
              <p:grpSp>
                <p:nvGrpSpPr>
                  <p:cNvPr id="12" name="Group 11"/>
                  <p:cNvGrpSpPr/>
                  <p:nvPr/>
                </p:nvGrpSpPr>
                <p:grpSpPr>
                  <a:xfrm>
                    <a:off x="64884" y="1749252"/>
                    <a:ext cx="8919628" cy="2121173"/>
                    <a:chOff x="64884" y="1749252"/>
                    <a:chExt cx="8919628" cy="2121173"/>
                  </a:xfrm>
                </p:grpSpPr>
                <p:grpSp>
                  <p:nvGrpSpPr>
                    <p:cNvPr id="8" name="Group 7"/>
                    <p:cNvGrpSpPr/>
                    <p:nvPr/>
                  </p:nvGrpSpPr>
                  <p:grpSpPr>
                    <a:xfrm>
                      <a:off x="64884" y="1749252"/>
                      <a:ext cx="8674560" cy="1932160"/>
                      <a:chOff x="64884" y="1749252"/>
                      <a:chExt cx="8674560" cy="1932160"/>
                    </a:xfrm>
                  </p:grpSpPr>
                  <p:pic>
                    <p:nvPicPr>
                      <p:cNvPr id="21" name="Picture 83"/>
                      <p:cNvPicPr>
                        <a:picLocks noChangeAspect="1"/>
                      </p:cNvPicPr>
                      <p:nvPr/>
                    </p:nvPicPr>
                    <p:blipFill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1516" b="32135"/>
                      <a:stretch/>
                    </p:blipFill>
                    <p:spPr bwMode="auto">
                      <a:xfrm>
                        <a:off x="393964" y="1749252"/>
                        <a:ext cx="8345480" cy="1932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sp>
                    <p:nvSpPr>
                      <p:cNvPr id="4" name="Rectangle 3"/>
                      <p:cNvSpPr/>
                      <p:nvPr/>
                    </p:nvSpPr>
                    <p:spPr>
                      <a:xfrm>
                        <a:off x="64884" y="2599817"/>
                        <a:ext cx="2233043" cy="73815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0" lvl="1">
                          <a:lnSpc>
                            <a:spcPct val="90000"/>
                          </a:lnSpc>
                          <a:spcBef>
                            <a:spcPts val="500"/>
                          </a:spcBef>
                        </a:pPr>
                        <a:r>
                          <a:rPr lang="en-US" sz="1400" b="1" dirty="0" smtClean="0">
                            <a:solidFill>
                              <a:prstClr val="black"/>
                            </a:solidFill>
                            <a:cs typeface="Arial" panose="020B0604020202020204" pitchFamily="34" charset="0"/>
                          </a:rPr>
                          <a:t>Beam from Bending </a:t>
                        </a:r>
                        <a:r>
                          <a:rPr lang="en-US" sz="1400" b="1" dirty="0">
                            <a:solidFill>
                              <a:prstClr val="black"/>
                            </a:solidFill>
                            <a:cs typeface="Arial" panose="020B0604020202020204" pitchFamily="34" charset="0"/>
                          </a:rPr>
                          <a:t>Magnet Source </a:t>
                        </a:r>
                      </a:p>
                      <a:p>
                        <a:pPr marL="0" lvl="1">
                          <a:lnSpc>
                            <a:spcPct val="90000"/>
                          </a:lnSpc>
                          <a:spcBef>
                            <a:spcPts val="500"/>
                          </a:spcBef>
                        </a:pPr>
                        <a:r>
                          <a:rPr lang="en-US" sz="1400" dirty="0" smtClean="0">
                            <a:solidFill>
                              <a:prstClr val="black"/>
                            </a:solidFill>
                            <a:cs typeface="Arial" panose="020B0604020202020204" pitchFamily="34" charset="0"/>
                          </a:rPr>
                          <a:t>(critical </a:t>
                        </a:r>
                        <a:r>
                          <a:rPr lang="en-US" sz="1400" dirty="0">
                            <a:solidFill>
                              <a:prstClr val="black"/>
                            </a:solidFill>
                            <a:cs typeface="Arial" panose="020B0604020202020204" pitchFamily="34" charset="0"/>
                          </a:rPr>
                          <a:t>energy 8.5 </a:t>
                        </a:r>
                        <a:r>
                          <a:rPr lang="en-US" sz="1400" dirty="0" err="1">
                            <a:solidFill>
                              <a:prstClr val="black"/>
                            </a:solidFill>
                            <a:cs typeface="Arial" panose="020B0604020202020204" pitchFamily="34" charset="0"/>
                          </a:rPr>
                          <a:t>keV</a:t>
                        </a:r>
                        <a:r>
                          <a:rPr lang="en-US" sz="1400" dirty="0">
                            <a:solidFill>
                              <a:prstClr val="black"/>
                            </a:solidFill>
                            <a:cs typeface="Arial" panose="020B0604020202020204" pitchFamily="34" charset="0"/>
                          </a:rPr>
                          <a:t>)</a:t>
                        </a:r>
                      </a:p>
                    </p:txBody>
                  </p:sp>
                  <p:sp>
                    <p:nvSpPr>
                      <p:cNvPr id="7" name="Rectangle 6"/>
                      <p:cNvSpPr/>
                      <p:nvPr/>
                    </p:nvSpPr>
                    <p:spPr>
                      <a:xfrm>
                        <a:off x="1216550" y="1916269"/>
                        <a:ext cx="962107" cy="70740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6" name="Rectangle 5"/>
                    <p:cNvSpPr/>
                    <p:nvPr/>
                  </p:nvSpPr>
                  <p:spPr>
                    <a:xfrm>
                      <a:off x="5376174" y="3131761"/>
                      <a:ext cx="3608338" cy="738664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n-US" sz="1400" b="1" dirty="0"/>
                        <a:t>Measured beam properties at sample:</a:t>
                      </a:r>
                    </a:p>
                    <a:p>
                      <a:pPr lvl="1"/>
                      <a:r>
                        <a:rPr lang="en-US" sz="1400" dirty="0"/>
                        <a:t>Energy range: 300 eV – 1200 eV </a:t>
                      </a:r>
                    </a:p>
                    <a:p>
                      <a:pPr lvl="1"/>
                      <a:r>
                        <a:rPr lang="en-US" sz="1400" dirty="0" smtClean="0"/>
                        <a:t>Flux</a:t>
                      </a:r>
                      <a:r>
                        <a:rPr lang="en-US" sz="1400" dirty="0"/>
                        <a:t>: ≈ </a:t>
                      </a:r>
                      <a:r>
                        <a:rPr lang="en-US" sz="1400" dirty="0" smtClean="0"/>
                        <a:t>2 </a:t>
                      </a:r>
                      <a:r>
                        <a:rPr lang="en-US" sz="1400" dirty="0"/>
                        <a:t>x 10</a:t>
                      </a:r>
                      <a:r>
                        <a:rPr lang="en-US" sz="1400" baseline="30000" dirty="0"/>
                        <a:t>10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ph</a:t>
                      </a:r>
                      <a:r>
                        <a:rPr lang="en-US" sz="1400" dirty="0"/>
                        <a:t>/s/100mA  @ 520 eV.</a:t>
                      </a:r>
                    </a:p>
                  </p:txBody>
                </p:sp>
                <p:sp>
                  <p:nvSpPr>
                    <p:cNvPr id="10" name="Rectangle 9"/>
                    <p:cNvSpPr/>
                    <p:nvPr/>
                  </p:nvSpPr>
                  <p:spPr>
                    <a:xfrm>
                      <a:off x="2615979" y="3131761"/>
                      <a:ext cx="349858" cy="26622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3364726" y="2868315"/>
                      <a:ext cx="451899" cy="26622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9" name="Rectangle 28"/>
                    <p:cNvSpPr/>
                    <p:nvPr/>
                  </p:nvSpPr>
                  <p:spPr>
                    <a:xfrm rot="21010151">
                      <a:off x="3872282" y="2834000"/>
                      <a:ext cx="675863" cy="17954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" name="Rectangle 30"/>
                    <p:cNvSpPr/>
                    <p:nvPr/>
                  </p:nvSpPr>
                  <p:spPr>
                    <a:xfrm rot="20229300">
                      <a:off x="4355576" y="2297206"/>
                      <a:ext cx="1474368" cy="3566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" name="Rectangle 10"/>
                    <p:cNvSpPr/>
                    <p:nvPr/>
                  </p:nvSpPr>
                  <p:spPr>
                    <a:xfrm>
                      <a:off x="4636016" y="3070460"/>
                      <a:ext cx="317647" cy="32752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" name="Rectangle 31"/>
                    <p:cNvSpPr/>
                    <p:nvPr/>
                  </p:nvSpPr>
                  <p:spPr>
                    <a:xfrm>
                      <a:off x="6489996" y="2673901"/>
                      <a:ext cx="317647" cy="32752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3" name="Rectangle 42"/>
                    <p:cNvSpPr/>
                    <p:nvPr/>
                  </p:nvSpPr>
                  <p:spPr>
                    <a:xfrm>
                      <a:off x="7158310" y="2061708"/>
                      <a:ext cx="317647" cy="32752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4" name="Rectangle 43"/>
                    <p:cNvSpPr/>
                    <p:nvPr/>
                  </p:nvSpPr>
                  <p:spPr>
                    <a:xfrm>
                      <a:off x="8358956" y="2366118"/>
                      <a:ext cx="268210" cy="32752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6" name="Rectangle 45"/>
                    <p:cNvSpPr/>
                    <p:nvPr/>
                  </p:nvSpPr>
                  <p:spPr>
                    <a:xfrm>
                      <a:off x="7652615" y="2742396"/>
                      <a:ext cx="354348" cy="18137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47" name="Rectangle 46"/>
                  <p:cNvSpPr>
                    <a:spLocks/>
                  </p:cNvSpPr>
                  <p:nvPr/>
                </p:nvSpPr>
                <p:spPr>
                  <a:xfrm>
                    <a:off x="6907321" y="2477903"/>
                    <a:ext cx="180000" cy="11880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5" name="Rectangle 14"/>
                <p:cNvSpPr/>
                <p:nvPr/>
              </p:nvSpPr>
              <p:spPr>
                <a:xfrm>
                  <a:off x="7636713" y="1781056"/>
                  <a:ext cx="441813" cy="1630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5581816" y="1606163"/>
                <a:ext cx="3562185" cy="37371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square" lIns="91440" tIns="45720" rIns="91440" bIns="45720" rtlCol="0" anchor="t">
                <a:noAutofit/>
              </a:bodyPr>
              <a:lstStyle/>
              <a:p>
                <a:r>
                  <a:rPr lang="en-US" sz="1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Transmission X-ray Microscope (TXM)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133798" y="1615445"/>
                <a:ext cx="1786196" cy="37371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square" lIns="91440" tIns="45720" rIns="91440" bIns="45720" rtlCol="0" anchor="t">
                <a:noAutofit/>
              </a:bodyPr>
              <a:lstStyle/>
              <a:p>
                <a:r>
                  <a:rPr lang="en-US" sz="1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Beamline Optics</a:t>
                </a:r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7475957" y="2650048"/>
              <a:ext cx="236808" cy="159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75448" y="2606919"/>
              <a:ext cx="715617" cy="32706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t">
              <a:no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Sample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985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current instrumentation</a:t>
            </a:r>
            <a:br>
              <a:rPr lang="en-US" dirty="0"/>
            </a:br>
            <a:r>
              <a:rPr lang="en-US" dirty="0" smtClean="0"/>
              <a:t>TXM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 dirty="0"/>
          </a:p>
        </p:txBody>
      </p:sp>
      <p:sp>
        <p:nvSpPr>
          <p:cNvPr id="4" name="Rectangle 3"/>
          <p:cNvSpPr/>
          <p:nvPr/>
        </p:nvSpPr>
        <p:spPr>
          <a:xfrm>
            <a:off x="123441" y="2641399"/>
            <a:ext cx="8744852" cy="1437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Microscope </a:t>
            </a:r>
            <a:r>
              <a:rPr lang="en-US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capabilities (it was bought from </a:t>
            </a:r>
            <a:r>
              <a:rPr lang="en-US" sz="14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Zeiss</a:t>
            </a:r>
            <a:r>
              <a:rPr lang="en-US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prototype ):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 Measured Spatial Resolution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30 nm half pitch.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Detector effective Pixel size 8 nm – 16 nm, Field of view 8x8 µm</a:t>
            </a:r>
            <a:r>
              <a:rPr lang="en-US" sz="12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- 16x16 µm</a:t>
            </a:r>
            <a:r>
              <a:rPr lang="en-US" sz="12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 ( ≈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 </a:t>
            </a: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n-line visible light epifluorescence microscope for correlative low resolution 2D imaging.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3443" y="3976973"/>
            <a:ext cx="9942911" cy="1183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vailable techniques for bio-samples (with 30 nm spatial resolution):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n-U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soft X-ray Tomography </a:t>
            </a: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(± 70</a:t>
            </a:r>
            <a:r>
              <a:rPr lang="en-US" sz="12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◦</a:t>
            </a: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angular range, typical acquisition time ≈ 5 -10 min.).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2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n-U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soft X-ray </a:t>
            </a:r>
            <a:r>
              <a:rPr lang="en-US" sz="12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Spectromicroscopy</a:t>
            </a:r>
            <a:r>
              <a:rPr lang="en-U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(from Ca L –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edge).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/>
          </a:p>
        </p:txBody>
      </p:sp>
      <p:grpSp>
        <p:nvGrpSpPr>
          <p:cNvPr id="55" name="Group 54"/>
          <p:cNvGrpSpPr/>
          <p:nvPr/>
        </p:nvGrpSpPr>
        <p:grpSpPr>
          <a:xfrm>
            <a:off x="531618" y="896393"/>
            <a:ext cx="7794736" cy="1483838"/>
            <a:chOff x="539750" y="1494263"/>
            <a:chExt cx="8031163" cy="1529927"/>
          </a:xfrm>
        </p:grpSpPr>
        <p:grpSp>
          <p:nvGrpSpPr>
            <p:cNvPr id="56" name="Group 3"/>
            <p:cNvGrpSpPr>
              <a:grpSpLocks/>
            </p:cNvGrpSpPr>
            <p:nvPr/>
          </p:nvGrpSpPr>
          <p:grpSpPr bwMode="auto">
            <a:xfrm rot="10800000">
              <a:off x="539750" y="1494263"/>
              <a:ext cx="8031163" cy="1529927"/>
              <a:chOff x="73025" y="2918635"/>
              <a:chExt cx="8031538" cy="1530720"/>
            </a:xfrm>
          </p:grpSpPr>
          <p:sp>
            <p:nvSpPr>
              <p:cNvPr id="58" name="Freeform 31"/>
              <p:cNvSpPr>
                <a:spLocks/>
              </p:cNvSpPr>
              <p:nvPr/>
            </p:nvSpPr>
            <p:spPr bwMode="auto">
              <a:xfrm flipH="1">
                <a:off x="542112" y="3324225"/>
                <a:ext cx="5507235" cy="1095375"/>
              </a:xfrm>
              <a:custGeom>
                <a:avLst/>
                <a:gdLst>
                  <a:gd name="T0" fmla="*/ 0 w 10000"/>
                  <a:gd name="T1" fmla="*/ 0 h 10000"/>
                  <a:gd name="T2" fmla="*/ 2147483647 w 10000"/>
                  <a:gd name="T3" fmla="*/ 2147483647 h 10000"/>
                  <a:gd name="T4" fmla="*/ 2147483647 w 10000"/>
                  <a:gd name="T5" fmla="*/ 2147483647 h 10000"/>
                  <a:gd name="T6" fmla="*/ 2147483647 w 10000"/>
                  <a:gd name="T7" fmla="*/ 2147483647 h 10000"/>
                  <a:gd name="T8" fmla="*/ 2147483647 w 10000"/>
                  <a:gd name="T9" fmla="*/ 2147483647 h 10000"/>
                  <a:gd name="T10" fmla="*/ 2147483647 w 10000"/>
                  <a:gd name="T11" fmla="*/ 2147483647 h 10000"/>
                  <a:gd name="T12" fmla="*/ 2147483647 w 10000"/>
                  <a:gd name="T13" fmla="*/ 2147483647 h 10000"/>
                  <a:gd name="T14" fmla="*/ 2147483647 w 10000"/>
                  <a:gd name="T15" fmla="*/ 2147483647 h 10000"/>
                  <a:gd name="T16" fmla="*/ 2147483647 w 10000"/>
                  <a:gd name="T17" fmla="*/ 2147483647 h 10000"/>
                  <a:gd name="T18" fmla="*/ 2147483647 w 10000"/>
                  <a:gd name="T19" fmla="*/ 2147483647 h 10000"/>
                  <a:gd name="T20" fmla="*/ 0 w 10000"/>
                  <a:gd name="T21" fmla="*/ 0 h 100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000"/>
                  <a:gd name="T34" fmla="*/ 0 h 10000"/>
                  <a:gd name="T35" fmla="*/ 10000 w 10000"/>
                  <a:gd name="T36" fmla="*/ 10000 h 100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000" h="10000">
                    <a:moveTo>
                      <a:pt x="0" y="0"/>
                    </a:moveTo>
                    <a:lnTo>
                      <a:pt x="816" y="155"/>
                    </a:lnTo>
                    <a:lnTo>
                      <a:pt x="1309" y="271"/>
                    </a:lnTo>
                    <a:lnTo>
                      <a:pt x="1691" y="426"/>
                    </a:lnTo>
                    <a:lnTo>
                      <a:pt x="2039" y="659"/>
                    </a:lnTo>
                    <a:cubicBezTo>
                      <a:pt x="2093" y="724"/>
                      <a:pt x="2147" y="788"/>
                      <a:pt x="2200" y="853"/>
                    </a:cubicBezTo>
                    <a:cubicBezTo>
                      <a:pt x="2249" y="969"/>
                      <a:pt x="2243" y="886"/>
                      <a:pt x="2292" y="1002"/>
                    </a:cubicBezTo>
                    <a:lnTo>
                      <a:pt x="3973" y="3098"/>
                    </a:lnTo>
                    <a:lnTo>
                      <a:pt x="10000" y="10000"/>
                    </a:lnTo>
                    <a:lnTo>
                      <a:pt x="10000" y="78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32"/>
              <p:cNvSpPr>
                <a:spLocks/>
              </p:cNvSpPr>
              <p:nvPr/>
            </p:nvSpPr>
            <p:spPr bwMode="auto">
              <a:xfrm flipH="1">
                <a:off x="506405" y="2971799"/>
                <a:ext cx="5559041" cy="1023414"/>
              </a:xfrm>
              <a:custGeom>
                <a:avLst/>
                <a:gdLst>
                  <a:gd name="T0" fmla="*/ 0 w 10000"/>
                  <a:gd name="T1" fmla="*/ 2147483647 h 10000"/>
                  <a:gd name="T2" fmla="*/ 2147483647 w 10000"/>
                  <a:gd name="T3" fmla="*/ 2147483647 h 10000"/>
                  <a:gd name="T4" fmla="*/ 2147483647 w 10000"/>
                  <a:gd name="T5" fmla="*/ 2147483647 h 10000"/>
                  <a:gd name="T6" fmla="*/ 2147483647 w 10000"/>
                  <a:gd name="T7" fmla="*/ 2147483647 h 10000"/>
                  <a:gd name="T8" fmla="*/ 2147483647 w 10000"/>
                  <a:gd name="T9" fmla="*/ 2147483647 h 10000"/>
                  <a:gd name="T10" fmla="*/ 2147483647 w 10000"/>
                  <a:gd name="T11" fmla="*/ 2147483647 h 10000"/>
                  <a:gd name="T12" fmla="*/ 2147483647 w 10000"/>
                  <a:gd name="T13" fmla="*/ 2147483647 h 10000"/>
                  <a:gd name="T14" fmla="*/ 2147483647 w 10000"/>
                  <a:gd name="T15" fmla="*/ 2147483647 h 10000"/>
                  <a:gd name="T16" fmla="*/ 2147483647 w 10000"/>
                  <a:gd name="T17" fmla="*/ 0 h 10000"/>
                  <a:gd name="T18" fmla="*/ 2147483647 w 10000"/>
                  <a:gd name="T19" fmla="*/ 2147483647 h 10000"/>
                  <a:gd name="T20" fmla="*/ 0 w 10000"/>
                  <a:gd name="T21" fmla="*/ 2147483647 h 100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000"/>
                  <a:gd name="T34" fmla="*/ 0 h 10000"/>
                  <a:gd name="T35" fmla="*/ 10000 w 10000"/>
                  <a:gd name="T36" fmla="*/ 10000 h 100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000" h="10000">
                    <a:moveTo>
                      <a:pt x="0" y="9854"/>
                    </a:moveTo>
                    <a:lnTo>
                      <a:pt x="614" y="10000"/>
                    </a:lnTo>
                    <a:lnTo>
                      <a:pt x="1296" y="9751"/>
                    </a:lnTo>
                    <a:lnTo>
                      <a:pt x="1726" y="9502"/>
                    </a:lnTo>
                    <a:lnTo>
                      <a:pt x="2096" y="9212"/>
                    </a:lnTo>
                    <a:lnTo>
                      <a:pt x="2357" y="8880"/>
                    </a:lnTo>
                    <a:cubicBezTo>
                      <a:pt x="2374" y="8758"/>
                      <a:pt x="2390" y="8635"/>
                      <a:pt x="2407" y="8513"/>
                    </a:cubicBezTo>
                    <a:cubicBezTo>
                      <a:pt x="2462" y="8437"/>
                      <a:pt x="3355" y="7484"/>
                      <a:pt x="3410" y="7408"/>
                    </a:cubicBezTo>
                    <a:lnTo>
                      <a:pt x="10000" y="0"/>
                    </a:lnTo>
                    <a:lnTo>
                      <a:pt x="10000" y="2075"/>
                    </a:lnTo>
                    <a:cubicBezTo>
                      <a:pt x="6667" y="4668"/>
                      <a:pt x="4015" y="6803"/>
                      <a:pt x="0" y="9854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Text Box 23"/>
              <p:cNvSpPr txBox="1">
                <a:spLocks noChangeArrowheads="1"/>
              </p:cNvSpPr>
              <p:nvPr/>
            </p:nvSpPr>
            <p:spPr bwMode="auto">
              <a:xfrm rot="10800000">
                <a:off x="73025" y="2918635"/>
                <a:ext cx="460375" cy="295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lnSpc>
                    <a:spcPct val="90000"/>
                  </a:lnSpc>
                  <a:spcBef>
                    <a:spcPts val="1000"/>
                  </a:spcBef>
                  <a:buFont typeface="Arial" pitchFamily="34" charset="0"/>
                  <a:buChar char="•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s-ES" altLang="en-US" sz="1000" b="1">
                    <a:ea typeface="MS PGothic" pitchFamily="34" charset="-128"/>
                  </a:rPr>
                  <a:t>CCD</a:t>
                </a:r>
                <a:endParaRPr lang="en-US" altLang="en-US" sz="1000" b="1">
                  <a:ea typeface="MS PGothic" pitchFamily="34" charset="-128"/>
                </a:endParaRPr>
              </a:p>
            </p:txBody>
          </p:sp>
          <p:sp>
            <p:nvSpPr>
              <p:cNvPr id="61" name="Line 20"/>
              <p:cNvSpPr>
                <a:spLocks noChangeShapeType="1"/>
              </p:cNvSpPr>
              <p:nvPr/>
            </p:nvSpPr>
            <p:spPr bwMode="auto">
              <a:xfrm flipH="1">
                <a:off x="6134024" y="3560289"/>
                <a:ext cx="0" cy="25603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22"/>
              <p:cNvSpPr>
                <a:spLocks noChangeShapeType="1"/>
              </p:cNvSpPr>
              <p:nvPr/>
            </p:nvSpPr>
            <p:spPr bwMode="auto">
              <a:xfrm flipH="1">
                <a:off x="533891" y="3254375"/>
                <a:ext cx="0" cy="836613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Text Box 25"/>
              <p:cNvSpPr txBox="1">
                <a:spLocks noChangeArrowheads="1"/>
              </p:cNvSpPr>
              <p:nvPr/>
            </p:nvSpPr>
            <p:spPr bwMode="auto">
              <a:xfrm rot="10800000" flipH="1">
                <a:off x="3564381" y="3233738"/>
                <a:ext cx="626619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lnSpc>
                    <a:spcPct val="90000"/>
                  </a:lnSpc>
                  <a:spcBef>
                    <a:spcPts val="1000"/>
                  </a:spcBef>
                  <a:buFont typeface="Arial" pitchFamily="34" charset="0"/>
                  <a:buChar char="•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ea typeface="MS PGothic" pitchFamily="34" charset="-128"/>
                  </a:rPr>
                  <a:t>sample</a:t>
                </a:r>
              </a:p>
            </p:txBody>
          </p:sp>
          <p:sp>
            <p:nvSpPr>
              <p:cNvPr id="64" name="Text Box 26"/>
              <p:cNvSpPr txBox="1">
                <a:spLocks noChangeArrowheads="1"/>
              </p:cNvSpPr>
              <p:nvPr/>
            </p:nvSpPr>
            <p:spPr bwMode="auto">
              <a:xfrm rot="10800000" flipH="1">
                <a:off x="4643420" y="2956275"/>
                <a:ext cx="1829432" cy="2617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lnSpc>
                    <a:spcPct val="90000"/>
                  </a:lnSpc>
                  <a:spcBef>
                    <a:spcPts val="1000"/>
                  </a:spcBef>
                  <a:buFont typeface="Arial" pitchFamily="34" charset="0"/>
                  <a:buChar char="•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100" b="1">
                    <a:solidFill>
                      <a:schemeClr val="tx2"/>
                    </a:solidFill>
                    <a:ea typeface="MS PGothic" pitchFamily="34" charset="-128"/>
                  </a:rPr>
                  <a:t>capillary condenser lens</a:t>
                </a:r>
              </a:p>
            </p:txBody>
          </p:sp>
          <p:sp>
            <p:nvSpPr>
              <p:cNvPr id="65" name="Text Box 27"/>
              <p:cNvSpPr txBox="1">
                <a:spLocks noChangeArrowheads="1"/>
              </p:cNvSpPr>
              <p:nvPr/>
            </p:nvSpPr>
            <p:spPr bwMode="auto">
              <a:xfrm rot="10800000" flipH="1">
                <a:off x="5162081" y="3506165"/>
                <a:ext cx="975753" cy="295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lnSpc>
                    <a:spcPct val="90000"/>
                  </a:lnSpc>
                  <a:spcBef>
                    <a:spcPts val="1000"/>
                  </a:spcBef>
                  <a:buFont typeface="Arial" pitchFamily="34" charset="0"/>
                  <a:buChar char="•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s-ES" altLang="en-US" sz="1000" b="1">
                    <a:ea typeface="MS PGothic" pitchFamily="34" charset="-128"/>
                  </a:rPr>
                  <a:t>central stop</a:t>
                </a:r>
                <a:endParaRPr lang="en-US" altLang="en-US" sz="1000" b="1">
                  <a:ea typeface="MS PGothic" pitchFamily="34" charset="-128"/>
                </a:endParaRPr>
              </a:p>
            </p:txBody>
          </p:sp>
          <p:sp>
            <p:nvSpPr>
              <p:cNvPr id="66" name="Line 45"/>
              <p:cNvSpPr>
                <a:spLocks noChangeShapeType="1"/>
              </p:cNvSpPr>
              <p:nvPr/>
            </p:nvSpPr>
            <p:spPr bwMode="auto">
              <a:xfrm flipH="1">
                <a:off x="2780871" y="3869202"/>
                <a:ext cx="10702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46"/>
              <p:cNvSpPr>
                <a:spLocks noChangeShapeType="1"/>
              </p:cNvSpPr>
              <p:nvPr/>
            </p:nvSpPr>
            <p:spPr bwMode="auto">
              <a:xfrm flipH="1" flipV="1">
                <a:off x="534297" y="3273915"/>
                <a:ext cx="3330781" cy="595314"/>
              </a:xfrm>
              <a:custGeom>
                <a:avLst/>
                <a:gdLst>
                  <a:gd name="T0" fmla="*/ 0 w 3330781"/>
                  <a:gd name="T1" fmla="*/ 0 h 595314"/>
                  <a:gd name="T2" fmla="*/ 3330781 w 3330781"/>
                  <a:gd name="T3" fmla="*/ 595314 h 595314"/>
                  <a:gd name="T4" fmla="*/ 0 60000 65536"/>
                  <a:gd name="T5" fmla="*/ 0 60000 65536"/>
                  <a:gd name="T6" fmla="*/ 0 w 3330781"/>
                  <a:gd name="T7" fmla="*/ 0 h 595314"/>
                  <a:gd name="T8" fmla="*/ 3330781 w 3330781"/>
                  <a:gd name="T9" fmla="*/ 595314 h 59531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330781" h="595314">
                    <a:moveTo>
                      <a:pt x="0" y="0"/>
                    </a:moveTo>
                    <a:lnTo>
                      <a:pt x="3330781" y="59531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47"/>
              <p:cNvSpPr>
                <a:spLocks noChangeShapeType="1"/>
              </p:cNvSpPr>
              <p:nvPr/>
            </p:nvSpPr>
            <p:spPr bwMode="auto">
              <a:xfrm flipH="1">
                <a:off x="3865201" y="3552015"/>
                <a:ext cx="0" cy="319088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28"/>
              <p:cNvSpPr>
                <a:spLocks/>
              </p:cNvSpPr>
              <p:nvPr/>
            </p:nvSpPr>
            <p:spPr bwMode="auto">
              <a:xfrm flipH="1">
                <a:off x="4677272" y="3344746"/>
                <a:ext cx="3425251" cy="338254"/>
              </a:xfrm>
              <a:custGeom>
                <a:avLst/>
                <a:gdLst>
                  <a:gd name="T0" fmla="*/ 0 w 10111"/>
                  <a:gd name="T1" fmla="*/ 2147483647 h 10000"/>
                  <a:gd name="T2" fmla="*/ 2147483647 w 10111"/>
                  <a:gd name="T3" fmla="*/ 0 h 10000"/>
                  <a:gd name="T4" fmla="*/ 2147483647 w 10111"/>
                  <a:gd name="T5" fmla="*/ 2147483647 h 10000"/>
                  <a:gd name="T6" fmla="*/ 2147483647 w 10111"/>
                  <a:gd name="T7" fmla="*/ 2147483647 h 10000"/>
                  <a:gd name="T8" fmla="*/ 2147483647 w 10111"/>
                  <a:gd name="T9" fmla="*/ 2147483647 h 10000"/>
                  <a:gd name="T10" fmla="*/ 2147483647 w 10111"/>
                  <a:gd name="T11" fmla="*/ 2147483647 h 10000"/>
                  <a:gd name="T12" fmla="*/ 0 w 10111"/>
                  <a:gd name="T13" fmla="*/ 2147483647 h 100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111"/>
                  <a:gd name="T22" fmla="*/ 0 h 10000"/>
                  <a:gd name="T23" fmla="*/ 10111 w 10111"/>
                  <a:gd name="T24" fmla="*/ 10000 h 1000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111" h="10000">
                    <a:moveTo>
                      <a:pt x="0" y="10000"/>
                    </a:moveTo>
                    <a:lnTo>
                      <a:pt x="6039" y="0"/>
                    </a:lnTo>
                    <a:cubicBezTo>
                      <a:pt x="6857" y="207"/>
                      <a:pt x="7513" y="181"/>
                      <a:pt x="8250" y="272"/>
                    </a:cubicBezTo>
                    <a:lnTo>
                      <a:pt x="9484" y="1697"/>
                    </a:lnTo>
                    <a:lnTo>
                      <a:pt x="10000" y="3291"/>
                    </a:lnTo>
                    <a:cubicBezTo>
                      <a:pt x="9971" y="3126"/>
                      <a:pt x="10137" y="3177"/>
                      <a:pt x="10108" y="3012"/>
                    </a:cubicBezTo>
                    <a:lnTo>
                      <a:pt x="0" y="10000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29"/>
              <p:cNvSpPr>
                <a:spLocks/>
              </p:cNvSpPr>
              <p:nvPr/>
            </p:nvSpPr>
            <p:spPr bwMode="auto">
              <a:xfrm flipH="1">
                <a:off x="4701939" y="3684588"/>
                <a:ext cx="3402624" cy="311150"/>
              </a:xfrm>
              <a:custGeom>
                <a:avLst/>
                <a:gdLst>
                  <a:gd name="T0" fmla="*/ 0 w 10158"/>
                  <a:gd name="T1" fmla="*/ 0 h 10000"/>
                  <a:gd name="T2" fmla="*/ 2147483647 w 10158"/>
                  <a:gd name="T3" fmla="*/ 2147483647 h 10000"/>
                  <a:gd name="T4" fmla="*/ 2147483647 w 10158"/>
                  <a:gd name="T5" fmla="*/ 2147483647 h 10000"/>
                  <a:gd name="T6" fmla="*/ 2147483647 w 10158"/>
                  <a:gd name="T7" fmla="*/ 2147483647 h 10000"/>
                  <a:gd name="T8" fmla="*/ 2147483647 w 10158"/>
                  <a:gd name="T9" fmla="*/ 2147483647 h 10000"/>
                  <a:gd name="T10" fmla="*/ 2147483647 w 10158"/>
                  <a:gd name="T11" fmla="*/ 2147483647 h 10000"/>
                  <a:gd name="T12" fmla="*/ 2147483647 w 10158"/>
                  <a:gd name="T13" fmla="*/ 2147483647 h 10000"/>
                  <a:gd name="T14" fmla="*/ 2147483647 w 10158"/>
                  <a:gd name="T15" fmla="*/ 2147483647 h 10000"/>
                  <a:gd name="T16" fmla="*/ 0 w 10158"/>
                  <a:gd name="T17" fmla="*/ 0 h 100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158"/>
                  <a:gd name="T28" fmla="*/ 0 h 10000"/>
                  <a:gd name="T29" fmla="*/ 10158 w 10158"/>
                  <a:gd name="T30" fmla="*/ 10000 h 1000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158" h="10000">
                    <a:moveTo>
                      <a:pt x="0" y="0"/>
                    </a:moveTo>
                    <a:lnTo>
                      <a:pt x="6118" y="10000"/>
                    </a:lnTo>
                    <a:lnTo>
                      <a:pt x="7020" y="9909"/>
                    </a:lnTo>
                    <a:lnTo>
                      <a:pt x="8296" y="9000"/>
                    </a:lnTo>
                    <a:lnTo>
                      <a:pt x="9163" y="8091"/>
                    </a:lnTo>
                    <a:lnTo>
                      <a:pt x="9805" y="6818"/>
                    </a:lnTo>
                    <a:lnTo>
                      <a:pt x="10000" y="5887"/>
                    </a:lnTo>
                    <a:cubicBezTo>
                      <a:pt x="9972" y="6101"/>
                      <a:pt x="10184" y="5374"/>
                      <a:pt x="10156" y="558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1" name="Imagen 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167277" y="3520076"/>
                <a:ext cx="990602" cy="351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" name="Text Box 26"/>
              <p:cNvSpPr txBox="1">
                <a:spLocks noChangeArrowheads="1"/>
              </p:cNvSpPr>
              <p:nvPr/>
            </p:nvSpPr>
            <p:spPr bwMode="auto">
              <a:xfrm rot="10800000" flipH="1">
                <a:off x="1948283" y="4004854"/>
                <a:ext cx="1899787" cy="4445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lnSpc>
                    <a:spcPct val="90000"/>
                  </a:lnSpc>
                  <a:spcBef>
                    <a:spcPts val="1000"/>
                  </a:spcBef>
                  <a:buFont typeface="Arial" pitchFamily="34" charset="0"/>
                  <a:buChar char="•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Bef>
                    <a:spcPts val="500"/>
                  </a:spcBef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100" b="1" dirty="0">
                    <a:solidFill>
                      <a:schemeClr val="tx2"/>
                    </a:solidFill>
                    <a:ea typeface="MS PGothic" pitchFamily="34" charset="-128"/>
                  </a:rPr>
                  <a:t>objective zone plate </a:t>
                </a:r>
                <a:r>
                  <a:rPr lang="en-US" altLang="en-US" sz="1100" b="1" dirty="0" smtClean="0">
                    <a:solidFill>
                      <a:schemeClr val="tx2"/>
                    </a:solidFill>
                    <a:ea typeface="MS PGothic" pitchFamily="34" charset="-128"/>
                  </a:rPr>
                  <a:t>lens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100" b="1" dirty="0" smtClean="0">
                    <a:solidFill>
                      <a:schemeClr val="tx2"/>
                    </a:solidFill>
                    <a:ea typeface="MS PGothic" pitchFamily="34" charset="-128"/>
                  </a:rPr>
                  <a:t>(40 nm and 25 nm ZP)</a:t>
                </a:r>
                <a:endParaRPr lang="en-US" altLang="en-US" sz="1100" b="1" dirty="0">
                  <a:solidFill>
                    <a:schemeClr val="tx2"/>
                  </a:solidFill>
                  <a:ea typeface="MS PGothic" pitchFamily="34" charset="-128"/>
                </a:endParaRPr>
              </a:p>
            </p:txBody>
          </p:sp>
          <p:grpSp>
            <p:nvGrpSpPr>
              <p:cNvPr id="73" name="Group 2"/>
              <p:cNvGrpSpPr>
                <a:grpSpLocks/>
              </p:cNvGrpSpPr>
              <p:nvPr/>
            </p:nvGrpSpPr>
            <p:grpSpPr bwMode="auto">
              <a:xfrm>
                <a:off x="2778490" y="3443288"/>
                <a:ext cx="4099" cy="488950"/>
                <a:chOff x="2778490" y="3443288"/>
                <a:chExt cx="4099" cy="488950"/>
              </a:xfrm>
            </p:grpSpPr>
            <p:sp>
              <p:nvSpPr>
                <p:cNvPr id="76" name="Line 19"/>
                <p:cNvSpPr>
                  <a:spLocks noChangeShapeType="1"/>
                </p:cNvSpPr>
                <p:nvPr/>
              </p:nvSpPr>
              <p:spPr bwMode="auto">
                <a:xfrm>
                  <a:off x="2778490" y="3559175"/>
                  <a:ext cx="0" cy="260350"/>
                </a:xfrm>
                <a:prstGeom prst="line">
                  <a:avLst/>
                </a:prstGeom>
                <a:noFill/>
                <a:ln w="50800">
                  <a:solidFill>
                    <a:srgbClr val="66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2778490" y="3513964"/>
                  <a:ext cx="0" cy="32511"/>
                </a:xfrm>
                <a:prstGeom prst="line">
                  <a:avLst/>
                </a:prstGeom>
                <a:noFill/>
                <a:ln w="50800">
                  <a:solidFill>
                    <a:srgbClr val="66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2779153" y="3458837"/>
                  <a:ext cx="0" cy="16962"/>
                </a:xfrm>
                <a:prstGeom prst="line">
                  <a:avLst/>
                </a:prstGeom>
                <a:noFill/>
                <a:ln w="50800">
                  <a:solidFill>
                    <a:srgbClr val="66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2778490" y="3443288"/>
                  <a:ext cx="0" cy="8481"/>
                </a:xfrm>
                <a:prstGeom prst="line">
                  <a:avLst/>
                </a:prstGeom>
                <a:noFill/>
                <a:ln w="50800">
                  <a:solidFill>
                    <a:srgbClr val="66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2778490" y="3481453"/>
                  <a:ext cx="0" cy="24030"/>
                </a:xfrm>
                <a:prstGeom prst="line">
                  <a:avLst/>
                </a:prstGeom>
                <a:noFill/>
                <a:ln w="50800">
                  <a:solidFill>
                    <a:srgbClr val="66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1" name="Group 39"/>
                <p:cNvGrpSpPr>
                  <a:grpSpLocks/>
                </p:cNvGrpSpPr>
                <p:nvPr/>
              </p:nvGrpSpPr>
              <p:grpSpPr bwMode="auto">
                <a:xfrm flipH="1" flipV="1">
                  <a:off x="2780871" y="3830638"/>
                  <a:ext cx="1718" cy="101600"/>
                  <a:chOff x="3693" y="2789"/>
                  <a:chExt cx="1" cy="73"/>
                </a:xfrm>
              </p:grpSpPr>
              <p:grpSp>
                <p:nvGrpSpPr>
                  <p:cNvPr id="82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3693" y="2789"/>
                    <a:ext cx="1" cy="73"/>
                    <a:chOff x="3693" y="2789"/>
                    <a:chExt cx="1" cy="73"/>
                  </a:xfrm>
                </p:grpSpPr>
                <p:sp>
                  <p:nvSpPr>
                    <p:cNvPr id="84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694" y="2839"/>
                      <a:ext cx="0" cy="23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66006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693" y="2800"/>
                      <a:ext cx="0" cy="12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66006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694" y="2789"/>
                      <a:ext cx="0" cy="6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66006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3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3694" y="2816"/>
                    <a:ext cx="0" cy="17"/>
                  </a:xfrm>
                  <a:prstGeom prst="line">
                    <a:avLst/>
                  </a:prstGeom>
                  <a:noFill/>
                  <a:ln w="50800">
                    <a:solidFill>
                      <a:srgbClr val="66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4" name="Arc 48"/>
              <p:cNvSpPr>
                <a:spLocks/>
              </p:cNvSpPr>
              <p:nvPr/>
            </p:nvSpPr>
            <p:spPr bwMode="auto">
              <a:xfrm rot="173776" flipH="1">
                <a:off x="4687558" y="3283237"/>
                <a:ext cx="2501225" cy="223837"/>
              </a:xfrm>
              <a:custGeom>
                <a:avLst/>
                <a:gdLst>
                  <a:gd name="T0" fmla="*/ 0 w 21512"/>
                  <a:gd name="T1" fmla="*/ 0 h 19214"/>
                  <a:gd name="T2" fmla="*/ 0 w 21512"/>
                  <a:gd name="T3" fmla="*/ 0 h 19214"/>
                  <a:gd name="T4" fmla="*/ 0 w 21512"/>
                  <a:gd name="T5" fmla="*/ 0 h 19214"/>
                  <a:gd name="T6" fmla="*/ 0 60000 65536"/>
                  <a:gd name="T7" fmla="*/ 0 60000 65536"/>
                  <a:gd name="T8" fmla="*/ 0 60000 65536"/>
                  <a:gd name="T9" fmla="*/ 0 w 21512"/>
                  <a:gd name="T10" fmla="*/ 0 h 19214"/>
                  <a:gd name="T11" fmla="*/ 21512 w 21512"/>
                  <a:gd name="T12" fmla="*/ 19214 h 192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12" h="19214" fill="none" extrusionOk="0">
                    <a:moveTo>
                      <a:pt x="9868" y="-1"/>
                    </a:moveTo>
                    <a:cubicBezTo>
                      <a:pt x="16451" y="3381"/>
                      <a:pt x="20845" y="9897"/>
                      <a:pt x="21512" y="17268"/>
                    </a:cubicBezTo>
                  </a:path>
                  <a:path w="21512" h="19214" stroke="0" extrusionOk="0">
                    <a:moveTo>
                      <a:pt x="9868" y="-1"/>
                    </a:moveTo>
                    <a:cubicBezTo>
                      <a:pt x="16451" y="3381"/>
                      <a:pt x="20845" y="9897"/>
                      <a:pt x="21512" y="17268"/>
                    </a:cubicBezTo>
                    <a:lnTo>
                      <a:pt x="0" y="19214"/>
                    </a:lnTo>
                    <a:lnTo>
                      <a:pt x="9868" y="-1"/>
                    </a:lnTo>
                    <a:close/>
                  </a:path>
                </a:pathLst>
              </a:custGeom>
              <a:noFill/>
              <a:ln w="114300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5" name="Arc 49"/>
              <p:cNvSpPr>
                <a:spLocks/>
              </p:cNvSpPr>
              <p:nvPr/>
            </p:nvSpPr>
            <p:spPr bwMode="auto">
              <a:xfrm rot="-128554" flipH="1" flipV="1">
                <a:off x="4699736" y="3812062"/>
                <a:ext cx="2508096" cy="227012"/>
              </a:xfrm>
              <a:custGeom>
                <a:avLst/>
                <a:gdLst>
                  <a:gd name="T0" fmla="*/ 0 w 21515"/>
                  <a:gd name="T1" fmla="*/ 0 h 19265"/>
                  <a:gd name="T2" fmla="*/ 0 w 21515"/>
                  <a:gd name="T3" fmla="*/ 0 h 19265"/>
                  <a:gd name="T4" fmla="*/ 0 w 21515"/>
                  <a:gd name="T5" fmla="*/ 0 h 19265"/>
                  <a:gd name="T6" fmla="*/ 0 60000 65536"/>
                  <a:gd name="T7" fmla="*/ 0 60000 65536"/>
                  <a:gd name="T8" fmla="*/ 0 60000 65536"/>
                  <a:gd name="T9" fmla="*/ 0 w 21515"/>
                  <a:gd name="T10" fmla="*/ 0 h 19265"/>
                  <a:gd name="T11" fmla="*/ 21515 w 21515"/>
                  <a:gd name="T12" fmla="*/ 19265 h 192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15" h="19265" fill="none" extrusionOk="0">
                    <a:moveTo>
                      <a:pt x="9768" y="-1"/>
                    </a:moveTo>
                    <a:cubicBezTo>
                      <a:pt x="16413" y="3369"/>
                      <a:pt x="20853" y="9925"/>
                      <a:pt x="21514" y="17347"/>
                    </a:cubicBezTo>
                  </a:path>
                  <a:path w="21515" h="19265" stroke="0" extrusionOk="0">
                    <a:moveTo>
                      <a:pt x="9768" y="-1"/>
                    </a:moveTo>
                    <a:cubicBezTo>
                      <a:pt x="16413" y="3369"/>
                      <a:pt x="20853" y="9925"/>
                      <a:pt x="21514" y="17347"/>
                    </a:cubicBezTo>
                    <a:lnTo>
                      <a:pt x="0" y="19265"/>
                    </a:lnTo>
                    <a:lnTo>
                      <a:pt x="9768" y="-1"/>
                    </a:lnTo>
                    <a:close/>
                  </a:path>
                </a:pathLst>
              </a:custGeom>
              <a:noFill/>
              <a:ln w="114300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7" name="Line 45"/>
            <p:cNvSpPr>
              <a:spLocks noChangeShapeType="1"/>
            </p:cNvSpPr>
            <p:nvPr/>
          </p:nvSpPr>
          <p:spPr bwMode="auto">
            <a:xfrm rot="10800000" flipH="1" flipV="1">
              <a:off x="5863862" y="2073560"/>
              <a:ext cx="2245800" cy="5955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57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0198131"/>
              </p:ext>
            </p:extLst>
          </p:nvPr>
        </p:nvGraphicFramePr>
        <p:xfrm>
          <a:off x="0" y="515510"/>
          <a:ext cx="4203700" cy="2888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User Program in biology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6</a:t>
            </a:fld>
            <a:endParaRPr lang="es-ES" dirty="0"/>
          </a:p>
        </p:txBody>
      </p:sp>
      <p:sp>
        <p:nvSpPr>
          <p:cNvPr id="9" name="TextBox 8"/>
          <p:cNvSpPr txBox="1"/>
          <p:nvPr/>
        </p:nvSpPr>
        <p:spPr>
          <a:xfrm>
            <a:off x="1673323" y="396852"/>
            <a:ext cx="914400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Bio-shifts</a:t>
            </a: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3154694526"/>
              </p:ext>
            </p:extLst>
          </p:nvPr>
        </p:nvGraphicFramePr>
        <p:xfrm>
          <a:off x="4615729" y="3645408"/>
          <a:ext cx="4835347" cy="1632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35957" y="2991834"/>
            <a:ext cx="4172696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62664" y="3522242"/>
            <a:ext cx="3051862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Publications (average IF = 7.6)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6127" y="3552940"/>
            <a:ext cx="4287907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/>
              <a:t>Bio-shifts over-subscription stable from 2018.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/>
              <a:t>80% total </a:t>
            </a:r>
            <a:r>
              <a:rPr lang="en-US" sz="1400" b="1" dirty="0" err="1" smtClean="0"/>
              <a:t>beamtime</a:t>
            </a:r>
            <a:r>
              <a:rPr lang="en-US" sz="1400" b="1" dirty="0" smtClean="0"/>
              <a:t> for bio-science.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/>
              <a:t>International user community.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/>
              <a:t>Growing user community.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/>
              <a:t>High Impact Factor Publications.</a:t>
            </a:r>
            <a:endParaRPr lang="en-US" sz="1400" dirty="0" smtClean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925563779"/>
              </p:ext>
            </p:extLst>
          </p:nvPr>
        </p:nvGraphicFramePr>
        <p:xfrm>
          <a:off x="4385194" y="279726"/>
          <a:ext cx="2343151" cy="2127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424279876"/>
              </p:ext>
            </p:extLst>
          </p:nvPr>
        </p:nvGraphicFramePr>
        <p:xfrm>
          <a:off x="4308653" y="1982787"/>
          <a:ext cx="4837876" cy="1996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TextBox 18"/>
          <p:cNvSpPr txBox="1"/>
          <p:nvPr/>
        </p:nvSpPr>
        <p:spPr>
          <a:xfrm>
            <a:off x="6200560" y="2124331"/>
            <a:ext cx="1495425" cy="4572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 users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40137" y="333687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209423041"/>
              </p:ext>
            </p:extLst>
          </p:nvPr>
        </p:nvGraphicFramePr>
        <p:xfrm>
          <a:off x="6283369" y="242148"/>
          <a:ext cx="2867558" cy="1903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4483288" y="224715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of users</a:t>
            </a:r>
          </a:p>
        </p:txBody>
      </p:sp>
      <p:sp>
        <p:nvSpPr>
          <p:cNvPr id="17" name="TextBox 16"/>
          <p:cNvSpPr txBox="1"/>
          <p:nvPr/>
        </p:nvSpPr>
        <p:spPr>
          <a:xfrm rot="5400000">
            <a:off x="7883912" y="1962819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accumulated ne</a:t>
            </a:r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users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316096" y="154655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of shifts</a:t>
            </a:r>
          </a:p>
        </p:txBody>
      </p:sp>
      <p:sp>
        <p:nvSpPr>
          <p:cNvPr id="21" name="TextBox 20"/>
          <p:cNvSpPr txBox="1"/>
          <p:nvPr/>
        </p:nvSpPr>
        <p:spPr>
          <a:xfrm rot="5400000">
            <a:off x="3293632" y="1330459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oversubscription  (%)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27663010-946B-4A70-AF57-7727113FD057}"/>
              </a:ext>
            </a:extLst>
          </p:cNvPr>
          <p:cNvCxnSpPr>
            <a:cxnSpLocks/>
          </p:cNvCxnSpPr>
          <p:nvPr/>
        </p:nvCxnSpPr>
        <p:spPr>
          <a:xfrm flipV="1">
            <a:off x="3218329" y="2814918"/>
            <a:ext cx="0" cy="215153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BBCC2134-CD1D-439A-BC80-6817B6C22860}"/>
              </a:ext>
            </a:extLst>
          </p:cNvPr>
          <p:cNvSpPr txBox="1"/>
          <p:nvPr/>
        </p:nvSpPr>
        <p:spPr>
          <a:xfrm>
            <a:off x="2987593" y="3019213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_tradn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SARS-CoV2</a:t>
            </a:r>
            <a:endParaRPr lang="es-ES_trad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- 3 </a:t>
            </a:r>
            <a:r>
              <a:rPr lang="es-ES_tradnl" sz="1000" dirty="0"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27663010-946B-4A70-AF57-7727113FD057}"/>
              </a:ext>
            </a:extLst>
          </p:cNvPr>
          <p:cNvCxnSpPr>
            <a:cxnSpLocks/>
          </p:cNvCxnSpPr>
          <p:nvPr/>
        </p:nvCxnSpPr>
        <p:spPr>
          <a:xfrm flipV="1">
            <a:off x="2913521" y="2817189"/>
            <a:ext cx="0" cy="25200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797791" y="3069189"/>
            <a:ext cx="115730" cy="629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BBCC2134-CD1D-439A-BC80-6817B6C22860}"/>
              </a:ext>
            </a:extLst>
          </p:cNvPr>
          <p:cNvSpPr txBox="1"/>
          <p:nvPr/>
        </p:nvSpPr>
        <p:spPr>
          <a:xfrm>
            <a:off x="410393" y="3007837"/>
            <a:ext cx="240532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marL="171450" indent="-171450">
              <a:buFontTx/>
              <a:buChar char="-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of awarded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beamtime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policy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(proportional share to the submitted shifts) .</a:t>
            </a:r>
          </a:p>
          <a:p>
            <a:r>
              <a:rPr lang="es-ES_tradn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   2 staff.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24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User Program in biology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7</a:t>
            </a:fld>
            <a:endParaRPr lang="es-E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97904465"/>
              </p:ext>
            </p:extLst>
          </p:nvPr>
        </p:nvGraphicFramePr>
        <p:xfrm>
          <a:off x="-527607" y="642163"/>
          <a:ext cx="7945241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ight Brace 4"/>
          <p:cNvSpPr/>
          <p:nvPr/>
        </p:nvSpPr>
        <p:spPr>
          <a:xfrm>
            <a:off x="6020434" y="1616661"/>
            <a:ext cx="160934" cy="848563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54533" y="174101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-Tomography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+ correlative (EM, VLM, hard XF)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6465434" y="2566396"/>
            <a:ext cx="160934" cy="848563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699533" y="2690753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-Tomography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Spectromicroscopy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6816554" y="3692915"/>
            <a:ext cx="160934" cy="424282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211583" y="3627073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-Tomography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+ correlative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29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21569" y="2779411"/>
            <a:ext cx="3483694" cy="24233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2225">
            <a:solidFill>
              <a:schemeClr val="accent6">
                <a:lumMod val="50000"/>
              </a:schemeClr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normalized-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deconvolved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absorbance tilt stack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current </a:t>
            </a:r>
            <a:r>
              <a:rPr lang="en-US" dirty="0" smtClean="0"/>
              <a:t>available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6009" y="4855377"/>
            <a:ext cx="2057400" cy="273844"/>
          </a:xfrm>
        </p:spPr>
        <p:txBody>
          <a:bodyPr/>
          <a:lstStyle/>
          <a:p>
            <a:fld id="{59A3C1E9-1E17-4B2D-975E-2F80F7CB45F8}" type="slidenum">
              <a:rPr lang="es-ES" smtClean="0"/>
              <a:t>8</a:t>
            </a:fld>
            <a:endParaRPr lang="es-ES" dirty="0"/>
          </a:p>
        </p:txBody>
      </p:sp>
      <p:sp>
        <p:nvSpPr>
          <p:cNvPr id="22" name="AutoShape 2" descr="Crystallography. Experimental diffra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4" descr="Crystallography. Experimental diffraction"/>
          <p:cNvSpPr>
            <a:spLocks noChangeAspect="1" noChangeArrowheads="1"/>
          </p:cNvSpPr>
          <p:nvPr/>
        </p:nvSpPr>
        <p:spPr bwMode="auto">
          <a:xfrm>
            <a:off x="307975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2" descr="MRC Crystallisation Plate Swissci.qxd"/>
          <p:cNvSpPr>
            <a:spLocks noChangeAspect="1" noChangeArrowheads="1"/>
          </p:cNvSpPr>
          <p:nvPr/>
        </p:nvSpPr>
        <p:spPr bwMode="auto">
          <a:xfrm>
            <a:off x="460375" y="1603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4" descr="MRC Crystallisation Plate Swissci.qxd"/>
          <p:cNvSpPr>
            <a:spLocks noChangeAspect="1" noChangeArrowheads="1"/>
          </p:cNvSpPr>
          <p:nvPr/>
        </p:nvSpPr>
        <p:spPr bwMode="auto">
          <a:xfrm>
            <a:off x="604824" y="3127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308994" y="4307830"/>
            <a:ext cx="2926800" cy="608234"/>
            <a:chOff x="42478" y="1855399"/>
            <a:chExt cx="3218067" cy="750776"/>
          </a:xfrm>
        </p:grpSpPr>
        <p:sp>
          <p:nvSpPr>
            <p:cNvPr id="73" name="Rectangle 72"/>
            <p:cNvSpPr/>
            <p:nvPr/>
          </p:nvSpPr>
          <p:spPr>
            <a:xfrm>
              <a:off x="42478" y="1855399"/>
              <a:ext cx="3218067" cy="7507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02293" y="1995322"/>
              <a:ext cx="3098437" cy="455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/>
                <a:t>BL Control System</a:t>
              </a:r>
              <a:endParaRPr lang="en-US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970172" y="4310986"/>
            <a:ext cx="2664949" cy="605076"/>
            <a:chOff x="42478" y="988839"/>
            <a:chExt cx="3218067" cy="1705662"/>
          </a:xfrm>
        </p:grpSpPr>
        <p:sp>
          <p:nvSpPr>
            <p:cNvPr id="46" name="Rectangle 45"/>
            <p:cNvSpPr/>
            <p:nvPr/>
          </p:nvSpPr>
          <p:spPr>
            <a:xfrm>
              <a:off x="42478" y="988839"/>
              <a:ext cx="3218067" cy="170566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02293" y="1333210"/>
              <a:ext cx="3098437" cy="10411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     TXM Control System</a:t>
              </a:r>
              <a:endParaRPr lang="en-US" b="1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78361" y="4310987"/>
            <a:ext cx="2082966" cy="605077"/>
            <a:chOff x="3522704" y="4326887"/>
            <a:chExt cx="2082966" cy="605077"/>
          </a:xfrm>
        </p:grpSpPr>
        <p:sp>
          <p:nvSpPr>
            <p:cNvPr id="59" name="Rectangle 58"/>
            <p:cNvSpPr/>
            <p:nvPr/>
          </p:nvSpPr>
          <p:spPr>
            <a:xfrm>
              <a:off x="3522704" y="4326887"/>
              <a:ext cx="2082966" cy="60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694749" y="4452453"/>
              <a:ext cx="18339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Data Acquisition</a:t>
              </a:r>
              <a:endParaRPr lang="en-US" b="1" dirty="0"/>
            </a:p>
          </p:txBody>
        </p:sp>
      </p:grpSp>
      <p:sp>
        <p:nvSpPr>
          <p:cNvPr id="31" name="Down Arrow 30"/>
          <p:cNvSpPr/>
          <p:nvPr/>
        </p:nvSpPr>
        <p:spPr>
          <a:xfrm>
            <a:off x="4495056" y="6527848"/>
            <a:ext cx="197684" cy="1994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2647776" y="3201541"/>
            <a:ext cx="3910638" cy="869514"/>
            <a:chOff x="515376" y="625657"/>
            <a:chExt cx="4135608" cy="2068844"/>
          </a:xfrm>
        </p:grpSpPr>
        <p:sp>
          <p:nvSpPr>
            <p:cNvPr id="67" name="Rectangle 66"/>
            <p:cNvSpPr/>
            <p:nvPr/>
          </p:nvSpPr>
          <p:spPr>
            <a:xfrm>
              <a:off x="552991" y="1474688"/>
              <a:ext cx="4060470" cy="1135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Homemade Automatic Online pipelines</a:t>
              </a:r>
              <a:endParaRPr lang="en-US" sz="1400" b="1" strike="sngStrike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15376" y="625657"/>
              <a:ext cx="4135608" cy="2068844"/>
            </a:xfrm>
            <a:prstGeom prst="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169751" y="700422"/>
              <a:ext cx="2833323" cy="8787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/>
                <a:t>Data Pre-Processing</a:t>
              </a:r>
              <a:endParaRPr lang="en-US" b="1" dirty="0"/>
            </a:p>
          </p:txBody>
        </p:sp>
      </p:grpSp>
      <p:sp>
        <p:nvSpPr>
          <p:cNvPr id="81" name="Down Arrow 80"/>
          <p:cNvSpPr/>
          <p:nvPr/>
        </p:nvSpPr>
        <p:spPr>
          <a:xfrm rot="10800000">
            <a:off x="4481722" y="4071069"/>
            <a:ext cx="197684" cy="231965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850044" y="1978490"/>
            <a:ext cx="1550766" cy="73660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Tomography reconstruction</a:t>
            </a:r>
          </a:p>
          <a:p>
            <a:pPr algn="ctr"/>
            <a:r>
              <a:rPr lang="en-US" sz="1400" b="1" dirty="0" smtClean="0"/>
              <a:t>(Tomo3D)</a:t>
            </a:r>
            <a:endParaRPr lang="en-US" sz="1400" b="1" dirty="0"/>
          </a:p>
        </p:txBody>
      </p:sp>
      <p:sp>
        <p:nvSpPr>
          <p:cNvPr id="13" name="Left-Right Arrow 12"/>
          <p:cNvSpPr/>
          <p:nvPr/>
        </p:nvSpPr>
        <p:spPr>
          <a:xfrm>
            <a:off x="3235797" y="4550955"/>
            <a:ext cx="342567" cy="16417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Left-Right Arrow 52"/>
          <p:cNvSpPr/>
          <p:nvPr/>
        </p:nvSpPr>
        <p:spPr>
          <a:xfrm>
            <a:off x="5654233" y="4552284"/>
            <a:ext cx="342567" cy="16417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669463" y="1868571"/>
            <a:ext cx="1780904" cy="74314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Automatic </a:t>
            </a:r>
          </a:p>
          <a:p>
            <a:pPr algn="ctr"/>
            <a:r>
              <a:rPr lang="en-US" sz="1400" b="1" dirty="0" smtClean="0"/>
              <a:t>Tomography </a:t>
            </a:r>
          </a:p>
          <a:p>
            <a:pPr algn="ctr"/>
            <a:r>
              <a:rPr lang="en-US" sz="1400" b="1" dirty="0" smtClean="0"/>
              <a:t>alignment</a:t>
            </a:r>
            <a:endParaRPr lang="en-US" sz="1400" b="1" dirty="0"/>
          </a:p>
        </p:txBody>
      </p:sp>
      <p:sp>
        <p:nvSpPr>
          <p:cNvPr id="57" name="Down Arrow 56"/>
          <p:cNvSpPr/>
          <p:nvPr/>
        </p:nvSpPr>
        <p:spPr>
          <a:xfrm rot="10800000">
            <a:off x="4459200" y="3010966"/>
            <a:ext cx="197684" cy="19616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own Arrow 59"/>
          <p:cNvSpPr/>
          <p:nvPr/>
        </p:nvSpPr>
        <p:spPr>
          <a:xfrm rot="16200000">
            <a:off x="5541532" y="2024204"/>
            <a:ext cx="197684" cy="43334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60093" y="191108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OK!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7430794" y="2067783"/>
            <a:ext cx="1733702" cy="1009067"/>
            <a:chOff x="7176449" y="2565981"/>
            <a:chExt cx="1733702" cy="1009067"/>
          </a:xfrm>
        </p:grpSpPr>
        <p:sp>
          <p:nvSpPr>
            <p:cNvPr id="48" name="Oval 47"/>
            <p:cNvSpPr/>
            <p:nvPr/>
          </p:nvSpPr>
          <p:spPr>
            <a:xfrm>
              <a:off x="7412660" y="2565981"/>
              <a:ext cx="1279700" cy="57780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76449" y="2683261"/>
              <a:ext cx="1733702" cy="8917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no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Delivery to users!</a:t>
              </a:r>
            </a:p>
          </p:txBody>
        </p:sp>
      </p:grpSp>
      <p:sp>
        <p:nvSpPr>
          <p:cNvPr id="50" name="Down Arrow 49"/>
          <p:cNvSpPr/>
          <p:nvPr/>
        </p:nvSpPr>
        <p:spPr>
          <a:xfrm rot="10800000">
            <a:off x="4460531" y="2582943"/>
            <a:ext cx="197684" cy="19616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85" idx="3"/>
            <a:endCxn id="48" idx="2"/>
          </p:cNvCxnSpPr>
          <p:nvPr/>
        </p:nvCxnSpPr>
        <p:spPr>
          <a:xfrm>
            <a:off x="7400810" y="2346791"/>
            <a:ext cx="266195" cy="989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7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current </a:t>
            </a:r>
            <a:r>
              <a:rPr lang="en-US" dirty="0" smtClean="0"/>
              <a:t>available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6009" y="4862201"/>
            <a:ext cx="2057400" cy="273844"/>
          </a:xfrm>
        </p:spPr>
        <p:txBody>
          <a:bodyPr/>
          <a:lstStyle/>
          <a:p>
            <a:fld id="{59A3C1E9-1E17-4B2D-975E-2F80F7CB45F8}" type="slidenum">
              <a:rPr lang="es-ES" smtClean="0"/>
              <a:t>9</a:t>
            </a:fld>
            <a:endParaRPr lang="es-ES" dirty="0"/>
          </a:p>
        </p:txBody>
      </p:sp>
      <p:sp>
        <p:nvSpPr>
          <p:cNvPr id="22" name="AutoShape 2" descr="Crystallography. Experimental diffra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4" descr="Crystallography. Experimental diffraction"/>
          <p:cNvSpPr>
            <a:spLocks noChangeAspect="1" noChangeArrowheads="1"/>
          </p:cNvSpPr>
          <p:nvPr/>
        </p:nvSpPr>
        <p:spPr bwMode="auto">
          <a:xfrm>
            <a:off x="307975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2" descr="MRC Crystallisation Plate Swissci.qxd"/>
          <p:cNvSpPr>
            <a:spLocks noChangeAspect="1" noChangeArrowheads="1"/>
          </p:cNvSpPr>
          <p:nvPr/>
        </p:nvSpPr>
        <p:spPr bwMode="auto">
          <a:xfrm>
            <a:off x="460375" y="1603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4" descr="MRC Crystallisation Plate Swissci.qxd"/>
          <p:cNvSpPr>
            <a:spLocks noChangeAspect="1" noChangeArrowheads="1"/>
          </p:cNvSpPr>
          <p:nvPr/>
        </p:nvSpPr>
        <p:spPr bwMode="auto">
          <a:xfrm>
            <a:off x="604824" y="3127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308994" y="4307830"/>
            <a:ext cx="2926800" cy="608234"/>
            <a:chOff x="42478" y="1855399"/>
            <a:chExt cx="3218067" cy="750776"/>
          </a:xfrm>
        </p:grpSpPr>
        <p:sp>
          <p:nvSpPr>
            <p:cNvPr id="73" name="Rectangle 72"/>
            <p:cNvSpPr/>
            <p:nvPr/>
          </p:nvSpPr>
          <p:spPr>
            <a:xfrm>
              <a:off x="42478" y="1855399"/>
              <a:ext cx="3218067" cy="7507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02293" y="1995322"/>
              <a:ext cx="3098437" cy="455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/>
                <a:t>BL Control System</a:t>
              </a:r>
              <a:endParaRPr lang="en-US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970172" y="4310986"/>
            <a:ext cx="2664949" cy="605076"/>
            <a:chOff x="42478" y="988839"/>
            <a:chExt cx="3218067" cy="1705662"/>
          </a:xfrm>
        </p:grpSpPr>
        <p:sp>
          <p:nvSpPr>
            <p:cNvPr id="46" name="Rectangle 45"/>
            <p:cNvSpPr/>
            <p:nvPr/>
          </p:nvSpPr>
          <p:spPr>
            <a:xfrm>
              <a:off x="42478" y="988839"/>
              <a:ext cx="3218067" cy="170566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02293" y="1333210"/>
              <a:ext cx="3098437" cy="10411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     TXM Control System</a:t>
              </a:r>
              <a:endParaRPr lang="en-US" b="1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78361" y="4310987"/>
            <a:ext cx="2082966" cy="605077"/>
            <a:chOff x="3522704" y="4326887"/>
            <a:chExt cx="2082966" cy="605077"/>
          </a:xfrm>
        </p:grpSpPr>
        <p:sp>
          <p:nvSpPr>
            <p:cNvPr id="59" name="Rectangle 58"/>
            <p:cNvSpPr/>
            <p:nvPr/>
          </p:nvSpPr>
          <p:spPr>
            <a:xfrm>
              <a:off x="3522704" y="4326887"/>
              <a:ext cx="2082966" cy="60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694749" y="4452453"/>
              <a:ext cx="18339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Data Acquisition</a:t>
              </a:r>
              <a:endParaRPr lang="en-US" b="1" dirty="0"/>
            </a:p>
          </p:txBody>
        </p:sp>
      </p:grpSp>
      <p:sp>
        <p:nvSpPr>
          <p:cNvPr id="31" name="Down Arrow 30"/>
          <p:cNvSpPr/>
          <p:nvPr/>
        </p:nvSpPr>
        <p:spPr>
          <a:xfrm>
            <a:off x="4495056" y="6527848"/>
            <a:ext cx="197684" cy="1994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2647776" y="3201541"/>
            <a:ext cx="3910638" cy="869514"/>
            <a:chOff x="515376" y="625657"/>
            <a:chExt cx="4135608" cy="2068844"/>
          </a:xfrm>
        </p:grpSpPr>
        <p:sp>
          <p:nvSpPr>
            <p:cNvPr id="67" name="Rectangle 66"/>
            <p:cNvSpPr/>
            <p:nvPr/>
          </p:nvSpPr>
          <p:spPr>
            <a:xfrm>
              <a:off x="552991" y="1474688"/>
              <a:ext cx="4060470" cy="11350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Homemade Automatic Online pipelines</a:t>
              </a:r>
              <a:endParaRPr lang="en-US" sz="1400" b="1" strike="sngStrike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15376" y="625657"/>
              <a:ext cx="4135608" cy="2068844"/>
            </a:xfrm>
            <a:prstGeom prst="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169751" y="700422"/>
              <a:ext cx="2833323" cy="8787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/>
                <a:t>Data Pre-Processing</a:t>
              </a:r>
              <a:endParaRPr lang="en-US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165837" y="160340"/>
            <a:ext cx="3115168" cy="2475910"/>
            <a:chOff x="279419" y="1086682"/>
            <a:chExt cx="3115168" cy="2090235"/>
          </a:xfrm>
        </p:grpSpPr>
        <p:sp>
          <p:nvSpPr>
            <p:cNvPr id="77" name="Rectangle 76"/>
            <p:cNvSpPr/>
            <p:nvPr/>
          </p:nvSpPr>
          <p:spPr>
            <a:xfrm>
              <a:off x="938289" y="1730011"/>
              <a:ext cx="1592664" cy="61408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Manual Tomography alignment (IMOD)</a:t>
              </a:r>
              <a:endParaRPr lang="en-US" sz="1400" b="1" dirty="0"/>
            </a:p>
          </p:txBody>
        </p:sp>
        <p:sp>
          <p:nvSpPr>
            <p:cNvPr id="78" name="Rectangle 77"/>
            <p:cNvSpPr/>
            <p:nvPr/>
          </p:nvSpPr>
          <p:spPr>
            <a:xfrm rot="5400000">
              <a:off x="701788" y="1183203"/>
              <a:ext cx="2090235" cy="1897193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79419" y="1176951"/>
              <a:ext cx="31151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 smtClean="0"/>
                <a:t>Data Processing</a:t>
              </a:r>
            </a:p>
            <a:p>
              <a:pPr algn="ctr"/>
              <a:r>
                <a:rPr lang="en-US" sz="1200" b="1" dirty="0" smtClean="0"/>
                <a:t> (NO homemade </a:t>
              </a:r>
            </a:p>
            <a:p>
              <a:pPr algn="ctr"/>
              <a:r>
                <a:rPr lang="en-US" sz="1200" b="1" dirty="0" smtClean="0"/>
                <a:t>software)</a:t>
              </a:r>
              <a:endParaRPr lang="en-US" sz="1200" b="1" dirty="0"/>
            </a:p>
          </p:txBody>
        </p:sp>
      </p:grpSp>
      <p:sp>
        <p:nvSpPr>
          <p:cNvPr id="81" name="Down Arrow 80"/>
          <p:cNvSpPr/>
          <p:nvPr/>
        </p:nvSpPr>
        <p:spPr>
          <a:xfrm rot="10800000">
            <a:off x="4481722" y="4071069"/>
            <a:ext cx="197684" cy="231965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-Right Arrow 12"/>
          <p:cNvSpPr/>
          <p:nvPr/>
        </p:nvSpPr>
        <p:spPr>
          <a:xfrm>
            <a:off x="3235797" y="4550955"/>
            <a:ext cx="342567" cy="16417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Left-Right Arrow 52"/>
          <p:cNvSpPr/>
          <p:nvPr/>
        </p:nvSpPr>
        <p:spPr>
          <a:xfrm>
            <a:off x="5654233" y="4552284"/>
            <a:ext cx="342567" cy="16417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669463" y="1868571"/>
            <a:ext cx="1780904" cy="74314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Automatic </a:t>
            </a:r>
          </a:p>
          <a:p>
            <a:pPr algn="ctr"/>
            <a:r>
              <a:rPr lang="en-US" sz="1400" b="1" dirty="0" smtClean="0"/>
              <a:t>Tomography </a:t>
            </a:r>
          </a:p>
          <a:p>
            <a:pPr algn="ctr"/>
            <a:r>
              <a:rPr lang="en-US" sz="1400" b="1" dirty="0" smtClean="0"/>
              <a:t>alignment</a:t>
            </a:r>
            <a:endParaRPr lang="en-US" sz="1400" b="1" dirty="0"/>
          </a:p>
        </p:txBody>
      </p:sp>
      <p:sp>
        <p:nvSpPr>
          <p:cNvPr id="63" name="Down Arrow 62"/>
          <p:cNvSpPr/>
          <p:nvPr/>
        </p:nvSpPr>
        <p:spPr>
          <a:xfrm rot="6358621">
            <a:off x="2868188" y="1278330"/>
            <a:ext cx="197684" cy="149122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637234" y="2227892"/>
            <a:ext cx="914400" cy="533856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 OK!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938877" y="2787831"/>
            <a:ext cx="1733702" cy="1009067"/>
            <a:chOff x="7258337" y="2600101"/>
            <a:chExt cx="1733702" cy="1009067"/>
          </a:xfrm>
        </p:grpSpPr>
        <p:sp>
          <p:nvSpPr>
            <p:cNvPr id="62" name="Oval 61"/>
            <p:cNvSpPr/>
            <p:nvPr/>
          </p:nvSpPr>
          <p:spPr>
            <a:xfrm>
              <a:off x="7470695" y="2600101"/>
              <a:ext cx="1279700" cy="57780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258337" y="2717381"/>
              <a:ext cx="1733702" cy="8917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no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Delivery to users!</a:t>
              </a:r>
            </a:p>
          </p:txBody>
        </p:sp>
      </p:grpSp>
      <p:cxnSp>
        <p:nvCxnSpPr>
          <p:cNvPr id="9" name="Straight Connector 8"/>
          <p:cNvCxnSpPr>
            <a:stCxn id="62" idx="6"/>
            <a:endCxn id="48" idx="1"/>
          </p:cNvCxnSpPr>
          <p:nvPr/>
        </p:nvCxnSpPr>
        <p:spPr>
          <a:xfrm flipV="1">
            <a:off x="2430935" y="2900576"/>
            <a:ext cx="390634" cy="176157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2" idx="2"/>
            <a:endCxn id="76" idx="3"/>
          </p:cNvCxnSpPr>
          <p:nvPr/>
        </p:nvCxnSpPr>
        <p:spPr>
          <a:xfrm flipH="1" flipV="1">
            <a:off x="909625" y="3060839"/>
            <a:ext cx="241610" cy="1589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61257" y="2771153"/>
            <a:ext cx="848368" cy="5793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Teaching and tutorials</a:t>
            </a:r>
            <a:endParaRPr lang="en-US" sz="1200" b="1" dirty="0"/>
          </a:p>
        </p:txBody>
      </p:sp>
      <p:sp>
        <p:nvSpPr>
          <p:cNvPr id="82" name="Rectangle 81"/>
          <p:cNvSpPr/>
          <p:nvPr/>
        </p:nvSpPr>
        <p:spPr>
          <a:xfrm>
            <a:off x="526980" y="1814203"/>
            <a:ext cx="1550766" cy="73660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Tomography reconstruction</a:t>
            </a:r>
          </a:p>
          <a:p>
            <a:pPr algn="ctr"/>
            <a:r>
              <a:rPr lang="en-US" sz="1400" b="1" dirty="0" smtClean="0"/>
              <a:t>(Tomo3D)</a:t>
            </a:r>
            <a:endParaRPr lang="en-US" sz="1400" b="1" dirty="0"/>
          </a:p>
        </p:txBody>
      </p:sp>
      <p:sp>
        <p:nvSpPr>
          <p:cNvPr id="86" name="Down Arrow 85"/>
          <p:cNvSpPr/>
          <p:nvPr/>
        </p:nvSpPr>
        <p:spPr>
          <a:xfrm>
            <a:off x="1208709" y="1603221"/>
            <a:ext cx="160805" cy="24092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821569" y="2779411"/>
            <a:ext cx="3483694" cy="24233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2225">
            <a:solidFill>
              <a:schemeClr val="accent6">
                <a:lumMod val="50000"/>
              </a:schemeClr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normalized-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deconvolved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absorbance tilt stack</a:t>
            </a:r>
          </a:p>
        </p:txBody>
      </p:sp>
      <p:sp>
        <p:nvSpPr>
          <p:cNvPr id="49" name="Down Arrow 48"/>
          <p:cNvSpPr/>
          <p:nvPr/>
        </p:nvSpPr>
        <p:spPr>
          <a:xfrm rot="10800000">
            <a:off x="4459200" y="3010966"/>
            <a:ext cx="197684" cy="19616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own Arrow 51"/>
          <p:cNvSpPr/>
          <p:nvPr/>
        </p:nvSpPr>
        <p:spPr>
          <a:xfrm rot="10800000">
            <a:off x="4460531" y="2582943"/>
            <a:ext cx="197684" cy="19616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850044" y="1978490"/>
            <a:ext cx="1550766" cy="73660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Tomography reconstruction</a:t>
            </a:r>
          </a:p>
          <a:p>
            <a:pPr algn="ctr"/>
            <a:r>
              <a:rPr lang="en-US" sz="1400" b="1" dirty="0" smtClean="0"/>
              <a:t>(Tomo3D)</a:t>
            </a:r>
            <a:endParaRPr lang="en-US" sz="1400" b="1" dirty="0"/>
          </a:p>
        </p:txBody>
      </p:sp>
      <p:sp>
        <p:nvSpPr>
          <p:cNvPr id="56" name="Down Arrow 55"/>
          <p:cNvSpPr/>
          <p:nvPr/>
        </p:nvSpPr>
        <p:spPr>
          <a:xfrm rot="16200000">
            <a:off x="5541532" y="2024204"/>
            <a:ext cx="197684" cy="43334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360093" y="191108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OK!</a:t>
            </a:r>
          </a:p>
        </p:txBody>
      </p:sp>
    </p:spTree>
    <p:extLst>
      <p:ext uri="{BB962C8B-B14F-4D97-AF65-F5344CB8AC3E}">
        <p14:creationId xmlns:p14="http://schemas.microsoft.com/office/powerpoint/2010/main" val="1259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56921</TotalTime>
  <Words>958</Words>
  <Application>Microsoft Office PowerPoint</Application>
  <PresentationFormat>On-screen Show (16:9)</PresentationFormat>
  <Paragraphs>234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Tema de Office</vt:lpstr>
      <vt:lpstr>1_Tema de Office</vt:lpstr>
      <vt:lpstr>Mistral: Status and Current User Program</vt:lpstr>
      <vt:lpstr>Role of Mistral within the Life Science Section </vt:lpstr>
      <vt:lpstr>Staff</vt:lpstr>
      <vt:lpstr>Overview of current instrumentation Beamline</vt:lpstr>
      <vt:lpstr>Overview of current instrumentation TXM</vt:lpstr>
      <vt:lpstr>Current User Program in biology</vt:lpstr>
      <vt:lpstr>Current User Program in biology</vt:lpstr>
      <vt:lpstr>Overview of current available Software</vt:lpstr>
      <vt:lpstr>Overview of current available Software</vt:lpstr>
      <vt:lpstr>Overview of current available Software</vt:lpstr>
      <vt:lpstr>Overview of current limitations</vt:lpstr>
      <vt:lpstr>SWOT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Andrea Sorrentino</cp:lastModifiedBy>
  <cp:revision>489</cp:revision>
  <dcterms:created xsi:type="dcterms:W3CDTF">2015-04-21T23:16:41Z</dcterms:created>
  <dcterms:modified xsi:type="dcterms:W3CDTF">2021-11-05T08:09:03Z</dcterms:modified>
</cp:coreProperties>
</file>