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0" r:id="rId3"/>
    <p:sldId id="282" r:id="rId4"/>
    <p:sldId id="275" r:id="rId5"/>
    <p:sldId id="273" r:id="rId6"/>
    <p:sldId id="274" r:id="rId7"/>
    <p:sldId id="276" r:id="rId8"/>
    <p:sldId id="281" r:id="rId9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99FF"/>
    <a:srgbClr val="CC66FF"/>
    <a:srgbClr val="9900CC"/>
    <a:srgbClr val="CC00FF"/>
    <a:srgbClr val="009900"/>
    <a:srgbClr val="0000CC"/>
    <a:srgbClr val="0000FF"/>
    <a:srgbClr val="FF9900"/>
    <a:srgbClr val="122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88889" autoAdjust="0"/>
  </p:normalViewPr>
  <p:slideViewPr>
    <p:cSldViewPr snapToGrid="0">
      <p:cViewPr varScale="1">
        <p:scale>
          <a:sx n="134" d="100"/>
          <a:sy n="134" d="100"/>
        </p:scale>
        <p:origin x="1224" y="9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7DBD3-E1E6-49E4-BCC9-E980EA8029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71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Lab-grown mouse mammary gland imaged by 3D confocal (Dr. Harris Univ.</a:t>
            </a:r>
            <a:r>
              <a:rPr lang="en-US" baseline="0" dirty="0"/>
              <a:t> </a:t>
            </a:r>
            <a:r>
              <a:rPr lang="en-US"/>
              <a:t>Cambridge</a:t>
            </a:r>
            <a:r>
              <a:rPr lang="en-US" baseline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7DBD3-E1E6-49E4-BCC9-E980EA8029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16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/>
              <a:t>Many</a:t>
            </a:r>
            <a:r>
              <a:rPr lang="es-ES_tradnl" dirty="0"/>
              <a:t> </a:t>
            </a:r>
            <a:r>
              <a:rPr lang="es-ES_tradnl" dirty="0" err="1"/>
              <a:t>challenges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fully</a:t>
            </a:r>
            <a:r>
              <a:rPr lang="es-ES_tradnl" dirty="0"/>
              <a:t> </a:t>
            </a:r>
            <a:r>
              <a:rPr lang="es-ES_tradnl" dirty="0" err="1"/>
              <a:t>exploit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flux/</a:t>
            </a:r>
            <a:r>
              <a:rPr lang="es-ES_tradnl" dirty="0" err="1"/>
              <a:t>coherence</a:t>
            </a:r>
            <a:r>
              <a:rPr lang="es-ES_tradnl" dirty="0"/>
              <a:t> </a:t>
            </a:r>
            <a:r>
              <a:rPr lang="es-ES_tradnl" dirty="0" err="1"/>
              <a:t>gain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181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/>
              <a:t>Co-localization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zinc and </a:t>
            </a:r>
            <a:r>
              <a:rPr lang="es-ES_tradnl" dirty="0" err="1"/>
              <a:t>tubilin</a:t>
            </a:r>
            <a:r>
              <a:rPr lang="es-ES_tradnl" dirty="0"/>
              <a:t> in </a:t>
            </a:r>
            <a:r>
              <a:rPr lang="es-ES_tradnl" dirty="0" err="1"/>
              <a:t>dendrites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a molecular ratio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about</a:t>
            </a:r>
            <a:r>
              <a:rPr lang="es-ES_tradnl" dirty="0"/>
              <a:t> </a:t>
            </a:r>
            <a:r>
              <a:rPr lang="es-ES_tradnl" dirty="0" err="1"/>
              <a:t>one</a:t>
            </a:r>
            <a:r>
              <a:rPr lang="es-ES_tradnl" dirty="0"/>
              <a:t> zinc </a:t>
            </a:r>
            <a:r>
              <a:rPr lang="es-ES_tradnl" dirty="0" err="1"/>
              <a:t>atom</a:t>
            </a:r>
            <a:r>
              <a:rPr lang="es-ES_tradnl" dirty="0"/>
              <a:t> per </a:t>
            </a:r>
            <a:r>
              <a:rPr lang="es-ES_tradnl" dirty="0" err="1"/>
              <a:t>tubulin</a:t>
            </a:r>
            <a:r>
              <a:rPr lang="es-ES_tradnl" dirty="0"/>
              <a:t>-α</a:t>
            </a:r>
            <a:r>
              <a:rPr lang="el-GR" dirty="0"/>
              <a:t>β</a:t>
            </a:r>
            <a:r>
              <a:rPr lang="es-ES_tradnl" dirty="0"/>
              <a:t> </a:t>
            </a:r>
            <a:r>
              <a:rPr lang="es-ES_tradnl" dirty="0" err="1"/>
              <a:t>dimer</a:t>
            </a:r>
            <a:endParaRPr lang="es-ES_tradnl" dirty="0"/>
          </a:p>
          <a:p>
            <a:r>
              <a:rPr lang="es-ES_tradnl" dirty="0"/>
              <a:t>More and more </a:t>
            </a:r>
            <a:r>
              <a:rPr lang="es-ES_tradnl" dirty="0" err="1"/>
              <a:t>publications</a:t>
            </a:r>
            <a:r>
              <a:rPr lang="es-ES_tradnl" dirty="0"/>
              <a:t> </a:t>
            </a:r>
            <a:r>
              <a:rPr lang="es-ES_tradnl" dirty="0" err="1"/>
              <a:t>require</a:t>
            </a:r>
            <a:r>
              <a:rPr lang="es-ES_tradnl" dirty="0"/>
              <a:t> </a:t>
            </a:r>
            <a:r>
              <a:rPr lang="es-ES_tradnl" dirty="0" err="1"/>
              <a:t>correlative</a:t>
            </a:r>
            <a:r>
              <a:rPr lang="es-ES_tradnl" dirty="0"/>
              <a:t> </a:t>
            </a:r>
            <a:r>
              <a:rPr lang="es-ES_tradnl" dirty="0" err="1"/>
              <a:t>approaches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tackle</a:t>
            </a:r>
            <a:r>
              <a:rPr lang="es-ES_tradnl" dirty="0"/>
              <a:t> </a:t>
            </a:r>
            <a:r>
              <a:rPr lang="es-ES_tradnl" dirty="0" err="1"/>
              <a:t>complex</a:t>
            </a:r>
            <a:r>
              <a:rPr lang="es-ES_tradnl" dirty="0"/>
              <a:t> </a:t>
            </a:r>
            <a:r>
              <a:rPr lang="es-ES_tradnl" dirty="0" err="1"/>
              <a:t>problems</a:t>
            </a:r>
            <a:r>
              <a:rPr lang="es-ES_tradnl" dirty="0"/>
              <a:t>!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5694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A </a:t>
            </a:r>
            <a:r>
              <a:rPr lang="es-ES_tradnl" dirty="0" err="1"/>
              <a:t>talk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dirty="0" err="1"/>
              <a:t>correlative</a:t>
            </a:r>
            <a:r>
              <a:rPr lang="es-ES_tradnl" dirty="0"/>
              <a:t> </a:t>
            </a:r>
            <a:r>
              <a:rPr lang="es-ES_tradnl" dirty="0" err="1"/>
              <a:t>microscopies</a:t>
            </a:r>
            <a:r>
              <a:rPr lang="es-ES_tradnl" dirty="0"/>
              <a:t> </a:t>
            </a:r>
            <a:r>
              <a:rPr lang="es-ES_tradnl" dirty="0" err="1"/>
              <a:t>will</a:t>
            </a:r>
            <a:r>
              <a:rPr lang="es-ES_tradnl" dirty="0"/>
              <a:t> come </a:t>
            </a:r>
            <a:r>
              <a:rPr lang="es-ES_tradnl" dirty="0" err="1"/>
              <a:t>later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12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153978"/>
            <a:ext cx="5535386" cy="1244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1726425"/>
            <a:ext cx="5535386" cy="353002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3473241"/>
            <a:ext cx="5535386" cy="353002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/>
              <a:t>20/05/2015</a:t>
            </a:r>
          </a:p>
        </p:txBody>
      </p:sp>
      <p:pic>
        <p:nvPicPr>
          <p:cNvPr id="6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" y="-314325"/>
            <a:ext cx="9140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30061" y="88788"/>
            <a:ext cx="1092994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5"/>
            <a:ext cx="2126796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3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4632723"/>
            <a:ext cx="6400800" cy="22537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680186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100263"/>
            <a:ext cx="7886700" cy="314801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06275"/>
            <a:ext cx="3886200" cy="4042000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06275"/>
            <a:ext cx="3886200" cy="404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4" y="273846"/>
            <a:ext cx="7085409" cy="99417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45267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5403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4402929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4434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" y="0"/>
            <a:ext cx="9142208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3" y="133012"/>
            <a:ext cx="7070271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75657"/>
            <a:ext cx="7886700" cy="3967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25" y="4878499"/>
            <a:ext cx="2057400" cy="174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825" y="4644286"/>
            <a:ext cx="3086100" cy="225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153978"/>
            <a:ext cx="7548227" cy="1244712"/>
          </a:xfrm>
        </p:spPr>
        <p:txBody>
          <a:bodyPr/>
          <a:lstStyle/>
          <a:p>
            <a:r>
              <a:rPr lang="en-US" dirty="0"/>
              <a:t>Perspectives on imaging of biological samples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Eva Pereiro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04/11/21</a:t>
            </a:r>
          </a:p>
        </p:txBody>
      </p:sp>
    </p:spTree>
    <p:extLst>
      <p:ext uri="{BB962C8B-B14F-4D97-AF65-F5344CB8AC3E}">
        <p14:creationId xmlns:p14="http://schemas.microsoft.com/office/powerpoint/2010/main" val="213328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8039" y="80763"/>
            <a:ext cx="5371375" cy="533738"/>
          </a:xfrm>
        </p:spPr>
        <p:txBody>
          <a:bodyPr>
            <a:normAutofit/>
          </a:bodyPr>
          <a:lstStyle/>
          <a:p>
            <a:r>
              <a:rPr lang="en-US" sz="2000" dirty="0"/>
              <a:t>Biological imaging techniques today</a:t>
            </a:r>
          </a:p>
        </p:txBody>
      </p:sp>
      <p:sp>
        <p:nvSpPr>
          <p:cNvPr id="35" name="1 CuadroTexto"/>
          <p:cNvSpPr txBox="1">
            <a:spLocks noChangeArrowheads="1"/>
          </p:cNvSpPr>
          <p:nvPr/>
        </p:nvSpPr>
        <p:spPr bwMode="auto">
          <a:xfrm rot="16200000">
            <a:off x="2661628" y="1771970"/>
            <a:ext cx="11578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600" dirty="0">
                <a:solidFill>
                  <a:srgbClr val="FFC000"/>
                </a:solidFill>
              </a:rPr>
              <a:t>cryo-3DSIM</a:t>
            </a:r>
            <a:endParaRPr lang="es-ES" altLang="en-US" sz="1800" dirty="0">
              <a:solidFill>
                <a:srgbClr val="FFC000"/>
              </a:solidFill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2174250" y="2847552"/>
            <a:ext cx="61806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 dirty="0">
                <a:cs typeface="Arial" charset="0"/>
              </a:rPr>
              <a:t>	</a:t>
            </a:r>
            <a:r>
              <a:rPr lang="es-ES" altLang="en-US" sz="1800" dirty="0" err="1">
                <a:cs typeface="Arial" charset="0"/>
              </a:rPr>
              <a:t>Cellular</a:t>
            </a:r>
            <a:r>
              <a:rPr lang="es-ES" altLang="en-US" sz="1800" dirty="0">
                <a:cs typeface="Arial" charset="0"/>
              </a:rPr>
              <a:t> Biology     	 </a:t>
            </a:r>
            <a:r>
              <a:rPr lang="es-ES" altLang="en-US" sz="1800" dirty="0" err="1">
                <a:cs typeface="Arial" charset="0"/>
              </a:rPr>
              <a:t>Interactomics</a:t>
            </a:r>
            <a:r>
              <a:rPr lang="es-ES" altLang="en-US" sz="1800" dirty="0">
                <a:cs typeface="Arial" charset="0"/>
              </a:rPr>
              <a:t>         </a:t>
            </a:r>
            <a:r>
              <a:rPr lang="es-ES" altLang="en-US" sz="1800" dirty="0" err="1">
                <a:cs typeface="Arial" charset="0"/>
              </a:rPr>
              <a:t>Macromolecules</a:t>
            </a:r>
            <a:endParaRPr lang="es-ES" altLang="en-US" sz="1800" dirty="0">
              <a:cs typeface="Arial" charset="0"/>
            </a:endParaRPr>
          </a:p>
        </p:txBody>
      </p:sp>
      <p:grpSp>
        <p:nvGrpSpPr>
          <p:cNvPr id="37" name="Group 13"/>
          <p:cNvGrpSpPr>
            <a:grpSpLocks/>
          </p:cNvGrpSpPr>
          <p:nvPr/>
        </p:nvGrpSpPr>
        <p:grpSpPr bwMode="auto">
          <a:xfrm>
            <a:off x="2378623" y="2884525"/>
            <a:ext cx="4737171" cy="332359"/>
            <a:chOff x="284" y="2400"/>
            <a:chExt cx="4011" cy="328"/>
          </a:xfrm>
        </p:grpSpPr>
        <p:sp>
          <p:nvSpPr>
            <p:cNvPr id="59" name="Text Box 3"/>
            <p:cNvSpPr txBox="1">
              <a:spLocks noChangeArrowheads="1"/>
            </p:cNvSpPr>
            <p:nvPr/>
          </p:nvSpPr>
          <p:spPr bwMode="auto">
            <a:xfrm>
              <a:off x="284" y="2463"/>
              <a:ext cx="123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" altLang="en-US" sz="18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0" name="Text Box 4"/>
            <p:cNvSpPr txBox="1">
              <a:spLocks noChangeArrowheads="1"/>
            </p:cNvSpPr>
            <p:nvPr/>
          </p:nvSpPr>
          <p:spPr bwMode="auto">
            <a:xfrm>
              <a:off x="1868" y="2400"/>
              <a:ext cx="124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" altLang="en-US" sz="18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1" name="Text Box 5"/>
            <p:cNvSpPr txBox="1">
              <a:spLocks noChangeArrowheads="1"/>
            </p:cNvSpPr>
            <p:nvPr/>
          </p:nvSpPr>
          <p:spPr bwMode="auto">
            <a:xfrm>
              <a:off x="4172" y="2400"/>
              <a:ext cx="123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" altLang="en-US" sz="1800"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1307017" y="1991768"/>
            <a:ext cx="13991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600" dirty="0">
                <a:solidFill>
                  <a:srgbClr val="00B050"/>
                </a:solidFill>
                <a:cs typeface="Arial" charset="0"/>
              </a:rPr>
              <a:t>VLM</a:t>
            </a:r>
            <a:endParaRPr lang="es-ES" altLang="en-US" sz="1800" dirty="0">
              <a:solidFill>
                <a:srgbClr val="00B050"/>
              </a:solidFill>
              <a:cs typeface="Arial" charset="0"/>
            </a:endParaRPr>
          </a:p>
        </p:txBody>
      </p:sp>
      <p:pic>
        <p:nvPicPr>
          <p:cNvPr id="39" name="Picture 6" descr="B:\Documentos Raiz C\Disco D\Papers2005\PNAS\Final\Portada PNAS\PNAScov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92"/>
          <a:stretch>
            <a:fillRect/>
          </a:stretch>
        </p:blipFill>
        <p:spPr bwMode="auto">
          <a:xfrm>
            <a:off x="3199198" y="3227616"/>
            <a:ext cx="1384161" cy="1355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" name="Agrupar 5"/>
          <p:cNvGrpSpPr>
            <a:grpSpLocks/>
          </p:cNvGrpSpPr>
          <p:nvPr/>
        </p:nvGrpSpPr>
        <p:grpSpPr bwMode="auto">
          <a:xfrm>
            <a:off x="5943599" y="3199007"/>
            <a:ext cx="2523379" cy="1340573"/>
            <a:chOff x="5737463" y="4716621"/>
            <a:chExt cx="3406537" cy="2165299"/>
          </a:xfrm>
        </p:grpSpPr>
        <p:pic>
          <p:nvPicPr>
            <p:cNvPr id="57" name="Imagen 2" descr="figure5_final.ti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5606360" y="4963766"/>
              <a:ext cx="2049257" cy="17870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" name="Imagen 3" descr="figure6_final.ti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3462" y="4716621"/>
              <a:ext cx="1910538" cy="2165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1" name="Picture 5" descr="C:\Users\J.L. Carrascosa\Desktop\ActividadDepartamento\Memoria_CNB_2011\Carrascosa_T7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708" y="3101042"/>
            <a:ext cx="1358383" cy="1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 Box 23"/>
          <p:cNvSpPr txBox="1">
            <a:spLocks noChangeArrowheads="1"/>
          </p:cNvSpPr>
          <p:nvPr/>
        </p:nvSpPr>
        <p:spPr bwMode="auto">
          <a:xfrm rot="16200000">
            <a:off x="3502989" y="1815200"/>
            <a:ext cx="114001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00B050"/>
                </a:solidFill>
              </a:rPr>
              <a:t>cryo</a:t>
            </a:r>
            <a:r>
              <a:rPr lang="en-US" altLang="en-US" sz="1600" dirty="0">
                <a:solidFill>
                  <a:srgbClr val="00B050"/>
                </a:solidFill>
              </a:rPr>
              <a:t>-SXT</a:t>
            </a:r>
            <a:endParaRPr lang="en-US" altLang="en-US" sz="1800" dirty="0">
              <a:solidFill>
                <a:srgbClr val="00B050"/>
              </a:solidFill>
            </a:endParaRPr>
          </a:p>
        </p:txBody>
      </p:sp>
      <p:cxnSp>
        <p:nvCxnSpPr>
          <p:cNvPr id="45" name="Straight Arrow Connector 2"/>
          <p:cNvCxnSpPr>
            <a:cxnSpLocks noChangeShapeType="1"/>
          </p:cNvCxnSpPr>
          <p:nvPr/>
        </p:nvCxnSpPr>
        <p:spPr bwMode="auto">
          <a:xfrm flipH="1">
            <a:off x="826357" y="1355916"/>
            <a:ext cx="7400304" cy="0"/>
          </a:xfrm>
          <a:prstGeom prst="straightConnector1">
            <a:avLst/>
          </a:prstGeom>
          <a:noFill/>
          <a:ln w="57150" algn="ctr">
            <a:solidFill>
              <a:srgbClr val="0000FF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7835862" y="1346816"/>
            <a:ext cx="9140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 dirty="0">
                <a:solidFill>
                  <a:srgbClr val="0000FF"/>
                </a:solidFill>
              </a:rPr>
              <a:t>resolution</a:t>
            </a:r>
          </a:p>
        </p:txBody>
      </p:sp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238867" y="4731371"/>
            <a:ext cx="84625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Multimodal </a:t>
            </a:r>
            <a:r>
              <a:rPr lang="es-ES" altLang="es-ES" sz="1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imaging</a:t>
            </a:r>
            <a:r>
              <a:rPr lang="es-ES" altLang="es-ES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sz="1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lang="es-ES" altLang="es-ES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sz="1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resolution</a:t>
            </a:r>
            <a:r>
              <a:rPr lang="es-ES" altLang="es-ES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sz="1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scales</a:t>
            </a:r>
            <a:r>
              <a:rPr lang="es-ES" altLang="es-ES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sz="1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ES" altLang="es-ES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sz="1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  <a:r>
              <a:rPr lang="es-ES" altLang="es-ES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altLang="es-ES" sz="1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</a:t>
            </a:r>
            <a:r>
              <a:rPr lang="es-ES" altLang="es-ES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sz="1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biological</a:t>
            </a:r>
            <a:r>
              <a:rPr lang="es-ES" altLang="es-ES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sz="1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mechanisms</a:t>
            </a:r>
            <a:r>
              <a:rPr lang="es-ES" altLang="es-ES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8" name="TextBox 2"/>
          <p:cNvSpPr txBox="1">
            <a:spLocks noChangeArrowheads="1"/>
          </p:cNvSpPr>
          <p:nvPr/>
        </p:nvSpPr>
        <p:spPr bwMode="auto">
          <a:xfrm>
            <a:off x="7972761" y="1036589"/>
            <a:ext cx="4203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>
                <a:solidFill>
                  <a:srgbClr val="0000FF"/>
                </a:solidFill>
              </a:rPr>
              <a:t>1 Å</a:t>
            </a:r>
          </a:p>
        </p:txBody>
      </p:sp>
      <p:sp>
        <p:nvSpPr>
          <p:cNvPr id="49" name="TextBox 23"/>
          <p:cNvSpPr txBox="1">
            <a:spLocks noChangeArrowheads="1"/>
          </p:cNvSpPr>
          <p:nvPr/>
        </p:nvSpPr>
        <p:spPr bwMode="auto">
          <a:xfrm>
            <a:off x="1806201" y="1045878"/>
            <a:ext cx="73609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>
                <a:solidFill>
                  <a:srgbClr val="0000FF"/>
                </a:solidFill>
              </a:rPr>
              <a:t>500 </a:t>
            </a:r>
            <a:r>
              <a:rPr lang="es-ES" altLang="es-ES" sz="1400" dirty="0" err="1">
                <a:solidFill>
                  <a:srgbClr val="0000FF"/>
                </a:solidFill>
              </a:rPr>
              <a:t>nm</a:t>
            </a:r>
            <a:endParaRPr lang="es-ES" altLang="es-ES" sz="1400" dirty="0">
              <a:solidFill>
                <a:srgbClr val="0000FF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860037" y="1268759"/>
            <a:ext cx="0" cy="187097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7"/>
          <p:cNvSpPr txBox="1">
            <a:spLocks noChangeArrowheads="1"/>
          </p:cNvSpPr>
          <p:nvPr/>
        </p:nvSpPr>
        <p:spPr bwMode="auto">
          <a:xfrm>
            <a:off x="4635164" y="1023889"/>
            <a:ext cx="5533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>
                <a:solidFill>
                  <a:srgbClr val="0000FF"/>
                </a:solidFill>
              </a:rPr>
              <a:t>5 </a:t>
            </a:r>
            <a:r>
              <a:rPr lang="es-ES" altLang="es-ES" sz="1400" dirty="0" err="1">
                <a:solidFill>
                  <a:srgbClr val="0000FF"/>
                </a:solidFill>
              </a:rPr>
              <a:t>nm</a:t>
            </a:r>
            <a:endParaRPr lang="es-ES" altLang="es-ES" sz="1400" dirty="0">
              <a:solidFill>
                <a:srgbClr val="0000FF"/>
              </a:solidFill>
            </a:endParaRPr>
          </a:p>
        </p:txBody>
      </p:sp>
      <p:sp>
        <p:nvSpPr>
          <p:cNvPr id="52" name="TextBox 28"/>
          <p:cNvSpPr txBox="1">
            <a:spLocks noChangeArrowheads="1"/>
          </p:cNvSpPr>
          <p:nvPr/>
        </p:nvSpPr>
        <p:spPr bwMode="auto">
          <a:xfrm>
            <a:off x="3938631" y="1036570"/>
            <a:ext cx="6447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>
                <a:solidFill>
                  <a:srgbClr val="0000FF"/>
                </a:solidFill>
              </a:rPr>
              <a:t>30 </a:t>
            </a:r>
            <a:r>
              <a:rPr lang="es-ES" altLang="es-ES" sz="1400" dirty="0" err="1">
                <a:solidFill>
                  <a:srgbClr val="0000FF"/>
                </a:solidFill>
              </a:rPr>
              <a:t>nm</a:t>
            </a:r>
            <a:endParaRPr lang="es-ES" altLang="es-ES" sz="1400" dirty="0">
              <a:solidFill>
                <a:srgbClr val="0000FF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4195458" y="1268759"/>
            <a:ext cx="0" cy="187097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2"/>
          <p:cNvCxnSpPr>
            <a:cxnSpLocks noChangeShapeType="1"/>
          </p:cNvCxnSpPr>
          <p:nvPr/>
        </p:nvCxnSpPr>
        <p:spPr bwMode="auto">
          <a:xfrm flipH="1">
            <a:off x="864034" y="2670383"/>
            <a:ext cx="7377069" cy="0"/>
          </a:xfrm>
          <a:prstGeom prst="straightConnector1">
            <a:avLst/>
          </a:prstGeom>
          <a:noFill/>
          <a:ln w="57150" algn="ctr">
            <a:solidFill>
              <a:srgbClr val="CC00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5" name="TextBox 19"/>
          <p:cNvSpPr txBox="1">
            <a:spLocks noChangeArrowheads="1"/>
          </p:cNvSpPr>
          <p:nvPr/>
        </p:nvSpPr>
        <p:spPr bwMode="auto">
          <a:xfrm>
            <a:off x="70195" y="2297962"/>
            <a:ext cx="15728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 dirty="0">
                <a:solidFill>
                  <a:srgbClr val="9900CC"/>
                </a:solidFill>
              </a:rPr>
              <a:t>sample dimensions</a:t>
            </a:r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 rot="16200000">
            <a:off x="3352113" y="1887020"/>
            <a:ext cx="18678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600" dirty="0" err="1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cryo</a:t>
            </a:r>
            <a:r>
              <a:rPr lang="es-ES" altLang="en-US" sz="16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FIB-SEM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2114272" y="1273751"/>
            <a:ext cx="0" cy="16215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905447" y="1255685"/>
            <a:ext cx="0" cy="187097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23"/>
          <p:cNvSpPr txBox="1">
            <a:spLocks noChangeArrowheads="1"/>
          </p:cNvSpPr>
          <p:nvPr/>
        </p:nvSpPr>
        <p:spPr bwMode="auto">
          <a:xfrm>
            <a:off x="746608" y="1011170"/>
            <a:ext cx="5581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>
                <a:solidFill>
                  <a:srgbClr val="0000FF"/>
                </a:solidFill>
              </a:rPr>
              <a:t>5 µm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12262" y="1590598"/>
            <a:ext cx="770424" cy="695087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600" dirty="0">
                <a:solidFill>
                  <a:srgbClr val="FFC000"/>
                </a:solidFill>
                <a:cs typeface="Arial" panose="020B0604020202020204" pitchFamily="34" charset="0"/>
              </a:rPr>
              <a:t>µPCXT</a:t>
            </a:r>
            <a:endParaRPr lang="en-US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algn="ctr"/>
            <a:r>
              <a:rPr lang="en-US" sz="1600" dirty="0">
                <a:solidFill>
                  <a:srgbClr val="00B050"/>
                </a:solidFill>
                <a:cs typeface="Arial" panose="020B0604020202020204" pitchFamily="34" charset="0"/>
              </a:rPr>
              <a:t>µFTIR</a:t>
            </a:r>
            <a:endParaRPr lang="en-US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796787" y="1805135"/>
            <a:ext cx="626448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600" dirty="0" err="1">
                <a:solidFill>
                  <a:srgbClr val="FF0000"/>
                </a:solidFill>
                <a:cs typeface="Arial" panose="020B0604020202020204" pitchFamily="34" charset="0"/>
              </a:rPr>
              <a:t>cryo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-ET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657301" y="1996276"/>
            <a:ext cx="626448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600" dirty="0">
                <a:solidFill>
                  <a:srgbClr val="FFC000"/>
                </a:solidFill>
                <a:cs typeface="Arial" panose="020B0604020202020204" pitchFamily="34" charset="0"/>
              </a:rPr>
              <a:t>Single Particle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90374" y="2835846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dirty="0">
                <a:cs typeface="Arial" panose="020B0604020202020204" pitchFamily="34" charset="0"/>
              </a:rPr>
              <a:t>Tissue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662310" y="283793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dirty="0">
                <a:cs typeface="Arial" panose="020B0604020202020204" pitchFamily="34" charset="0"/>
              </a:rPr>
              <a:t>Organoids</a:t>
            </a:r>
          </a:p>
        </p:txBody>
      </p:sp>
      <p:sp>
        <p:nvSpPr>
          <p:cNvPr id="76" name="TextBox 75"/>
          <p:cNvSpPr txBox="1"/>
          <p:nvPr/>
        </p:nvSpPr>
        <p:spPr>
          <a:xfrm rot="16200000">
            <a:off x="3445683" y="1769037"/>
            <a:ext cx="914400" cy="438213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600" dirty="0" err="1">
                <a:solidFill>
                  <a:srgbClr val="FF0000"/>
                </a:solidFill>
                <a:cs typeface="Arial" panose="020B0604020202020204" pitchFamily="34" charset="0"/>
              </a:rPr>
              <a:t>nanoXRF</a:t>
            </a:r>
            <a:endParaRPr lang="en-US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16200000">
            <a:off x="3392484" y="1914478"/>
            <a:ext cx="618965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600" dirty="0" err="1">
                <a:solidFill>
                  <a:srgbClr val="FF0000"/>
                </a:solidFill>
                <a:cs typeface="Arial" panose="020B0604020202020204" pitchFamily="34" charset="0"/>
              </a:rPr>
              <a:t>cryo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-SR</a:t>
            </a:r>
            <a:endParaRPr lang="en-US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2" name="Picture 2" descr="C:\Users\epereiro\AppData\Local\Microsoft\Windows\Temporary Internet Files\Content.Outlook\CX1AJHO1\ftir bochum (2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47786"/>
            <a:ext cx="1659875" cy="118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3" t="27665" r="45874" b="8345"/>
          <a:stretch/>
        </p:blipFill>
        <p:spPr bwMode="auto">
          <a:xfrm>
            <a:off x="1690059" y="3199007"/>
            <a:ext cx="1377128" cy="1333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2" name="Group 41"/>
          <p:cNvGrpSpPr/>
          <p:nvPr/>
        </p:nvGrpSpPr>
        <p:grpSpPr>
          <a:xfrm>
            <a:off x="6139543" y="389078"/>
            <a:ext cx="1638438" cy="935474"/>
            <a:chOff x="7778751" y="1097281"/>
            <a:chExt cx="1218946" cy="935474"/>
          </a:xfrm>
        </p:grpSpPr>
        <p:sp>
          <p:nvSpPr>
            <p:cNvPr id="43" name="Oval 42"/>
            <p:cNvSpPr/>
            <p:nvPr/>
          </p:nvSpPr>
          <p:spPr>
            <a:xfrm>
              <a:off x="7778751" y="1097281"/>
              <a:ext cx="1218946" cy="656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906765" y="1118355"/>
              <a:ext cx="914400" cy="914400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Autofit/>
            </a:bodyPr>
            <a:lstStyle/>
            <a:p>
              <a:pPr algn="ctr"/>
              <a:r>
                <a:rPr lang="en-US" sz="1000" b="1" i="1" dirty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operational</a:t>
              </a:r>
            </a:p>
            <a:p>
              <a:pPr algn="ctr"/>
              <a:r>
                <a:rPr lang="en-US" sz="1000" b="1" i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development</a:t>
              </a:r>
            </a:p>
            <a:p>
              <a:pPr algn="ctr"/>
              <a:r>
                <a:rPr lang="en-US" sz="1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currently not at Alba</a:t>
              </a:r>
            </a:p>
          </p:txBody>
        </p:sp>
      </p:grpSp>
      <p:sp>
        <p:nvSpPr>
          <p:cNvPr id="66" name="TextBox 65"/>
          <p:cNvSpPr txBox="1"/>
          <p:nvPr/>
        </p:nvSpPr>
        <p:spPr>
          <a:xfrm rot="16200000">
            <a:off x="2754408" y="1937368"/>
            <a:ext cx="618965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600" dirty="0" err="1">
                <a:solidFill>
                  <a:srgbClr val="FF0000"/>
                </a:solidFill>
                <a:cs typeface="Arial" panose="020B0604020202020204" pitchFamily="34" charset="0"/>
              </a:rPr>
              <a:t>nanoPCXT</a:t>
            </a:r>
            <a:endParaRPr lang="en-US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70" name="Text Box 23"/>
          <p:cNvSpPr txBox="1">
            <a:spLocks noChangeArrowheads="1"/>
          </p:cNvSpPr>
          <p:nvPr/>
        </p:nvSpPr>
        <p:spPr bwMode="auto">
          <a:xfrm>
            <a:off x="7152864" y="1725536"/>
            <a:ext cx="114001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B050"/>
                </a:solidFill>
              </a:rPr>
              <a:t>MX</a:t>
            </a:r>
          </a:p>
        </p:txBody>
      </p:sp>
      <p:sp>
        <p:nvSpPr>
          <p:cNvPr id="73" name="Text Box 23"/>
          <p:cNvSpPr txBox="1">
            <a:spLocks noChangeArrowheads="1"/>
          </p:cNvSpPr>
          <p:nvPr/>
        </p:nvSpPr>
        <p:spPr bwMode="auto">
          <a:xfrm>
            <a:off x="5865894" y="1573544"/>
            <a:ext cx="114001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FF0000"/>
                </a:solidFill>
              </a:rPr>
              <a:t>BioSAXS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7152864" y="1491449"/>
            <a:ext cx="114001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</a:rPr>
              <a:t>NMR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F688CB-5686-47BB-BEB6-EAE0838A5478}"/>
              </a:ext>
            </a:extLst>
          </p:cNvPr>
          <p:cNvSpPr txBox="1"/>
          <p:nvPr/>
        </p:nvSpPr>
        <p:spPr>
          <a:xfrm>
            <a:off x="1528405" y="1467152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_tradnl" sz="1600" dirty="0">
                <a:solidFill>
                  <a:srgbClr val="FF9900"/>
                </a:solidFill>
                <a:cs typeface="Arial" panose="020B0604020202020204" pitchFamily="34" charset="0"/>
              </a:rPr>
              <a:t>sub-</a:t>
            </a:r>
            <a:r>
              <a:rPr lang="es-ES_tradnl" sz="1600" dirty="0">
                <a:solidFill>
                  <a:srgbClr val="FF99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PCXT</a:t>
            </a:r>
          </a:p>
          <a:p>
            <a:r>
              <a:rPr lang="es-ES_tradnl" sz="1600" dirty="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sub-XRF</a:t>
            </a:r>
            <a:endParaRPr lang="es-ES" sz="1600" dirty="0" err="1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2C42C56-DC05-431D-8D16-9C8D5D0ECB9C}"/>
              </a:ext>
            </a:extLst>
          </p:cNvPr>
          <p:cNvSpPr txBox="1"/>
          <p:nvPr/>
        </p:nvSpPr>
        <p:spPr>
          <a:xfrm rot="16200000">
            <a:off x="2509884" y="2055272"/>
            <a:ext cx="618965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600" dirty="0" err="1">
                <a:solidFill>
                  <a:srgbClr val="FF0000"/>
                </a:solidFill>
                <a:cs typeface="Arial" panose="020B0604020202020204" pitchFamily="34" charset="0"/>
              </a:rPr>
              <a:t>ptychotomo</a:t>
            </a:r>
            <a:endParaRPr lang="en-US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53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3</a:t>
            </a:fld>
            <a:endParaRPr lang="es-ES"/>
          </a:p>
        </p:txBody>
      </p:sp>
      <p:sp>
        <p:nvSpPr>
          <p:cNvPr id="3" name="TextBox 2"/>
          <p:cNvSpPr txBox="1"/>
          <p:nvPr/>
        </p:nvSpPr>
        <p:spPr>
          <a:xfrm>
            <a:off x="755509" y="868503"/>
            <a:ext cx="2803242" cy="3714089"/>
          </a:xfrm>
          <a:prstGeom prst="rect">
            <a:avLst/>
          </a:prstGeom>
          <a:gradFill>
            <a:gsLst>
              <a:gs pos="50000">
                <a:srgbClr val="61A4DC">
                  <a:alpha val="28000"/>
                </a:srgbClr>
              </a:gs>
              <a:gs pos="0">
                <a:srgbClr val="0070C0"/>
              </a:gs>
              <a:gs pos="100000">
                <a:schemeClr val="accent1">
                  <a:tint val="44500"/>
                  <a:satMod val="160000"/>
                  <a:alpha val="1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s-ES" sz="1600" b="1" dirty="0">
                <a:solidFill>
                  <a:srgbClr val="0000C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3D </a:t>
            </a:r>
            <a:r>
              <a:rPr lang="es-ES" sz="1600" b="1" dirty="0" err="1">
                <a:solidFill>
                  <a:srgbClr val="0000C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structure</a:t>
            </a:r>
            <a:endParaRPr lang="es-ES" sz="1600" b="1" dirty="0">
              <a:solidFill>
                <a:srgbClr val="0000C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cyo</a:t>
            </a:r>
            <a:r>
              <a:rPr lang="es-ES" sz="1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-SXT (5 min/</a:t>
            </a:r>
            <a:r>
              <a:rPr lang="es-ES" sz="1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es-ES" sz="1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holotomo</a:t>
            </a:r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(4h/</a:t>
            </a:r>
            <a:r>
              <a:rPr lang="es-E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#*</a:t>
            </a:r>
          </a:p>
          <a:p>
            <a:pPr algn="ctr"/>
            <a:r>
              <a:rPr lang="es-E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ptychotomo</a:t>
            </a:r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(30h/</a:t>
            </a:r>
            <a:r>
              <a:rPr lang="es-E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#*</a:t>
            </a:r>
          </a:p>
          <a:p>
            <a:pPr algn="ctr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sub-µPCXT (min/</a:t>
            </a:r>
            <a:r>
              <a:rPr lang="es-E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µPCXT (min/</a:t>
            </a:r>
            <a:r>
              <a:rPr lang="es-ES" sz="14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r>
              <a:rPr lang="es-ES" sz="1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67060" y="3375159"/>
            <a:ext cx="914400" cy="406007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i s </a:t>
            </a:r>
            <a:r>
              <a:rPr lang="es-E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e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56466" y="1557533"/>
            <a:ext cx="914400" cy="406007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cells</a:t>
            </a:r>
            <a:endParaRPr lang="es-ES" b="1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31928" y="2354845"/>
            <a:ext cx="0" cy="2195972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60B56BB-ED23-4D70-AF33-1763C4FD91B1}"/>
              </a:ext>
            </a:extLst>
          </p:cNvPr>
          <p:cNvSpPr txBox="1"/>
          <p:nvPr/>
        </p:nvSpPr>
        <p:spPr>
          <a:xfrm>
            <a:off x="7378549" y="4520651"/>
            <a:ext cx="1112370" cy="808803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100" b="1" i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</a:p>
          <a:p>
            <a:pPr algn="ctr"/>
            <a:r>
              <a:rPr lang="en-US" sz="11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development</a:t>
            </a:r>
          </a:p>
          <a:p>
            <a:pPr algn="ctr"/>
            <a:r>
              <a:rPr lang="en-US" sz="1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currently at Alba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32898" y="877321"/>
            <a:ext cx="2662000" cy="3714089"/>
          </a:xfrm>
          <a:prstGeom prst="rect">
            <a:avLst/>
          </a:prstGeom>
          <a:gradFill>
            <a:gsLst>
              <a:gs pos="68000">
                <a:srgbClr val="CC00FF">
                  <a:alpha val="42000"/>
                </a:srgbClr>
              </a:gs>
              <a:gs pos="0">
                <a:srgbClr val="9900CC">
                  <a:alpha val="0"/>
                </a:srgbClr>
              </a:gs>
              <a:gs pos="100000">
                <a:schemeClr val="accent1">
                  <a:tint val="44500"/>
                  <a:satMod val="160000"/>
                  <a:alpha val="1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s-ES" sz="1600" b="1" dirty="0" err="1">
                <a:solidFill>
                  <a:srgbClr val="9900C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chemical</a:t>
            </a:r>
            <a:r>
              <a:rPr lang="es-ES" sz="1600" b="1" dirty="0">
                <a:solidFill>
                  <a:srgbClr val="9900C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 err="1">
                <a:solidFill>
                  <a:srgbClr val="9900C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info</a:t>
            </a:r>
            <a:endParaRPr lang="es-ES" sz="1600" b="1" dirty="0">
              <a:solidFill>
                <a:srgbClr val="9900C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cyo-nanoXANES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s-ES" sz="1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(30 min/</a:t>
            </a:r>
            <a:r>
              <a:rPr lang="es-ES" sz="1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es-ES" sz="1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s-ES" sz="1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s-ES" sz="1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edge-enhanced</a:t>
            </a:r>
            <a:r>
              <a:rPr lang="es-ES" sz="1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tomo</a:t>
            </a:r>
          </a:p>
          <a:p>
            <a:pPr algn="ctr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µFTIR</a:t>
            </a:r>
          </a:p>
          <a:p>
            <a:pPr algn="ctr"/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µXANES</a:t>
            </a:r>
          </a:p>
          <a:p>
            <a:pPr algn="ctr"/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µXRF</a:t>
            </a:r>
          </a:p>
          <a:p>
            <a:pPr algn="ctr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65569" y="850852"/>
            <a:ext cx="2524247" cy="3714089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1">
                  <a:tint val="44500"/>
                  <a:satMod val="160000"/>
                  <a:alpha val="1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s-ES" sz="1600" b="1" dirty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elemental </a:t>
            </a:r>
          </a:p>
          <a:p>
            <a:pPr algn="ctr"/>
            <a:r>
              <a:rPr lang="es-ES" sz="1600" b="1" dirty="0" err="1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quantification</a:t>
            </a:r>
            <a:r>
              <a:rPr lang="es-ES" sz="1600" b="1" dirty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(ppm)</a:t>
            </a:r>
          </a:p>
          <a:p>
            <a:pPr algn="ctr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-nano 2D XRF </a:t>
            </a:r>
          </a:p>
          <a:p>
            <a:pPr algn="ctr"/>
            <a:r>
              <a:rPr lang="es-E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-nano 3D XRF(17h/</a:t>
            </a:r>
            <a:r>
              <a:rPr lang="es-E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17" y="9283"/>
            <a:ext cx="786111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 Synchrotron-based imaging at 3</a:t>
            </a:r>
            <a:r>
              <a:rPr lang="en-US" sz="2000" b="1" baseline="30000" dirty="0">
                <a:latin typeface="Arial Black" panose="020B0A04020102020204" pitchFamily="34" charset="0"/>
                <a:cs typeface="Arial" panose="020B0604020202020204" pitchFamily="34" charset="0"/>
              </a:rPr>
              <a:t>rd</a:t>
            </a:r>
            <a:r>
              <a:rPr lang="en-US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 and </a:t>
            </a:r>
          </a:p>
          <a:p>
            <a:pPr algn="ctr"/>
            <a:r>
              <a:rPr lang="en-US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4</a:t>
            </a:r>
            <a:r>
              <a:rPr lang="en-US" sz="2000" b="1" baseline="30000" dirty="0"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US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 generation sources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4771" y="4696773"/>
            <a:ext cx="2876795" cy="518615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 dose limitation	+ difficult for users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# sample shrinking in the beam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-17647" y="1652866"/>
            <a:ext cx="464262" cy="3152147"/>
            <a:chOff x="-17647" y="1652866"/>
            <a:chExt cx="464262" cy="3152147"/>
          </a:xfrm>
        </p:grpSpPr>
        <p:sp>
          <p:nvSpPr>
            <p:cNvPr id="4" name="Down Arrow 3"/>
            <p:cNvSpPr/>
            <p:nvPr/>
          </p:nvSpPr>
          <p:spPr>
            <a:xfrm>
              <a:off x="-17647" y="1669928"/>
              <a:ext cx="427191" cy="3135085"/>
            </a:xfrm>
            <a:prstGeom prst="downArrow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-8821" y="4204791"/>
              <a:ext cx="518983" cy="370703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Autofit/>
            </a:bodyPr>
            <a:lstStyle/>
            <a:p>
              <a:r>
                <a:rPr lang="es-E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µm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-7051" y="1727006"/>
              <a:ext cx="518983" cy="370703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Autofit/>
            </a:bodyPr>
            <a:lstStyle/>
            <a:p>
              <a:r>
                <a:rPr lang="es-E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30 </a:t>
              </a:r>
              <a:r>
                <a:rPr lang="es-ES" sz="11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nm</a:t>
              </a:r>
              <a:endPara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1772" y="2353079"/>
              <a:ext cx="518983" cy="370703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Autofit/>
            </a:bodyPr>
            <a:lstStyle/>
            <a:p>
              <a:r>
                <a:rPr lang="es-E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100 </a:t>
              </a:r>
              <a:r>
                <a:rPr lang="es-ES" sz="11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nm</a:t>
              </a:r>
              <a:endPara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-15283" y="3143910"/>
              <a:ext cx="518983" cy="370703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Autofit/>
            </a:bodyPr>
            <a:lstStyle/>
            <a:p>
              <a:r>
                <a:rPr lang="es-E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500 </a:t>
              </a:r>
              <a:r>
                <a:rPr lang="es-ES" sz="11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nm</a:t>
              </a:r>
              <a:endPara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198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4</a:t>
            </a:fld>
            <a:endParaRPr lang="es-ES" dirty="0"/>
          </a:p>
        </p:txBody>
      </p:sp>
      <p:sp>
        <p:nvSpPr>
          <p:cNvPr id="8" name="TextBox 7"/>
          <p:cNvSpPr txBox="1"/>
          <p:nvPr/>
        </p:nvSpPr>
        <p:spPr>
          <a:xfrm>
            <a:off x="163285" y="1227820"/>
            <a:ext cx="8844984" cy="2637235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 new techniques but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enables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faster data acquisition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particular for slow techniques (3D XRF,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ptychotomo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</a:t>
            </a:r>
          </a:p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challenges ahead!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 stability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stability in the beam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fast data acquisition needed for statistics keeping stability (×100 faster)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management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5847" y="71438"/>
            <a:ext cx="786111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 Synchrotron-based imaging at 4</a:t>
            </a:r>
            <a:r>
              <a:rPr lang="en-US" sz="2000" b="1" baseline="30000" dirty="0"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US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 generation sources</a:t>
            </a:r>
          </a:p>
        </p:txBody>
      </p:sp>
    </p:spTree>
    <p:extLst>
      <p:ext uri="{BB962C8B-B14F-4D97-AF65-F5344CB8AC3E}">
        <p14:creationId xmlns:p14="http://schemas.microsoft.com/office/powerpoint/2010/main" val="2498459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30625F-ABA0-4292-ADFE-E93873D47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F31F40-FF0C-49A5-B474-51ED788EA309}"/>
              </a:ext>
            </a:extLst>
          </p:cNvPr>
          <p:cNvSpPr txBox="1"/>
          <p:nvPr/>
        </p:nvSpPr>
        <p:spPr>
          <a:xfrm>
            <a:off x="334372" y="0"/>
            <a:ext cx="786111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 Correlative microscopies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9D9ADB-A7F7-4673-8BD4-69B48AE8DB0E}"/>
              </a:ext>
            </a:extLst>
          </p:cNvPr>
          <p:cNvSpPr txBox="1"/>
          <p:nvPr/>
        </p:nvSpPr>
        <p:spPr>
          <a:xfrm>
            <a:off x="901337" y="4223927"/>
            <a:ext cx="6955971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 ultimate goal is to link structure, function, chemical information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and elemental quantification in 3D.</a:t>
            </a:r>
          </a:p>
          <a:p>
            <a:endParaRPr lang="es-ES" b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ABCD60-975A-42B2-A8B5-97F404FEE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09730"/>
            <a:ext cx="4048534" cy="20982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F34894-3E49-40A3-AEA8-7D228818D1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7286" y="2016706"/>
            <a:ext cx="5277002" cy="15802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E16D07C-8C6C-4A57-9003-A85CBF3F5D2D}"/>
              </a:ext>
            </a:extLst>
          </p:cNvPr>
          <p:cNvSpPr txBox="1"/>
          <p:nvPr/>
        </p:nvSpPr>
        <p:spPr>
          <a:xfrm>
            <a:off x="509452" y="88350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Facing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complexity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biological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requires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correlative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b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63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66360C-8B7F-4342-8125-4F11AD690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6</a:t>
            </a:fld>
            <a:endParaRPr lang="es-E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328259-7F7A-41BA-913C-78C232FC788F}"/>
              </a:ext>
            </a:extLst>
          </p:cNvPr>
          <p:cNvSpPr txBox="1"/>
          <p:nvPr/>
        </p:nvSpPr>
        <p:spPr>
          <a:xfrm>
            <a:off x="341516" y="114300"/>
            <a:ext cx="786111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 Correlative microscopies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AB9CC0-7D74-495C-8476-F05A94ACBA60}"/>
              </a:ext>
            </a:extLst>
          </p:cNvPr>
          <p:cNvSpPr txBox="1"/>
          <p:nvPr/>
        </p:nvSpPr>
        <p:spPr>
          <a:xfrm>
            <a:off x="522514" y="123444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_tradnl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s-ES_trad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complementary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endParaRPr lang="es-ES_trad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_trad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_trad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endParaRPr lang="es-ES_tradnl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destructive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techniques</a:t>
            </a:r>
            <a:endParaRPr lang="es-ES_tradn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correlative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at similar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resolution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endParaRPr lang="es-ES_tradn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registration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fiducialisation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datasets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in 2D and 3D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automatic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pipelines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registration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in 2D and 3D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capabilities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ES_tradnl" sz="1600" dirty="0" err="1">
                <a:latin typeface="Arial" panose="020B0604020202020204" pitchFamily="34" charset="0"/>
                <a:cs typeface="Arial" panose="020B0604020202020204" pitchFamily="34" charset="0"/>
              </a:rPr>
              <a:t>resolution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 &lt;1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m</a:t>
            </a:r>
            <a:endParaRPr lang="es-ES" sz="1600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365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Oval 91"/>
          <p:cNvSpPr/>
          <p:nvPr/>
        </p:nvSpPr>
        <p:spPr>
          <a:xfrm>
            <a:off x="457202" y="2594054"/>
            <a:ext cx="2892506" cy="682073"/>
          </a:xfrm>
          <a:prstGeom prst="ellipse">
            <a:avLst/>
          </a:prstGeom>
          <a:gradFill>
            <a:gsLst>
              <a:gs pos="0">
                <a:srgbClr val="FF3300">
                  <a:alpha val="32000"/>
                </a:srgbClr>
              </a:gs>
              <a:gs pos="100000">
                <a:schemeClr val="accent1">
                  <a:tint val="44500"/>
                  <a:satMod val="160000"/>
                  <a:alpha val="1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Oval 88"/>
          <p:cNvSpPr/>
          <p:nvPr/>
        </p:nvSpPr>
        <p:spPr>
          <a:xfrm>
            <a:off x="3349708" y="3739543"/>
            <a:ext cx="1712219" cy="669147"/>
          </a:xfrm>
          <a:prstGeom prst="ellipse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1">
                  <a:tint val="44500"/>
                  <a:satMod val="160000"/>
                  <a:alpha val="1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7</a:t>
            </a:fld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1417367" y="113681"/>
            <a:ext cx="6364115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Status of multimodal correlative approaches </a:t>
            </a:r>
          </a:p>
          <a:p>
            <a:pPr algn="ctr"/>
            <a:r>
              <a:rPr lang="en-US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at ALBA… and perspectives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77022" y="1431333"/>
            <a:ext cx="616710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4807" y="1560739"/>
            <a:ext cx="1130300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-SXT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71827" y="2858051"/>
            <a:ext cx="1130300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SR-µFTIR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77474" y="3745524"/>
            <a:ext cx="1130300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nano</a:t>
            </a: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-XRF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100" y="2818927"/>
            <a:ext cx="1130300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cryo-3D-SIM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93394" y="2810653"/>
            <a:ext cx="1538475" cy="422275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epifluo</a:t>
            </a:r>
            <a:endParaRPr lang="en-US" sz="1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368739" y="3047527"/>
            <a:ext cx="454025" cy="2552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98980" y="2765233"/>
            <a:ext cx="1873250" cy="38735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endParaRPr lang="en-US" sz="1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nano</a:t>
            </a:r>
            <a:r>
              <a:rPr 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-XANES</a:t>
            </a:r>
          </a:p>
        </p:txBody>
      </p:sp>
      <p:cxnSp>
        <p:nvCxnSpPr>
          <p:cNvPr id="26" name="Straight Arrow Connector 25"/>
          <p:cNvCxnSpPr>
            <a:cxnSpLocks/>
          </p:cNvCxnSpPr>
          <p:nvPr/>
        </p:nvCxnSpPr>
        <p:spPr>
          <a:xfrm>
            <a:off x="1521519" y="3152583"/>
            <a:ext cx="2252397" cy="92070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60B56BB-ED23-4D70-AF33-1763C4FD91B1}"/>
              </a:ext>
            </a:extLst>
          </p:cNvPr>
          <p:cNvSpPr txBox="1"/>
          <p:nvPr/>
        </p:nvSpPr>
        <p:spPr>
          <a:xfrm>
            <a:off x="225753" y="4328264"/>
            <a:ext cx="1112370" cy="808803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100" b="1" i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</a:p>
          <a:p>
            <a:pPr algn="ctr"/>
            <a:r>
              <a:rPr lang="en-US" sz="11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development</a:t>
            </a:r>
          </a:p>
          <a:p>
            <a:pPr algn="ctr"/>
            <a:r>
              <a:rPr lang="en-US" sz="1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currently at Alba</a:t>
            </a:r>
          </a:p>
          <a:p>
            <a:pPr algn="ctr"/>
            <a:r>
              <a:rPr lang="en-US" sz="1100" b="1" i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784874D-F508-4F20-8D7F-26B8C7170734}"/>
              </a:ext>
            </a:extLst>
          </p:cNvPr>
          <p:cNvSpPr txBox="1"/>
          <p:nvPr/>
        </p:nvSpPr>
        <p:spPr>
          <a:xfrm>
            <a:off x="1362747" y="1326005"/>
            <a:ext cx="1130300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cryo-ET</a:t>
            </a:r>
          </a:p>
          <a:p>
            <a:pPr algn="ctr"/>
            <a:r>
              <a:rPr lang="en-US" sz="1400" b="1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n-US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FIB-SEM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FC0686-D076-4FA9-8020-9DE258906B6E}"/>
              </a:ext>
            </a:extLst>
          </p:cNvPr>
          <p:cNvCxnSpPr>
            <a:cxnSpLocks/>
          </p:cNvCxnSpPr>
          <p:nvPr/>
        </p:nvCxnSpPr>
        <p:spPr>
          <a:xfrm>
            <a:off x="2643266" y="1560739"/>
            <a:ext cx="995678" cy="20292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283B5E14-12A6-4E75-A6A3-D4B44A952C76}"/>
              </a:ext>
            </a:extLst>
          </p:cNvPr>
          <p:cNvSpPr txBox="1"/>
          <p:nvPr/>
        </p:nvSpPr>
        <p:spPr>
          <a:xfrm>
            <a:off x="6072486" y="1514680"/>
            <a:ext cx="914400" cy="469041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PCXT</a:t>
            </a:r>
            <a:endParaRPr lang="es-ES" sz="14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CC1D286-8576-4886-86CB-41CF10565E0E}"/>
              </a:ext>
            </a:extLst>
          </p:cNvPr>
          <p:cNvCxnSpPr>
            <a:cxnSpLocks/>
          </p:cNvCxnSpPr>
          <p:nvPr/>
        </p:nvCxnSpPr>
        <p:spPr>
          <a:xfrm flipH="1" flipV="1">
            <a:off x="2691436" y="3162185"/>
            <a:ext cx="1043371" cy="71311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E586EC3-4FD3-4D55-9445-EDF25791B7C7}"/>
              </a:ext>
            </a:extLst>
          </p:cNvPr>
          <p:cNvSpPr txBox="1"/>
          <p:nvPr/>
        </p:nvSpPr>
        <p:spPr>
          <a:xfrm>
            <a:off x="7857471" y="2730308"/>
            <a:ext cx="1130300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XANES</a:t>
            </a:r>
          </a:p>
          <a:p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XRF</a:t>
            </a:r>
            <a:endParaRPr lang="en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8DE576-D824-4760-B42F-C11843A4EB57}"/>
              </a:ext>
            </a:extLst>
          </p:cNvPr>
          <p:cNvSpPr txBox="1"/>
          <p:nvPr/>
        </p:nvSpPr>
        <p:spPr>
          <a:xfrm>
            <a:off x="3519276" y="4877214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_tradnl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Correlative</a:t>
            </a:r>
            <a:r>
              <a:rPr lang="es-ES_tradnl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protocols</a:t>
            </a:r>
            <a:r>
              <a:rPr lang="es-ES_tradnl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demonstrated</a:t>
            </a:r>
            <a:r>
              <a:rPr lang="es-ES_tradnl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_tradnl" sz="1400" i="1" dirty="0">
                <a:latin typeface="Arial" panose="020B0604020202020204" pitchFamily="34" charset="0"/>
                <a:cs typeface="Arial" panose="020B0604020202020204" pitchFamily="34" charset="0"/>
              </a:rPr>
              <a:t> staff </a:t>
            </a:r>
            <a:r>
              <a:rPr lang="es-ES_tradnl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ES_tradnl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r>
              <a:rPr lang="es-ES_tradnl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endParaRPr lang="es-ES" sz="14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5476" y="990113"/>
            <a:ext cx="914400" cy="374682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" sz="1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3D </a:t>
            </a:r>
            <a:r>
              <a:rPr lang="es-ES" sz="14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structure</a:t>
            </a:r>
            <a:endParaRPr lang="es-ES" sz="1400" b="1" dirty="0">
              <a:solidFill>
                <a:schemeClr val="accent1">
                  <a:lumMod val="60000"/>
                  <a:lumOff val="4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766510" y="2977360"/>
            <a:ext cx="377674" cy="0"/>
          </a:xfrm>
          <a:prstGeom prst="straightConnector1">
            <a:avLst/>
          </a:prstGeom>
          <a:ln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979712" y="2600286"/>
            <a:ext cx="571813" cy="257765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4597895" y="2530290"/>
            <a:ext cx="4461325" cy="1101303"/>
          </a:xfrm>
          <a:prstGeom prst="ellipse">
            <a:avLst/>
          </a:prstGeom>
          <a:gradFill>
            <a:gsLst>
              <a:gs pos="0">
                <a:srgbClr val="9900CC">
                  <a:alpha val="19000"/>
                </a:srgbClr>
              </a:gs>
              <a:gs pos="100000">
                <a:schemeClr val="accent1">
                  <a:tint val="44500"/>
                  <a:satMod val="160000"/>
                  <a:alpha val="1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7" name="TextBox 86"/>
          <p:cNvSpPr txBox="1"/>
          <p:nvPr/>
        </p:nvSpPr>
        <p:spPr>
          <a:xfrm>
            <a:off x="6828557" y="3639944"/>
            <a:ext cx="914400" cy="374682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" sz="1400" b="1" dirty="0" err="1">
                <a:solidFill>
                  <a:srgbClr val="CC00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chemical</a:t>
            </a:r>
            <a:r>
              <a:rPr lang="es-ES" sz="1400" b="1" dirty="0">
                <a:solidFill>
                  <a:srgbClr val="CC00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s-ES" sz="1400" b="1" dirty="0" err="1">
                <a:solidFill>
                  <a:srgbClr val="CC00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information</a:t>
            </a:r>
            <a:endParaRPr lang="es-ES" sz="1400" b="1" dirty="0">
              <a:solidFill>
                <a:srgbClr val="CC00FF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705567" y="4040896"/>
            <a:ext cx="2252397" cy="374682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s-ES" sz="1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elemental </a:t>
            </a:r>
          </a:p>
          <a:p>
            <a:pPr algn="ctr"/>
            <a:r>
              <a:rPr lang="es-ES" sz="1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quantification</a:t>
            </a:r>
            <a:r>
              <a:rPr lang="es-ES" sz="1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ES" sz="1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(ppm)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5711" y="3333113"/>
            <a:ext cx="914400" cy="374682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" sz="14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specific</a:t>
            </a:r>
            <a:r>
              <a:rPr lang="es-ES" sz="1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s-ES" sz="14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localization</a:t>
            </a:r>
            <a:endParaRPr lang="es-ES" sz="1400" b="1" dirty="0">
              <a:solidFill>
                <a:schemeClr val="accent2">
                  <a:lumMod val="60000"/>
                  <a:lumOff val="4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854444" y="1268203"/>
            <a:ext cx="6230634" cy="789695"/>
          </a:xfrm>
          <a:prstGeom prst="ellipse">
            <a:avLst/>
          </a:prstGeom>
          <a:gradFill>
            <a:gsLst>
              <a:gs pos="0">
                <a:schemeClr val="accent1">
                  <a:lumMod val="40000"/>
                  <a:lumOff val="60000"/>
                  <a:alpha val="34000"/>
                </a:schemeClr>
              </a:gs>
              <a:gs pos="100000">
                <a:schemeClr val="accent1">
                  <a:tint val="44500"/>
                  <a:satMod val="160000"/>
                  <a:alpha val="1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D28D599-8C05-4C5B-A983-CB4DA3479695}"/>
              </a:ext>
            </a:extLst>
          </p:cNvPr>
          <p:cNvSpPr/>
          <p:nvPr/>
        </p:nvSpPr>
        <p:spPr>
          <a:xfrm>
            <a:off x="7313472" y="1353648"/>
            <a:ext cx="1572511" cy="514514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>
                <a:solidFill>
                  <a:schemeClr val="bg1">
                    <a:lumMod val="50000"/>
                  </a:schemeClr>
                </a:solidFill>
              </a:rPr>
              <a:t>In vivo CT 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A42DAA2-B002-4BD4-A486-B77AFFC2A85F}"/>
              </a:ext>
            </a:extLst>
          </p:cNvPr>
          <p:cNvCxnSpPr>
            <a:cxnSpLocks/>
          </p:cNvCxnSpPr>
          <p:nvPr/>
        </p:nvCxnSpPr>
        <p:spPr>
          <a:xfrm>
            <a:off x="1955347" y="1898666"/>
            <a:ext cx="0" cy="65148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1338123" y="1923173"/>
            <a:ext cx="2619191" cy="886475"/>
          </a:xfrm>
          <a:prstGeom prst="line">
            <a:avLst/>
          </a:prstGeom>
          <a:ln w="285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190145" y="1983721"/>
            <a:ext cx="0" cy="1747460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319637" y="1958574"/>
            <a:ext cx="990502" cy="860353"/>
          </a:xfrm>
          <a:prstGeom prst="line">
            <a:avLst/>
          </a:prstGeom>
          <a:ln w="285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572000" y="1955968"/>
            <a:ext cx="1800230" cy="831806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24A3F93-FC46-4D59-BBB2-592EA90B767B}"/>
              </a:ext>
            </a:extLst>
          </p:cNvPr>
          <p:cNvCxnSpPr>
            <a:cxnSpLocks/>
          </p:cNvCxnSpPr>
          <p:nvPr/>
        </p:nvCxnSpPr>
        <p:spPr>
          <a:xfrm>
            <a:off x="6527953" y="1901299"/>
            <a:ext cx="0" cy="95675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</p:cNvCxnSpPr>
          <p:nvPr/>
        </p:nvCxnSpPr>
        <p:spPr>
          <a:xfrm>
            <a:off x="6582469" y="1868162"/>
            <a:ext cx="1262599" cy="85081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090C763-6670-410B-B626-5E166924F21D}"/>
              </a:ext>
            </a:extLst>
          </p:cNvPr>
          <p:cNvSpPr txBox="1"/>
          <p:nvPr/>
        </p:nvSpPr>
        <p:spPr>
          <a:xfrm>
            <a:off x="6178658" y="3249301"/>
            <a:ext cx="1158175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_tradnl" b="1" dirty="0">
                <a:solidFill>
                  <a:srgbClr val="FF0000"/>
                </a:solidFill>
                <a:cs typeface="Arial" panose="020B0604020202020204" pitchFamily="34" charset="0"/>
              </a:rPr>
              <a:t>nano-FTIR</a:t>
            </a:r>
            <a:endParaRPr lang="es-ES" b="1" dirty="0" err="1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D11E3C-6950-480B-BC1D-421246F68F55}"/>
              </a:ext>
            </a:extLst>
          </p:cNvPr>
          <p:cNvSpPr txBox="1"/>
          <p:nvPr/>
        </p:nvSpPr>
        <p:spPr>
          <a:xfrm>
            <a:off x="5844092" y="4164230"/>
            <a:ext cx="1240986" cy="428286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_tradnl" b="1" i="1" dirty="0" err="1">
                <a:solidFill>
                  <a:srgbClr val="FF0000"/>
                </a:solidFill>
                <a:cs typeface="Arial" panose="020B0604020202020204" pitchFamily="34" charset="0"/>
              </a:rPr>
              <a:t>BioSAXS</a:t>
            </a:r>
            <a:endParaRPr lang="es-ES" b="1" i="1" dirty="0" err="1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3F35516-4FC6-453F-94F1-AA49C45958C0}"/>
              </a:ext>
            </a:extLst>
          </p:cNvPr>
          <p:cNvCxnSpPr>
            <a:cxnSpLocks/>
          </p:cNvCxnSpPr>
          <p:nvPr/>
        </p:nvCxnSpPr>
        <p:spPr>
          <a:xfrm flipH="1">
            <a:off x="6372230" y="3576755"/>
            <a:ext cx="154854" cy="65148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88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3" grpId="0"/>
      <p:bldP spid="8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DD3A27-E37F-498F-A62E-76C4B373A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8</a:t>
            </a:fld>
            <a:endParaRPr lang="es-E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CE1265-F80F-45DF-9ECC-40F70A6F118A}"/>
              </a:ext>
            </a:extLst>
          </p:cNvPr>
          <p:cNvSpPr txBox="1"/>
          <p:nvPr/>
        </p:nvSpPr>
        <p:spPr>
          <a:xfrm>
            <a:off x="2078831" y="2078831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es-ES" b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44E574-9DE2-4C86-A098-E849AFFA6EF3}"/>
              </a:ext>
            </a:extLst>
          </p:cNvPr>
          <p:cNvSpPr txBox="1"/>
          <p:nvPr/>
        </p:nvSpPr>
        <p:spPr>
          <a:xfrm>
            <a:off x="584635" y="3580208"/>
            <a:ext cx="7360584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Future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facilities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correlative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microscopy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capabilities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b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8FCA70-7B88-430C-ABFA-BDBD38E308BC}"/>
              </a:ext>
            </a:extLst>
          </p:cNvPr>
          <p:cNvSpPr txBox="1"/>
          <p:nvPr/>
        </p:nvSpPr>
        <p:spPr>
          <a:xfrm>
            <a:off x="334372" y="120254"/>
            <a:ext cx="786111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 Perspectives on imaging biological samples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836D01-B9AF-4561-BE60-90883850EF3D}"/>
              </a:ext>
            </a:extLst>
          </p:cNvPr>
          <p:cNvSpPr txBox="1"/>
          <p:nvPr/>
        </p:nvSpPr>
        <p:spPr>
          <a:xfrm>
            <a:off x="584635" y="1428750"/>
            <a:ext cx="7610847" cy="1900238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Efforts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exploit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multimodal and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multiscale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correlative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_trad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b="1" dirty="0" err="1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techniques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seeds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grow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correlative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strategies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_trad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336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stealt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 anchor="t">
        <a:noAutofit/>
      </a:bodyPr>
      <a:lstStyle>
        <a:defPPr>
          <a:defRPr b="1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29124</TotalTime>
  <Words>512</Words>
  <Application>Microsoft Office PowerPoint</Application>
  <PresentationFormat>On-screen Show (16:9)</PresentationFormat>
  <Paragraphs>166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Symbol</vt:lpstr>
      <vt:lpstr>Times New Roman</vt:lpstr>
      <vt:lpstr>Tema de Office</vt:lpstr>
      <vt:lpstr>Perspectives on imaging of biological samples</vt:lpstr>
      <vt:lpstr>Biological imaging techniques today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Eva Pereiro López</cp:lastModifiedBy>
  <cp:revision>330</cp:revision>
  <dcterms:created xsi:type="dcterms:W3CDTF">2015-04-21T23:16:41Z</dcterms:created>
  <dcterms:modified xsi:type="dcterms:W3CDTF">2021-11-04T11:29:23Z</dcterms:modified>
</cp:coreProperties>
</file>