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69" r:id="rId6"/>
    <p:sldId id="263" r:id="rId7"/>
    <p:sldId id="262" r:id="rId8"/>
    <p:sldId id="261" r:id="rId9"/>
    <p:sldId id="266" r:id="rId10"/>
    <p:sldId id="268" r:id="rId1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9E65"/>
    <a:srgbClr val="ED7D31"/>
    <a:srgbClr val="D6DCE5"/>
    <a:srgbClr val="FBE5D6"/>
    <a:srgbClr val="FFF2CC"/>
    <a:srgbClr val="FF7C80"/>
    <a:srgbClr val="88A0B8"/>
    <a:srgbClr val="12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3543" autoAdjust="0"/>
  </p:normalViewPr>
  <p:slideViewPr>
    <p:cSldViewPr snapToGrid="0">
      <p:cViewPr varScale="1">
        <p:scale>
          <a:sx n="101" d="100"/>
          <a:sy n="101" d="100"/>
        </p:scale>
        <p:origin x="114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forget about “photons”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86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INCLUDE PARNERSHIP, COLLABORATION, NETWORK in </a:t>
            </a:r>
            <a:r>
              <a:rPr lang="es-ES" dirty="0" err="1"/>
              <a:t>the</a:t>
            </a:r>
            <a:r>
              <a:rPr lang="es-ES" dirty="0"/>
              <a:t> branding</a:t>
            </a:r>
          </a:p>
          <a:p>
            <a:endParaRPr lang="es-ES" dirty="0"/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</a:t>
            </a:r>
            <a:r>
              <a:rPr lang="es-ES" dirty="0" err="1"/>
              <a:t>buch</a:t>
            </a:r>
            <a:r>
              <a:rPr lang="es-ES" dirty="0"/>
              <a:t> a </a:t>
            </a:r>
            <a:r>
              <a:rPr lang="es-ES" dirty="0" err="1"/>
              <a:t>tools</a:t>
            </a:r>
            <a:r>
              <a:rPr lang="es-ES" dirty="0"/>
              <a:t>, </a:t>
            </a:r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collaborator-based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program</a:t>
            </a: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72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32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44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10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13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3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08/11/2021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08/11/2021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08/11/2021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08/11/2021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08/11/2021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08/11/2021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08/11/2021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65340" y="2153978"/>
            <a:ext cx="6178659" cy="1244712"/>
          </a:xfrm>
        </p:spPr>
        <p:txBody>
          <a:bodyPr/>
          <a:lstStyle/>
          <a:p>
            <a:r>
              <a:rPr lang="en-US" sz="3000" dirty="0"/>
              <a:t>Current Status of the Tools in Cell and Tissue Biology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Judith Juanhuix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8.11.2021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/>
          <a:stretch/>
        </p:blipFill>
        <p:spPr bwMode="auto">
          <a:xfrm>
            <a:off x="5271945" y="1929194"/>
            <a:ext cx="2925997" cy="323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-1516" y="4930900"/>
            <a:ext cx="3589586" cy="220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00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1000" dirty="0" err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Harkiolaki</a:t>
            </a:r>
            <a:r>
              <a:rPr lang="en-US" sz="100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et al. DOI:10.1042/ETLS20170086 ; CC BY 4.0 modified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7269" y="1705295"/>
            <a:ext cx="1849720" cy="3386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3761" y="1565130"/>
            <a:ext cx="1964306" cy="257074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0049" y="3707879"/>
            <a:ext cx="883938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BioSAXS</a:t>
            </a:r>
            <a:endParaRPr lang="es-ES" sz="105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5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s-ES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nm</a:t>
            </a:r>
            <a:endParaRPr lang="en-US" sz="105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635" y="1674815"/>
            <a:ext cx="1521665" cy="2509043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6058" y="1565130"/>
            <a:ext cx="1841537" cy="2570741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4858" y="1578841"/>
            <a:ext cx="883938" cy="21937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FAXTOR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3809" y="1681670"/>
            <a:ext cx="883938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MISTRAL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8067" y="1674815"/>
            <a:ext cx="883938" cy="22622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XALOC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7658" y="1512533"/>
            <a:ext cx="713899" cy="299665"/>
          </a:xfrm>
          <a:prstGeom prst="rect">
            <a:avLst/>
          </a:prstGeom>
          <a:solidFill>
            <a:schemeClr val="bg1">
              <a:alpha val="49020"/>
            </a:schemeClr>
          </a:solidFill>
          <a:ln w="12700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100" b="1" dirty="0" err="1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BioSAXS</a:t>
            </a:r>
            <a:r>
              <a:rPr lang="es-ES" sz="11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305" b="29580"/>
          <a:stretch/>
        </p:blipFill>
        <p:spPr bwMode="auto">
          <a:xfrm>
            <a:off x="987879" y="1931479"/>
            <a:ext cx="4029555" cy="227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4500" y="1698809"/>
            <a:ext cx="287084" cy="243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617" y="4198351"/>
            <a:ext cx="700310" cy="22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3971" y="1757079"/>
            <a:ext cx="1991654" cy="3041457"/>
          </a:xfrm>
          <a:prstGeom prst="rect">
            <a:avLst/>
          </a:prstGeom>
          <a:noFill/>
          <a:ln w="19050">
            <a:solidFill>
              <a:srgbClr val="88A0B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66735" y="1678400"/>
            <a:ext cx="734287" cy="2086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XAIRA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DECF1B-A66E-47B5-B6BF-D783A7EEBDF5}"/>
              </a:ext>
            </a:extLst>
          </p:cNvPr>
          <p:cNvSpPr txBox="1"/>
          <p:nvPr/>
        </p:nvSpPr>
        <p:spPr>
          <a:xfrm>
            <a:off x="4676888" y="1572557"/>
            <a:ext cx="585180" cy="23193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STXM</a:t>
            </a:r>
            <a:endParaRPr lang="es-ES" sz="105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B0E73A-C259-4252-8389-DCC5A10EA135}"/>
              </a:ext>
            </a:extLst>
          </p:cNvPr>
          <p:cNvSpPr/>
          <p:nvPr/>
        </p:nvSpPr>
        <p:spPr>
          <a:xfrm>
            <a:off x="2872739" y="1572808"/>
            <a:ext cx="2288530" cy="331669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97682C-8C31-46CE-A160-B019FC13DDE4}"/>
              </a:ext>
            </a:extLst>
          </p:cNvPr>
          <p:cNvSpPr txBox="1"/>
          <p:nvPr/>
        </p:nvSpPr>
        <p:spPr>
          <a:xfrm>
            <a:off x="6619309" y="3261943"/>
            <a:ext cx="840038" cy="27242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1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CryoEM</a:t>
            </a:r>
            <a:r>
              <a:rPr lang="es-ES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-SPA 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451C8D3E-7069-4D79-B7B0-2E7BD6CA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52" y="133012"/>
            <a:ext cx="6938172" cy="389484"/>
          </a:xfrm>
        </p:spPr>
        <p:txBody>
          <a:bodyPr/>
          <a:lstStyle/>
          <a:p>
            <a:r>
              <a:rPr lang="en-US"/>
              <a:t>Our strategy at a glance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5A075F-A24D-40B7-9236-D70D4DEF1EE9}"/>
              </a:ext>
            </a:extLst>
          </p:cNvPr>
          <p:cNvSpPr/>
          <p:nvPr/>
        </p:nvSpPr>
        <p:spPr>
          <a:xfrm>
            <a:off x="1898543" y="1767941"/>
            <a:ext cx="1561900" cy="29423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6B0C70-08D0-4568-83A2-3168A1A9E0EC}"/>
              </a:ext>
            </a:extLst>
          </p:cNvPr>
          <p:cNvSpPr txBox="1"/>
          <p:nvPr/>
        </p:nvSpPr>
        <p:spPr>
          <a:xfrm>
            <a:off x="1925564" y="1754455"/>
            <a:ext cx="548855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MIRAS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A4A652-1735-4385-908F-3CE47859D51C}"/>
              </a:ext>
            </a:extLst>
          </p:cNvPr>
          <p:cNvSpPr txBox="1"/>
          <p:nvPr/>
        </p:nvSpPr>
        <p:spPr>
          <a:xfrm>
            <a:off x="2435750" y="4304387"/>
            <a:ext cx="1581254" cy="321159"/>
          </a:xfrm>
          <a:prstGeom prst="rect">
            <a:avLst/>
          </a:prstGeom>
          <a:solidFill>
            <a:srgbClr val="FFFFFF">
              <a:alpha val="38824"/>
            </a:srgbClr>
          </a:solidFill>
          <a:ln w="12700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1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Computational</a:t>
            </a:r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s-ES" sz="11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iology</a:t>
            </a:r>
            <a:endParaRPr lang="es-ES" sz="1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F30879-ADCF-4D4E-B460-89FC33F3FFFB}"/>
              </a:ext>
            </a:extLst>
          </p:cNvPr>
          <p:cNvSpPr/>
          <p:nvPr/>
        </p:nvSpPr>
        <p:spPr>
          <a:xfrm>
            <a:off x="842453" y="501755"/>
            <a:ext cx="65666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/>
              <a:t>ALBA to provide X-ray and electron-based tools and “missing links”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/>
              <a:t>Aiming </a:t>
            </a:r>
            <a:r>
              <a:rPr lang="en-US" sz="1400" dirty="0"/>
              <a:t>at a continuous path from genotype </a:t>
            </a:r>
            <a:r>
              <a:rPr lang="en-US" sz="1400"/>
              <a:t>to fenotype </a:t>
            </a:r>
            <a:r>
              <a:rPr lang="en-US" sz="1400" dirty="0"/>
              <a:t>structural studies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/>
              <a:t>ALBA embedded within their strategic partners provides leading capabilities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1DF1F-77F2-4232-990E-CB3306C06A29}"/>
              </a:ext>
            </a:extLst>
          </p:cNvPr>
          <p:cNvSpPr txBox="1"/>
          <p:nvPr/>
        </p:nvSpPr>
        <p:spPr>
          <a:xfrm>
            <a:off x="4257054" y="4481197"/>
            <a:ext cx="883938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Cryo</a:t>
            </a:r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-ET</a:t>
            </a:r>
          </a:p>
          <a:p>
            <a:pPr algn="ctr"/>
            <a:r>
              <a:rPr lang="es-ES" sz="10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nm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781383-8D7A-4D55-B05E-2600DA7CE2A2}"/>
              </a:ext>
            </a:extLst>
          </p:cNvPr>
          <p:cNvSpPr txBox="1"/>
          <p:nvPr/>
        </p:nvSpPr>
        <p:spPr>
          <a:xfrm>
            <a:off x="1913093" y="4262063"/>
            <a:ext cx="548855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50" b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FTIR</a:t>
            </a:r>
            <a:endParaRPr lang="es-ES" sz="1050" b="1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105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s-ES" sz="1050">
                <a:solidFill>
                  <a:srgbClr val="122D4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s-ES" sz="105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2753E4-EA52-4634-97FE-0DAF56112409}"/>
              </a:ext>
            </a:extLst>
          </p:cNvPr>
          <p:cNvSpPr txBox="1"/>
          <p:nvPr/>
        </p:nvSpPr>
        <p:spPr>
          <a:xfrm>
            <a:off x="3850562" y="4183858"/>
            <a:ext cx="883938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CryoFIB</a:t>
            </a:r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-SEM</a:t>
            </a:r>
          </a:p>
          <a:p>
            <a:pPr algn="ctr"/>
            <a:r>
              <a:rPr lang="es-ES" sz="10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 nm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07400" y="4869656"/>
            <a:ext cx="735078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1603425" y="977811"/>
            <a:ext cx="7629526" cy="14682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to the improvement of well-being and progress of society as a whole through provision of scientific instruments dedicated to solving societal challenges such as health, environment, energy and communication.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as a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catalyst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regional and national collaborations addressing overarching societal challenges. </a:t>
            </a:r>
          </a:p>
          <a:p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04503" y="1053834"/>
            <a:ext cx="1211440" cy="1334752"/>
          </a:xfrm>
          <a:prstGeom prst="rect">
            <a:avLst/>
          </a:prstGeom>
          <a:solidFill>
            <a:schemeClr val="tx2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2021-2024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ALBA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5CCF8-75B6-4255-96CE-A77B35A60F92}"/>
              </a:ext>
            </a:extLst>
          </p:cNvPr>
          <p:cNvSpPr/>
          <p:nvPr/>
        </p:nvSpPr>
        <p:spPr>
          <a:xfrm>
            <a:off x="1603424" y="2413301"/>
            <a:ext cx="7522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Be a center of excellence in synchrotron radiation (SR) science and technology at European level and consolidate the status of CELLS as a recognized world class facility in its field.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B93AABC-2199-42F5-85E5-FC8175E02B3F}"/>
              </a:ext>
            </a:extLst>
          </p:cNvPr>
          <p:cNvSpPr txBox="1">
            <a:spLocks/>
          </p:cNvSpPr>
          <p:nvPr/>
        </p:nvSpPr>
        <p:spPr>
          <a:xfrm>
            <a:off x="790572" y="133012"/>
            <a:ext cx="6908352" cy="552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Sciences</a:t>
            </a:r>
            <a:r>
              <a:rPr lang="es-ES" dirty="0"/>
              <a:t> </a:t>
            </a:r>
            <a:r>
              <a:rPr lang="es-ES" dirty="0" err="1"/>
              <a:t>Mission</a:t>
            </a:r>
            <a:r>
              <a:rPr lang="es-ES" dirty="0"/>
              <a:t>, 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 and </a:t>
            </a:r>
            <a:r>
              <a:rPr lang="es-ES" dirty="0" err="1"/>
              <a:t>tissues</a:t>
            </a:r>
            <a:br>
              <a:rPr lang="es-ES" dirty="0"/>
            </a:b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76FCA-60F9-4B27-8F00-2AC23C6CAD47}"/>
              </a:ext>
            </a:extLst>
          </p:cNvPr>
          <p:cNvSpPr txBox="1"/>
          <p:nvPr/>
        </p:nvSpPr>
        <p:spPr>
          <a:xfrm>
            <a:off x="304503" y="2525229"/>
            <a:ext cx="1211440" cy="3778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2017-2021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7EC78-1A92-42EE-B037-83EF5576DC1E}"/>
              </a:ext>
            </a:extLst>
          </p:cNvPr>
          <p:cNvSpPr txBox="1"/>
          <p:nvPr/>
        </p:nvSpPr>
        <p:spPr>
          <a:xfrm>
            <a:off x="1603424" y="3312314"/>
            <a:ext cx="7300850" cy="16362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Make </a:t>
            </a:r>
            <a:r>
              <a:rPr lang="en-US" sz="1600" b="1" dirty="0">
                <a:solidFill>
                  <a:srgbClr val="C00000"/>
                </a:solidFill>
              </a:rPr>
              <a:t>accessible effective, state-of-the-art scientific services and instruments </a:t>
            </a:r>
            <a:r>
              <a:rPr lang="en-US" sz="1600" dirty="0">
                <a:solidFill>
                  <a:srgbClr val="C00000"/>
                </a:solidFill>
              </a:rPr>
              <a:t>dedicated to solving societal challenges related to life sciences such as health and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Act as a </a:t>
            </a:r>
            <a:r>
              <a:rPr lang="en-US" sz="1600" b="1" dirty="0">
                <a:solidFill>
                  <a:srgbClr val="C00000"/>
                </a:solidFill>
              </a:rPr>
              <a:t>catalyst</a:t>
            </a:r>
            <a:r>
              <a:rPr lang="en-US" sz="1600" dirty="0">
                <a:solidFill>
                  <a:srgbClr val="C00000"/>
                </a:solidFill>
              </a:rPr>
              <a:t> for regional and national collaborations addressing societal challenges for which life sciences may provide solutions. </a:t>
            </a:r>
          </a:p>
          <a:p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D7A1E-C359-4B00-A23C-DCDAFA829846}"/>
              </a:ext>
            </a:extLst>
          </p:cNvPr>
          <p:cNvSpPr txBox="1"/>
          <p:nvPr/>
        </p:nvSpPr>
        <p:spPr>
          <a:xfrm>
            <a:off x="304503" y="3362456"/>
            <a:ext cx="1211440" cy="1468227"/>
          </a:xfrm>
          <a:prstGeom prst="rect">
            <a:avLst/>
          </a:prstGeom>
          <a:solidFill>
            <a:srgbClr val="C00000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2021-2024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Life Sci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667088"/>
          </a:xfrm>
        </p:spPr>
        <p:txBody>
          <a:bodyPr/>
          <a:lstStyle/>
          <a:p>
            <a:r>
              <a:rPr lang="en-US"/>
              <a:t>Challenges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533403" y="1181635"/>
            <a:ext cx="85138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Diagnosing and planning the future scientific strategy, with clear priorities.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Implementation of multi-modal and multi-scale </a:t>
            </a:r>
            <a:r>
              <a:rPr lang="en-US" sz="1600" b="1" dirty="0"/>
              <a:t>projects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Designing and building state-of-the-art </a:t>
            </a:r>
            <a:r>
              <a:rPr lang="en-US" sz="1600" b="1" dirty="0"/>
              <a:t>instruments</a:t>
            </a:r>
            <a:r>
              <a:rPr lang="en-US" sz="1600" dirty="0"/>
              <a:t>, some of them out of </a:t>
            </a:r>
            <a:r>
              <a:rPr lang="en-US" sz="1600" dirty="0" err="1"/>
              <a:t>confort</a:t>
            </a:r>
            <a:r>
              <a:rPr lang="en-US" sz="1600" dirty="0"/>
              <a:t> (</a:t>
            </a:r>
            <a:r>
              <a:rPr lang="en-US" sz="1600" i="1" dirty="0"/>
              <a:t>photon</a:t>
            </a:r>
            <a:r>
              <a:rPr lang="en-US" sz="1600" dirty="0"/>
              <a:t>) zone.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Operating the instruments in the </a:t>
            </a:r>
            <a:r>
              <a:rPr lang="en-US" sz="1600" i="1" dirty="0"/>
              <a:t>experiment</a:t>
            </a:r>
            <a:r>
              <a:rPr lang="en-US" sz="1600" dirty="0"/>
              <a:t> and </a:t>
            </a:r>
            <a:r>
              <a:rPr lang="en-US" sz="1600" i="1" dirty="0"/>
              <a:t>measurement</a:t>
            </a:r>
            <a:r>
              <a:rPr lang="en-US" sz="1600" dirty="0"/>
              <a:t> mode.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Providing integrated </a:t>
            </a:r>
            <a:r>
              <a:rPr lang="en-US" sz="1600" b="1" dirty="0"/>
              <a:t>services</a:t>
            </a:r>
            <a:r>
              <a:rPr lang="en-US" sz="1600" dirty="0"/>
              <a:t> to scientific and proprietary research.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Integrating ALBA in the European network of excellence.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Disseminating the ALBA capabilities.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 a clear career path for ALBA staff.</a:t>
            </a:r>
          </a:p>
        </p:txBody>
      </p:sp>
    </p:spTree>
    <p:extLst>
      <p:ext uri="{BB962C8B-B14F-4D97-AF65-F5344CB8AC3E}">
        <p14:creationId xmlns:p14="http://schemas.microsoft.com/office/powerpoint/2010/main" val="319609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667088"/>
          </a:xfrm>
        </p:spPr>
        <p:txBody>
          <a:bodyPr/>
          <a:lstStyle/>
          <a:p>
            <a:r>
              <a:rPr lang="en-US" dirty="0"/>
              <a:t>European Context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470235" y="1048285"/>
            <a:ext cx="427956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Structural Cell and Tissue Life Sciences community is well-connected in Europe (and worldwide) through programs, projects and human mobility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groups are mostly specialized in particular techniques.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Strong push for tackling complex challenges/issues/problems in a </a:t>
            </a:r>
            <a:r>
              <a:rPr lang="en-US" sz="1600" b="1" dirty="0"/>
              <a:t>multi-disciplinary, multi-scale approach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BUT</a:t>
            </a:r>
            <a:r>
              <a:rPr lang="en-US" sz="1600" dirty="0"/>
              <a:t> : </a:t>
            </a:r>
            <a:r>
              <a:rPr lang="en-US" sz="1600" u="sng" dirty="0"/>
              <a:t>Gaps exist </a:t>
            </a:r>
            <a:r>
              <a:rPr lang="en-US" sz="1600" dirty="0"/>
              <a:t>between communities and collaborative partners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700098" y="4667471"/>
            <a:ext cx="3768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Beamlines dedicated to </a:t>
            </a:r>
            <a:r>
              <a:rPr lang="en-US" sz="1200"/>
              <a:t>cell biology </a:t>
            </a:r>
            <a:r>
              <a:rPr lang="en-US" sz="1200" dirty="0"/>
              <a:t>in Europe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DDA92-E7E7-4DF5-A650-DC0E67E4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"/>
          <a:stretch/>
        </p:blipFill>
        <p:spPr>
          <a:xfrm>
            <a:off x="4700098" y="702170"/>
            <a:ext cx="4022928" cy="38556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9E9A2C-AF2D-4F5B-8F84-B0C6BBD3D5D6}"/>
              </a:ext>
            </a:extLst>
          </p:cNvPr>
          <p:cNvSpPr/>
          <p:nvPr/>
        </p:nvSpPr>
        <p:spPr>
          <a:xfrm>
            <a:off x="5022729" y="2132539"/>
            <a:ext cx="861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/>
              <a:t>nanoXRF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3D754-5766-45AA-8AE8-4A3F1CA7B3B7}"/>
              </a:ext>
            </a:extLst>
          </p:cNvPr>
          <p:cNvSpPr/>
          <p:nvPr/>
        </p:nvSpPr>
        <p:spPr>
          <a:xfrm>
            <a:off x="4894631" y="2440316"/>
            <a:ext cx="989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 err="1"/>
              <a:t>nanoPCXT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BB7F7-04FF-4BA8-AC07-4BAEEC4BEBB5}"/>
              </a:ext>
            </a:extLst>
          </p:cNvPr>
          <p:cNvSpPr/>
          <p:nvPr/>
        </p:nvSpPr>
        <p:spPr>
          <a:xfrm>
            <a:off x="4894631" y="2781946"/>
            <a:ext cx="989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/>
              <a:t>cryo-SXT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BB7C1-D761-44AA-A16E-E88ECE313C20}"/>
              </a:ext>
            </a:extLst>
          </p:cNvPr>
          <p:cNvSpPr/>
          <p:nvPr/>
        </p:nvSpPr>
        <p:spPr>
          <a:xfrm>
            <a:off x="4874011" y="2138472"/>
            <a:ext cx="1148360" cy="957184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667088"/>
          </a:xfrm>
        </p:spPr>
        <p:txBody>
          <a:bodyPr/>
          <a:lstStyle/>
          <a:p>
            <a:r>
              <a:rPr lang="en-US"/>
              <a:t>Branding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212980" y="4869656"/>
            <a:ext cx="929497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111520" y="3058042"/>
            <a:ext cx="2937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Health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Cell and tissue ultrastructure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Pathogen infections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Cancer and diseases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Drug delivery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667862"/>
            <a:ext cx="9142477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228850" algn="l"/>
              </a:tabLst>
            </a:pPr>
            <a:r>
              <a:rPr lang="en-US" sz="1600" dirty="0"/>
              <a:t>ALBA is to be established as an international reference center and enabler.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28850" algn="l"/>
              </a:tabLst>
            </a:pPr>
            <a:r>
              <a:rPr lang="en-US" sz="1600" dirty="0"/>
              <a:t>Focus in specific topics (branding), approached in an holistic way, while servicing the entire community</a:t>
            </a:r>
            <a:br>
              <a:rPr lang="en-US" sz="1600" dirty="0"/>
            </a:br>
            <a:r>
              <a:rPr lang="en-US" sz="1600" dirty="0"/>
              <a:t>	</a:t>
            </a:r>
            <a:br>
              <a:rPr lang="en-US" sz="1600" dirty="0"/>
            </a:br>
            <a:r>
              <a:rPr lang="en-US" sz="2000" b="1" dirty="0"/>
              <a:t>Multi-length Scale Approach To Understand Behavior Of Biological Systems</a:t>
            </a:r>
          </a:p>
          <a:p>
            <a:pPr lvl="3">
              <a:tabLst>
                <a:tab pos="2228850" algn="l"/>
              </a:tabLst>
            </a:pPr>
            <a:r>
              <a:rPr lang="en-US" sz="1600" dirty="0"/>
              <a:t>		</a:t>
            </a:r>
          </a:p>
          <a:p>
            <a:pPr lvl="3" algn="r">
              <a:tabLst>
                <a:tab pos="2228850" algn="l"/>
              </a:tabLst>
            </a:pPr>
            <a:r>
              <a:rPr lang="en-US" sz="1600" dirty="0"/>
              <a:t>using a suite of techniques and services enabling the catalytic role of ALBA	 </a:t>
            </a:r>
          </a:p>
          <a:p>
            <a:pPr lvl="3" algn="ctr">
              <a:tabLst>
                <a:tab pos="2228850" algn="l"/>
              </a:tabLst>
            </a:pP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290228" y="3123549"/>
            <a:ext cx="299815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Full-field Tomography (SX, CT)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nanoXRF</a:t>
            </a:r>
            <a:r>
              <a:rPr lang="en-US" sz="1400" dirty="0"/>
              <a:t>, </a:t>
            </a:r>
            <a:r>
              <a:rPr lang="en-US" sz="1400" dirty="0" err="1"/>
              <a:t>nanoPCXT</a:t>
            </a:r>
            <a:r>
              <a:rPr lang="en-US" sz="1400" dirty="0"/>
              <a:t> imaging (STXM)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Cryo-3DSIM and other correlative microscopies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FTIR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Cryo-FIB-SEM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Cryo-ET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4579" y="3123549"/>
            <a:ext cx="271857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Tailored to objectives and community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Filling the gap between groups and facility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From collaborator-based to user-based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40728"/>
            <a:ext cx="2937884" cy="5130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Focused on scientific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7117" y="2636970"/>
            <a:ext cx="1899076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Techniques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7936" y="2636970"/>
            <a:ext cx="1899076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38453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B834C-B59C-4E0D-AF2E-798290FA0B60}"/>
              </a:ext>
            </a:extLst>
          </p:cNvPr>
          <p:cNvGrpSpPr>
            <a:grpSpLocks noChangeAspect="1"/>
          </p:cNvGrpSpPr>
          <p:nvPr/>
        </p:nvGrpSpPr>
        <p:grpSpPr>
          <a:xfrm>
            <a:off x="2910937" y="1603806"/>
            <a:ext cx="5173102" cy="3134640"/>
            <a:chOff x="1427147" y="541241"/>
            <a:chExt cx="5798819" cy="3513793"/>
          </a:xfrm>
        </p:grpSpPr>
        <p:pic>
          <p:nvPicPr>
            <p:cNvPr id="31" name="Picture 2" descr="H:\Review_StructMolecBiology\ALBA_4_small.jpg">
              <a:extLst>
                <a:ext uri="{FF2B5EF4-FFF2-40B4-BE49-F238E27FC236}">
                  <a16:creationId xmlns:a16="http://schemas.microsoft.com/office/drawing/2014/main" id="{74C51D71-7C12-44A8-A0D5-8D23D77D4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" t="17004" r="2547"/>
            <a:stretch/>
          </p:blipFill>
          <p:spPr bwMode="auto">
            <a:xfrm>
              <a:off x="1427147" y="541241"/>
              <a:ext cx="5657931" cy="351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FE07023E-79F3-4102-BE87-B7497211B8ED}"/>
                </a:ext>
              </a:extLst>
            </p:cNvPr>
            <p:cNvSpPr/>
            <p:nvPr/>
          </p:nvSpPr>
          <p:spPr>
            <a:xfrm rot="3784975">
              <a:off x="6516696" y="1391215"/>
              <a:ext cx="931626" cy="486914"/>
            </a:xfrm>
            <a:custGeom>
              <a:avLst/>
              <a:gdLst>
                <a:gd name="connsiteX0" fmla="*/ 0 w 922020"/>
                <a:gd name="connsiteY0" fmla="*/ 0 h 330104"/>
                <a:gd name="connsiteX1" fmla="*/ 922020 w 922020"/>
                <a:gd name="connsiteY1" fmla="*/ 0 h 330104"/>
                <a:gd name="connsiteX2" fmla="*/ 922020 w 922020"/>
                <a:gd name="connsiteY2" fmla="*/ 330104 h 330104"/>
                <a:gd name="connsiteX3" fmla="*/ 0 w 922020"/>
                <a:gd name="connsiteY3" fmla="*/ 330104 h 330104"/>
                <a:gd name="connsiteX4" fmla="*/ 0 w 922020"/>
                <a:gd name="connsiteY4" fmla="*/ 0 h 330104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37 w 1007424"/>
                <a:gd name="connsiteY0" fmla="*/ 27874 h 405322"/>
                <a:gd name="connsiteX1" fmla="*/ 1007424 w 1007424"/>
                <a:gd name="connsiteY1" fmla="*/ 0 h 405322"/>
                <a:gd name="connsiteX2" fmla="*/ 988696 w 1007424"/>
                <a:gd name="connsiteY2" fmla="*/ 374007 h 405322"/>
                <a:gd name="connsiteX3" fmla="*/ 79262 w 1007424"/>
                <a:gd name="connsiteY3" fmla="*/ 405322 h 405322"/>
                <a:gd name="connsiteX4" fmla="*/ 37 w 1007424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51289"/>
                <a:gd name="connsiteY0" fmla="*/ 9146 h 386594"/>
                <a:gd name="connsiteX1" fmla="*/ 1051289 w 1051289"/>
                <a:gd name="connsiteY1" fmla="*/ 0 h 386594"/>
                <a:gd name="connsiteX2" fmla="*/ 988659 w 1051289"/>
                <a:gd name="connsiteY2" fmla="*/ 355279 h 386594"/>
                <a:gd name="connsiteX3" fmla="*/ 79225 w 1051289"/>
                <a:gd name="connsiteY3" fmla="*/ 386594 h 386594"/>
                <a:gd name="connsiteX4" fmla="*/ 0 w 1051289"/>
                <a:gd name="connsiteY4" fmla="*/ 9146 h 386594"/>
                <a:gd name="connsiteX0" fmla="*/ 0 w 1051289"/>
                <a:gd name="connsiteY0" fmla="*/ 19160 h 396608"/>
                <a:gd name="connsiteX1" fmla="*/ 1051289 w 1051289"/>
                <a:gd name="connsiteY1" fmla="*/ 10014 h 396608"/>
                <a:gd name="connsiteX2" fmla="*/ 988659 w 1051289"/>
                <a:gd name="connsiteY2" fmla="*/ 365293 h 396608"/>
                <a:gd name="connsiteX3" fmla="*/ 79225 w 1051289"/>
                <a:gd name="connsiteY3" fmla="*/ 396608 h 396608"/>
                <a:gd name="connsiteX4" fmla="*/ 0 w 1051289"/>
                <a:gd name="connsiteY4" fmla="*/ 19160 h 396608"/>
                <a:gd name="connsiteX0" fmla="*/ 0 w 1051289"/>
                <a:gd name="connsiteY0" fmla="*/ 29577 h 407025"/>
                <a:gd name="connsiteX1" fmla="*/ 1051289 w 1051289"/>
                <a:gd name="connsiteY1" fmla="*/ 20431 h 407025"/>
                <a:gd name="connsiteX2" fmla="*/ 988659 w 1051289"/>
                <a:gd name="connsiteY2" fmla="*/ 375710 h 407025"/>
                <a:gd name="connsiteX3" fmla="*/ 79225 w 1051289"/>
                <a:gd name="connsiteY3" fmla="*/ 407025 h 407025"/>
                <a:gd name="connsiteX4" fmla="*/ 0 w 1051289"/>
                <a:gd name="connsiteY4" fmla="*/ 29577 h 407025"/>
                <a:gd name="connsiteX0" fmla="*/ 0 w 1051289"/>
                <a:gd name="connsiteY0" fmla="*/ 48969 h 426417"/>
                <a:gd name="connsiteX1" fmla="*/ 1051289 w 1051289"/>
                <a:gd name="connsiteY1" fmla="*/ 39823 h 426417"/>
                <a:gd name="connsiteX2" fmla="*/ 988659 w 1051289"/>
                <a:gd name="connsiteY2" fmla="*/ 395102 h 426417"/>
                <a:gd name="connsiteX3" fmla="*/ 79225 w 1051289"/>
                <a:gd name="connsiteY3" fmla="*/ 426417 h 426417"/>
                <a:gd name="connsiteX4" fmla="*/ 0 w 1051289"/>
                <a:gd name="connsiteY4" fmla="*/ 48969 h 42641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59753 h 437201"/>
                <a:gd name="connsiteX1" fmla="*/ 1051289 w 1051289"/>
                <a:gd name="connsiteY1" fmla="*/ 50607 h 437201"/>
                <a:gd name="connsiteX2" fmla="*/ 988659 w 1051289"/>
                <a:gd name="connsiteY2" fmla="*/ 405886 h 437201"/>
                <a:gd name="connsiteX3" fmla="*/ 79225 w 1051289"/>
                <a:gd name="connsiteY3" fmla="*/ 437201 h 437201"/>
                <a:gd name="connsiteX4" fmla="*/ 0 w 1051289"/>
                <a:gd name="connsiteY4" fmla="*/ 59753 h 437201"/>
                <a:gd name="connsiteX0" fmla="*/ 0 w 1051289"/>
                <a:gd name="connsiteY0" fmla="*/ 59753 h 468285"/>
                <a:gd name="connsiteX1" fmla="*/ 1051289 w 1051289"/>
                <a:gd name="connsiteY1" fmla="*/ 50607 h 468285"/>
                <a:gd name="connsiteX2" fmla="*/ 988659 w 1051289"/>
                <a:gd name="connsiteY2" fmla="*/ 405886 h 468285"/>
                <a:gd name="connsiteX3" fmla="*/ 77205 w 1051289"/>
                <a:gd name="connsiteY3" fmla="*/ 468285 h 468285"/>
                <a:gd name="connsiteX4" fmla="*/ 0 w 1051289"/>
                <a:gd name="connsiteY4" fmla="*/ 59753 h 468285"/>
                <a:gd name="connsiteX0" fmla="*/ 58403 w 977838"/>
                <a:gd name="connsiteY0" fmla="*/ 48686 h 482016"/>
                <a:gd name="connsiteX1" fmla="*/ 977838 w 977838"/>
                <a:gd name="connsiteY1" fmla="*/ 64338 h 482016"/>
                <a:gd name="connsiteX2" fmla="*/ 915208 w 977838"/>
                <a:gd name="connsiteY2" fmla="*/ 419617 h 482016"/>
                <a:gd name="connsiteX3" fmla="*/ 3754 w 977838"/>
                <a:gd name="connsiteY3" fmla="*/ 482016 h 482016"/>
                <a:gd name="connsiteX4" fmla="*/ 58403 w 977838"/>
                <a:gd name="connsiteY4" fmla="*/ 48686 h 482016"/>
                <a:gd name="connsiteX0" fmla="*/ 59506 w 978941"/>
                <a:gd name="connsiteY0" fmla="*/ 48686 h 482016"/>
                <a:gd name="connsiteX1" fmla="*/ 978941 w 978941"/>
                <a:gd name="connsiteY1" fmla="*/ 64338 h 482016"/>
                <a:gd name="connsiteX2" fmla="*/ 916311 w 978941"/>
                <a:gd name="connsiteY2" fmla="*/ 419617 h 482016"/>
                <a:gd name="connsiteX3" fmla="*/ 4857 w 978941"/>
                <a:gd name="connsiteY3" fmla="*/ 482016 h 482016"/>
                <a:gd name="connsiteX4" fmla="*/ 59506 w 978941"/>
                <a:gd name="connsiteY4" fmla="*/ 48686 h 482016"/>
                <a:gd name="connsiteX0" fmla="*/ 59506 w 978941"/>
                <a:gd name="connsiteY0" fmla="*/ 48686 h 482016"/>
                <a:gd name="connsiteX1" fmla="*/ 978941 w 978941"/>
                <a:gd name="connsiteY1" fmla="*/ 64338 h 482016"/>
                <a:gd name="connsiteX2" fmla="*/ 834170 w 978941"/>
                <a:gd name="connsiteY2" fmla="*/ 391674 h 482016"/>
                <a:gd name="connsiteX3" fmla="*/ 4857 w 978941"/>
                <a:gd name="connsiteY3" fmla="*/ 482016 h 482016"/>
                <a:gd name="connsiteX4" fmla="*/ 59506 w 978941"/>
                <a:gd name="connsiteY4" fmla="*/ 48686 h 482016"/>
                <a:gd name="connsiteX0" fmla="*/ 59506 w 991958"/>
                <a:gd name="connsiteY0" fmla="*/ 65019 h 498349"/>
                <a:gd name="connsiteX1" fmla="*/ 991958 w 991958"/>
                <a:gd name="connsiteY1" fmla="*/ 45996 h 498349"/>
                <a:gd name="connsiteX2" fmla="*/ 834170 w 991958"/>
                <a:gd name="connsiteY2" fmla="*/ 408007 h 498349"/>
                <a:gd name="connsiteX3" fmla="*/ 4857 w 991958"/>
                <a:gd name="connsiteY3" fmla="*/ 498349 h 498349"/>
                <a:gd name="connsiteX4" fmla="*/ 59506 w 991958"/>
                <a:gd name="connsiteY4" fmla="*/ 65019 h 498349"/>
                <a:gd name="connsiteX0" fmla="*/ 60438 w 992890"/>
                <a:gd name="connsiteY0" fmla="*/ 65019 h 498349"/>
                <a:gd name="connsiteX1" fmla="*/ 992890 w 992890"/>
                <a:gd name="connsiteY1" fmla="*/ 45996 h 498349"/>
                <a:gd name="connsiteX2" fmla="*/ 835102 w 992890"/>
                <a:gd name="connsiteY2" fmla="*/ 408007 h 498349"/>
                <a:gd name="connsiteX3" fmla="*/ 5789 w 992890"/>
                <a:gd name="connsiteY3" fmla="*/ 498349 h 498349"/>
                <a:gd name="connsiteX4" fmla="*/ 60438 w 992890"/>
                <a:gd name="connsiteY4" fmla="*/ 65019 h 498349"/>
                <a:gd name="connsiteX0" fmla="*/ 54649 w 987101"/>
                <a:gd name="connsiteY0" fmla="*/ 65019 h 498349"/>
                <a:gd name="connsiteX1" fmla="*/ 987101 w 987101"/>
                <a:gd name="connsiteY1" fmla="*/ 45996 h 498349"/>
                <a:gd name="connsiteX2" fmla="*/ 829313 w 987101"/>
                <a:gd name="connsiteY2" fmla="*/ 408007 h 498349"/>
                <a:gd name="connsiteX3" fmla="*/ 0 w 987101"/>
                <a:gd name="connsiteY3" fmla="*/ 498349 h 498349"/>
                <a:gd name="connsiteX4" fmla="*/ 54649 w 987101"/>
                <a:gd name="connsiteY4" fmla="*/ 65019 h 498349"/>
                <a:gd name="connsiteX0" fmla="*/ 54649 w 987101"/>
                <a:gd name="connsiteY0" fmla="*/ 65019 h 498349"/>
                <a:gd name="connsiteX1" fmla="*/ 987101 w 987101"/>
                <a:gd name="connsiteY1" fmla="*/ 45996 h 498349"/>
                <a:gd name="connsiteX2" fmla="*/ 829313 w 987101"/>
                <a:gd name="connsiteY2" fmla="*/ 408007 h 498349"/>
                <a:gd name="connsiteX3" fmla="*/ 0 w 987101"/>
                <a:gd name="connsiteY3" fmla="*/ 498349 h 498349"/>
                <a:gd name="connsiteX4" fmla="*/ 54649 w 987101"/>
                <a:gd name="connsiteY4" fmla="*/ 65019 h 498349"/>
                <a:gd name="connsiteX0" fmla="*/ 71087 w 987101"/>
                <a:gd name="connsiteY0" fmla="*/ 67154 h 496725"/>
                <a:gd name="connsiteX1" fmla="*/ 987101 w 987101"/>
                <a:gd name="connsiteY1" fmla="*/ 44372 h 496725"/>
                <a:gd name="connsiteX2" fmla="*/ 829313 w 987101"/>
                <a:gd name="connsiteY2" fmla="*/ 406383 h 496725"/>
                <a:gd name="connsiteX3" fmla="*/ 0 w 987101"/>
                <a:gd name="connsiteY3" fmla="*/ 496725 h 496725"/>
                <a:gd name="connsiteX4" fmla="*/ 71087 w 987101"/>
                <a:gd name="connsiteY4" fmla="*/ 67154 h 496725"/>
                <a:gd name="connsiteX0" fmla="*/ 71087 w 987101"/>
                <a:gd name="connsiteY0" fmla="*/ 67154 h 496725"/>
                <a:gd name="connsiteX1" fmla="*/ 987101 w 987101"/>
                <a:gd name="connsiteY1" fmla="*/ 44372 h 496725"/>
                <a:gd name="connsiteX2" fmla="*/ 829313 w 987101"/>
                <a:gd name="connsiteY2" fmla="*/ 406383 h 496725"/>
                <a:gd name="connsiteX3" fmla="*/ 0 w 987101"/>
                <a:gd name="connsiteY3" fmla="*/ 496725 h 496725"/>
                <a:gd name="connsiteX4" fmla="*/ 71087 w 987101"/>
                <a:gd name="connsiteY4" fmla="*/ 67154 h 496725"/>
                <a:gd name="connsiteX0" fmla="*/ 71087 w 987101"/>
                <a:gd name="connsiteY0" fmla="*/ 63625 h 493196"/>
                <a:gd name="connsiteX1" fmla="*/ 987101 w 987101"/>
                <a:gd name="connsiteY1" fmla="*/ 40843 h 493196"/>
                <a:gd name="connsiteX2" fmla="*/ 829313 w 987101"/>
                <a:gd name="connsiteY2" fmla="*/ 402854 h 493196"/>
                <a:gd name="connsiteX3" fmla="*/ 0 w 987101"/>
                <a:gd name="connsiteY3" fmla="*/ 493196 h 493196"/>
                <a:gd name="connsiteX4" fmla="*/ 71087 w 987101"/>
                <a:gd name="connsiteY4" fmla="*/ 63625 h 493196"/>
                <a:gd name="connsiteX0" fmla="*/ 71087 w 987101"/>
                <a:gd name="connsiteY0" fmla="*/ 65661 h 495232"/>
                <a:gd name="connsiteX1" fmla="*/ 987101 w 987101"/>
                <a:gd name="connsiteY1" fmla="*/ 42879 h 495232"/>
                <a:gd name="connsiteX2" fmla="*/ 829313 w 987101"/>
                <a:gd name="connsiteY2" fmla="*/ 404890 h 495232"/>
                <a:gd name="connsiteX3" fmla="*/ 0 w 987101"/>
                <a:gd name="connsiteY3" fmla="*/ 495232 h 495232"/>
                <a:gd name="connsiteX4" fmla="*/ 71087 w 987101"/>
                <a:gd name="connsiteY4" fmla="*/ 65661 h 495232"/>
                <a:gd name="connsiteX0" fmla="*/ 71087 w 1000118"/>
                <a:gd name="connsiteY0" fmla="*/ 89669 h 519240"/>
                <a:gd name="connsiteX1" fmla="*/ 1000118 w 1000118"/>
                <a:gd name="connsiteY1" fmla="*/ 32213 h 519240"/>
                <a:gd name="connsiteX2" fmla="*/ 829313 w 1000118"/>
                <a:gd name="connsiteY2" fmla="*/ 428898 h 519240"/>
                <a:gd name="connsiteX3" fmla="*/ 0 w 1000118"/>
                <a:gd name="connsiteY3" fmla="*/ 519240 h 519240"/>
                <a:gd name="connsiteX4" fmla="*/ 71087 w 1000118"/>
                <a:gd name="connsiteY4" fmla="*/ 89669 h 519240"/>
                <a:gd name="connsiteX0" fmla="*/ 74622 w 1000118"/>
                <a:gd name="connsiteY0" fmla="*/ 105478 h 514907"/>
                <a:gd name="connsiteX1" fmla="*/ 1000118 w 1000118"/>
                <a:gd name="connsiteY1" fmla="*/ 27880 h 514907"/>
                <a:gd name="connsiteX2" fmla="*/ 829313 w 1000118"/>
                <a:gd name="connsiteY2" fmla="*/ 424565 h 514907"/>
                <a:gd name="connsiteX3" fmla="*/ 0 w 1000118"/>
                <a:gd name="connsiteY3" fmla="*/ 514907 h 514907"/>
                <a:gd name="connsiteX4" fmla="*/ 74622 w 1000118"/>
                <a:gd name="connsiteY4" fmla="*/ 105478 h 514907"/>
                <a:gd name="connsiteX0" fmla="*/ 74622 w 1000118"/>
                <a:gd name="connsiteY0" fmla="*/ 112271 h 521700"/>
                <a:gd name="connsiteX1" fmla="*/ 1000118 w 1000118"/>
                <a:gd name="connsiteY1" fmla="*/ 34673 h 521700"/>
                <a:gd name="connsiteX2" fmla="*/ 829313 w 1000118"/>
                <a:gd name="connsiteY2" fmla="*/ 431358 h 521700"/>
                <a:gd name="connsiteX3" fmla="*/ 0 w 1000118"/>
                <a:gd name="connsiteY3" fmla="*/ 521700 h 521700"/>
                <a:gd name="connsiteX4" fmla="*/ 74622 w 1000118"/>
                <a:gd name="connsiteY4" fmla="*/ 112271 h 521700"/>
                <a:gd name="connsiteX0" fmla="*/ 58183 w 1000118"/>
                <a:gd name="connsiteY0" fmla="*/ 109522 h 522710"/>
                <a:gd name="connsiteX1" fmla="*/ 1000118 w 1000118"/>
                <a:gd name="connsiteY1" fmla="*/ 35683 h 522710"/>
                <a:gd name="connsiteX2" fmla="*/ 829313 w 1000118"/>
                <a:gd name="connsiteY2" fmla="*/ 432368 h 522710"/>
                <a:gd name="connsiteX3" fmla="*/ 0 w 1000118"/>
                <a:gd name="connsiteY3" fmla="*/ 522710 h 522710"/>
                <a:gd name="connsiteX4" fmla="*/ 58183 w 1000118"/>
                <a:gd name="connsiteY4" fmla="*/ 109522 h 522710"/>
                <a:gd name="connsiteX0" fmla="*/ 58183 w 1000118"/>
                <a:gd name="connsiteY0" fmla="*/ 109522 h 522710"/>
                <a:gd name="connsiteX1" fmla="*/ 1000118 w 1000118"/>
                <a:gd name="connsiteY1" fmla="*/ 35683 h 522710"/>
                <a:gd name="connsiteX2" fmla="*/ 829313 w 1000118"/>
                <a:gd name="connsiteY2" fmla="*/ 432368 h 522710"/>
                <a:gd name="connsiteX3" fmla="*/ 0 w 1000118"/>
                <a:gd name="connsiteY3" fmla="*/ 522710 h 522710"/>
                <a:gd name="connsiteX4" fmla="*/ 58183 w 1000118"/>
                <a:gd name="connsiteY4" fmla="*/ 109522 h 52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18" h="522710">
                  <a:moveTo>
                    <a:pt x="58183" y="109522"/>
                  </a:moveTo>
                  <a:cubicBezTo>
                    <a:pt x="407411" y="4590"/>
                    <a:pt x="614650" y="-35128"/>
                    <a:pt x="1000118" y="35683"/>
                  </a:cubicBezTo>
                  <a:lnTo>
                    <a:pt x="829313" y="432368"/>
                  </a:lnTo>
                  <a:cubicBezTo>
                    <a:pt x="541659" y="386578"/>
                    <a:pt x="382749" y="414236"/>
                    <a:pt x="0" y="522710"/>
                  </a:cubicBezTo>
                  <a:cubicBezTo>
                    <a:pt x="17181" y="380981"/>
                    <a:pt x="28517" y="296878"/>
                    <a:pt x="58183" y="109522"/>
                  </a:cubicBezTo>
                  <a:close/>
                </a:path>
              </a:pathLst>
            </a:custGeom>
            <a:solidFill>
              <a:srgbClr val="88A0B8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141906A6-CDA4-48D9-8ECC-1B8011408E9E}"/>
                </a:ext>
              </a:extLst>
            </p:cNvPr>
            <p:cNvSpPr/>
            <p:nvPr/>
          </p:nvSpPr>
          <p:spPr>
            <a:xfrm rot="1975311">
              <a:off x="5855740" y="767071"/>
              <a:ext cx="925213" cy="406043"/>
            </a:xfrm>
            <a:custGeom>
              <a:avLst/>
              <a:gdLst>
                <a:gd name="connsiteX0" fmla="*/ 0 w 922020"/>
                <a:gd name="connsiteY0" fmla="*/ 0 h 330104"/>
                <a:gd name="connsiteX1" fmla="*/ 922020 w 922020"/>
                <a:gd name="connsiteY1" fmla="*/ 0 h 330104"/>
                <a:gd name="connsiteX2" fmla="*/ 922020 w 922020"/>
                <a:gd name="connsiteY2" fmla="*/ 330104 h 330104"/>
                <a:gd name="connsiteX3" fmla="*/ 0 w 922020"/>
                <a:gd name="connsiteY3" fmla="*/ 330104 h 330104"/>
                <a:gd name="connsiteX4" fmla="*/ 0 w 922020"/>
                <a:gd name="connsiteY4" fmla="*/ 0 h 330104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37 w 1007424"/>
                <a:gd name="connsiteY0" fmla="*/ 27874 h 405322"/>
                <a:gd name="connsiteX1" fmla="*/ 1007424 w 1007424"/>
                <a:gd name="connsiteY1" fmla="*/ 0 h 405322"/>
                <a:gd name="connsiteX2" fmla="*/ 988696 w 1007424"/>
                <a:gd name="connsiteY2" fmla="*/ 374007 h 405322"/>
                <a:gd name="connsiteX3" fmla="*/ 79262 w 1007424"/>
                <a:gd name="connsiteY3" fmla="*/ 405322 h 405322"/>
                <a:gd name="connsiteX4" fmla="*/ 37 w 1007424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51289"/>
                <a:gd name="connsiteY0" fmla="*/ 9146 h 386594"/>
                <a:gd name="connsiteX1" fmla="*/ 1051289 w 1051289"/>
                <a:gd name="connsiteY1" fmla="*/ 0 h 386594"/>
                <a:gd name="connsiteX2" fmla="*/ 988659 w 1051289"/>
                <a:gd name="connsiteY2" fmla="*/ 355279 h 386594"/>
                <a:gd name="connsiteX3" fmla="*/ 79225 w 1051289"/>
                <a:gd name="connsiteY3" fmla="*/ 386594 h 386594"/>
                <a:gd name="connsiteX4" fmla="*/ 0 w 1051289"/>
                <a:gd name="connsiteY4" fmla="*/ 9146 h 386594"/>
                <a:gd name="connsiteX0" fmla="*/ 0 w 1051289"/>
                <a:gd name="connsiteY0" fmla="*/ 19160 h 396608"/>
                <a:gd name="connsiteX1" fmla="*/ 1051289 w 1051289"/>
                <a:gd name="connsiteY1" fmla="*/ 10014 h 396608"/>
                <a:gd name="connsiteX2" fmla="*/ 988659 w 1051289"/>
                <a:gd name="connsiteY2" fmla="*/ 365293 h 396608"/>
                <a:gd name="connsiteX3" fmla="*/ 79225 w 1051289"/>
                <a:gd name="connsiteY3" fmla="*/ 396608 h 396608"/>
                <a:gd name="connsiteX4" fmla="*/ 0 w 1051289"/>
                <a:gd name="connsiteY4" fmla="*/ 19160 h 396608"/>
                <a:gd name="connsiteX0" fmla="*/ 0 w 1051289"/>
                <a:gd name="connsiteY0" fmla="*/ 29577 h 407025"/>
                <a:gd name="connsiteX1" fmla="*/ 1051289 w 1051289"/>
                <a:gd name="connsiteY1" fmla="*/ 20431 h 407025"/>
                <a:gd name="connsiteX2" fmla="*/ 988659 w 1051289"/>
                <a:gd name="connsiteY2" fmla="*/ 375710 h 407025"/>
                <a:gd name="connsiteX3" fmla="*/ 79225 w 1051289"/>
                <a:gd name="connsiteY3" fmla="*/ 407025 h 407025"/>
                <a:gd name="connsiteX4" fmla="*/ 0 w 1051289"/>
                <a:gd name="connsiteY4" fmla="*/ 29577 h 407025"/>
                <a:gd name="connsiteX0" fmla="*/ 0 w 1051289"/>
                <a:gd name="connsiteY0" fmla="*/ 48969 h 426417"/>
                <a:gd name="connsiteX1" fmla="*/ 1051289 w 1051289"/>
                <a:gd name="connsiteY1" fmla="*/ 39823 h 426417"/>
                <a:gd name="connsiteX2" fmla="*/ 988659 w 1051289"/>
                <a:gd name="connsiteY2" fmla="*/ 395102 h 426417"/>
                <a:gd name="connsiteX3" fmla="*/ 79225 w 1051289"/>
                <a:gd name="connsiteY3" fmla="*/ 426417 h 426417"/>
                <a:gd name="connsiteX4" fmla="*/ 0 w 1051289"/>
                <a:gd name="connsiteY4" fmla="*/ 48969 h 42641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59753 h 437201"/>
                <a:gd name="connsiteX1" fmla="*/ 1051289 w 1051289"/>
                <a:gd name="connsiteY1" fmla="*/ 50607 h 437201"/>
                <a:gd name="connsiteX2" fmla="*/ 988659 w 1051289"/>
                <a:gd name="connsiteY2" fmla="*/ 405886 h 437201"/>
                <a:gd name="connsiteX3" fmla="*/ 79225 w 1051289"/>
                <a:gd name="connsiteY3" fmla="*/ 437201 h 437201"/>
                <a:gd name="connsiteX4" fmla="*/ 0 w 1051289"/>
                <a:gd name="connsiteY4" fmla="*/ 59753 h 437201"/>
                <a:gd name="connsiteX0" fmla="*/ 0 w 1051289"/>
                <a:gd name="connsiteY0" fmla="*/ 59753 h 437201"/>
                <a:gd name="connsiteX1" fmla="*/ 1051289 w 1051289"/>
                <a:gd name="connsiteY1" fmla="*/ 50607 h 437201"/>
                <a:gd name="connsiteX2" fmla="*/ 988659 w 1051289"/>
                <a:gd name="connsiteY2" fmla="*/ 405886 h 437201"/>
                <a:gd name="connsiteX3" fmla="*/ 79225 w 1051289"/>
                <a:gd name="connsiteY3" fmla="*/ 437201 h 437201"/>
                <a:gd name="connsiteX4" fmla="*/ 0 w 1051289"/>
                <a:gd name="connsiteY4" fmla="*/ 59753 h 437201"/>
                <a:gd name="connsiteX0" fmla="*/ 0 w 1051289"/>
                <a:gd name="connsiteY0" fmla="*/ 52938 h 430386"/>
                <a:gd name="connsiteX1" fmla="*/ 1051289 w 1051289"/>
                <a:gd name="connsiteY1" fmla="*/ 43792 h 430386"/>
                <a:gd name="connsiteX2" fmla="*/ 988659 w 1051289"/>
                <a:gd name="connsiteY2" fmla="*/ 399071 h 430386"/>
                <a:gd name="connsiteX3" fmla="*/ 79225 w 1051289"/>
                <a:gd name="connsiteY3" fmla="*/ 430386 h 430386"/>
                <a:gd name="connsiteX4" fmla="*/ 0 w 1051289"/>
                <a:gd name="connsiteY4" fmla="*/ 52938 h 430386"/>
                <a:gd name="connsiteX0" fmla="*/ 0 w 1051289"/>
                <a:gd name="connsiteY0" fmla="*/ 45834 h 423282"/>
                <a:gd name="connsiteX1" fmla="*/ 1051289 w 1051289"/>
                <a:gd name="connsiteY1" fmla="*/ 36688 h 423282"/>
                <a:gd name="connsiteX2" fmla="*/ 988659 w 1051289"/>
                <a:gd name="connsiteY2" fmla="*/ 391967 h 423282"/>
                <a:gd name="connsiteX3" fmla="*/ 79225 w 1051289"/>
                <a:gd name="connsiteY3" fmla="*/ 423282 h 423282"/>
                <a:gd name="connsiteX4" fmla="*/ 0 w 1051289"/>
                <a:gd name="connsiteY4" fmla="*/ 45834 h 423282"/>
                <a:gd name="connsiteX0" fmla="*/ 0 w 1051289"/>
                <a:gd name="connsiteY0" fmla="*/ 45834 h 423282"/>
                <a:gd name="connsiteX1" fmla="*/ 1051289 w 1051289"/>
                <a:gd name="connsiteY1" fmla="*/ 36688 h 423282"/>
                <a:gd name="connsiteX2" fmla="*/ 988659 w 1051289"/>
                <a:gd name="connsiteY2" fmla="*/ 391967 h 423282"/>
                <a:gd name="connsiteX3" fmla="*/ 79225 w 1051289"/>
                <a:gd name="connsiteY3" fmla="*/ 423282 h 423282"/>
                <a:gd name="connsiteX4" fmla="*/ 0 w 1051289"/>
                <a:gd name="connsiteY4" fmla="*/ 45834 h 423282"/>
                <a:gd name="connsiteX0" fmla="*/ 0 w 1379155"/>
                <a:gd name="connsiteY0" fmla="*/ 25931 h 403379"/>
                <a:gd name="connsiteX1" fmla="*/ 1379156 w 1379155"/>
                <a:gd name="connsiteY1" fmla="*/ 74485 h 403379"/>
                <a:gd name="connsiteX2" fmla="*/ 988659 w 1379155"/>
                <a:gd name="connsiteY2" fmla="*/ 372064 h 403379"/>
                <a:gd name="connsiteX3" fmla="*/ 79225 w 1379155"/>
                <a:gd name="connsiteY3" fmla="*/ 403379 h 403379"/>
                <a:gd name="connsiteX4" fmla="*/ 0 w 1379155"/>
                <a:gd name="connsiteY4" fmla="*/ 25931 h 403379"/>
                <a:gd name="connsiteX0" fmla="*/ 0 w 1379156"/>
                <a:gd name="connsiteY0" fmla="*/ 25931 h 403379"/>
                <a:gd name="connsiteX1" fmla="*/ 1379156 w 1379156"/>
                <a:gd name="connsiteY1" fmla="*/ 74485 h 403379"/>
                <a:gd name="connsiteX2" fmla="*/ 988659 w 1379156"/>
                <a:gd name="connsiteY2" fmla="*/ 372064 h 403379"/>
                <a:gd name="connsiteX3" fmla="*/ 79225 w 1379156"/>
                <a:gd name="connsiteY3" fmla="*/ 403379 h 403379"/>
                <a:gd name="connsiteX4" fmla="*/ 0 w 1379156"/>
                <a:gd name="connsiteY4" fmla="*/ 25931 h 403379"/>
                <a:gd name="connsiteX0" fmla="*/ 0 w 1379156"/>
                <a:gd name="connsiteY0" fmla="*/ 25931 h 403379"/>
                <a:gd name="connsiteX1" fmla="*/ 1379156 w 1379156"/>
                <a:gd name="connsiteY1" fmla="*/ 74485 h 403379"/>
                <a:gd name="connsiteX2" fmla="*/ 1050230 w 1379156"/>
                <a:gd name="connsiteY2" fmla="*/ 367002 h 403379"/>
                <a:gd name="connsiteX3" fmla="*/ 79225 w 1379156"/>
                <a:gd name="connsiteY3" fmla="*/ 403379 h 403379"/>
                <a:gd name="connsiteX4" fmla="*/ 0 w 1379156"/>
                <a:gd name="connsiteY4" fmla="*/ 25931 h 403379"/>
                <a:gd name="connsiteX0" fmla="*/ 0 w 1379156"/>
                <a:gd name="connsiteY0" fmla="*/ 25931 h 403379"/>
                <a:gd name="connsiteX1" fmla="*/ 1379156 w 1379156"/>
                <a:gd name="connsiteY1" fmla="*/ 74485 h 403379"/>
                <a:gd name="connsiteX2" fmla="*/ 1050230 w 1379156"/>
                <a:gd name="connsiteY2" fmla="*/ 367002 h 403379"/>
                <a:gd name="connsiteX3" fmla="*/ 79225 w 1379156"/>
                <a:gd name="connsiteY3" fmla="*/ 403379 h 403379"/>
                <a:gd name="connsiteX4" fmla="*/ 0 w 1379156"/>
                <a:gd name="connsiteY4" fmla="*/ 25931 h 403379"/>
                <a:gd name="connsiteX0" fmla="*/ 237818 w 1301454"/>
                <a:gd name="connsiteY0" fmla="*/ 21560 h 423113"/>
                <a:gd name="connsiteX1" fmla="*/ 1301454 w 1301454"/>
                <a:gd name="connsiteY1" fmla="*/ 94219 h 423113"/>
                <a:gd name="connsiteX2" fmla="*/ 972528 w 1301454"/>
                <a:gd name="connsiteY2" fmla="*/ 386736 h 423113"/>
                <a:gd name="connsiteX3" fmla="*/ 1523 w 1301454"/>
                <a:gd name="connsiteY3" fmla="*/ 423113 h 423113"/>
                <a:gd name="connsiteX4" fmla="*/ 237818 w 1301454"/>
                <a:gd name="connsiteY4" fmla="*/ 21560 h 423113"/>
                <a:gd name="connsiteX0" fmla="*/ 238344 w 1301980"/>
                <a:gd name="connsiteY0" fmla="*/ 21561 h 423114"/>
                <a:gd name="connsiteX1" fmla="*/ 1301980 w 1301980"/>
                <a:gd name="connsiteY1" fmla="*/ 94220 h 423114"/>
                <a:gd name="connsiteX2" fmla="*/ 973054 w 1301980"/>
                <a:gd name="connsiteY2" fmla="*/ 386737 h 423114"/>
                <a:gd name="connsiteX3" fmla="*/ 2049 w 1301980"/>
                <a:gd name="connsiteY3" fmla="*/ 423114 h 423114"/>
                <a:gd name="connsiteX4" fmla="*/ 238344 w 1301980"/>
                <a:gd name="connsiteY4" fmla="*/ 21561 h 423114"/>
                <a:gd name="connsiteX0" fmla="*/ 236295 w 1299931"/>
                <a:gd name="connsiteY0" fmla="*/ 21561 h 423114"/>
                <a:gd name="connsiteX1" fmla="*/ 1299931 w 1299931"/>
                <a:gd name="connsiteY1" fmla="*/ 94220 h 423114"/>
                <a:gd name="connsiteX2" fmla="*/ 971005 w 1299931"/>
                <a:gd name="connsiteY2" fmla="*/ 386737 h 423114"/>
                <a:gd name="connsiteX3" fmla="*/ 0 w 1299931"/>
                <a:gd name="connsiteY3" fmla="*/ 423114 h 423114"/>
                <a:gd name="connsiteX4" fmla="*/ 236295 w 1299931"/>
                <a:gd name="connsiteY4" fmla="*/ 21561 h 423114"/>
                <a:gd name="connsiteX0" fmla="*/ 236295 w 1299931"/>
                <a:gd name="connsiteY0" fmla="*/ 8612 h 410165"/>
                <a:gd name="connsiteX1" fmla="*/ 1299931 w 1299931"/>
                <a:gd name="connsiteY1" fmla="*/ 81271 h 410165"/>
                <a:gd name="connsiteX2" fmla="*/ 971005 w 1299931"/>
                <a:gd name="connsiteY2" fmla="*/ 373788 h 410165"/>
                <a:gd name="connsiteX3" fmla="*/ 0 w 1299931"/>
                <a:gd name="connsiteY3" fmla="*/ 410165 h 410165"/>
                <a:gd name="connsiteX4" fmla="*/ 236295 w 1299931"/>
                <a:gd name="connsiteY4" fmla="*/ 8612 h 410165"/>
                <a:gd name="connsiteX0" fmla="*/ 236295 w 1299931"/>
                <a:gd name="connsiteY0" fmla="*/ 13640 h 415193"/>
                <a:gd name="connsiteX1" fmla="*/ 1299931 w 1299931"/>
                <a:gd name="connsiteY1" fmla="*/ 86299 h 415193"/>
                <a:gd name="connsiteX2" fmla="*/ 971005 w 1299931"/>
                <a:gd name="connsiteY2" fmla="*/ 378816 h 415193"/>
                <a:gd name="connsiteX3" fmla="*/ 0 w 1299931"/>
                <a:gd name="connsiteY3" fmla="*/ 415193 h 415193"/>
                <a:gd name="connsiteX4" fmla="*/ 236295 w 1299931"/>
                <a:gd name="connsiteY4" fmla="*/ 13640 h 415193"/>
                <a:gd name="connsiteX0" fmla="*/ 236295 w 1299931"/>
                <a:gd name="connsiteY0" fmla="*/ 13640 h 415193"/>
                <a:gd name="connsiteX1" fmla="*/ 1299931 w 1299931"/>
                <a:gd name="connsiteY1" fmla="*/ 86299 h 415193"/>
                <a:gd name="connsiteX2" fmla="*/ 971005 w 1299931"/>
                <a:gd name="connsiteY2" fmla="*/ 378816 h 415193"/>
                <a:gd name="connsiteX3" fmla="*/ 0 w 1299931"/>
                <a:gd name="connsiteY3" fmla="*/ 415193 h 415193"/>
                <a:gd name="connsiteX4" fmla="*/ 236295 w 1299931"/>
                <a:gd name="connsiteY4" fmla="*/ 13640 h 415193"/>
                <a:gd name="connsiteX0" fmla="*/ 231912 w 1295548"/>
                <a:gd name="connsiteY0" fmla="*/ 13640 h 427716"/>
                <a:gd name="connsiteX1" fmla="*/ 1295548 w 1295548"/>
                <a:gd name="connsiteY1" fmla="*/ 86299 h 427716"/>
                <a:gd name="connsiteX2" fmla="*/ 966622 w 1295548"/>
                <a:gd name="connsiteY2" fmla="*/ 378816 h 427716"/>
                <a:gd name="connsiteX3" fmla="*/ 0 w 1295548"/>
                <a:gd name="connsiteY3" fmla="*/ 427716 h 427716"/>
                <a:gd name="connsiteX4" fmla="*/ 231912 w 1295548"/>
                <a:gd name="connsiteY4" fmla="*/ 13640 h 427716"/>
                <a:gd name="connsiteX0" fmla="*/ 231912 w 1295548"/>
                <a:gd name="connsiteY0" fmla="*/ 13640 h 427716"/>
                <a:gd name="connsiteX1" fmla="*/ 1295548 w 1295548"/>
                <a:gd name="connsiteY1" fmla="*/ 86299 h 427716"/>
                <a:gd name="connsiteX2" fmla="*/ 966622 w 1295548"/>
                <a:gd name="connsiteY2" fmla="*/ 378816 h 427716"/>
                <a:gd name="connsiteX3" fmla="*/ 0 w 1295548"/>
                <a:gd name="connsiteY3" fmla="*/ 427716 h 427716"/>
                <a:gd name="connsiteX4" fmla="*/ 231912 w 1295548"/>
                <a:gd name="connsiteY4" fmla="*/ 13640 h 427716"/>
                <a:gd name="connsiteX0" fmla="*/ 231912 w 1295548"/>
                <a:gd name="connsiteY0" fmla="*/ 13640 h 427716"/>
                <a:gd name="connsiteX1" fmla="*/ 1295548 w 1295548"/>
                <a:gd name="connsiteY1" fmla="*/ 86299 h 427716"/>
                <a:gd name="connsiteX2" fmla="*/ 966622 w 1295548"/>
                <a:gd name="connsiteY2" fmla="*/ 378816 h 427716"/>
                <a:gd name="connsiteX3" fmla="*/ 0 w 1295548"/>
                <a:gd name="connsiteY3" fmla="*/ 427716 h 427716"/>
                <a:gd name="connsiteX4" fmla="*/ 231912 w 1295548"/>
                <a:gd name="connsiteY4" fmla="*/ 13640 h 427716"/>
                <a:gd name="connsiteX0" fmla="*/ 231912 w 1345609"/>
                <a:gd name="connsiteY0" fmla="*/ 30988 h 445064"/>
                <a:gd name="connsiteX1" fmla="*/ 1345609 w 1345609"/>
                <a:gd name="connsiteY1" fmla="*/ 55359 h 445064"/>
                <a:gd name="connsiteX2" fmla="*/ 966622 w 1345609"/>
                <a:gd name="connsiteY2" fmla="*/ 396164 h 445064"/>
                <a:gd name="connsiteX3" fmla="*/ 0 w 1345609"/>
                <a:gd name="connsiteY3" fmla="*/ 445064 h 445064"/>
                <a:gd name="connsiteX4" fmla="*/ 231912 w 1345609"/>
                <a:gd name="connsiteY4" fmla="*/ 30988 h 445064"/>
                <a:gd name="connsiteX0" fmla="*/ 231912 w 1345609"/>
                <a:gd name="connsiteY0" fmla="*/ 30988 h 445064"/>
                <a:gd name="connsiteX1" fmla="*/ 1345609 w 1345609"/>
                <a:gd name="connsiteY1" fmla="*/ 55359 h 445064"/>
                <a:gd name="connsiteX2" fmla="*/ 966622 w 1345609"/>
                <a:gd name="connsiteY2" fmla="*/ 396164 h 445064"/>
                <a:gd name="connsiteX3" fmla="*/ 0 w 1345609"/>
                <a:gd name="connsiteY3" fmla="*/ 445064 h 445064"/>
                <a:gd name="connsiteX4" fmla="*/ 231912 w 1345609"/>
                <a:gd name="connsiteY4" fmla="*/ 30988 h 445064"/>
                <a:gd name="connsiteX0" fmla="*/ 226994 w 1345609"/>
                <a:gd name="connsiteY0" fmla="*/ 40664 h 437771"/>
                <a:gd name="connsiteX1" fmla="*/ 1345609 w 1345609"/>
                <a:gd name="connsiteY1" fmla="*/ 48066 h 437771"/>
                <a:gd name="connsiteX2" fmla="*/ 966622 w 1345609"/>
                <a:gd name="connsiteY2" fmla="*/ 388871 h 437771"/>
                <a:gd name="connsiteX3" fmla="*/ 0 w 1345609"/>
                <a:gd name="connsiteY3" fmla="*/ 437771 h 437771"/>
                <a:gd name="connsiteX4" fmla="*/ 226994 w 1345609"/>
                <a:gd name="connsiteY4" fmla="*/ 40664 h 437771"/>
                <a:gd name="connsiteX0" fmla="*/ 226994 w 1345609"/>
                <a:gd name="connsiteY0" fmla="*/ 40664 h 437771"/>
                <a:gd name="connsiteX1" fmla="*/ 1345609 w 1345609"/>
                <a:gd name="connsiteY1" fmla="*/ 48066 h 437771"/>
                <a:gd name="connsiteX2" fmla="*/ 966622 w 1345609"/>
                <a:gd name="connsiteY2" fmla="*/ 388871 h 437771"/>
                <a:gd name="connsiteX3" fmla="*/ 0 w 1345609"/>
                <a:gd name="connsiteY3" fmla="*/ 437771 h 437771"/>
                <a:gd name="connsiteX4" fmla="*/ 226994 w 1345609"/>
                <a:gd name="connsiteY4" fmla="*/ 40664 h 437771"/>
                <a:gd name="connsiteX0" fmla="*/ 226994 w 1345609"/>
                <a:gd name="connsiteY0" fmla="*/ 38787 h 435894"/>
                <a:gd name="connsiteX1" fmla="*/ 1345609 w 1345609"/>
                <a:gd name="connsiteY1" fmla="*/ 46189 h 435894"/>
                <a:gd name="connsiteX2" fmla="*/ 966622 w 1345609"/>
                <a:gd name="connsiteY2" fmla="*/ 386994 h 435894"/>
                <a:gd name="connsiteX3" fmla="*/ 0 w 1345609"/>
                <a:gd name="connsiteY3" fmla="*/ 435894 h 435894"/>
                <a:gd name="connsiteX4" fmla="*/ 226994 w 1345609"/>
                <a:gd name="connsiteY4" fmla="*/ 38787 h 43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09" h="435894">
                  <a:moveTo>
                    <a:pt x="226994" y="38787"/>
                  </a:moveTo>
                  <a:cubicBezTo>
                    <a:pt x="655583" y="8674"/>
                    <a:pt x="931102" y="-34304"/>
                    <a:pt x="1345609" y="46189"/>
                  </a:cubicBezTo>
                  <a:cubicBezTo>
                    <a:pt x="1224578" y="178372"/>
                    <a:pt x="1081095" y="277436"/>
                    <a:pt x="966622" y="386994"/>
                  </a:cubicBezTo>
                  <a:cubicBezTo>
                    <a:pt x="660292" y="384172"/>
                    <a:pt x="367346" y="387603"/>
                    <a:pt x="0" y="435894"/>
                  </a:cubicBezTo>
                  <a:cubicBezTo>
                    <a:pt x="67535" y="289912"/>
                    <a:pt x="136000" y="196162"/>
                    <a:pt x="226994" y="387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</a:t>
            </a:r>
            <a:r>
              <a:rPr lang="en-US" dirty="0"/>
              <a:t>tools in Structural </a:t>
            </a:r>
            <a:r>
              <a:rPr lang="en-US"/>
              <a:t>Cellular and Tissue Biology </a:t>
            </a:r>
            <a:r>
              <a:rPr lang="en-US" dirty="0"/>
              <a:t>at ALBA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9402" y="4869656"/>
            <a:ext cx="753076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373C8-278B-43F6-B92B-7DCEE5C7C270}"/>
              </a:ext>
            </a:extLst>
          </p:cNvPr>
          <p:cNvSpPr txBox="1"/>
          <p:nvPr/>
        </p:nvSpPr>
        <p:spPr>
          <a:xfrm>
            <a:off x="8023669" y="3612472"/>
            <a:ext cx="1021774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XALOC (MX)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EA263-B3EE-4727-9476-6702BAC8967F}"/>
              </a:ext>
            </a:extLst>
          </p:cNvPr>
          <p:cNvSpPr txBox="1"/>
          <p:nvPr/>
        </p:nvSpPr>
        <p:spPr>
          <a:xfrm>
            <a:off x="8014800" y="2883200"/>
            <a:ext cx="1032404" cy="549067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ED7D31">
                <a:alpha val="50980"/>
              </a:srgb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NCD-SWEET</a:t>
            </a:r>
          </a:p>
          <a:p>
            <a:pPr algn="ctr"/>
            <a:r>
              <a:rPr lang="en-US" sz="150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(</a:t>
            </a:r>
            <a:r>
              <a:rPr lang="en-US" sz="15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SAXS)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895E8-5810-45FC-84CA-442FD8824A56}"/>
              </a:ext>
            </a:extLst>
          </p:cNvPr>
          <p:cNvSpPr txBox="1"/>
          <p:nvPr/>
        </p:nvSpPr>
        <p:spPr>
          <a:xfrm>
            <a:off x="5732661" y="890944"/>
            <a:ext cx="1188465" cy="296417"/>
          </a:xfrm>
          <a:prstGeom prst="rect">
            <a:avLst/>
          </a:prstGeom>
          <a:solidFill>
            <a:srgbClr val="FFFFFF">
              <a:alpha val="65882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XAIRA (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MX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39BCCA-82A1-4B0C-91A3-B29A3E217896}"/>
              </a:ext>
            </a:extLst>
          </p:cNvPr>
          <p:cNvSpPr txBox="1"/>
          <p:nvPr/>
        </p:nvSpPr>
        <p:spPr>
          <a:xfrm>
            <a:off x="7305471" y="1363533"/>
            <a:ext cx="1694319" cy="2964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chemeClr val="bg1">
                    <a:lumMod val="8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CryoEM-SPA (200kV)</a:t>
            </a:r>
            <a:endParaRPr lang="en-US" sz="1500" dirty="0">
              <a:solidFill>
                <a:schemeClr val="bg1">
                  <a:lumMod val="85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A07620-108C-4C84-A167-34CA96DD18F7}"/>
              </a:ext>
            </a:extLst>
          </p:cNvPr>
          <p:cNvSpPr txBox="1"/>
          <p:nvPr/>
        </p:nvSpPr>
        <p:spPr>
          <a:xfrm>
            <a:off x="8185006" y="1777189"/>
            <a:ext cx="813214" cy="2964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>
                <a:alpha val="69020"/>
              </a:srgb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err="1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BioLabs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B32A69-7F31-4260-AD36-E028AEBCCC85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298775" y="1187361"/>
            <a:ext cx="28119" cy="74876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17F1E3-BBF0-4275-8C45-6C029E9744C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7491778" y="2765960"/>
            <a:ext cx="523022" cy="391774"/>
          </a:xfrm>
          <a:prstGeom prst="straightConnector1">
            <a:avLst/>
          </a:prstGeom>
          <a:ln w="38100">
            <a:solidFill>
              <a:srgbClr val="F19E6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6359C0-281E-4011-9130-BE597AA840D3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439381" y="3150013"/>
            <a:ext cx="584288" cy="6106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09DA069-1E78-444F-B0B6-A4EE48956F6F}"/>
              </a:ext>
            </a:extLst>
          </p:cNvPr>
          <p:cNvSpPr txBox="1"/>
          <p:nvPr/>
        </p:nvSpPr>
        <p:spPr>
          <a:xfrm>
            <a:off x="4607717" y="881252"/>
            <a:ext cx="928885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MIRAS (IR)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1FA869-3AA4-4D2E-B24D-2A8BFA711342}"/>
              </a:ext>
            </a:extLst>
          </p:cNvPr>
          <p:cNvSpPr txBox="1"/>
          <p:nvPr/>
        </p:nvSpPr>
        <p:spPr>
          <a:xfrm>
            <a:off x="7220367" y="890944"/>
            <a:ext cx="1236346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MISTRAL (TXM)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7993D8-9599-45BF-ADEF-2E2AD3B9213C}"/>
              </a:ext>
            </a:extLst>
          </p:cNvPr>
          <p:cNvSpPr txBox="1"/>
          <p:nvPr/>
        </p:nvSpPr>
        <p:spPr>
          <a:xfrm>
            <a:off x="3305193" y="881252"/>
            <a:ext cx="1123951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FAXTOR (HXT)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1EF7A8-D0F7-4201-8016-BDD89929FCC3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3867169" y="1177669"/>
            <a:ext cx="153177" cy="1121936"/>
          </a:xfrm>
          <a:prstGeom prst="straightConnector1">
            <a:avLst/>
          </a:prstGeom>
          <a:ln w="38100">
            <a:solidFill>
              <a:srgbClr val="88A0B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98FAE8-30BD-4E05-85F4-810D3C694F23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598016" y="1039153"/>
            <a:ext cx="622351" cy="109048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E389064-3C41-431A-93F2-376458C9D6E5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4870540" y="1177669"/>
            <a:ext cx="201620" cy="65554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754DE06-B32B-45E6-B41E-18AB6AE64D26}"/>
              </a:ext>
            </a:extLst>
          </p:cNvPr>
          <p:cNvSpPr txBox="1"/>
          <p:nvPr/>
        </p:nvSpPr>
        <p:spPr>
          <a:xfrm>
            <a:off x="202088" y="3165354"/>
            <a:ext cx="953960" cy="511132"/>
          </a:xfrm>
          <a:prstGeom prst="rect">
            <a:avLst/>
          </a:prstGeom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Fully</a:t>
            </a:r>
          </a:p>
          <a:p>
            <a:pPr algn="ctr"/>
            <a:r>
              <a:rPr lang="en-US" sz="14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dedicated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5228D3-8D53-42AC-B31D-292E625BB4FC}"/>
              </a:ext>
            </a:extLst>
          </p:cNvPr>
          <p:cNvSpPr txBox="1"/>
          <p:nvPr/>
        </p:nvSpPr>
        <p:spPr>
          <a:xfrm>
            <a:off x="202088" y="3769350"/>
            <a:ext cx="953960" cy="511054"/>
          </a:xfrm>
          <a:prstGeom prst="rect">
            <a:avLst/>
          </a:prstGeom>
          <a:ln w="38100">
            <a:solidFill>
              <a:schemeClr val="accent2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Partially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dedicated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04458D-24A0-449C-A5C8-777FADB27E4F}"/>
              </a:ext>
            </a:extLst>
          </p:cNvPr>
          <p:cNvSpPr txBox="1"/>
          <p:nvPr/>
        </p:nvSpPr>
        <p:spPr>
          <a:xfrm>
            <a:off x="202088" y="4368292"/>
            <a:ext cx="953960" cy="511132"/>
          </a:xfrm>
          <a:prstGeom prst="rect">
            <a:avLst/>
          </a:prstGeom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In</a:t>
            </a:r>
          </a:p>
          <a:p>
            <a:pPr algn="ctr"/>
            <a:r>
              <a:rPr lang="en-US" sz="1400" dirty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C25A31-87B5-463F-AC52-55D58FEA5A4D}"/>
              </a:ext>
            </a:extLst>
          </p:cNvPr>
          <p:cNvSpPr/>
          <p:nvPr/>
        </p:nvSpPr>
        <p:spPr>
          <a:xfrm>
            <a:off x="394488" y="1042229"/>
            <a:ext cx="2863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Current beamlines in Structural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Cell and Tissue Biology: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D4F"/>
                </a:solidFill>
              </a:rPr>
              <a:t>MIRAS (FTIR)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D4F"/>
                </a:solidFill>
              </a:rPr>
              <a:t>MISTRAL (cryo-</a:t>
            </a:r>
            <a:r>
              <a:rPr lang="en-US" sz="1600" dirty="0" err="1">
                <a:solidFill>
                  <a:srgbClr val="122D4F"/>
                </a:solidFill>
              </a:rPr>
              <a:t>SXTomo</a:t>
            </a:r>
            <a:r>
              <a:rPr lang="en-US" sz="1600" dirty="0">
                <a:solidFill>
                  <a:srgbClr val="122D4F"/>
                </a:solidFill>
              </a:rPr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8A0B8"/>
                </a:solidFill>
              </a:rPr>
              <a:t>FAXTOR (</a:t>
            </a:r>
            <a:r>
              <a:rPr lang="en-US" sz="1600" dirty="0" err="1">
                <a:solidFill>
                  <a:srgbClr val="88A0B8"/>
                </a:solidFill>
              </a:rPr>
              <a:t>CTomo</a:t>
            </a:r>
            <a:r>
              <a:rPr lang="en-US" sz="1600" dirty="0">
                <a:solidFill>
                  <a:srgbClr val="88A0B8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751FE-FC5D-426D-8645-A36B03F9145A}"/>
              </a:ext>
            </a:extLst>
          </p:cNvPr>
          <p:cNvSpPr txBox="1"/>
          <p:nvPr/>
        </p:nvSpPr>
        <p:spPr>
          <a:xfrm>
            <a:off x="3045922" y="4662994"/>
            <a:ext cx="1515626" cy="296417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ED7D31">
                <a:alpha val="50980"/>
              </a:srgb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rgbClr val="F19E65"/>
                </a:solidFill>
                <a:latin typeface="Abel" panose="02000506030000020004" pitchFamily="2" charset="0"/>
                <a:cs typeface="Arial" panose="020B0604020202020204" pitchFamily="34" charset="0"/>
              </a:rPr>
              <a:t>CLAESS (XANES)</a:t>
            </a:r>
            <a:endParaRPr lang="en-US" sz="1500" dirty="0">
              <a:solidFill>
                <a:srgbClr val="F19E65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5B03FC-2A68-4060-AEA1-7BA35808F8B7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3803735" y="4004678"/>
            <a:ext cx="768265" cy="658316"/>
          </a:xfrm>
          <a:prstGeom prst="straightConnector1">
            <a:avLst/>
          </a:prstGeom>
          <a:ln w="38100">
            <a:solidFill>
              <a:srgbClr val="F19E6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36280E3-0745-4610-9606-7FCBEBB2674D}"/>
              </a:ext>
            </a:extLst>
          </p:cNvPr>
          <p:cNvSpPr txBox="1"/>
          <p:nvPr/>
        </p:nvSpPr>
        <p:spPr>
          <a:xfrm>
            <a:off x="1247489" y="4368292"/>
            <a:ext cx="953960" cy="511132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Molecular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Biology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36CEA7-34D9-4618-BEC3-4ACAB311F392}"/>
              </a:ext>
            </a:extLst>
          </p:cNvPr>
          <p:cNvSpPr txBox="1"/>
          <p:nvPr/>
        </p:nvSpPr>
        <p:spPr>
          <a:xfrm>
            <a:off x="1249651" y="3769350"/>
            <a:ext cx="953960" cy="511054"/>
          </a:xfrm>
          <a:prstGeom prst="rect">
            <a:avLst/>
          </a:prstGeom>
          <a:ln w="19050">
            <a:solidFill>
              <a:srgbClr val="F19E65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>
                <a:solidFill>
                  <a:srgbClr val="F19E65"/>
                </a:solidFill>
                <a:latin typeface="Abel" panose="02000506030000020004" pitchFamily="2" charset="0"/>
                <a:cs typeface="Arial" panose="020B0604020202020204" pitchFamily="34" charset="0"/>
              </a:rPr>
              <a:t>Residual</a:t>
            </a:r>
          </a:p>
          <a:p>
            <a:pPr algn="ctr"/>
            <a:r>
              <a:rPr lang="en-US" sz="1400">
                <a:solidFill>
                  <a:srgbClr val="F19E65"/>
                </a:solidFill>
                <a:latin typeface="Abel" panose="02000506030000020004" pitchFamily="2" charset="0"/>
                <a:cs typeface="Arial" panose="020B0604020202020204" pitchFamily="34" charset="0"/>
              </a:rPr>
              <a:t>use</a:t>
            </a:r>
            <a:endParaRPr lang="en-US" sz="1400" dirty="0">
              <a:solidFill>
                <a:srgbClr val="F19E65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status of the Life Sciences tools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5775300" y="3697131"/>
            <a:ext cx="883938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SAXS</a:t>
            </a:r>
          </a:p>
          <a:p>
            <a:pPr algn="ctr"/>
            <a:r>
              <a:rPr lang="es-ES" sz="105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s-ES" sz="1050" dirty="0" err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nm</a:t>
            </a:r>
            <a:endParaRPr lang="en-US" sz="1050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4858" y="1578841"/>
            <a:ext cx="883938" cy="21937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FAXTOR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8067" y="1674815"/>
            <a:ext cx="883938" cy="22622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XALOC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/>
          <a:stretch/>
        </p:blipFill>
        <p:spPr bwMode="auto">
          <a:xfrm>
            <a:off x="5261811" y="1929194"/>
            <a:ext cx="2936131" cy="323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305" b="30347"/>
          <a:stretch/>
        </p:blipFill>
        <p:spPr bwMode="auto">
          <a:xfrm>
            <a:off x="968829" y="1931479"/>
            <a:ext cx="4029555" cy="22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4500" y="1698809"/>
            <a:ext cx="287084" cy="243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617" y="4198351"/>
            <a:ext cx="700310" cy="22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43625" y="1681670"/>
            <a:ext cx="734287" cy="2086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XAIRA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97BE6A-B52E-449F-90EC-092619228D0D}"/>
              </a:ext>
            </a:extLst>
          </p:cNvPr>
          <p:cNvSpPr/>
          <p:nvPr/>
        </p:nvSpPr>
        <p:spPr>
          <a:xfrm>
            <a:off x="803882" y="645176"/>
            <a:ext cx="7885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There is a resolution </a:t>
            </a:r>
            <a:r>
              <a:rPr lang="en-US" sz="1400" dirty="0"/>
              <a:t>gap between molecular and cell biology to be filled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 err="1"/>
              <a:t>To</a:t>
            </a:r>
            <a:r>
              <a:rPr lang="es-ES_tradnl" sz="1400" dirty="0"/>
              <a:t> </a:t>
            </a:r>
            <a:r>
              <a:rPr lang="es-ES_tradnl" sz="1400" err="1"/>
              <a:t>become</a:t>
            </a:r>
            <a:r>
              <a:rPr lang="es-ES_tradnl" sz="1400"/>
              <a:t> “</a:t>
            </a:r>
            <a:r>
              <a:rPr lang="es-ES_tradnl" sz="1400" dirty="0"/>
              <a:t>c</a:t>
            </a:r>
            <a:r>
              <a:rPr lang="es-ES_tradnl" sz="1400"/>
              <a:t>atalist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health</a:t>
            </a:r>
            <a:r>
              <a:rPr lang="es-ES_tradnl" sz="1400" dirty="0"/>
              <a:t> and </a:t>
            </a:r>
            <a:r>
              <a:rPr lang="es-ES_tradnl" sz="1400" dirty="0" err="1"/>
              <a:t>environment</a:t>
            </a:r>
            <a:r>
              <a:rPr lang="es-ES_tradnl" sz="1400" dirty="0"/>
              <a:t>” </a:t>
            </a:r>
            <a:r>
              <a:rPr lang="es-ES_tradnl" sz="1400" dirty="0" err="1"/>
              <a:t>requires</a:t>
            </a:r>
            <a:r>
              <a:rPr lang="es-ES_tradnl" sz="1400" dirty="0"/>
              <a:t> more </a:t>
            </a:r>
            <a:r>
              <a:rPr lang="es-ES_tradnl" sz="1400" dirty="0" err="1"/>
              <a:t>tools</a:t>
            </a:r>
            <a:r>
              <a:rPr lang="es-ES_tradnl" sz="1400" dirty="0"/>
              <a:t> and </a:t>
            </a:r>
            <a:r>
              <a:rPr lang="es-ES_tradnl" sz="1400" dirty="0" err="1"/>
              <a:t>services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0423B0-6E84-4A58-B22C-1A462891EA44}"/>
              </a:ext>
            </a:extLst>
          </p:cNvPr>
          <p:cNvSpPr/>
          <p:nvPr/>
        </p:nvSpPr>
        <p:spPr>
          <a:xfrm>
            <a:off x="2418665" y="3521064"/>
            <a:ext cx="1508130" cy="352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946058" y="1565130"/>
            <a:ext cx="1841537" cy="2570741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83809" y="1681670"/>
            <a:ext cx="883938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MISTRAL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FC926-803A-4FA3-A508-CD84E9DF0B79}"/>
              </a:ext>
            </a:extLst>
          </p:cNvPr>
          <p:cNvSpPr/>
          <p:nvPr/>
        </p:nvSpPr>
        <p:spPr>
          <a:xfrm>
            <a:off x="5021179" y="4443673"/>
            <a:ext cx="2402718" cy="335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62121" y="1705295"/>
            <a:ext cx="2104868" cy="3386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0F6C4-2B37-4B86-8A28-72793169681E}"/>
              </a:ext>
            </a:extLst>
          </p:cNvPr>
          <p:cNvSpPr/>
          <p:nvPr/>
        </p:nvSpPr>
        <p:spPr>
          <a:xfrm>
            <a:off x="6058651" y="3728488"/>
            <a:ext cx="676653" cy="335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14993A-85E3-4EF1-8248-ECBC98930E58}"/>
              </a:ext>
            </a:extLst>
          </p:cNvPr>
          <p:cNvSpPr/>
          <p:nvPr/>
        </p:nvSpPr>
        <p:spPr>
          <a:xfrm>
            <a:off x="1898543" y="1767941"/>
            <a:ext cx="1561900" cy="29423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FF6502-6AE7-4609-8DD9-2DA3ED7FBA1C}"/>
              </a:ext>
            </a:extLst>
          </p:cNvPr>
          <p:cNvSpPr txBox="1"/>
          <p:nvPr/>
        </p:nvSpPr>
        <p:spPr>
          <a:xfrm>
            <a:off x="1913093" y="4262063"/>
            <a:ext cx="548855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50" b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FTIR</a:t>
            </a:r>
            <a:endParaRPr lang="es-ES" sz="1050" b="1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105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s-ES" sz="1050">
                <a:solidFill>
                  <a:srgbClr val="122D4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s-ES" sz="105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26BAAE-B5FD-40B5-B356-B74984404E98}"/>
              </a:ext>
            </a:extLst>
          </p:cNvPr>
          <p:cNvSpPr txBox="1"/>
          <p:nvPr/>
        </p:nvSpPr>
        <p:spPr>
          <a:xfrm>
            <a:off x="1925564" y="1754455"/>
            <a:ext cx="548855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MIRAS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9F2234-B0CB-421C-9BCA-848A278A697A}"/>
              </a:ext>
            </a:extLst>
          </p:cNvPr>
          <p:cNvSpPr/>
          <p:nvPr/>
        </p:nvSpPr>
        <p:spPr>
          <a:xfrm>
            <a:off x="3189635" y="1674815"/>
            <a:ext cx="1521665" cy="2509043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F2A47E-BD62-42C3-B2B3-094B6C1E8BFA}"/>
              </a:ext>
            </a:extLst>
          </p:cNvPr>
          <p:cNvSpPr txBox="1"/>
          <p:nvPr/>
        </p:nvSpPr>
        <p:spPr>
          <a:xfrm>
            <a:off x="-1516" y="4930900"/>
            <a:ext cx="3589586" cy="220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00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1000" dirty="0" err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Harkiolaki</a:t>
            </a:r>
            <a:r>
              <a:rPr lang="en-US" sz="100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et al. DOI:10.1042/ETLS20170086 ; CC BY 4.0 modified</a:t>
            </a:r>
          </a:p>
        </p:txBody>
      </p:sp>
    </p:spTree>
    <p:extLst>
      <p:ext uri="{BB962C8B-B14F-4D97-AF65-F5344CB8AC3E}">
        <p14:creationId xmlns:p14="http://schemas.microsoft.com/office/powerpoint/2010/main" val="168270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Current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Collaborations and </a:t>
            </a:r>
            <a:r>
              <a:rPr lang="en-US">
                <a:solidFill>
                  <a:srgbClr val="000000"/>
                </a:solidFill>
              </a:rPr>
              <a:t>Leadership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0577D4-CBBB-4E20-A0FF-44FBEA1CD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91" y="3966145"/>
            <a:ext cx="2019374" cy="38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CE7BF-D1BC-428E-951C-F1479BD601AD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02" y="1433680"/>
            <a:ext cx="1490028" cy="768032"/>
          </a:xfrm>
          <a:prstGeom prst="rect">
            <a:avLst/>
          </a:prstGeom>
        </p:spPr>
      </p:pic>
      <p:pic>
        <p:nvPicPr>
          <p:cNvPr id="11" name="Picture 10" descr="EU-flag_H2020">
            <a:extLst>
              <a:ext uri="{FF2B5EF4-FFF2-40B4-BE49-F238E27FC236}">
                <a16:creationId xmlns:a16="http://schemas.microsoft.com/office/drawing/2014/main" id="{669339B3-7230-4E1B-89E8-7D4E71960F12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69" y="903542"/>
            <a:ext cx="1809776" cy="4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D8B9A73-3D3B-4031-A001-7865AB32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69" y="2426442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1D404C-24B7-4F5B-AB29-1A3DE4CAF283}"/>
              </a:ext>
            </a:extLst>
          </p:cNvPr>
          <p:cNvSpPr/>
          <p:nvPr/>
        </p:nvSpPr>
        <p:spPr>
          <a:xfrm>
            <a:off x="659037" y="1078180"/>
            <a:ext cx="5856619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iNEXT-Discovery</a:t>
            </a:r>
            <a:r>
              <a:rPr lang="en-US" sz="1600"/>
              <a:t> </a:t>
            </a:r>
            <a:r>
              <a:rPr lang="en-US" sz="1600" dirty="0"/>
              <a:t>EU project </a:t>
            </a:r>
            <a:r>
              <a:rPr lang="en-US" sz="1600"/>
              <a:t>(H2020).</a:t>
            </a:r>
            <a:endParaRPr lang="en-US" sz="16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/>
              <a:t>CoCID</a:t>
            </a:r>
            <a:r>
              <a:rPr lang="es-ES" sz="1600"/>
              <a:t> (Compact </a:t>
            </a:r>
            <a:r>
              <a:rPr lang="es-ES" sz="1600" dirty="0" err="1"/>
              <a:t>Cell</a:t>
            </a:r>
            <a:r>
              <a:rPr lang="es-ES" sz="1600" dirty="0"/>
              <a:t> </a:t>
            </a:r>
            <a:r>
              <a:rPr lang="es-ES" sz="1600" err="1"/>
              <a:t>Imaging</a:t>
            </a:r>
            <a:r>
              <a:rPr lang="es-ES" sz="1600"/>
              <a:t> Device) </a:t>
            </a:r>
            <a:r>
              <a:rPr lang="es-ES" sz="1600" dirty="0"/>
              <a:t>E</a:t>
            </a:r>
            <a:r>
              <a:rPr lang="en-US" sz="1600" dirty="0"/>
              <a:t>U project </a:t>
            </a:r>
            <a:r>
              <a:rPr lang="en-US" sz="1600"/>
              <a:t>(H2020)</a:t>
            </a:r>
            <a:endParaRPr lang="en-US" sz="16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COST</a:t>
            </a:r>
            <a:r>
              <a:rPr lang="en-US" sz="1600"/>
              <a:t> Actions: CUMULIS, Bioneca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EA264-F9AE-4AB2-8C1A-002CBAC76300}"/>
              </a:ext>
            </a:extLst>
          </p:cNvPr>
          <p:cNvSpPr/>
          <p:nvPr/>
        </p:nvSpPr>
        <p:spPr>
          <a:xfrm>
            <a:off x="950349" y="685784"/>
            <a:ext cx="145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/>
              <a:t>Partnerships</a:t>
            </a:r>
            <a:endParaRPr lang="en-US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2BB11-5EE7-4A75-BFE0-73A2FB0E3F83}"/>
              </a:ext>
            </a:extLst>
          </p:cNvPr>
          <p:cNvSpPr/>
          <p:nvPr/>
        </p:nvSpPr>
        <p:spPr>
          <a:xfrm>
            <a:off x="950349" y="2266556"/>
            <a:ext cx="145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/>
              <a:t>Leading roles</a:t>
            </a:r>
            <a:endParaRPr lang="en-US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190651-C6AA-47DE-A388-9278B2EAD089}"/>
              </a:ext>
            </a:extLst>
          </p:cNvPr>
          <p:cNvSpPr/>
          <p:nvPr/>
        </p:nvSpPr>
        <p:spPr>
          <a:xfrm>
            <a:off x="950349" y="3897430"/>
            <a:ext cx="253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/>
              <a:t>Scientific collaborations</a:t>
            </a:r>
            <a:endParaRPr lang="en-US" sz="1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34DCD-DC1C-44CB-8C42-4F44573FF8E5}"/>
              </a:ext>
            </a:extLst>
          </p:cNvPr>
          <p:cNvSpPr/>
          <p:nvPr/>
        </p:nvSpPr>
        <p:spPr>
          <a:xfrm>
            <a:off x="659037" y="4263744"/>
            <a:ext cx="605549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/>
              <a:t>FTIR+</a:t>
            </a:r>
            <a:r>
              <a:rPr lang="es-ES" sz="1600">
                <a:latin typeface="Symbol" panose="05050102010706020507" pitchFamily="18" charset="2"/>
              </a:rPr>
              <a:t>m</a:t>
            </a:r>
            <a:r>
              <a:rPr lang="es-ES" sz="1600"/>
              <a:t>XRF: </a:t>
            </a:r>
            <a:r>
              <a:rPr lang="en-US" sz="1600"/>
              <a:t>BioNanoProbe@APS, Institut Curie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TXM</a:t>
            </a:r>
            <a:r>
              <a:rPr lang="es-ES" sz="1600"/>
              <a:t>+</a:t>
            </a:r>
            <a:r>
              <a:rPr lang="es-ES" sz="1600">
                <a:latin typeface="Symbol" panose="05050102010706020507" pitchFamily="18" charset="2"/>
              </a:rPr>
              <a:t>m</a:t>
            </a:r>
            <a:r>
              <a:rPr lang="es-ES" sz="1600"/>
              <a:t>XRF: </a:t>
            </a:r>
            <a:r>
              <a:rPr lang="en-US" sz="1600"/>
              <a:t>ID16A@ESRF, BL24@Diamond</a:t>
            </a: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ABAD12-7FC0-4AD2-92AF-734BF0C748BA}"/>
              </a:ext>
            </a:extLst>
          </p:cNvPr>
          <p:cNvSpPr/>
          <p:nvPr/>
        </p:nvSpPr>
        <p:spPr>
          <a:xfrm>
            <a:off x="659037" y="2788267"/>
            <a:ext cx="5856619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Leader </a:t>
            </a:r>
            <a:r>
              <a:rPr lang="en-US" sz="1600" dirty="0"/>
              <a:t>in WP29 Joint Research Activity </a:t>
            </a:r>
            <a:r>
              <a:rPr lang="en-US" sz="1600"/>
              <a:t>in </a:t>
            </a:r>
            <a:r>
              <a:rPr lang="en-US" sz="1600" b="1"/>
              <a:t>iNEXT-Discovery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Membership in </a:t>
            </a:r>
            <a:r>
              <a:rPr lang="en-US" sz="1600" dirty="0"/>
              <a:t>the Executive Board of </a:t>
            </a:r>
            <a:r>
              <a:rPr lang="en-US" sz="1600" b="1" dirty="0" err="1"/>
              <a:t>iNEXT</a:t>
            </a:r>
            <a:r>
              <a:rPr lang="en-US" sz="1600" b="1" dirty="0"/>
              <a:t>-Discovery</a:t>
            </a:r>
            <a:r>
              <a:rPr lang="en-US" sz="1600" dirty="0"/>
              <a:t> (5 </a:t>
            </a:r>
            <a:r>
              <a:rPr lang="en-US" sz="1600"/>
              <a:t>members)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270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B1B59ED-6248-4CDE-9D46-1FBC217FADFF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7097878" y="1504496"/>
            <a:ext cx="130803" cy="123581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5532548" y="2740314"/>
            <a:ext cx="3392266" cy="59940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alpha val="69020"/>
              </a:scheme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BioLab</a:t>
            </a:r>
          </a:p>
          <a:p>
            <a:pPr algn="ctr"/>
            <a:r>
              <a:rPr lang="es-ES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P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roteomics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200" y="1828678"/>
            <a:ext cx="1432335" cy="51743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bg1">
                <a:lumMod val="65000"/>
                <a:alpha val="69020"/>
              </a:schemeClr>
            </a:solidFill>
            <a:prstDash val="sysDash"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NCD-SWEET</a:t>
            </a:r>
          </a:p>
          <a:p>
            <a:pPr algn="ctr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(bioSAXS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932" y="976609"/>
            <a:ext cx="1574385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alpha val="69020"/>
              </a:schemeClr>
            </a:solidFill>
            <a:prstDash val="sysDot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lvl="0"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Cryo-EM</a:t>
            </a:r>
          </a:p>
          <a:p>
            <a:pPr lvl="0" algn="ctr"/>
            <a:r>
              <a:rPr lang="en-US" sz="1400" b="1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(Single Particle)</a:t>
            </a:r>
          </a:p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78333" y="133012"/>
            <a:ext cx="6820591" cy="428849"/>
          </a:xfrm>
        </p:spPr>
        <p:txBody>
          <a:bodyPr>
            <a:normAutofit/>
          </a:bodyPr>
          <a:lstStyle/>
          <a:p>
            <a:r>
              <a:rPr lang="en-US"/>
              <a:t>Towards correlation </a:t>
            </a:r>
            <a:r>
              <a:rPr lang="en-US" dirty="0"/>
              <a:t>between existing program tools</a:t>
            </a:r>
          </a:p>
        </p:txBody>
      </p:sp>
      <p:cxnSp>
        <p:nvCxnSpPr>
          <p:cNvPr id="13" name="Straight Arrow Connector 12"/>
          <p:cNvCxnSpPr>
            <a:cxnSpLocks/>
            <a:stCxn id="15" idx="2"/>
            <a:endCxn id="4" idx="0"/>
          </p:cNvCxnSpPr>
          <p:nvPr/>
        </p:nvCxnSpPr>
        <p:spPr>
          <a:xfrm flipH="1">
            <a:off x="7228681" y="2363121"/>
            <a:ext cx="984868" cy="377193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9" idx="2"/>
            <a:endCxn id="14" idx="0"/>
          </p:cNvCxnSpPr>
          <p:nvPr/>
        </p:nvCxnSpPr>
        <p:spPr>
          <a:xfrm>
            <a:off x="3869679" y="2382029"/>
            <a:ext cx="0" cy="352723"/>
          </a:xfrm>
          <a:prstGeom prst="straightConnector1">
            <a:avLst/>
          </a:prstGeom>
          <a:ln w="381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0"/>
            <a:endCxn id="8" idx="2"/>
          </p:cNvCxnSpPr>
          <p:nvPr/>
        </p:nvCxnSpPr>
        <p:spPr>
          <a:xfrm flipH="1" flipV="1">
            <a:off x="6049368" y="2346116"/>
            <a:ext cx="1179313" cy="39419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809528" y="3713032"/>
            <a:ext cx="6940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In-house MX program is now expanding to cellular biology (TXM, Mistral BL), but limited by tools and facilities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Increasing pressure for correlative microscopies (only </a:t>
            </a:r>
            <a:r>
              <a:rPr lang="en-US" sz="1400" dirty="0" err="1"/>
              <a:t>cryo</a:t>
            </a:r>
            <a:r>
              <a:rPr lang="en-US" sz="1400" dirty="0"/>
              <a:t> 2D epifluorescence available, need for cryo3D techniques)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Sample preparation and user assistance at ALBA biolabs are critical for 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C94AF-4200-44EF-9A69-2D68EACDFDDF}"/>
              </a:ext>
            </a:extLst>
          </p:cNvPr>
          <p:cNvSpPr txBox="1"/>
          <p:nvPr/>
        </p:nvSpPr>
        <p:spPr>
          <a:xfrm>
            <a:off x="2981148" y="2734752"/>
            <a:ext cx="1777061" cy="59940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BioLab</a:t>
            </a:r>
            <a:endParaRPr lang="en-US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Sample prep (P2)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6B42D-F10F-4220-B63A-8AD37D959282}"/>
              </a:ext>
            </a:extLst>
          </p:cNvPr>
          <p:cNvSpPr txBox="1"/>
          <p:nvPr/>
        </p:nvSpPr>
        <p:spPr>
          <a:xfrm>
            <a:off x="7575662" y="1828843"/>
            <a:ext cx="1275773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XALOC</a:t>
            </a:r>
          </a:p>
          <a:p>
            <a:pPr algn="ctr"/>
            <a:r>
              <a:rPr lang="en-US" sz="1400" b="1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(HT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MX)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FA0E3-3E35-43AB-9600-C25A2E5D09D2}"/>
              </a:ext>
            </a:extLst>
          </p:cNvPr>
          <p:cNvSpPr txBox="1"/>
          <p:nvPr/>
        </p:nvSpPr>
        <p:spPr>
          <a:xfrm>
            <a:off x="2935749" y="1847751"/>
            <a:ext cx="1867859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MISTRAL</a:t>
            </a:r>
            <a:endParaRPr lang="en-US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 b="1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(SXR Transmission Tomo)</a:t>
            </a:r>
            <a:endParaRPr lang="en-US" sz="1400" b="1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DB142-2139-40F9-92AF-381DF2F422B1}"/>
              </a:ext>
            </a:extLst>
          </p:cNvPr>
          <p:cNvSpPr txBox="1"/>
          <p:nvPr/>
        </p:nvSpPr>
        <p:spPr>
          <a:xfrm>
            <a:off x="878333" y="1847751"/>
            <a:ext cx="1698054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MIRAS</a:t>
            </a:r>
            <a:endParaRPr lang="en-US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 b="1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(FTIR)</a:t>
            </a:r>
            <a:endParaRPr lang="en-US" sz="1400" b="1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2CD916-0E3D-4BFE-900C-E39EBAAEB055}"/>
              </a:ext>
            </a:extLst>
          </p:cNvPr>
          <p:cNvSpPr txBox="1"/>
          <p:nvPr/>
        </p:nvSpPr>
        <p:spPr>
          <a:xfrm>
            <a:off x="566068" y="2742599"/>
            <a:ext cx="2010640" cy="59940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Biolab</a:t>
            </a:r>
          </a:p>
          <a:p>
            <a:pPr algn="ctr"/>
            <a:r>
              <a:rPr lang="en-US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Mammal cell lab</a:t>
            </a:r>
            <a:endParaRPr lang="en-US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19C5AA-C85C-47AA-B0E4-516EDA5F5C8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727360" y="2382029"/>
            <a:ext cx="16305" cy="319066"/>
          </a:xfrm>
          <a:prstGeom prst="straightConnector1">
            <a:avLst/>
          </a:prstGeom>
          <a:ln w="381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DAC5652-BCA9-4DE1-B812-6E5C75747921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>
            <a:off x="2576387" y="2114890"/>
            <a:ext cx="359362" cy="0"/>
          </a:xfrm>
          <a:prstGeom prst="straightConnector1">
            <a:avLst/>
          </a:prstGeom>
          <a:ln w="381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90C4535-56B4-488E-98AE-FED1D7CD6D58}"/>
              </a:ext>
            </a:extLst>
          </p:cNvPr>
          <p:cNvSpPr txBox="1"/>
          <p:nvPr/>
        </p:nvSpPr>
        <p:spPr>
          <a:xfrm>
            <a:off x="512200" y="977623"/>
            <a:ext cx="2064187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ysDot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lvl="0" algn="ctr"/>
            <a:r>
              <a:rPr lang="en-US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FAXTOR</a:t>
            </a:r>
          </a:p>
          <a:p>
            <a:pPr lvl="0" algn="ctr"/>
            <a:r>
              <a:rPr lang="en-US" sz="1400" b="1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(HXR Tomo)</a:t>
            </a:r>
          </a:p>
          <a:p>
            <a:pPr algn="ctr"/>
            <a:endParaRPr lang="en-US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6B06E5-D2F3-4A8A-B066-BBF7E6607E77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576708" y="3042301"/>
            <a:ext cx="432693" cy="6380"/>
          </a:xfrm>
          <a:prstGeom prst="straightConnector1">
            <a:avLst/>
          </a:prstGeom>
          <a:ln w="381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18EC60-7BC8-4AA8-A3BF-DF96A6B61899}"/>
              </a:ext>
            </a:extLst>
          </p:cNvPr>
          <p:cNvCxnSpPr>
            <a:cxnSpLocks/>
          </p:cNvCxnSpPr>
          <p:nvPr/>
        </p:nvCxnSpPr>
        <p:spPr>
          <a:xfrm flipH="1">
            <a:off x="1727360" y="1515486"/>
            <a:ext cx="8152" cy="333062"/>
          </a:xfrm>
          <a:prstGeom prst="straightConnector1">
            <a:avLst/>
          </a:prstGeom>
          <a:ln w="381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855170-8296-4C6A-A472-6327BB308180}"/>
              </a:ext>
            </a:extLst>
          </p:cNvPr>
          <p:cNvCxnSpPr>
            <a:cxnSpLocks/>
          </p:cNvCxnSpPr>
          <p:nvPr/>
        </p:nvCxnSpPr>
        <p:spPr>
          <a:xfrm>
            <a:off x="706933" y="1511901"/>
            <a:ext cx="0" cy="1238923"/>
          </a:xfrm>
          <a:prstGeom prst="straightConnector1">
            <a:avLst/>
          </a:prstGeom>
          <a:ln w="381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0DD87E9-5470-44BC-92B9-362FD75D6D4E}"/>
              </a:ext>
            </a:extLst>
          </p:cNvPr>
          <p:cNvSpPr txBox="1"/>
          <p:nvPr/>
        </p:nvSpPr>
        <p:spPr>
          <a:xfrm>
            <a:off x="7339361" y="985636"/>
            <a:ext cx="1431259" cy="53427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1">
                <a:alpha val="69020"/>
              </a:schemeClr>
            </a:solidFill>
            <a:prstDash val="sysDot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lvl="0"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XAIRA</a:t>
            </a:r>
          </a:p>
          <a:p>
            <a:pPr lvl="0" algn="ctr"/>
            <a:r>
              <a:rPr lang="en-US" sz="1400" b="1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(</a:t>
            </a:r>
            <a:r>
              <a:rPr lang="en-US" sz="1400" b="1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400" b="1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  <a:cs typeface="Arial" panose="020B0604020202020204" pitchFamily="34" charset="0"/>
              </a:rPr>
              <a:t>MX)</a:t>
            </a:r>
          </a:p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08C743D-F4FE-424E-A13A-6083F5D2FF84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228681" y="1515486"/>
            <a:ext cx="161631" cy="122482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2CF9636-825B-4705-A3CD-BD83868A52A8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8054991" y="1519914"/>
            <a:ext cx="88345" cy="32783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3A43CD4-3E72-4AB7-A92D-F4FF99147069}"/>
              </a:ext>
            </a:extLst>
          </p:cNvPr>
          <p:cNvSpPr txBox="1"/>
          <p:nvPr/>
        </p:nvSpPr>
        <p:spPr>
          <a:xfrm>
            <a:off x="298615" y="3772254"/>
            <a:ext cx="1248450" cy="33834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olid"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in operation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0E1583-C252-4924-B46D-8256EEFFA4D2}"/>
              </a:ext>
            </a:extLst>
          </p:cNvPr>
          <p:cNvSpPr txBox="1"/>
          <p:nvPr/>
        </p:nvSpPr>
        <p:spPr>
          <a:xfrm>
            <a:off x="300278" y="4257042"/>
            <a:ext cx="1281698" cy="30158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sysDot"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 algn="ctr"/>
            <a:r>
              <a:rPr lang="es-ES" sz="120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i</a:t>
            </a:r>
            <a:r>
              <a:rPr lang="en-US" sz="120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n construction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07454C-1B01-44F0-98F7-39EC1DF83370}"/>
              </a:ext>
            </a:extLst>
          </p:cNvPr>
          <p:cNvSpPr txBox="1"/>
          <p:nvPr/>
        </p:nvSpPr>
        <p:spPr>
          <a:xfrm>
            <a:off x="300081" y="4692382"/>
            <a:ext cx="1248450" cy="33834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000000">
                <a:alpha val="69020"/>
              </a:srgbClr>
            </a:solidFill>
            <a:prstDash val="dash"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20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not optimized</a:t>
            </a:r>
            <a:endParaRPr lang="en-US" sz="12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062E177-6CA2-4369-9285-D6A588A8E68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6069297" y="1510887"/>
            <a:ext cx="265828" cy="33686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row: Curved Down 53">
            <a:extLst>
              <a:ext uri="{FF2B5EF4-FFF2-40B4-BE49-F238E27FC236}">
                <a16:creationId xmlns:a16="http://schemas.microsoft.com/office/drawing/2014/main" id="{6606248C-E194-46F2-AD26-6E91E4FB2484}"/>
              </a:ext>
            </a:extLst>
          </p:cNvPr>
          <p:cNvSpPr/>
          <p:nvPr/>
        </p:nvSpPr>
        <p:spPr>
          <a:xfrm flipH="1">
            <a:off x="4602309" y="1675538"/>
            <a:ext cx="3020808" cy="394198"/>
          </a:xfrm>
          <a:prstGeom prst="curvedDownArrow">
            <a:avLst>
              <a:gd name="adj1" fmla="val 25000"/>
              <a:gd name="adj2" fmla="val 9928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A890-9441-4B5F-80D3-8AF455E82EF4}"/>
              </a:ext>
            </a:extLst>
          </p:cNvPr>
          <p:cNvSpPr txBox="1"/>
          <p:nvPr/>
        </p:nvSpPr>
        <p:spPr>
          <a:xfrm>
            <a:off x="566068" y="542066"/>
            <a:ext cx="2486921" cy="32734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600" b="1" dirty="0">
                <a:cs typeface="Arial" panose="020B0604020202020204" pitchFamily="34" charset="0"/>
              </a:rPr>
              <a:t>Cell and </a:t>
            </a:r>
            <a:r>
              <a:rPr lang="es-ES" sz="1600" b="1" dirty="0" err="1">
                <a:cs typeface="Arial" panose="020B0604020202020204" pitchFamily="34" charset="0"/>
              </a:rPr>
              <a:t>Tissue</a:t>
            </a:r>
            <a:r>
              <a:rPr lang="es-ES" sz="1600" b="1" dirty="0">
                <a:cs typeface="Arial" panose="020B0604020202020204" pitchFamily="34" charset="0"/>
              </a:rPr>
              <a:t> </a:t>
            </a:r>
            <a:r>
              <a:rPr lang="es-ES" sz="1600" b="1" dirty="0" err="1">
                <a:cs typeface="Arial" panose="020B0604020202020204" pitchFamily="34" charset="0"/>
              </a:rPr>
              <a:t>imaging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41166F-0F5A-4835-8CDF-46D67B69115E}"/>
              </a:ext>
            </a:extLst>
          </p:cNvPr>
          <p:cNvSpPr txBox="1"/>
          <p:nvPr/>
        </p:nvSpPr>
        <p:spPr>
          <a:xfrm>
            <a:off x="5421678" y="567484"/>
            <a:ext cx="2356118" cy="32734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600" b="1" dirty="0">
                <a:cs typeface="Arial" panose="020B0604020202020204" pitchFamily="34" charset="0"/>
              </a:rPr>
              <a:t>Macromolecular </a:t>
            </a:r>
            <a:r>
              <a:rPr lang="es-ES" sz="1600" b="1" dirty="0" err="1">
                <a:cs typeface="Arial" panose="020B0604020202020204" pitchFamily="34" charset="0"/>
              </a:rPr>
              <a:t>structure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D3FAF-9777-422E-99A7-DCC3A9C06DC5}"/>
              </a:ext>
            </a:extLst>
          </p:cNvPr>
          <p:cNvGrpSpPr/>
          <p:nvPr/>
        </p:nvGrpSpPr>
        <p:grpSpPr>
          <a:xfrm>
            <a:off x="3464431" y="894828"/>
            <a:ext cx="1560477" cy="347472"/>
            <a:chOff x="3197731" y="732903"/>
            <a:chExt cx="1560477" cy="347472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1AFFA24A-22BC-4C7B-B098-832CE0C7D7F3}"/>
                </a:ext>
              </a:extLst>
            </p:cNvPr>
            <p:cNvSpPr/>
            <p:nvPr/>
          </p:nvSpPr>
          <p:spPr>
            <a:xfrm>
              <a:off x="4314825" y="732903"/>
              <a:ext cx="443383" cy="347472"/>
            </a:xfrm>
            <a:prstGeom prst="rightArrow">
              <a:avLst>
                <a:gd name="adj1" fmla="val 40766"/>
                <a:gd name="adj2" fmla="val 50000"/>
              </a:avLst>
            </a:prstGeom>
            <a:solidFill>
              <a:srgbClr val="FF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EF716BD-D95C-4797-B36A-A3A2D4A63000}"/>
                </a:ext>
              </a:extLst>
            </p:cNvPr>
            <p:cNvSpPr/>
            <p:nvPr/>
          </p:nvSpPr>
          <p:spPr>
            <a:xfrm>
              <a:off x="3378810" y="752751"/>
              <a:ext cx="10792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400" b="1" dirty="0" err="1"/>
                <a:t>Resolution</a:t>
              </a:r>
              <a:endParaRPr lang="en-US" sz="1400" b="1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02C9DF-699D-4ED9-9A96-FF2ABCEEA54B}"/>
                </a:ext>
              </a:extLst>
            </p:cNvPr>
            <p:cNvSpPr/>
            <p:nvPr/>
          </p:nvSpPr>
          <p:spPr>
            <a:xfrm>
              <a:off x="3197731" y="833184"/>
              <a:ext cx="217044" cy="1469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431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5" grpId="0" animBg="1"/>
      <p:bldP spid="30" grpId="0" animBg="1"/>
      <p:bldP spid="5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16870</TotalTime>
  <Words>869</Words>
  <Application>Microsoft Office PowerPoint</Application>
  <PresentationFormat>On-screen Show (16:9)</PresentationFormat>
  <Paragraphs>182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Abel</vt:lpstr>
      <vt:lpstr>Arial</vt:lpstr>
      <vt:lpstr>Arial Black</vt:lpstr>
      <vt:lpstr>Arial Narrow</vt:lpstr>
      <vt:lpstr>Calibri</vt:lpstr>
      <vt:lpstr>Symbol</vt:lpstr>
      <vt:lpstr>Tema de Office</vt:lpstr>
      <vt:lpstr>Current Status of the Tools in Cell and Tissue Biology</vt:lpstr>
      <vt:lpstr>PowerPoint Presentation</vt:lpstr>
      <vt:lpstr>Challenges</vt:lpstr>
      <vt:lpstr>European Context</vt:lpstr>
      <vt:lpstr>Branding</vt:lpstr>
      <vt:lpstr>Current tools in Structural Cellular and Tissue Biology at ALBA</vt:lpstr>
      <vt:lpstr>Current status of the Life Sciences tools</vt:lpstr>
      <vt:lpstr>Current Collaborations and Leadership</vt:lpstr>
      <vt:lpstr>Towards correlation between existing program tools</vt:lpstr>
      <vt:lpstr>Our strategy at a glance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Judith Juanhuix Gibert</cp:lastModifiedBy>
  <cp:revision>143</cp:revision>
  <dcterms:created xsi:type="dcterms:W3CDTF">2015-04-21T23:16:41Z</dcterms:created>
  <dcterms:modified xsi:type="dcterms:W3CDTF">2021-11-08T12:53:11Z</dcterms:modified>
</cp:coreProperties>
</file>