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4" r:id="rId3"/>
    <p:sldId id="257" r:id="rId4"/>
    <p:sldId id="814" r:id="rId5"/>
    <p:sldId id="815" r:id="rId6"/>
    <p:sldId id="285" r:id="rId7"/>
    <p:sldId id="816" r:id="rId8"/>
    <p:sldId id="279" r:id="rId9"/>
    <p:sldId id="817" r:id="rId10"/>
    <p:sldId id="818" r:id="rId11"/>
    <p:sldId id="287" r:id="rId12"/>
    <p:sldId id="294" r:id="rId13"/>
    <p:sldId id="295" r:id="rId14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63543"/>
  </p:normalViewPr>
  <p:slideViewPr>
    <p:cSldViewPr snapToGrid="0">
      <p:cViewPr>
        <p:scale>
          <a:sx n="88" d="100"/>
          <a:sy n="88" d="100"/>
        </p:scale>
        <p:origin x="2296" y="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7/11/21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7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12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4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55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76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7/11/21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7/11/21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7/11/21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7/11/21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7/11/21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7/11/21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7/11/21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7/11/21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7/11/21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4662" y="2153978"/>
            <a:ext cx="6639338" cy="1244712"/>
          </a:xfrm>
        </p:spPr>
        <p:txBody>
          <a:bodyPr/>
          <a:lstStyle/>
          <a:p>
            <a:r>
              <a:rPr lang="en-GB" sz="3200" dirty="0"/>
              <a:t>Introduction to the mission</a:t>
            </a:r>
            <a:endParaRPr lang="en-US" sz="300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Klaus </a:t>
            </a:r>
            <a:r>
              <a:rPr lang="en-US" dirty="0" err="1"/>
              <a:t>Attenkofer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8.11.2021</a:t>
            </a: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01" y="117516"/>
            <a:ext cx="7070271" cy="994172"/>
          </a:xfrm>
        </p:spPr>
        <p:txBody>
          <a:bodyPr/>
          <a:lstStyle/>
          <a:p>
            <a:r>
              <a:rPr lang="en-US" dirty="0"/>
              <a:t>ALBA II process during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671006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buFontTx/>
              <a:buChar char="-"/>
            </a:pPr>
            <a:r>
              <a:rPr lang="en-US" sz="1400" dirty="0"/>
              <a:t>ALBA II Colloquia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671006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- 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March</a:t>
            </a:r>
            <a:endParaRPr lang="en-E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April</a:t>
            </a:r>
            <a:endParaRPr lang="en-E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May</a:t>
            </a:r>
            <a:endParaRPr lang="en-E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June</a:t>
            </a:r>
            <a:endParaRPr lang="en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July</a:t>
            </a:r>
            <a:endParaRPr lang="en-E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August</a:t>
            </a:r>
            <a:endParaRPr lang="en-E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September</a:t>
            </a:r>
            <a:endParaRPr lang="en-E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October</a:t>
            </a:r>
            <a:endParaRPr lang="en-E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November</a:t>
            </a:r>
            <a:endParaRPr lang="en-E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December</a:t>
            </a:r>
            <a:endParaRPr lang="en-ES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823422" y="3285842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039330" y="437299"/>
            <a:ext cx="2720744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999873" y="3952203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3684407" y="4101699"/>
            <a:ext cx="914400" cy="5457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ALBA II BLs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4236456" y="4157996"/>
            <a:ext cx="937440" cy="2985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>
            <a:off x="4828615" y="4709629"/>
            <a:ext cx="33853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38033" y="386530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94906" y="3696961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276095" y="38085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 of ALBA II BLs</a:t>
            </a:r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73F222-C5A0-41DF-9997-2E2B6B533397}"/>
              </a:ext>
            </a:extLst>
          </p:cNvPr>
          <p:cNvSpPr txBox="1"/>
          <p:nvPr/>
        </p:nvSpPr>
        <p:spPr>
          <a:xfrm rot="16200000">
            <a:off x="213491" y="3922271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BL concepts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ALBA) – 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# of them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A5064C-4A59-4631-9869-5C65ABD608A0}"/>
              </a:ext>
            </a:extLst>
          </p:cNvPr>
          <p:cNvSpPr txBox="1"/>
          <p:nvPr/>
        </p:nvSpPr>
        <p:spPr>
          <a:xfrm rot="16200000">
            <a:off x="2839481" y="413961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8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Review Goals: </a:t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02" y="201344"/>
            <a:ext cx="7933709" cy="4582026"/>
          </a:xfrm>
        </p:spPr>
        <p:txBody>
          <a:bodyPr>
            <a:noAutofit/>
          </a:bodyPr>
          <a:lstStyle/>
          <a:p>
            <a:r>
              <a:rPr lang="en-US" sz="2000" dirty="0"/>
              <a:t>General goals of the review</a:t>
            </a:r>
            <a:r>
              <a:rPr lang="en-GB" sz="2000" dirty="0"/>
              <a:t>:</a:t>
            </a:r>
          </a:p>
          <a:p>
            <a:pPr lvl="1"/>
            <a:r>
              <a:rPr lang="en-GB" dirty="0"/>
              <a:t>Provides ownership to the section team by creating mission and strategy in a bottom up approach.</a:t>
            </a:r>
          </a:p>
          <a:p>
            <a:pPr lvl="1"/>
            <a:r>
              <a:rPr lang="en-GB" dirty="0"/>
              <a:t>Is there a clear defined vision for the reviewed area which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GB" dirty="0"/>
              <a:t>Brands ALBA giving it a unique role within the competitors.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GB" dirty="0"/>
              <a:t>Matches the societal needs of the next 2 decades. 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GB" dirty="0"/>
              <a:t>Reflects the expected needs of the Spanish community.</a:t>
            </a:r>
          </a:p>
          <a:p>
            <a:pPr lvl="1"/>
            <a:r>
              <a:rPr lang="en-GB" dirty="0"/>
              <a:t>Are the risks understood and is the strategy appropriate to fulfil the mission?</a:t>
            </a:r>
          </a:p>
          <a:p>
            <a:r>
              <a:rPr lang="en-GB" sz="2000" dirty="0"/>
              <a:t>Specific goals in the S Review:</a:t>
            </a:r>
          </a:p>
          <a:p>
            <a:pPr lvl="1"/>
            <a:r>
              <a:rPr lang="en-GB" dirty="0"/>
              <a:t>Is the definition of the mission focused enough to achieve the goals with reasonable efforts and is the mission broad enough to address the challenges of the next 20 years.</a:t>
            </a:r>
          </a:p>
          <a:p>
            <a:pPr lvl="1"/>
            <a:r>
              <a:rPr lang="en-GB" dirty="0"/>
              <a:t>Is the suite of proposed tools and services appropriate to achieve the mission.</a:t>
            </a:r>
          </a:p>
          <a:p>
            <a:pPr lvl="1"/>
            <a:r>
              <a:rPr lang="en-GB" dirty="0"/>
              <a:t>Is the the approach of integrating the cryo-TEM tomography by a strategic partner appropriate.</a:t>
            </a:r>
          </a:p>
          <a:p>
            <a:pPr lvl="1"/>
            <a:r>
              <a:rPr lang="en-US" dirty="0"/>
              <a:t>Is the effort put on the right areas to achieve the mission.</a:t>
            </a:r>
          </a:p>
          <a:p>
            <a:pPr lvl="1"/>
            <a:r>
              <a:rPr lang="en-US" dirty="0"/>
              <a:t>Is the strategy of the industrial program sound?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42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Review Format: </a:t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02" y="459082"/>
            <a:ext cx="7933709" cy="4582026"/>
          </a:xfrm>
        </p:spPr>
        <p:txBody>
          <a:bodyPr>
            <a:noAutofit/>
          </a:bodyPr>
          <a:lstStyle/>
          <a:p>
            <a:r>
              <a:rPr lang="en-US" sz="2000" dirty="0"/>
              <a:t>Four Blocks</a:t>
            </a:r>
            <a:r>
              <a:rPr lang="en-GB" sz="2000" dirty="0"/>
              <a:t>:</a:t>
            </a:r>
          </a:p>
          <a:p>
            <a:pPr lvl="1"/>
            <a:r>
              <a:rPr lang="en-GB" dirty="0"/>
              <a:t>The structure will follow:</a:t>
            </a:r>
          </a:p>
          <a:p>
            <a:pPr lvl="2"/>
            <a:r>
              <a:rPr lang="en-GB" dirty="0"/>
              <a:t>Defining mission and presenting the existing program overview.</a:t>
            </a:r>
          </a:p>
          <a:p>
            <a:pPr lvl="2"/>
            <a:r>
              <a:rPr lang="en-GB" dirty="0"/>
              <a:t>Presenting the status quo with SWOT and gap analysis (in respect to the mission) of all instruments</a:t>
            </a:r>
          </a:p>
          <a:p>
            <a:pPr lvl="2"/>
            <a:r>
              <a:rPr lang="en-GB" dirty="0"/>
              <a:t>The proposed strategy (Vision) with new tools.</a:t>
            </a:r>
          </a:p>
          <a:p>
            <a:pPr lvl="2"/>
            <a:r>
              <a:rPr lang="en-GB" dirty="0"/>
              <a:t>The strategic partnerships: where do we stand and what is our philosophy.</a:t>
            </a:r>
          </a:p>
          <a:p>
            <a:pPr lvl="1"/>
            <a:r>
              <a:rPr lang="en-GB" dirty="0"/>
              <a:t>Format of each block:</a:t>
            </a:r>
          </a:p>
          <a:p>
            <a:pPr lvl="2"/>
            <a:r>
              <a:rPr lang="en-GB" dirty="0"/>
              <a:t>Individual talks are kept below 15min. Most are only 12.</a:t>
            </a:r>
          </a:p>
          <a:p>
            <a:pPr lvl="2"/>
            <a:r>
              <a:rPr lang="en-GB" dirty="0"/>
              <a:t>We try to give everybody a “say”.</a:t>
            </a:r>
          </a:p>
          <a:p>
            <a:pPr lvl="2"/>
            <a:r>
              <a:rPr lang="en-GB" dirty="0"/>
              <a:t>To not disrupt the flow we suggest to make a long discussion after each block. We have some time for short questions for clarification after each talk but this should be kept to 1-2minutes.</a:t>
            </a:r>
          </a:p>
          <a:p>
            <a:pPr lvl="1"/>
            <a:r>
              <a:rPr lang="en-GB" dirty="0"/>
              <a:t>Any additional requests for info can be done today and Judith and myself will try to provide the info tomorrow.</a:t>
            </a:r>
          </a:p>
        </p:txBody>
      </p:sp>
    </p:spTree>
    <p:extLst>
      <p:ext uri="{BB962C8B-B14F-4D97-AF65-F5344CB8AC3E}">
        <p14:creationId xmlns:p14="http://schemas.microsoft.com/office/powerpoint/2010/main" val="63678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Start: </a:t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13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478" y="1986218"/>
            <a:ext cx="4908092" cy="994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Thanks a lot!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1140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83743"/>
            <a:ext cx="7886700" cy="4582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ALBA upgrade decision to a 4</a:t>
            </a:r>
            <a:r>
              <a:rPr lang="en-US" baseline="30000" dirty="0"/>
              <a:t>th</a:t>
            </a:r>
            <a:r>
              <a:rPr lang="en-US" dirty="0"/>
              <a:t> generation synchrotron was granted in December 2020; the goal of the upgrade 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Bringing all facilities of ALBA to a modern, state-of-the-art standard guaranteeing stable and effective operation for the next 20-25 years. </a:t>
            </a:r>
          </a:p>
          <a:p>
            <a:pPr lvl="1"/>
            <a:r>
              <a:rPr lang="en-GB" dirty="0"/>
              <a:t>Significantly strengthening the microscopic capabilities.</a:t>
            </a:r>
          </a:p>
          <a:p>
            <a:pPr lvl="1"/>
            <a:r>
              <a:rPr lang="en-GB" dirty="0"/>
              <a:t>Providing high throughput capabilities and integrating big data approaches in the research portfolio.</a:t>
            </a:r>
          </a:p>
          <a:p>
            <a:pPr lvl="1"/>
            <a:r>
              <a:rPr lang="en-GB" dirty="0"/>
              <a:t>Strengthening the operando and in-situ capabilities.</a:t>
            </a:r>
          </a:p>
          <a:p>
            <a:pPr marL="457200" lvl="1" indent="0">
              <a:buNone/>
            </a:pP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43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ALBA’s Mission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3997156"/>
          </a:xfrm>
        </p:spPr>
        <p:txBody>
          <a:bodyPr>
            <a:noAutofit/>
          </a:bodyPr>
          <a:lstStyle/>
          <a:p>
            <a:r>
              <a:rPr lang="en-US" dirty="0"/>
              <a:t>ALBA is dedicated to provide </a:t>
            </a:r>
            <a:r>
              <a:rPr lang="en-GB" dirty="0"/>
              <a:t>robust highly productive user operation for a broad user community.</a:t>
            </a:r>
          </a:p>
          <a:p>
            <a:r>
              <a:rPr lang="en-GB" dirty="0"/>
              <a:t>In addition, we will provide full services in three focus areas: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Energy.</a:t>
            </a:r>
          </a:p>
          <a:p>
            <a:pPr lvl="1"/>
            <a:r>
              <a:rPr lang="en-GB" dirty="0"/>
              <a:t>Information technology.</a:t>
            </a:r>
          </a:p>
          <a:p>
            <a:r>
              <a:rPr lang="en-GB" dirty="0"/>
              <a:t>Full services mean:</a:t>
            </a:r>
          </a:p>
          <a:p>
            <a:pPr lvl="1"/>
            <a:r>
              <a:rPr lang="en-GB" dirty="0"/>
              <a:t>Provide all sample preparation and computational tools necessary to enable the user to answer key questions and grand challenges of the field.</a:t>
            </a:r>
          </a:p>
          <a:p>
            <a:pPr lvl="1"/>
            <a:r>
              <a:rPr lang="en-US" dirty="0"/>
              <a:t>And develop methodologies using multimodal approaches.</a:t>
            </a:r>
          </a:p>
          <a:p>
            <a:pPr lvl="1"/>
            <a:r>
              <a:rPr lang="en-GB" dirty="0"/>
              <a:t>Add additional characterization tools (mainly microscopic tools like Electron Microscopy) to reach atomic and subatomic resolution or add additional contrast mechanisms.</a:t>
            </a:r>
          </a:p>
          <a:p>
            <a:pPr lvl="1"/>
            <a:r>
              <a:rPr lang="en-GB" dirty="0"/>
              <a:t>Team up with strategic partners to fill resource gaps and still provide full services. 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07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at a Glance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259D5-DDD1-2D4C-8F07-5222E08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" y="415949"/>
            <a:ext cx="5155556" cy="3000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0F61C-217B-C44F-9FAA-964BB8AA6D02}"/>
              </a:ext>
            </a:extLst>
          </p:cNvPr>
          <p:cNvSpPr txBox="1"/>
          <p:nvPr/>
        </p:nvSpPr>
        <p:spPr>
          <a:xfrm>
            <a:off x="6527618" y="900693"/>
            <a:ext cx="3711492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13 ID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super bend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4 (?) BM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 (?)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BC3CE-9E3A-6D41-8F48-D3F333BD5DA9}"/>
              </a:ext>
            </a:extLst>
          </p:cNvPr>
          <p:cNvSpPr txBox="1"/>
          <p:nvPr/>
        </p:nvSpPr>
        <p:spPr>
          <a:xfrm>
            <a:off x="6635626" y="2243643"/>
            <a:ext cx="3398142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2 Straights for RF</a:t>
            </a: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1 Straight for injection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F27AA-86D7-584F-9FEE-498FBF1941C1}"/>
              </a:ext>
            </a:extLst>
          </p:cNvPr>
          <p:cNvSpPr txBox="1"/>
          <p:nvPr/>
        </p:nvSpPr>
        <p:spPr>
          <a:xfrm>
            <a:off x="5459898" y="544098"/>
            <a:ext cx="3339548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Beamlines at ALBA II: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E2EC4-6C7C-B04E-9FF0-E395694E0147}"/>
              </a:ext>
            </a:extLst>
          </p:cNvPr>
          <p:cNvSpPr/>
          <p:nvPr/>
        </p:nvSpPr>
        <p:spPr>
          <a:xfrm>
            <a:off x="5560351" y="2868483"/>
            <a:ext cx="3656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Beamlines at ALBA: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currenly committed or operated ports: </a:t>
            </a:r>
            <a:endParaRPr lang="en-E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7C77-BCAC-A543-9570-A8290D160427}"/>
              </a:ext>
            </a:extLst>
          </p:cNvPr>
          <p:cNvSpPr txBox="1"/>
          <p:nvPr/>
        </p:nvSpPr>
        <p:spPr>
          <a:xfrm>
            <a:off x="6527618" y="3479323"/>
            <a:ext cx="3711492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9 ID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3 BM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 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C7DB2-96B5-FB4B-A9CC-7E0E04CCDBD6}"/>
              </a:ext>
            </a:extLst>
          </p:cNvPr>
          <p:cNvSpPr/>
          <p:nvPr/>
        </p:nvSpPr>
        <p:spPr>
          <a:xfrm>
            <a:off x="-28784" y="3359582"/>
            <a:ext cx="548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Potential for new beamlines at ALBA II:</a:t>
            </a:r>
            <a:endParaRPr lang="en-E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F7B16-F98C-3C46-9614-5F3B5AC5B1C2}"/>
              </a:ext>
            </a:extLst>
          </p:cNvPr>
          <p:cNvSpPr txBox="1"/>
          <p:nvPr/>
        </p:nvSpPr>
        <p:spPr>
          <a:xfrm>
            <a:off x="57655" y="3717602"/>
            <a:ext cx="4514345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2 ID BLs (long; low beta-function)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ID BLs (long; high beta-function)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ID BL (short; low beta-function)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super bend BLs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Upgrades and new Beamlines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E2EC4-6C7C-B04E-9FF0-E395694E0147}"/>
              </a:ext>
            </a:extLst>
          </p:cNvPr>
          <p:cNvSpPr/>
          <p:nvPr/>
        </p:nvSpPr>
        <p:spPr>
          <a:xfrm>
            <a:off x="43490" y="3026718"/>
            <a:ext cx="3330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 beamline has to be selected begining of 2022. </a:t>
            </a:r>
            <a:b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(most likely short or high-beta long)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2 long beamlines need to be selected in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Concept of BM, super-bend, ID has to be defined 2022</a:t>
            </a:r>
            <a:endParaRPr lang="en-E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C7DB2-96B5-FB4B-A9CC-7E0E04CCDBD6}"/>
              </a:ext>
            </a:extLst>
          </p:cNvPr>
          <p:cNvSpPr/>
          <p:nvPr/>
        </p:nvSpPr>
        <p:spPr>
          <a:xfrm>
            <a:off x="57655" y="1842164"/>
            <a:ext cx="1183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Timing:</a:t>
            </a:r>
            <a:endParaRPr lang="en-E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5F37C-145E-5F4C-A0E9-82F0EBF92150}"/>
              </a:ext>
            </a:extLst>
          </p:cNvPr>
          <p:cNvSpPr txBox="1"/>
          <p:nvPr/>
        </p:nvSpPr>
        <p:spPr>
          <a:xfrm>
            <a:off x="417681" y="877364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beamlines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2584B6-AA9B-E145-AFFA-13CF679A21BA}"/>
              </a:ext>
            </a:extLst>
          </p:cNvPr>
          <p:cNvSpPr txBox="1"/>
          <p:nvPr/>
        </p:nvSpPr>
        <p:spPr>
          <a:xfrm>
            <a:off x="6440203" y="826733"/>
            <a:ext cx="2520000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ES" sz="2200" dirty="0">
                <a:latin typeface="Arial" panose="020B0604020202020204" pitchFamily="34" charset="0"/>
                <a:cs typeface="Arial" panose="020B0604020202020204" pitchFamily="34" charset="0"/>
              </a:rPr>
              <a:t>Upgrades for existing beamlines 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(3.Generation standards)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28C66-0A3D-A047-BD44-293073CD2E0A}"/>
              </a:ext>
            </a:extLst>
          </p:cNvPr>
          <p:cNvSpPr txBox="1"/>
          <p:nvPr/>
        </p:nvSpPr>
        <p:spPr>
          <a:xfrm>
            <a:off x="3502536" y="826964"/>
            <a:ext cx="2520000" cy="1015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ES" sz="2200" dirty="0">
                <a:latin typeface="Arial" panose="020B0604020202020204" pitchFamily="34" charset="0"/>
                <a:cs typeface="Arial" panose="020B0604020202020204" pitchFamily="34" charset="0"/>
              </a:rPr>
              <a:t>Upgrades for existing beamlines 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(4.Generation standards)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3783E6-4029-1A45-9173-3483FD14FC53}"/>
              </a:ext>
            </a:extLst>
          </p:cNvPr>
          <p:cNvSpPr txBox="1"/>
          <p:nvPr/>
        </p:nvSpPr>
        <p:spPr>
          <a:xfrm>
            <a:off x="281448" y="2272589"/>
            <a:ext cx="85138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/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Full scientific case and “rough” preliminary design available end of 2022: </a:t>
            </a:r>
            <a:r>
              <a:rPr lang="en-ES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Strategy Document </a:t>
            </a:r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(end of 2023 including 4th gen upgrades)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6A8AE-219B-484C-B723-C841F51BF884}"/>
              </a:ext>
            </a:extLst>
          </p:cNvPr>
          <p:cNvSpPr/>
          <p:nvPr/>
        </p:nvSpPr>
        <p:spPr>
          <a:xfrm>
            <a:off x="3271192" y="3024754"/>
            <a:ext cx="33302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Re-evaluating of current beamline program: end of 2022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Evaluation of upgrade level:end of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PID for selected BLs: End of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Project start: 2024.</a:t>
            </a:r>
            <a:endParaRPr lang="en-E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EE7953-AC34-2E4F-8314-AA089AE627C8}"/>
              </a:ext>
            </a:extLst>
          </p:cNvPr>
          <p:cNvSpPr/>
          <p:nvPr/>
        </p:nvSpPr>
        <p:spPr>
          <a:xfrm>
            <a:off x="6440203" y="2981363"/>
            <a:ext cx="2702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Re-evaluating of current beamline program: end of 2022</a:t>
            </a: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PID of individual projects: end of 2026.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Start with first investments beginning 2022.</a:t>
            </a:r>
            <a:endParaRPr lang="en-ES" sz="1600" dirty="0"/>
          </a:p>
        </p:txBody>
      </p:sp>
    </p:spTree>
    <p:extLst>
      <p:ext uri="{BB962C8B-B14F-4D97-AF65-F5344CB8AC3E}">
        <p14:creationId xmlns:p14="http://schemas.microsoft.com/office/powerpoint/2010/main" val="26274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 of the Section Review 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417681" y="1072776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1498-DA28-734E-8D84-B0A7E5B07AA8}"/>
              </a:ext>
            </a:extLst>
          </p:cNvPr>
          <p:cNvSpPr txBox="1"/>
          <p:nvPr/>
        </p:nvSpPr>
        <p:spPr>
          <a:xfrm>
            <a:off x="3478056" y="1072776"/>
            <a:ext cx="2520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Workshops &amp;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Colloquium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6438921" y="1069670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417681" y="2178424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Mission verification.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Strategy review.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Gap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Service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National user community representatives.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SAC expert.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8BFB-33E2-2F49-96CE-50D0C4B7E29A}"/>
              </a:ext>
            </a:extLst>
          </p:cNvPr>
          <p:cNvSpPr txBox="1"/>
          <p:nvPr/>
        </p:nvSpPr>
        <p:spPr>
          <a:xfrm>
            <a:off x="3478056" y="2141309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grand challenges.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Creating awareness in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Organizing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24F-9AFB-F84D-8883-D5122077D433}"/>
              </a:ext>
            </a:extLst>
          </p:cNvPr>
          <p:cNvSpPr txBox="1"/>
          <p:nvPr/>
        </p:nvSpPr>
        <p:spPr>
          <a:xfrm>
            <a:off x="6438921" y="2141309"/>
            <a:ext cx="2602442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instruments and services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rouping key-players around proposed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and international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</p:spTree>
    <p:extLst>
      <p:ext uri="{BB962C8B-B14F-4D97-AF65-F5344CB8AC3E}">
        <p14:creationId xmlns:p14="http://schemas.microsoft.com/office/powerpoint/2010/main" val="205440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4149450-281E-0A47-86BA-CCBB94887283}"/>
              </a:ext>
            </a:extLst>
          </p:cNvPr>
          <p:cNvSpPr txBox="1"/>
          <p:nvPr/>
        </p:nvSpPr>
        <p:spPr>
          <a:xfrm>
            <a:off x="1777403" y="2946194"/>
            <a:ext cx="2051647" cy="58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ALBA team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899" y="102392"/>
            <a:ext cx="7281240" cy="994172"/>
          </a:xfrm>
        </p:spPr>
        <p:txBody>
          <a:bodyPr/>
          <a:lstStyle/>
          <a:p>
            <a:r>
              <a:rPr lang="en-US" dirty="0"/>
              <a:t>The Context: The Scientific Case &amp; Strategy Document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7/11/21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1357841" y="622605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5112396" y="619499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1190412" y="1564288"/>
            <a:ext cx="4301792" cy="12215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Mission &amp;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Documentation: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Review report.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Review documentation.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0F1C5-DCC4-BA40-99DC-F7F9B59AA078}"/>
              </a:ext>
            </a:extLst>
          </p:cNvPr>
          <p:cNvSpPr txBox="1"/>
          <p:nvPr/>
        </p:nvSpPr>
        <p:spPr>
          <a:xfrm>
            <a:off x="4842208" y="1564287"/>
            <a:ext cx="4301792" cy="12215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Interest of User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Forming of Beamline Team and Key user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Documentation: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Feasibility study.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Risk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Scientific case.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B9BF33-DC93-7648-9276-225C5FE691B1}"/>
              </a:ext>
            </a:extLst>
          </p:cNvPr>
          <p:cNvSpPr txBox="1"/>
          <p:nvPr/>
        </p:nvSpPr>
        <p:spPr>
          <a:xfrm>
            <a:off x="638835" y="3619738"/>
            <a:ext cx="2790208" cy="585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Strategy Document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3D11AA-2033-F946-B6F9-F89C6443CB14}"/>
              </a:ext>
            </a:extLst>
          </p:cNvPr>
          <p:cNvCxnSpPr>
            <a:cxnSpLocks/>
          </p:cNvCxnSpPr>
          <p:nvPr/>
        </p:nvCxnSpPr>
        <p:spPr>
          <a:xfrm>
            <a:off x="3582210" y="1996349"/>
            <a:ext cx="0" cy="949845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DFF372-D634-B043-844C-0B2D9C1AA8A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7479251" y="2864088"/>
            <a:ext cx="2" cy="994392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A50AFF9-6DE3-B343-82DF-25AC01D51F5F}"/>
              </a:ext>
            </a:extLst>
          </p:cNvPr>
          <p:cNvSpPr txBox="1"/>
          <p:nvPr/>
        </p:nvSpPr>
        <p:spPr>
          <a:xfrm>
            <a:off x="638835" y="4403139"/>
            <a:ext cx="2790208" cy="585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Full Proposal and PDR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A2F3F3-C508-4043-956A-4438A391E1F9}"/>
              </a:ext>
            </a:extLst>
          </p:cNvPr>
          <p:cNvSpPr txBox="1"/>
          <p:nvPr/>
        </p:nvSpPr>
        <p:spPr>
          <a:xfrm>
            <a:off x="6219251" y="3858480"/>
            <a:ext cx="25200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Instrument Review Panel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367B6F-DC30-D041-BD7A-F7BA8899593F}"/>
              </a:ext>
            </a:extLst>
          </p:cNvPr>
          <p:cNvCxnSpPr>
            <a:cxnSpLocks/>
          </p:cNvCxnSpPr>
          <p:nvPr/>
        </p:nvCxnSpPr>
        <p:spPr>
          <a:xfrm flipH="1" flipV="1">
            <a:off x="3491866" y="4003160"/>
            <a:ext cx="324998" cy="36261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E531BE-DC6C-2F4D-B421-407BF8F775F0}"/>
              </a:ext>
            </a:extLst>
          </p:cNvPr>
          <p:cNvCxnSpPr>
            <a:cxnSpLocks/>
            <a:stCxn id="22" idx="1"/>
            <a:endCxn id="19" idx="3"/>
          </p:cNvCxnSpPr>
          <p:nvPr/>
        </p:nvCxnSpPr>
        <p:spPr>
          <a:xfrm flipH="1">
            <a:off x="3429043" y="4564728"/>
            <a:ext cx="450645" cy="13121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4533E38-64BF-D349-8036-3C77C21355C9}"/>
              </a:ext>
            </a:extLst>
          </p:cNvPr>
          <p:cNvSpPr txBox="1"/>
          <p:nvPr/>
        </p:nvSpPr>
        <p:spPr>
          <a:xfrm>
            <a:off x="3879688" y="4184469"/>
            <a:ext cx="1636079" cy="7605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ALBA Director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472DC2-9ED9-A843-AA2B-E4B746D78AEE}"/>
              </a:ext>
            </a:extLst>
          </p:cNvPr>
          <p:cNvCxnSpPr>
            <a:cxnSpLocks/>
            <a:stCxn id="20" idx="1"/>
            <a:endCxn id="22" idx="3"/>
          </p:cNvCxnSpPr>
          <p:nvPr/>
        </p:nvCxnSpPr>
        <p:spPr>
          <a:xfrm flipH="1">
            <a:off x="5515767" y="4315680"/>
            <a:ext cx="703484" cy="24904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3B553C-FA56-7647-B4FE-0A6E15C7383D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847831" y="3145276"/>
            <a:ext cx="2371420" cy="117040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ED2683-DFDD-AA4D-9772-15A069AF19B7}"/>
              </a:ext>
            </a:extLst>
          </p:cNvPr>
          <p:cNvCxnSpPr>
            <a:cxnSpLocks/>
          </p:cNvCxnSpPr>
          <p:nvPr/>
        </p:nvCxnSpPr>
        <p:spPr>
          <a:xfrm flipH="1">
            <a:off x="1471191" y="3269404"/>
            <a:ext cx="287431" cy="350334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01C70C-BF1D-8440-951D-094F047CF2E6}"/>
              </a:ext>
            </a:extLst>
          </p:cNvPr>
          <p:cNvCxnSpPr>
            <a:cxnSpLocks/>
          </p:cNvCxnSpPr>
          <p:nvPr/>
        </p:nvCxnSpPr>
        <p:spPr>
          <a:xfrm>
            <a:off x="3891873" y="3337142"/>
            <a:ext cx="2042682" cy="969467"/>
          </a:xfrm>
          <a:prstGeom prst="straightConnector1">
            <a:avLst/>
          </a:prstGeom>
          <a:ln w="4762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892-E128-4AEB-995E-28EF1C4C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80638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Long Term New Beamline Development Program</a:t>
            </a:r>
            <a:br>
              <a:rPr lang="en-US" dirty="0"/>
            </a:br>
            <a:r>
              <a:rPr lang="en-US" sz="1400" dirty="0"/>
              <a:t>(As spelt out in strategic plan &amp; current funding expectations)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6CB53-2248-40D3-B5A2-68623F5A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04"/>
          <a:stretch/>
        </p:blipFill>
        <p:spPr>
          <a:xfrm>
            <a:off x="2296758" y="941280"/>
            <a:ext cx="5914738" cy="37004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E0A2EC-453B-3E41-9D9E-3F10D822FAAB}"/>
              </a:ext>
            </a:extLst>
          </p:cNvPr>
          <p:cNvCxnSpPr/>
          <p:nvPr/>
        </p:nvCxnSpPr>
        <p:spPr>
          <a:xfrm>
            <a:off x="506776" y="1795749"/>
            <a:ext cx="1641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6FC0B9-8A67-134E-BC5E-61382B6CE17B}"/>
              </a:ext>
            </a:extLst>
          </p:cNvPr>
          <p:cNvSpPr txBox="1"/>
          <p:nvPr/>
        </p:nvSpPr>
        <p:spPr>
          <a:xfrm>
            <a:off x="57622" y="12008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at ALBA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nd to be decided in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E24CF-1007-8D47-AB9E-D9ECF6D7E6D5}"/>
              </a:ext>
            </a:extLst>
          </p:cNvPr>
          <p:cNvSpPr txBox="1"/>
          <p:nvPr/>
        </p:nvSpPr>
        <p:spPr>
          <a:xfrm>
            <a:off x="57622" y="18226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at ALBA II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nd to be decided in 2022+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D7FA29-CD44-C746-A2B0-F72DFCC0161F}"/>
              </a:ext>
            </a:extLst>
          </p:cNvPr>
          <p:cNvSpPr/>
          <p:nvPr/>
        </p:nvSpPr>
        <p:spPr>
          <a:xfrm>
            <a:off x="2351314" y="1200839"/>
            <a:ext cx="5820229" cy="352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8508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9665"/>
            <a:ext cx="7070271" cy="994172"/>
          </a:xfrm>
        </p:spPr>
        <p:txBody>
          <a:bodyPr/>
          <a:lstStyle/>
          <a:p>
            <a:r>
              <a:rPr lang="en-US" dirty="0"/>
              <a:t>ALBA II process during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1" y="307213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ALBA II Colloquia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/>
              <a:t>- Section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307213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</a:p>
          <a:p>
            <a:r>
              <a:rPr lang="en-US" dirty="0">
                <a:solidFill>
                  <a:schemeClr val="accent2"/>
                </a:solidFill>
              </a:rPr>
              <a:t>FINISHED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staff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ALBA II Day (30.6.21)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September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November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December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January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February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696754" y="3317320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6F01C-7618-D645-AB5D-8ABF731638B9}"/>
              </a:ext>
            </a:extLst>
          </p:cNvPr>
          <p:cNvSpPr txBox="1"/>
          <p:nvPr/>
        </p:nvSpPr>
        <p:spPr>
          <a:xfrm rot="16200000">
            <a:off x="-96511" y="25120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Materials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159513" y="630521"/>
            <a:ext cx="3714216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Workshops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 (grand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D4EAD-0C51-4D44-84C5-BA053D47498F}"/>
              </a:ext>
            </a:extLst>
          </p:cNvPr>
          <p:cNvSpPr txBox="1"/>
          <p:nvPr/>
        </p:nvSpPr>
        <p:spPr>
          <a:xfrm rot="16200000">
            <a:off x="486347" y="249894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Spintronics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DFEA-BCB6-E747-8133-4F4777802126}"/>
              </a:ext>
            </a:extLst>
          </p:cNvPr>
          <p:cNvSpPr txBox="1"/>
          <p:nvPr/>
        </p:nvSpPr>
        <p:spPr>
          <a:xfrm rot="16200000">
            <a:off x="1004594" y="26604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62FAC-97F1-E54B-8151-5C458939004A}"/>
              </a:ext>
            </a:extLst>
          </p:cNvPr>
          <p:cNvSpPr txBox="1"/>
          <p:nvPr/>
        </p:nvSpPr>
        <p:spPr>
          <a:xfrm rot="16200000">
            <a:off x="1271303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stractural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BEB3E-4F8F-C747-9660-12F71CF2B126}"/>
              </a:ext>
            </a:extLst>
          </p:cNvPr>
          <p:cNvSpPr txBox="1"/>
          <p:nvPr/>
        </p:nvSpPr>
        <p:spPr>
          <a:xfrm rot="16200000">
            <a:off x="4937114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 and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Material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</a:t>
            </a:r>
          </a:p>
          <a:p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34004-B97D-4242-A5E3-EB9821B4CCC8}"/>
              </a:ext>
            </a:extLst>
          </p:cNvPr>
          <p:cNvSpPr txBox="1"/>
          <p:nvPr/>
        </p:nvSpPr>
        <p:spPr>
          <a:xfrm rot="16200000">
            <a:off x="5545892" y="29733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SructuralCellular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Tissue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EF75C-B654-6E44-94EF-106FE1EC4197}"/>
              </a:ext>
            </a:extLst>
          </p:cNvPr>
          <p:cNvSpPr txBox="1"/>
          <p:nvPr/>
        </p:nvSpPr>
        <p:spPr>
          <a:xfrm rot="16200000">
            <a:off x="4313074" y="2983043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Chemistry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876-88F9-E24E-BD1A-1FEDDDD6E735}"/>
              </a:ext>
            </a:extLst>
          </p:cNvPr>
          <p:cNvSpPr txBox="1"/>
          <p:nvPr/>
        </p:nvSpPr>
        <p:spPr>
          <a:xfrm rot="16200000">
            <a:off x="6251655" y="263480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First version </a:t>
            </a:r>
            <a:b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of science case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ith gap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39AB6-D391-A94F-8C71-32A7138A6A9B}"/>
              </a:ext>
            </a:extLst>
          </p:cNvPr>
          <p:cNvSpPr txBox="1"/>
          <p:nvPr/>
        </p:nvSpPr>
        <p:spPr>
          <a:xfrm rot="16200000">
            <a:off x="-211263" y="4207273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7AE0D-7817-BC4F-9255-5796492F76DD}"/>
              </a:ext>
            </a:extLst>
          </p:cNvPr>
          <p:cNvSpPr txBox="1"/>
          <p:nvPr/>
        </p:nvSpPr>
        <p:spPr>
          <a:xfrm rot="16200000">
            <a:off x="608779" y="420552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presentation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call results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76D5B4-90AD-BF4B-A064-8C9521E529EC}"/>
              </a:ext>
            </a:extLst>
          </p:cNvPr>
          <p:cNvSpPr txBox="1"/>
          <p:nvPr/>
        </p:nvSpPr>
        <p:spPr>
          <a:xfrm rot="16200000">
            <a:off x="1638004" y="4101726"/>
            <a:ext cx="914400" cy="3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1943534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13ACB-D9C2-954C-A5AF-6E718B01EF2B}"/>
              </a:ext>
            </a:extLst>
          </p:cNvPr>
          <p:cNvSpPr txBox="1"/>
          <p:nvPr/>
        </p:nvSpPr>
        <p:spPr>
          <a:xfrm rot="16200000">
            <a:off x="3453243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4427240" y="41751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compatible with BL14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5444650" y="416075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 flipV="1">
            <a:off x="4084010" y="4710472"/>
            <a:ext cx="2423999" cy="8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25222" y="416075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3691BF6-570F-EC42-BCFF-1303BA332B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57094" y="3761293"/>
            <a:ext cx="668494" cy="822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79567" y="3312787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324666" y="34969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Start of Beamline 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1020AA-EFB3-CB42-A34E-3D54E1626E9F}"/>
              </a:ext>
            </a:extLst>
          </p:cNvPr>
          <p:cNvSpPr txBox="1"/>
          <p:nvPr/>
        </p:nvSpPr>
        <p:spPr>
          <a:xfrm rot="16200000">
            <a:off x="2409579" y="2705060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FC74E2-C916-084A-A689-120A98DB8594}"/>
              </a:ext>
            </a:extLst>
          </p:cNvPr>
          <p:cNvSpPr txBox="1"/>
          <p:nvPr/>
        </p:nvSpPr>
        <p:spPr>
          <a:xfrm rot="16200000">
            <a:off x="4112563" y="2738237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5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12523</TotalTime>
  <Words>1293</Words>
  <Application>Microsoft Macintosh PowerPoint</Application>
  <PresentationFormat>On-screen Show (16:9)</PresentationFormat>
  <Paragraphs>252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Tema de Office</vt:lpstr>
      <vt:lpstr>Introduction to the mission</vt:lpstr>
      <vt:lpstr>The Context: ALBA II </vt:lpstr>
      <vt:lpstr>The Context: ALBA’s Mission </vt:lpstr>
      <vt:lpstr>The Context: ALBA II at a Glance </vt:lpstr>
      <vt:lpstr>The Context: Upgrades and new Beamlines</vt:lpstr>
      <vt:lpstr>The Context of the Section Review  </vt:lpstr>
      <vt:lpstr>The Context: The Scientific Case &amp; Strategy Document </vt:lpstr>
      <vt:lpstr>Long Term New Beamline Development Program (As spelt out in strategic plan &amp; current funding expectations)</vt:lpstr>
      <vt:lpstr>ALBA II process during 2021</vt:lpstr>
      <vt:lpstr>ALBA II process during 2022</vt:lpstr>
      <vt:lpstr>The Review Goals:  </vt:lpstr>
      <vt:lpstr>The Review Format:  </vt:lpstr>
      <vt:lpstr>The Start: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Attenkofer, Klaus</cp:lastModifiedBy>
  <cp:revision>87</cp:revision>
  <dcterms:created xsi:type="dcterms:W3CDTF">2015-04-21T23:16:41Z</dcterms:created>
  <dcterms:modified xsi:type="dcterms:W3CDTF">2021-11-07T14:23:44Z</dcterms:modified>
</cp:coreProperties>
</file>