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0"/>
  </p:notesMasterIdLst>
  <p:sldIdLst>
    <p:sldId id="258" r:id="rId5"/>
    <p:sldId id="270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932313"/>
    <a:srgbClr val="90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818D7-DF4E-4C59-9BBA-548250DAC33A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00A82-9926-4DBA-8BA5-A22EEB8AC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3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9229-E3F7-4B08-B8B0-567DB9AE2DBD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60AF-08CF-488B-8265-5F1D88C1C64E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1802-9AAA-4EB8-B737-B207AD0C712F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7BB6-0FDA-4EDD-A5D1-79FFF12955B7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B08FB-4F0B-44DE-8994-0595D6ECCDCE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B015-62A3-4A29-BC49-965FA4BE59CA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6181-5447-4050-89D3-AA326DE4DA13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0F08-CAEB-42BA-9362-548763B98147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26DC-D31F-40BA-B49D-47D87B9BA087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64DF-92FB-4D4C-B2DE-15BC5F46772E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1A99-F4C1-4E12-B7D3-A88A44F4EB10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7458-324C-48F7-80F5-74B19E1CAFEB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054C-5E05-4896-867A-8DB56A20C8AC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B787-46DA-4B4F-B781-E768630FCF2A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8CE2-82D3-4BA2-B844-E7281181CD7A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F511-91B4-4318-A9F6-BECE1367AD14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39CD9-90D5-49BD-B792-F7F07D136C39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gbCg2lCaPCRhSF734lfk1m_0yf2YCUXP/view?usp=sharing" TargetMode="External"/><Relationship Id="rId2" Type="http://schemas.openxmlformats.org/officeDocument/2006/relationships/hyperlink" Target="https://drive.google.com/file/d/11Ij0L1Smi45m-jr6bLcZm0ucW_MVOYim/view?usp=shar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rive.google.com/file/d/1_slNhODZS2FJ0zpplIpvr2d9rKuNH9K5/view?usp=sharin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Isosceles Triangle 4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Isosceles Triangle 4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2C1D04-249B-46E2-9FAF-8DF29CC44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rgbClr val="FFFFFF"/>
                </a:solidFill>
              </a:rPr>
              <a:t>How to get rid of </a:t>
            </a:r>
            <a:r>
              <a:rPr lang="pl-PL" sz="6000" dirty="0">
                <a:solidFill>
                  <a:srgbClr val="FFFFFF"/>
                </a:solidFill>
              </a:rPr>
              <a:t>xtext&amp;xtend?</a:t>
            </a:r>
            <a:endParaRPr lang="en-US" sz="60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B1921-F533-4F9E-8BF6-80EC4D451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48104" y="3962088"/>
            <a:ext cx="6112077" cy="1186108"/>
          </a:xfrm>
        </p:spPr>
        <p:txBody>
          <a:bodyPr>
            <a:normAutofit/>
          </a:bodyPr>
          <a:lstStyle/>
          <a:p>
            <a:pPr algn="l"/>
            <a:r>
              <a:rPr lang="pl-PL" sz="2800" dirty="0">
                <a:solidFill>
                  <a:srgbClr val="FFFFFF">
                    <a:alpha val="70000"/>
                  </a:srgbClr>
                </a:solidFill>
              </a:rPr>
              <a:t>Helicopter view</a:t>
            </a:r>
            <a:endParaRPr lang="en-US" sz="2800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680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B8214-57F7-46A9-B54D-0459ACE17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Pogo architecture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8E749-90AF-4F61-9A11-24BF9E531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PogoBaseWorkFlow </a:t>
            </a:r>
            <a:br>
              <a:rPr lang="pl-PL" dirty="0"/>
            </a:br>
            <a:r>
              <a:rPr lang="pl-PL" dirty="0">
                <a:hlinkClick r:id="rId2"/>
              </a:rPr>
              <a:t>https://drive.google.com/file/d/11Ij0L1Smi45m-jr6bLcZm0ucW_MVOYim/view?usp=sharing</a:t>
            </a:r>
            <a:r>
              <a:rPr lang="pl-PL" dirty="0"/>
              <a:t> </a:t>
            </a:r>
          </a:p>
          <a:p>
            <a:r>
              <a:rPr lang="pl-PL" dirty="0"/>
              <a:t>PogoGUIArchitecture</a:t>
            </a:r>
            <a:br>
              <a:rPr lang="pl-PL" dirty="0"/>
            </a:br>
            <a:r>
              <a:rPr lang="pl-PL" dirty="0">
                <a:hlinkClick r:id="rId3"/>
              </a:rPr>
              <a:t>https://drive.google.com/file/d/1gbCg2lCaPCRhSF734lfk1m_0yf2YCUXP/view?usp=sharing</a:t>
            </a:r>
            <a:r>
              <a:rPr lang="pl-PL" dirty="0"/>
              <a:t> </a:t>
            </a:r>
          </a:p>
          <a:p>
            <a:r>
              <a:rPr lang="pl-PL" dirty="0"/>
              <a:t>XTendWorkflow</a:t>
            </a:r>
            <a:br>
              <a:rPr lang="pl-PL" dirty="0"/>
            </a:br>
            <a:r>
              <a:rPr lang="pl-PL" dirty="0">
                <a:hlinkClick r:id="rId4"/>
              </a:rPr>
              <a:t>https://drive.google.com/file/d/1_slNhODZS2FJ0zpplIpvr2d9rKuNH9K5/view?usp=sharing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2997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FF936-B3C7-4ADC-A505-F6B7023B6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77900"/>
          </a:xfrm>
        </p:spPr>
        <p:txBody>
          <a:bodyPr/>
          <a:lstStyle/>
          <a:p>
            <a:r>
              <a:rPr lang="pl-PL" dirty="0"/>
              <a:t>Xtext 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323FA-66D9-4230-A037-AF70A1F2D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7501"/>
            <a:ext cx="8802226" cy="870474"/>
          </a:xfrm>
        </p:spPr>
        <p:txBody>
          <a:bodyPr>
            <a:normAutofit/>
          </a:bodyPr>
          <a:lstStyle/>
          <a:p>
            <a:r>
              <a:rPr lang="pl-PL" dirty="0"/>
              <a:t>Xtend define the Tango Domain</a:t>
            </a:r>
          </a:p>
          <a:p>
            <a:r>
              <a:rPr lang="pl-PL" dirty="0"/>
              <a:t>Is use to generate the </a:t>
            </a:r>
            <a:r>
              <a:rPr lang="pl-PL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PogoDeviceClass use by the GUI (serialized to xmi file)</a:t>
            </a:r>
          </a:p>
          <a:p>
            <a:pPr marL="0" indent="0">
              <a:buNone/>
            </a:pPr>
            <a:endParaRPr lang="pl-PL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lang="pl-PL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6D1D993-07FB-4E08-A99B-FA277A56601C}"/>
              </a:ext>
            </a:extLst>
          </p:cNvPr>
          <p:cNvSpPr txBox="1">
            <a:spLocks/>
          </p:cNvSpPr>
          <p:nvPr/>
        </p:nvSpPr>
        <p:spPr>
          <a:xfrm>
            <a:off x="677334" y="2679700"/>
            <a:ext cx="8596668" cy="977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dirty="0"/>
              <a:t>Xtend uses</a:t>
            </a:r>
          </a:p>
          <a:p>
            <a:endParaRPr lang="pl-PL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F959B63-61A6-483A-8AE1-E93881141B8C}"/>
              </a:ext>
            </a:extLst>
          </p:cNvPr>
          <p:cNvSpPr txBox="1">
            <a:spLocks/>
          </p:cNvSpPr>
          <p:nvPr/>
        </p:nvSpPr>
        <p:spPr>
          <a:xfrm>
            <a:off x="677334" y="3657599"/>
            <a:ext cx="8596668" cy="12835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Generating the Device Server (DS) code/documetation for selected language</a:t>
            </a:r>
          </a:p>
          <a:p>
            <a:r>
              <a:rPr lang="pl-PL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Support for .mwe2 workflows (with register PogoDslPackage&amp;PogoDslGenerator)</a:t>
            </a:r>
            <a:endParaRPr lang="pl-PL" dirty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r>
              <a:rPr lang="pl-PL" dirty="0">
                <a:solidFill>
                  <a:srgbClr val="000000"/>
                </a:solidFill>
                <a:latin typeface="Helvetica" panose="020B0604020202020204" pitchFamily="34" charset="0"/>
              </a:rPr>
              <a:t>Havy base on xmi file data</a:t>
            </a:r>
          </a:p>
          <a:p>
            <a:pPr marL="0" indent="0">
              <a:buFont typeface="Wingdings 3" charset="2"/>
              <a:buNone/>
            </a:pPr>
            <a:endParaRPr lang="pl-PL" dirty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7444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51B9C-FCF8-4830-8979-EDFAC9FF0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888" y="81793"/>
            <a:ext cx="8596668" cy="791361"/>
          </a:xfrm>
        </p:spPr>
        <p:txBody>
          <a:bodyPr/>
          <a:lstStyle/>
          <a:p>
            <a:r>
              <a:rPr lang="pl-PL" dirty="0"/>
              <a:t>New conepts 1/2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1CB7B8-3169-42B5-BC69-D184657659B0}"/>
              </a:ext>
            </a:extLst>
          </p:cNvPr>
          <p:cNvSpPr/>
          <p:nvPr/>
        </p:nvSpPr>
        <p:spPr>
          <a:xfrm>
            <a:off x="677334" y="1359016"/>
            <a:ext cx="2944535" cy="24076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l-PL" dirty="0"/>
              <a:t>Requestor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866F11-551C-49FD-8442-E9C5A13544E9}"/>
              </a:ext>
            </a:extLst>
          </p:cNvPr>
          <p:cNvSpPr/>
          <p:nvPr/>
        </p:nvSpPr>
        <p:spPr>
          <a:xfrm>
            <a:off x="841617" y="3043106"/>
            <a:ext cx="2615968" cy="54738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Tango Data 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FEA1E7-365C-4C4B-AAE3-48710D2C3CC5}"/>
              </a:ext>
            </a:extLst>
          </p:cNvPr>
          <p:cNvSpPr/>
          <p:nvPr/>
        </p:nvSpPr>
        <p:spPr>
          <a:xfrm>
            <a:off x="4285284" y="2336333"/>
            <a:ext cx="1762465" cy="4530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l-PL" dirty="0"/>
              <a:t>Dispatcher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E27DAC-EAFB-432F-A0EB-B1E24AEA7BAD}"/>
              </a:ext>
            </a:extLst>
          </p:cNvPr>
          <p:cNvSpPr/>
          <p:nvPr/>
        </p:nvSpPr>
        <p:spPr>
          <a:xfrm>
            <a:off x="6711165" y="1048623"/>
            <a:ext cx="2944535" cy="294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l-PL" dirty="0"/>
              <a:t>Generators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D04B5B-4BFA-4361-8210-A1527E2942A3}"/>
              </a:ext>
            </a:extLst>
          </p:cNvPr>
          <p:cNvSpPr/>
          <p:nvPr/>
        </p:nvSpPr>
        <p:spPr>
          <a:xfrm>
            <a:off x="6875448" y="1485900"/>
            <a:ext cx="2615968" cy="54738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Python Generator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ADC087-FA13-4713-9B23-EC5C11E8CB06}"/>
              </a:ext>
            </a:extLst>
          </p:cNvPr>
          <p:cNvSpPr/>
          <p:nvPr/>
        </p:nvSpPr>
        <p:spPr>
          <a:xfrm>
            <a:off x="6875448" y="2304874"/>
            <a:ext cx="2615968" cy="54738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Cpp+ Generator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FBDC11-85A8-43F8-8EE5-ADC9E78CAA1A}"/>
              </a:ext>
            </a:extLst>
          </p:cNvPr>
          <p:cNvSpPr/>
          <p:nvPr/>
        </p:nvSpPr>
        <p:spPr>
          <a:xfrm>
            <a:off x="6875448" y="3219275"/>
            <a:ext cx="2615968" cy="54738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Java Generator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D12D1CD-16DE-4313-9A98-8336EC58EDCF}"/>
              </a:ext>
            </a:extLst>
          </p:cNvPr>
          <p:cNvCxnSpPr>
            <a:stCxn id="4" idx="3"/>
            <a:endCxn id="6" idx="1"/>
          </p:cNvCxnSpPr>
          <p:nvPr/>
        </p:nvCxnSpPr>
        <p:spPr>
          <a:xfrm flipV="1">
            <a:off x="3621869" y="2562836"/>
            <a:ext cx="66341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97015CEF-68AB-4F38-98CA-2810777CD994}"/>
              </a:ext>
            </a:extLst>
          </p:cNvPr>
          <p:cNvCxnSpPr>
            <a:stCxn id="6" idx="3"/>
            <a:endCxn id="8" idx="1"/>
          </p:cNvCxnSpPr>
          <p:nvPr/>
        </p:nvCxnSpPr>
        <p:spPr>
          <a:xfrm flipV="1">
            <a:off x="6047749" y="1759591"/>
            <a:ext cx="827699" cy="80324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E6B120B8-1B92-4781-9D04-C26E1635EA4F}"/>
              </a:ext>
            </a:extLst>
          </p:cNvPr>
          <p:cNvCxnSpPr>
            <a:stCxn id="6" idx="3"/>
            <a:endCxn id="10" idx="1"/>
          </p:cNvCxnSpPr>
          <p:nvPr/>
        </p:nvCxnSpPr>
        <p:spPr>
          <a:xfrm>
            <a:off x="6047749" y="2562836"/>
            <a:ext cx="827699" cy="9301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D663699-1E4A-4FD6-9ED8-10B3C05D4D12}"/>
              </a:ext>
            </a:extLst>
          </p:cNvPr>
          <p:cNvCxnSpPr>
            <a:stCxn id="6" idx="3"/>
            <a:endCxn id="9" idx="1"/>
          </p:cNvCxnSpPr>
          <p:nvPr/>
        </p:nvCxnSpPr>
        <p:spPr>
          <a:xfrm>
            <a:off x="6047749" y="2562836"/>
            <a:ext cx="827699" cy="15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95C9A9D-F33F-446A-A343-B839E9785DA0}"/>
              </a:ext>
            </a:extLst>
          </p:cNvPr>
          <p:cNvSpPr txBox="1"/>
          <p:nvPr/>
        </p:nvSpPr>
        <p:spPr>
          <a:xfrm>
            <a:off x="677334" y="4219662"/>
            <a:ext cx="76948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For now we have only one </a:t>
            </a:r>
            <a:r>
              <a:rPr lang="pl-PL" b="1" dirty="0">
                <a:solidFill>
                  <a:srgbClr val="90C226"/>
                </a:solidFill>
              </a:rPr>
              <a:t>Requestor</a:t>
            </a:r>
            <a:r>
              <a:rPr lang="pl-PL" dirty="0"/>
              <a:t> = </a:t>
            </a:r>
            <a:r>
              <a:rPr lang="pl-PL" b="1" dirty="0"/>
              <a:t>pogoGUI</a:t>
            </a:r>
          </a:p>
          <a:p>
            <a:r>
              <a:rPr lang="pl-PL" b="1" dirty="0">
                <a:solidFill>
                  <a:srgbClr val="90C226"/>
                </a:solidFill>
              </a:rPr>
              <a:t>Dispatcher</a:t>
            </a:r>
            <a:r>
              <a:rPr lang="pl-PL" dirty="0"/>
              <a:t> this is reprezentation of </a:t>
            </a:r>
            <a:r>
              <a:rPr lang="pl-PL" b="1" dirty="0"/>
              <a:t>.mw2 xtend workflow</a:t>
            </a:r>
          </a:p>
          <a:p>
            <a:r>
              <a:rPr lang="pl-PL" b="1" dirty="0">
                <a:solidFill>
                  <a:srgbClr val="90C226"/>
                </a:solidFill>
              </a:rPr>
              <a:t>Generators</a:t>
            </a:r>
            <a:r>
              <a:rPr lang="pl-PL" dirty="0"/>
              <a:t> can be diffrent module that implemete the generation logic</a:t>
            </a:r>
          </a:p>
          <a:p>
            <a:endParaRPr lang="pl-PL" dirty="0"/>
          </a:p>
          <a:p>
            <a:r>
              <a:rPr lang="pl-PL" b="1" dirty="0">
                <a:solidFill>
                  <a:srgbClr val="932313"/>
                </a:solidFill>
              </a:rPr>
              <a:t>Open question</a:t>
            </a:r>
          </a:p>
          <a:p>
            <a:r>
              <a:rPr lang="pl-PL" dirty="0"/>
              <a:t>How to define </a:t>
            </a:r>
            <a:r>
              <a:rPr lang="pl-PL" b="1" dirty="0"/>
              <a:t>Tango Data Model</a:t>
            </a:r>
            <a:r>
              <a:rPr lang="pl-PL" dirty="0"/>
              <a:t>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5504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EEE2097-A187-4246-84C1-244237E5874F}"/>
              </a:ext>
            </a:extLst>
          </p:cNvPr>
          <p:cNvSpPr/>
          <p:nvPr/>
        </p:nvSpPr>
        <p:spPr>
          <a:xfrm>
            <a:off x="517944" y="1308683"/>
            <a:ext cx="2944535" cy="24076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PogoGUI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BD8461-921F-4727-8CD0-0A2D9AA82DC6}"/>
              </a:ext>
            </a:extLst>
          </p:cNvPr>
          <p:cNvSpPr/>
          <p:nvPr/>
        </p:nvSpPr>
        <p:spPr>
          <a:xfrm>
            <a:off x="4125894" y="1860259"/>
            <a:ext cx="1762465" cy="13086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Spring integration</a:t>
            </a:r>
          </a:p>
          <a:p>
            <a:pPr algn="ctr"/>
            <a:r>
              <a:rPr lang="pl-PL" dirty="0"/>
              <a:t>framework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58E2C8-02B3-4B20-86D8-A671956AFFF2}"/>
              </a:ext>
            </a:extLst>
          </p:cNvPr>
          <p:cNvSpPr/>
          <p:nvPr/>
        </p:nvSpPr>
        <p:spPr>
          <a:xfrm>
            <a:off x="6551775" y="998290"/>
            <a:ext cx="2944535" cy="294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l-PL" dirty="0"/>
              <a:t>Generators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0F891F-1015-44F4-BC52-8FECC7B93D5C}"/>
              </a:ext>
            </a:extLst>
          </p:cNvPr>
          <p:cNvSpPr/>
          <p:nvPr/>
        </p:nvSpPr>
        <p:spPr>
          <a:xfrm>
            <a:off x="6735308" y="1435567"/>
            <a:ext cx="2615968" cy="54738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Java Generator with Thymeleaf templates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839619E-4053-404E-A5C5-482BE64F24BC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>
            <a:off x="3462479" y="2512504"/>
            <a:ext cx="663415" cy="2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13E2AA1D-C335-4358-92DE-F50BC34A630B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5888359" y="1709258"/>
            <a:ext cx="827699" cy="80534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0D08CC0-082C-414D-BBCD-0720529C5158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5888359" y="2514601"/>
            <a:ext cx="827699" cy="13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DB3EA653-2E0C-4EE3-A00F-BE383AFB9998}"/>
              </a:ext>
            </a:extLst>
          </p:cNvPr>
          <p:cNvSpPr/>
          <p:nvPr/>
        </p:nvSpPr>
        <p:spPr>
          <a:xfrm>
            <a:off x="6735308" y="2254541"/>
            <a:ext cx="2615968" cy="54738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...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BD038-A749-41A8-9855-D2E3AEF0A794}"/>
              </a:ext>
            </a:extLst>
          </p:cNvPr>
          <p:cNvSpPr txBox="1"/>
          <p:nvPr/>
        </p:nvSpPr>
        <p:spPr>
          <a:xfrm>
            <a:off x="517944" y="4602062"/>
            <a:ext cx="609879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932313"/>
                </a:solidFill>
              </a:rPr>
              <a:t>Open questions</a:t>
            </a:r>
          </a:p>
          <a:p>
            <a:pPr marL="285750" indent="-285750">
              <a:buFontTx/>
              <a:buChar char="-"/>
            </a:pPr>
            <a:r>
              <a:rPr lang="pl-PL" dirty="0"/>
              <a:t>How to define the Tango Data Model?</a:t>
            </a:r>
          </a:p>
          <a:p>
            <a:pPr marL="742950" lvl="1" indent="-285750">
              <a:buFontTx/>
              <a:buChar char="-"/>
            </a:pPr>
            <a:r>
              <a:rPr lang="pl-PL" dirty="0"/>
              <a:t>Move from xtext to native Java classes </a:t>
            </a:r>
          </a:p>
          <a:p>
            <a:pPr marL="285750" indent="-285750">
              <a:buFontTx/>
              <a:buChar char="-"/>
            </a:pPr>
            <a:r>
              <a:rPr lang="pl-PL" dirty="0"/>
              <a:t>How the pogo model should communicate?</a:t>
            </a:r>
          </a:p>
          <a:p>
            <a:pPr marL="742950" lvl="1" indent="-285750">
              <a:buFontTx/>
              <a:buChar char="-"/>
            </a:pPr>
            <a:r>
              <a:rPr lang="pl-PL" dirty="0"/>
              <a:t>REST is one of the option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6C532328-C9F8-4BA5-8A5C-590203356B9E}"/>
              </a:ext>
            </a:extLst>
          </p:cNvPr>
          <p:cNvSpPr txBox="1">
            <a:spLocks/>
          </p:cNvSpPr>
          <p:nvPr/>
        </p:nvSpPr>
        <p:spPr>
          <a:xfrm>
            <a:off x="517944" y="172674"/>
            <a:ext cx="8596668" cy="79136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dirty="0"/>
              <a:t>New conepts 2/2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5EB9358-327D-4774-9ECB-A32FB546ACD7}"/>
              </a:ext>
            </a:extLst>
          </p:cNvPr>
          <p:cNvSpPr/>
          <p:nvPr/>
        </p:nvSpPr>
        <p:spPr>
          <a:xfrm>
            <a:off x="3900106" y="810070"/>
            <a:ext cx="5755622" cy="329424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l-PL" b="1" dirty="0">
                <a:solidFill>
                  <a:srgbClr val="7030A0"/>
                </a:solidFill>
              </a:rPr>
              <a:t>PogoBackend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887E3F9-7028-4130-BA79-B61A22B74070}"/>
              </a:ext>
            </a:extLst>
          </p:cNvPr>
          <p:cNvSpPr/>
          <p:nvPr/>
        </p:nvSpPr>
        <p:spPr>
          <a:xfrm>
            <a:off x="682227" y="2961314"/>
            <a:ext cx="2615968" cy="6550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Java Native PogoDeviceClass  </a:t>
            </a:r>
          </a:p>
        </p:txBody>
      </p:sp>
    </p:spTree>
    <p:extLst>
      <p:ext uri="{BB962C8B-B14F-4D97-AF65-F5344CB8AC3E}">
        <p14:creationId xmlns:p14="http://schemas.microsoft.com/office/powerpoint/2010/main" val="364045629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AEF1282-A6E9-4912-8AB9-8ED69BF709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E04B51-1D33-4F14-BBD7-79D7D27E2E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C24F515-356D-4532-BE08-F6D7771916F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 design</Template>
  <TotalTime>94</TotalTime>
  <Words>240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Helvetica</vt:lpstr>
      <vt:lpstr>Trebuchet MS</vt:lpstr>
      <vt:lpstr>Wingdings 3</vt:lpstr>
      <vt:lpstr>Facet</vt:lpstr>
      <vt:lpstr>How to get rid of xtext&amp;xtend?</vt:lpstr>
      <vt:lpstr>Pogo architecture overview</vt:lpstr>
      <vt:lpstr>Xtext uses</vt:lpstr>
      <vt:lpstr>New conepts 1/2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ride of xtext&amp;xtend</dc:title>
  <dc:creator>Krystian Kędroń</dc:creator>
  <cp:lastModifiedBy>Krystian Kędroń</cp:lastModifiedBy>
  <cp:revision>12</cp:revision>
  <dcterms:created xsi:type="dcterms:W3CDTF">2021-09-09T10:38:40Z</dcterms:created>
  <dcterms:modified xsi:type="dcterms:W3CDTF">2021-09-09T12:12:50Z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