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4"/>
  </p:notesMasterIdLst>
  <p:sldIdLst>
    <p:sldId id="262" r:id="rId2"/>
    <p:sldId id="263" r:id="rId3"/>
    <p:sldId id="264" r:id="rId4"/>
    <p:sldId id="265" r:id="rId5"/>
    <p:sldId id="269" r:id="rId6"/>
    <p:sldId id="270" r:id="rId7"/>
    <p:sldId id="271" r:id="rId8"/>
    <p:sldId id="268" r:id="rId9"/>
    <p:sldId id="274" r:id="rId10"/>
    <p:sldId id="267" r:id="rId11"/>
    <p:sldId id="272" r:id="rId12"/>
    <p:sldId id="273" r:id="rId13"/>
  </p:sldIdLst>
  <p:sldSz cx="9144000" cy="5715000" type="screen16x1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orient="horz" pos="288">
          <p15:clr>
            <a:srgbClr val="A4A3A4"/>
          </p15:clr>
        </p15:guide>
        <p15:guide id="3" orient="horz" pos="3312">
          <p15:clr>
            <a:srgbClr val="A4A3A4"/>
          </p15:clr>
        </p15:guide>
        <p15:guide id="4" orient="horz" pos="855">
          <p15:clr>
            <a:srgbClr val="A4A3A4"/>
          </p15:clr>
        </p15:guide>
        <p15:guide id="5" pos="2880">
          <p15:clr>
            <a:srgbClr val="A4A3A4"/>
          </p15:clr>
        </p15:guide>
        <p15:guide id="6" pos="521">
          <p15:clr>
            <a:srgbClr val="A4A3A4"/>
          </p15:clr>
        </p15:guide>
        <p15:guide id="7" pos="52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2377"/>
    <a:srgbClr val="132577"/>
    <a:srgbClr val="4E5B99"/>
    <a:srgbClr val="B7B9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8"/>
    <p:restoredTop sz="94660"/>
  </p:normalViewPr>
  <p:slideViewPr>
    <p:cSldViewPr showGuides="1">
      <p:cViewPr>
        <p:scale>
          <a:sx n="188" d="100"/>
          <a:sy n="188" d="100"/>
        </p:scale>
        <p:origin x="-8" y="-184"/>
      </p:cViewPr>
      <p:guideLst>
        <p:guide orient="horz" pos="1800"/>
        <p:guide orient="horz" pos="288"/>
        <p:guide orient="horz" pos="3312"/>
        <p:guide orient="horz" pos="855"/>
        <p:guide pos="2880"/>
        <p:guide pos="521"/>
        <p:guide pos="523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80E798-53FF-4C51-A981-953463752515}" type="datetimeFigureOut">
              <a:rPr lang="fr-FR" smtClean="0"/>
              <a:pPr/>
              <a:t>14/09/2021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6CD8F-B7ED-4A05-9FB1-A01CC0EF02C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 bwMode="gray">
          <a:xfrm>
            <a:off x="827089" y="1"/>
            <a:ext cx="7489825" cy="457729"/>
          </a:xfrm>
          <a:noFill/>
        </p:spPr>
        <p:txBody>
          <a:bodyPr anchor="b" anchorCtr="0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827088" y="457729"/>
            <a:ext cx="7489825" cy="479558"/>
          </a:xfrm>
        </p:spPr>
        <p:txBody>
          <a:bodyPr/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26/07/2013</a:t>
            </a:r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‹N°›</a:t>
            </a:fld>
            <a:endParaRPr lang="en-US" noProof="0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l 66TH MEETING OF THE ESRF l 30-31 May 2014 l Author</a:t>
            </a:r>
          </a:p>
        </p:txBody>
      </p:sp>
      <p:pic>
        <p:nvPicPr>
          <p:cNvPr id="9" name="Image 8" descr="logo_couv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72000" y="1417500"/>
            <a:ext cx="7200000" cy="288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727200" y="126000"/>
            <a:ext cx="8236800" cy="496800"/>
          </a:xfrm>
          <a:solidFill>
            <a:schemeClr val="accent1"/>
          </a:solidFill>
        </p:spPr>
        <p:txBody>
          <a:bodyPr lIns="108000" tIns="0" rIns="108000" anchor="ctr" anchorCtr="0"/>
          <a:lstStyle>
            <a:lvl1pPr>
              <a:lnSpc>
                <a:spcPct val="85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>
          <a:xfrm>
            <a:off x="3351600" y="915000"/>
            <a:ext cx="5612400" cy="2970000"/>
          </a:xfrm>
          <a:solidFill>
            <a:srgbClr val="4E5B99"/>
          </a:solidFill>
        </p:spPr>
        <p:txBody>
          <a:bodyPr lIns="216000" tIns="252000"/>
          <a:lstStyle>
            <a:lvl1pPr marL="0" indent="0">
              <a:spcAft>
                <a:spcPts val="300"/>
              </a:spcAft>
              <a:buFont typeface="Arial" pitchFamily="34" charset="0"/>
              <a:buNone/>
              <a:defRPr sz="2800">
                <a:solidFill>
                  <a:schemeClr val="bg1"/>
                </a:solidFill>
              </a:defRPr>
            </a:lvl1pPr>
            <a:lvl2pPr marL="0" indent="0">
              <a:spcBef>
                <a:spcPts val="400"/>
              </a:spcBef>
              <a:spcAft>
                <a:spcPts val="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2pPr>
            <a:lvl3pPr marL="0" indent="0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 sz="22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SzPct val="80000"/>
              <a:buNone/>
              <a:defRPr sz="1750">
                <a:solidFill>
                  <a:schemeClr val="bg1"/>
                </a:solidFill>
              </a:defRPr>
            </a:lvl4pPr>
            <a:lvl5pPr marL="0" indent="0">
              <a:lnSpc>
                <a:spcPct val="80000"/>
              </a:lnSpc>
              <a:spcAft>
                <a:spcPts val="0"/>
              </a:spcAft>
              <a:buNone/>
              <a:defRPr sz="1500" b="1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3"/>
          </p:nvPr>
        </p:nvSpPr>
        <p:spPr>
          <a:xfrm>
            <a:off x="727200" y="915000"/>
            <a:ext cx="2574000" cy="2970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 noProof="0"/>
              <a:t>Cliquez sur l'icône pour ajouter une image</a:t>
            </a:r>
            <a:endParaRPr lang="en-US" noProof="0" dirty="0"/>
          </a:p>
        </p:txBody>
      </p:sp>
      <p:sp>
        <p:nvSpPr>
          <p:cNvPr id="17" name="Espace réservé de la date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noProof="0"/>
              <a:t>26/07/2013</a:t>
            </a:r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‹N°›</a:t>
            </a:fld>
            <a:endParaRPr lang="en-US" noProof="0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35</a:t>
            </a:r>
            <a:r>
              <a:rPr lang="en-US" baseline="30000" dirty="0"/>
              <a:t>th</a:t>
            </a:r>
            <a:r>
              <a:rPr lang="en-US" dirty="0"/>
              <a:t> Tango Community Meeting – N. Leclercq – ESRF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>
            <a:lvl4pPr>
              <a:spcBef>
                <a:spcPts val="0"/>
              </a:spcBef>
              <a:spcAft>
                <a:spcPts val="300"/>
              </a:spcAft>
              <a:buSzPct val="80000"/>
              <a:defRPr/>
            </a:lvl4pPr>
            <a:lvl5pPr>
              <a:spcAft>
                <a:spcPts val="300"/>
              </a:spcAft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26/07/2013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‹N°›</a:t>
            </a:fld>
            <a:endParaRPr lang="en-US" noProof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l 66TH MEETING OF THE ESRF l 30-31 May 2014 l Author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for importing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26/07/2013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‹N°›</a:t>
            </a:fld>
            <a:endParaRPr lang="en-US" noProof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/>
              <a:t>l 66TH MEETING OF THE ESRF l 30-31 May 2014 l Author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logo_texte.jp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7168056" y="5067000"/>
            <a:ext cx="1975944" cy="6480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727200" y="126000"/>
            <a:ext cx="8236800" cy="496800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0" rIns="72000" bIns="0" rtlCol="0" anchor="ctr" anchorCtr="0">
            <a:noAutofit/>
          </a:bodyPr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727200" y="805272"/>
            <a:ext cx="8236800" cy="43319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en-US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0" y="5587803"/>
            <a:ext cx="611560" cy="1271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26/07/2013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630001" y="5402791"/>
            <a:ext cx="6120000" cy="17707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00" b="1" cap="none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l 66TH MEETING OF THE ESRF l 30-31 May 2014 l Author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198001" y="5402865"/>
            <a:ext cx="413559" cy="177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00" b="1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Page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80000" y="126000"/>
            <a:ext cx="496800" cy="49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0" r:id="rId3"/>
    <p:sldLayoutId id="2147483654" r:id="rId4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16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1000"/>
        </a:spcAft>
        <a:buFont typeface="Arial" pitchFamily="34" charset="0"/>
        <a:buNone/>
        <a:defRPr sz="1800" b="1" kern="1200">
          <a:solidFill>
            <a:schemeClr val="accent6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ts val="0"/>
        </a:spcBef>
        <a:spcAft>
          <a:spcPts val="1500"/>
        </a:spcAft>
        <a:buFont typeface="Arial" pitchFamily="34" charset="0"/>
        <a:buNone/>
        <a:defRPr sz="17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5000"/>
        </a:lnSpc>
        <a:spcBef>
          <a:spcPts val="0"/>
        </a:spcBef>
        <a:spcAft>
          <a:spcPts val="500"/>
        </a:spcAft>
        <a:buFont typeface="Arial" pitchFamily="34" charset="0"/>
        <a:buNone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357188" indent="-174625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6"/>
        </a:buClr>
        <a:buSzPct val="80000"/>
        <a:buFont typeface="Wingdings" pitchFamily="2" charset="2"/>
        <a:buChar char="l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162050" indent="-174625" algn="l" defTabSz="914400" rtl="0" eaLnBrk="1" latinLnBrk="0" hangingPunct="1">
        <a:spcBef>
          <a:spcPts val="0"/>
        </a:spcBef>
        <a:spcAft>
          <a:spcPts val="600"/>
        </a:spcAft>
        <a:buClr>
          <a:schemeClr val="accent6"/>
        </a:buClr>
        <a:buFont typeface="ITCOfficinaSans LT Book" pitchFamily="2" charset="0"/>
        <a:buChar char="&gt;"/>
        <a:defRPr sz="12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sites.google.com/view/owle/home" TargetMode="Externa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0" y="5587803"/>
            <a:ext cx="611560" cy="127197"/>
          </a:xfrm>
        </p:spPr>
        <p:txBody>
          <a:bodyPr/>
          <a:lstStyle/>
          <a:p>
            <a:r>
              <a:rPr lang="fr-FR"/>
              <a:t>26/07/2013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2"/>
          </p:nvPr>
        </p:nvSpPr>
        <p:spPr>
          <a:xfrm>
            <a:off x="630001" y="5402791"/>
            <a:ext cx="6120000" cy="177074"/>
          </a:xfrm>
        </p:spPr>
        <p:txBody>
          <a:bodyPr/>
          <a:lstStyle/>
          <a:p>
            <a:r>
              <a:rPr lang="en-US"/>
              <a:t>l 66TH MEETING OF THE ESRF l 30-31 May 2014 l Author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xfrm>
            <a:off x="198001" y="5402865"/>
            <a:ext cx="413559" cy="177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1</a:t>
            </a:fld>
            <a:endParaRPr lang="fr-F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17CC52-C8A9-5B4A-9DE4-39A6F0C22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UPGRADE FROM THE Control UNIT POINT OF VIEW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B99000C-904F-7A41-96E5-DFE359D86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632" y="841275"/>
            <a:ext cx="8740368" cy="455357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ESRF upgrade program</a:t>
            </a:r>
          </a:p>
          <a:p>
            <a:pPr lvl="4" indent="0">
              <a:buNone/>
            </a:pPr>
            <a:endParaRPr lang="en-US" dirty="0"/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en-US" dirty="0"/>
              <a:t>impact of the upgrade on the control system?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1447800" lvl="4" indent="-285750">
              <a:buFont typeface="Arial" panose="020B0604020202020204" pitchFamily="34" charset="0"/>
              <a:buChar char="•"/>
            </a:pPr>
            <a:r>
              <a:rPr lang="en-US" dirty="0"/>
              <a:t>new machine design → more/new equipments → more/new Tango devices</a:t>
            </a:r>
          </a:p>
          <a:p>
            <a:pPr marL="1447800" lvl="4" indent="-285750">
              <a:buFont typeface="Arial" panose="020B0604020202020204" pitchFamily="34" charset="0"/>
              <a:buChar char="•"/>
            </a:pPr>
            <a:r>
              <a:rPr lang="en-US" dirty="0"/>
              <a:t>         main components: girders, magnets → power-supplies, vacuum </a:t>
            </a:r>
          </a:p>
          <a:p>
            <a:pPr marL="1447800" lvl="4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1447800" lvl="4" indent="-285750">
              <a:buFont typeface="Arial" panose="020B0604020202020204" pitchFamily="34" charset="0"/>
              <a:buChar char="•"/>
            </a:pPr>
            <a:r>
              <a:rPr lang="en-US" dirty="0"/>
              <a:t>old &amp; new hardware/software components must coexist within the same control system</a:t>
            </a:r>
          </a:p>
          <a:p>
            <a:pPr marL="1447800" lvl="4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1447800" lvl="4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32577"/>
                </a:solidFill>
              </a:rPr>
              <a:t>globally, machine upgrade </a:t>
            </a:r>
            <a:r>
              <a:rPr lang="en-US" dirty="0"/>
              <a:t>→</a:t>
            </a:r>
            <a:r>
              <a:rPr lang="en-US" dirty="0">
                <a:solidFill>
                  <a:srgbClr val="132577"/>
                </a:solidFill>
              </a:rPr>
              <a:t> partial upgrade/rescale of the CS</a:t>
            </a:r>
          </a:p>
          <a:p>
            <a:pPr marL="1447800" lvl="4" indent="-285750">
              <a:buFont typeface="Arial" panose="020B0604020202020204" pitchFamily="34" charset="0"/>
              <a:buChar char="•"/>
            </a:pPr>
            <a:r>
              <a:rPr lang="en-US" dirty="0"/>
              <a:t>	integrate new hardware</a:t>
            </a:r>
          </a:p>
          <a:p>
            <a:pPr marL="1447800" lvl="4" indent="-285750">
              <a:buFont typeface="Arial" panose="020B0604020202020204" pitchFamily="34" charset="0"/>
              <a:buChar char="•"/>
            </a:pPr>
            <a:r>
              <a:rPr lang="en-US" dirty="0"/>
              <a:t>         adapt or fully rewrite control for some subsystems (e.g., slow &amp; fast orbit feedback)</a:t>
            </a:r>
          </a:p>
          <a:p>
            <a:pPr marL="1447800" lvl="4" indent="-285750">
              <a:buFont typeface="Arial" panose="020B0604020202020204" pitchFamily="34" charset="0"/>
              <a:buChar char="•"/>
            </a:pPr>
            <a:r>
              <a:rPr lang="en-US" dirty="0"/>
              <a:t>         adapt or fully rewrite some GUIs </a:t>
            </a:r>
          </a:p>
          <a:p>
            <a:pPr marL="1447800" lvl="4" indent="-285750">
              <a:buFont typeface="Arial" panose="020B0604020202020204" pitchFamily="34" charset="0"/>
              <a:buChar char="•"/>
            </a:pPr>
            <a:r>
              <a:rPr lang="en-US" dirty="0"/>
              <a:t>         good opportunity to upgrade obsolete hardware and/or software (TACO finally disappeared!)</a:t>
            </a:r>
          </a:p>
          <a:p>
            <a:pPr lvl="4" indent="0">
              <a:buNone/>
            </a:pPr>
            <a:endParaRPr lang="en-US" dirty="0"/>
          </a:p>
          <a:p>
            <a:pPr marL="1447800" lvl="4" indent="-285750">
              <a:buFont typeface="Arial" panose="020B0604020202020204" pitchFamily="34" charset="0"/>
              <a:buChar char="•"/>
            </a:pPr>
            <a:r>
              <a:rPr lang="en-US" dirty="0"/>
              <a:t>time constraint → be ready for day one of the commissioning</a:t>
            </a:r>
          </a:p>
          <a:p>
            <a:pPr marL="1447800" lvl="4" indent="-285750">
              <a:buFont typeface="Arial" panose="020B0604020202020204" pitchFamily="34" charset="0"/>
              <a:buChar char="•"/>
            </a:pPr>
            <a:r>
              <a:rPr lang="en-US" dirty="0"/>
              <a:t>         offline validation → </a:t>
            </a:r>
            <a:r>
              <a:rPr lang="en-US" dirty="0">
                <a:solidFill>
                  <a:srgbClr val="132577"/>
                </a:solidFill>
              </a:rPr>
              <a:t>simulation </a:t>
            </a:r>
            <a:r>
              <a:rPr lang="en-US" dirty="0"/>
              <a:t>→ </a:t>
            </a:r>
            <a:r>
              <a:rPr lang="en-US" dirty="0">
                <a:solidFill>
                  <a:srgbClr val="132577"/>
                </a:solidFill>
              </a:rPr>
              <a:t>EBS-Simulator  (</a:t>
            </a:r>
            <a:r>
              <a:rPr lang="en-US" dirty="0" err="1">
                <a:solidFill>
                  <a:srgbClr val="132577"/>
                </a:solidFill>
              </a:rPr>
              <a:t>pyAT</a:t>
            </a:r>
            <a:r>
              <a:rPr lang="en-US" dirty="0">
                <a:solidFill>
                  <a:srgbClr val="132577"/>
                </a:solidFill>
              </a:rPr>
              <a:t> + Tango servers &amp; clients) </a:t>
            </a:r>
          </a:p>
          <a:p>
            <a:pPr marL="1447800" lvl="4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32577"/>
                </a:solidFill>
              </a:rPr>
              <a:t>         </a:t>
            </a:r>
            <a:r>
              <a:rPr lang="en-US" dirty="0"/>
              <a:t>same behavior as real CS</a:t>
            </a:r>
            <a:r>
              <a:rPr lang="en-US" dirty="0">
                <a:solidFill>
                  <a:srgbClr val="132577"/>
                </a:solidFill>
              </a:rPr>
              <a:t>, clearly boosted the commissioning phase</a:t>
            </a:r>
          </a:p>
          <a:p>
            <a:pPr marL="1447800" lvl="4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32577"/>
                </a:solidFill>
              </a:rPr>
              <a:t>         development, validation, sandbox platform </a:t>
            </a:r>
            <a:r>
              <a:rPr lang="en-US" dirty="0"/>
              <a:t>→ still heavily used on a daily basis (3 EBSS instances)</a:t>
            </a:r>
            <a:endParaRPr lang="en-US" dirty="0">
              <a:solidFill>
                <a:srgbClr val="132577"/>
              </a:solidFill>
            </a:endParaRPr>
          </a:p>
          <a:p>
            <a:pPr lvl="4" indent="0">
              <a:buNone/>
            </a:pPr>
            <a:endParaRPr lang="en-US" dirty="0"/>
          </a:p>
          <a:p>
            <a:pPr marL="1447800" lvl="4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1447800" lvl="4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1447800" lvl="4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21BBE6-10A0-8D4D-97F2-7BBA8BC68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26/07/2013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64D61BB-30E6-E945-A41D-A6ED5ABF06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10</a:t>
            </a:fld>
            <a:endParaRPr lang="en-US" noProof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B8B65D2-2E51-C843-AA16-91A4C96C30D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35</a:t>
            </a:r>
            <a:r>
              <a:rPr lang="en-US" baseline="30000" dirty="0"/>
              <a:t>th</a:t>
            </a:r>
            <a:r>
              <a:rPr lang="en-US" dirty="0"/>
              <a:t> Tango Community Meeting – N. Leclercq - ESRF</a:t>
            </a:r>
          </a:p>
        </p:txBody>
      </p:sp>
    </p:spTree>
    <p:extLst>
      <p:ext uri="{BB962C8B-B14F-4D97-AF65-F5344CB8AC3E}">
        <p14:creationId xmlns:p14="http://schemas.microsoft.com/office/powerpoint/2010/main" val="2390277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17CC52-C8A9-5B4A-9DE4-39A6F0C22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 ONE YEARE of EBS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B99000C-904F-7A41-96E5-DFE359D86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632" y="841275"/>
            <a:ext cx="8812864" cy="455357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ESRF upgrade program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en-US" dirty="0"/>
              <a:t>some feedback after 1 year of EBS operation (full user mode resumption in January 2021)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1447800" lvl="4" indent="-285750">
              <a:buFont typeface="Arial" panose="020B0604020202020204" pitchFamily="34" charset="0"/>
              <a:buChar char="•"/>
            </a:pPr>
            <a:r>
              <a:rPr lang="en-US" dirty="0"/>
              <a:t>simulation REALLY helps to be on time and to deliver reliable operation tools from day one of the restart</a:t>
            </a:r>
          </a:p>
          <a:p>
            <a:pPr marL="1447800" lvl="4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1447800" lvl="4" indent="-285750">
              <a:buFont typeface="Arial" panose="020B0604020202020204" pitchFamily="34" charset="0"/>
              <a:buChar char="•"/>
            </a:pPr>
            <a:r>
              <a:rPr lang="en-US" dirty="0"/>
              <a:t>validate backwards compatibility</a:t>
            </a:r>
          </a:p>
          <a:p>
            <a:pPr marL="1447800" lvl="4" indent="-285750">
              <a:buFont typeface="Arial" panose="020B0604020202020204" pitchFamily="34" charset="0"/>
              <a:buChar char="•"/>
            </a:pPr>
            <a:r>
              <a:rPr lang="en-US" dirty="0"/>
              <a:t>             notably in terms of communication between old and new equipments</a:t>
            </a:r>
          </a:p>
          <a:p>
            <a:pPr marL="1447800" lvl="4" indent="-285750">
              <a:buFont typeface="Arial" panose="020B0604020202020204" pitchFamily="34" charset="0"/>
              <a:buChar char="•"/>
            </a:pPr>
            <a:r>
              <a:rPr lang="en-US" dirty="0"/>
              <a:t>             e.g., old embedded IP stacks don’t like modern switches</a:t>
            </a:r>
          </a:p>
          <a:p>
            <a:pPr marL="1447800" lvl="4" indent="-285750">
              <a:buFont typeface="Arial" panose="020B0604020202020204" pitchFamily="34" charset="0"/>
              <a:buChar char="•"/>
            </a:pPr>
            <a:r>
              <a:rPr lang="en-US" dirty="0"/>
              <a:t>             e.g., POE negotiation</a:t>
            </a:r>
          </a:p>
          <a:p>
            <a:pPr marL="1447800" lvl="4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1447800" lvl="4" indent="-285750">
              <a:buFont typeface="Arial" panose="020B0604020202020204" pitchFamily="34" charset="0"/>
              <a:buChar char="•"/>
            </a:pPr>
            <a:r>
              <a:rPr lang="en-US" dirty="0"/>
              <a:t>don’t trust AI evangelists!</a:t>
            </a:r>
          </a:p>
          <a:p>
            <a:pPr marL="1447800" lvl="4" indent="-285750">
              <a:buFont typeface="Arial" panose="020B0604020202020204" pitchFamily="34" charset="0"/>
              <a:buChar char="•"/>
            </a:pPr>
            <a:r>
              <a:rPr lang="en-US" dirty="0"/>
              <a:t>              you don’t need AI to restart the machine and deliver beam</a:t>
            </a:r>
          </a:p>
          <a:p>
            <a:pPr marL="1447800" lvl="4" indent="-285750">
              <a:buFont typeface="Arial" panose="020B0604020202020204" pitchFamily="34" charset="0"/>
              <a:buChar char="•"/>
            </a:pPr>
            <a:r>
              <a:rPr lang="en-US" dirty="0"/>
              <a:t>              however, ultimate performances could be difficult to obtain with aggressive machine designs</a:t>
            </a:r>
          </a:p>
          <a:p>
            <a:pPr marL="1447800" lvl="4" indent="-285750">
              <a:buFont typeface="Arial" panose="020B0604020202020204" pitchFamily="34" charset="0"/>
              <a:buChar char="•"/>
            </a:pPr>
            <a:r>
              <a:rPr lang="en-US" dirty="0"/>
              <a:t>              restart your machine then optimize (if required)</a:t>
            </a:r>
          </a:p>
          <a:p>
            <a:pPr marL="1447800" lvl="4" indent="-285750">
              <a:buFont typeface="Arial" panose="020B0604020202020204" pitchFamily="34" charset="0"/>
              <a:buChar char="•"/>
            </a:pPr>
            <a:r>
              <a:rPr lang="en-US" dirty="0"/>
              <a:t>              ESRF-EBS: expected emittance, beam lifetime better than expected (with pure Organic Intelligence)</a:t>
            </a:r>
          </a:p>
          <a:p>
            <a:pPr marL="1447800" lvl="4" indent="-285750">
              <a:buFont typeface="Arial" panose="020B0604020202020204" pitchFamily="34" charset="0"/>
              <a:buChar char="•"/>
            </a:pPr>
            <a:r>
              <a:rPr lang="en-US" dirty="0"/>
              <a:t>              potential AI applications for EBS:</a:t>
            </a:r>
          </a:p>
          <a:p>
            <a:pPr marL="1447800" lvl="4" indent="-285750">
              <a:buFont typeface="Arial" panose="020B0604020202020204" pitchFamily="34" charset="0"/>
              <a:buChar char="•"/>
            </a:pPr>
            <a:r>
              <a:rPr lang="en-US" dirty="0"/>
              <a:t>                            transfer efficiency (Bayesian Optimization)</a:t>
            </a:r>
          </a:p>
          <a:p>
            <a:pPr marL="1447800" lvl="4" indent="-285750">
              <a:buFont typeface="Arial" panose="020B0604020202020204" pitchFamily="34" charset="0"/>
              <a:buChar char="•"/>
            </a:pPr>
            <a:r>
              <a:rPr lang="en-US" dirty="0"/>
              <a:t>                            feedback loops (Reinforcement Learning)</a:t>
            </a:r>
          </a:p>
          <a:p>
            <a:pPr marL="1447800" lvl="4" indent="-285750">
              <a:buFont typeface="Arial" panose="020B0604020202020204" pitchFamily="34" charset="0"/>
              <a:buChar char="•"/>
            </a:pPr>
            <a:r>
              <a:rPr lang="en-US" dirty="0"/>
              <a:t>                            see </a:t>
            </a:r>
            <a:r>
              <a:rPr lang="en-US" dirty="0">
                <a:hlinkClick r:id="rId2"/>
              </a:rPr>
              <a:t>https://sites.google.com/view/owle/home</a:t>
            </a:r>
            <a:r>
              <a:rPr lang="en-US" dirty="0"/>
              <a:t> (AI for particle accelerators)</a:t>
            </a:r>
          </a:p>
          <a:p>
            <a:pPr marL="1447800" lvl="4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642938" lvl="3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lvl="4" indent="0">
              <a:buNone/>
            </a:pPr>
            <a:endParaRPr lang="en-US" dirty="0"/>
          </a:p>
          <a:p>
            <a:pPr marL="1447800" lvl="4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1447800" lvl="4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1447800" lvl="4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21BBE6-10A0-8D4D-97F2-7BBA8BC68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26/07/2013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64D61BB-30E6-E945-A41D-A6ED5ABF06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11</a:t>
            </a:fld>
            <a:endParaRPr lang="en-US" noProof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B8B65D2-2E51-C843-AA16-91A4C96C30D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35</a:t>
            </a:r>
            <a:r>
              <a:rPr lang="en-US" baseline="30000" dirty="0"/>
              <a:t>th</a:t>
            </a:r>
            <a:r>
              <a:rPr lang="en-US" dirty="0"/>
              <a:t> Tango Community Meeting – N. Leclercq - ESRF</a:t>
            </a:r>
          </a:p>
        </p:txBody>
      </p:sp>
    </p:spTree>
    <p:extLst>
      <p:ext uri="{BB962C8B-B14F-4D97-AF65-F5344CB8AC3E}">
        <p14:creationId xmlns:p14="http://schemas.microsoft.com/office/powerpoint/2010/main" val="1794526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17CC52-C8A9-5B4A-9DE4-39A6F0C22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Thanks!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21BBE6-10A0-8D4D-97F2-7BBA8BC68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26/07/2013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64D61BB-30E6-E945-A41D-A6ED5ABF06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12</a:t>
            </a:fld>
            <a:endParaRPr lang="en-US" noProof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B8B65D2-2E51-C843-AA16-91A4C96C30D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35</a:t>
            </a:r>
            <a:r>
              <a:rPr lang="en-US" baseline="30000" dirty="0"/>
              <a:t>th</a:t>
            </a:r>
            <a:r>
              <a:rPr lang="en-US" dirty="0"/>
              <a:t> Tango Community Meeting – N. Leclercq - ESRF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9E7B35E-EE76-A147-A541-AF09D5E56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200" y="697260"/>
            <a:ext cx="8236800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748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53FE64-83F4-B145-BD8C-D8EEFA541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100" dirty="0"/>
              <a:t>Projects STATUs: POST UPGRADE News FROM THE ESRF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BD942FA-5FEA-C441-BAD9-EF66F0CDD18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26/07/2013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99D0F72-3F59-EF46-ACD0-FFDEECDB4AF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733122C9-A0B9-462F-8757-0847AD287B63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2743B498-B6EE-EF4F-B415-4DA6C961BDE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35</a:t>
            </a:r>
            <a:r>
              <a:rPr lang="en-US" baseline="30000"/>
              <a:t>th</a:t>
            </a:r>
            <a:r>
              <a:rPr lang="en-US"/>
              <a:t> Tango Community Meeting – N. Leclercq – ESRF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A3264AF-165D-1B45-8A11-07F648E8F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200" y="697260"/>
            <a:ext cx="3124719" cy="4708728"/>
          </a:xfrm>
          <a:prstGeom prst="rect">
            <a:avLst/>
          </a:prstGeom>
        </p:spPr>
      </p:pic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E41C3A1-6A0D-DF4D-A09C-1FFD4E6BAA29}"/>
              </a:ext>
            </a:extLst>
          </p:cNvPr>
          <p:cNvSpPr txBox="1">
            <a:spLocks/>
          </p:cNvSpPr>
          <p:nvPr/>
        </p:nvSpPr>
        <p:spPr bwMode="gray">
          <a:xfrm>
            <a:off x="3967559" y="3644234"/>
            <a:ext cx="5040073" cy="1008112"/>
          </a:xfrm>
          <a:prstGeom prst="rect">
            <a:avLst/>
          </a:prstGeom>
          <a:solidFill>
            <a:schemeClr val="bg1"/>
          </a:solidFill>
        </p:spPr>
        <p:txBody>
          <a:bodyPr vert="horz" lIns="216000" tIns="25200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300"/>
              </a:spcAft>
              <a:buFont typeface="Arial" pitchFamily="34" charset="0"/>
              <a:buNone/>
              <a:defRPr sz="2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400"/>
              </a:spcBef>
              <a:spcAft>
                <a:spcPts val="0"/>
              </a:spcAft>
              <a:buFont typeface="Arial" pitchFamily="34" charset="0"/>
              <a:buNone/>
              <a:defRPr sz="2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225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6"/>
              </a:buClr>
              <a:buSzPct val="80000"/>
              <a:buFont typeface="Wingdings" pitchFamily="2" charset="2"/>
              <a:buNone/>
              <a:defRPr sz="17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ITCOfficinaSans LT Book" pitchFamily="2" charset="0"/>
              <a:buNone/>
              <a:defRPr sz="1500" b="1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0" dirty="0">
                <a:solidFill>
                  <a:srgbClr val="132577"/>
                </a:solidFill>
              </a:rPr>
              <a:t>first-of-a-kind, low-emittance, high-energy 	synchrotron light source</a:t>
            </a:r>
            <a:endParaRPr lang="en-US" sz="2000" dirty="0">
              <a:solidFill>
                <a:srgbClr val="132577"/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50051FB1-D2D1-6E4E-AD63-92A7697E0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913284"/>
            <a:ext cx="2250009" cy="298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802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17CC52-C8A9-5B4A-9DE4-39A6F0C22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the ESRF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B99000C-904F-7A41-96E5-DFE359D86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001" y="841276"/>
            <a:ext cx="8236800" cy="442849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European Synchrotron Radiation Facility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en-US" dirty="0"/>
              <a:t>photon factory from science - matter studies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1447800" lvl="4" indent="-285750">
              <a:buFont typeface="Arial" panose="020B0604020202020204" pitchFamily="34" charset="0"/>
              <a:buChar char="•"/>
            </a:pPr>
            <a:r>
              <a:rPr lang="en-US" dirty="0"/>
              <a:t>light/matter interaction → knowledge  (i.e., light as a probe)</a:t>
            </a:r>
          </a:p>
          <a:p>
            <a:pPr marL="1447800" lvl="4" indent="-285750">
              <a:buFont typeface="Arial" panose="020B0604020202020204" pitchFamily="34" charset="0"/>
              <a:buChar char="•"/>
            </a:pPr>
            <a:r>
              <a:rPr lang="en-US" dirty="0"/>
              <a:t>photon source → (43) beamlines → experiments → knowledge</a:t>
            </a:r>
          </a:p>
          <a:p>
            <a:pPr marL="1447800" lvl="4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1447800" lvl="4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en-US" dirty="0"/>
              <a:t>ESRF first beam in 92 – full user mode operation in 94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1447800" lvl="4" indent="-285750">
              <a:buFont typeface="Arial" panose="020B0604020202020204" pitchFamily="34" charset="0"/>
              <a:buChar char="•"/>
            </a:pPr>
            <a:r>
              <a:rPr lang="en-US" dirty="0"/>
              <a:t>almost 30 years of state-of-the-art X-ray experimental science</a:t>
            </a:r>
          </a:p>
          <a:p>
            <a:pPr marL="1447800" lvl="4" indent="-285750">
              <a:buFont typeface="Arial" panose="020B0604020202020204" pitchFamily="34" charset="0"/>
              <a:buChar char="•"/>
            </a:pPr>
            <a:r>
              <a:rPr lang="en-US" dirty="0"/>
              <a:t>science &amp; knowledge progress → new needs </a:t>
            </a:r>
          </a:p>
          <a:p>
            <a:pPr marL="1447800" lvl="4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132577"/>
                </a:solidFill>
              </a:rPr>
              <a:t>a new machine to align with science expectations &amp; challenges</a:t>
            </a:r>
          </a:p>
          <a:p>
            <a:pPr marL="1447800" lvl="4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1447800" lvl="4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lvl="4" indent="0">
              <a:buNone/>
            </a:pPr>
            <a:endParaRPr lang="en-US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21BBE6-10A0-8D4D-97F2-7BBA8BC68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26/07/2013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64D61BB-30E6-E945-A41D-A6ED5ABF06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3</a:t>
            </a:fld>
            <a:endParaRPr lang="en-US" noProof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B8B65D2-2E51-C843-AA16-91A4C96C30D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35</a:t>
            </a:r>
            <a:r>
              <a:rPr lang="en-US" baseline="30000" noProof="0" dirty="0"/>
              <a:t>th</a:t>
            </a:r>
            <a:r>
              <a:rPr lang="en-US" noProof="0" dirty="0"/>
              <a:t> Tango Community Meeting – N. Leclercq - ESRF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7634823-7936-BB4F-8A94-CB5E4716A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797" y="1561356"/>
            <a:ext cx="2910709" cy="210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381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D2383239-1121-614D-B713-1D74C344D51E}"/>
              </a:ext>
            </a:extLst>
          </p:cNvPr>
          <p:cNvGrpSpPr/>
          <p:nvPr/>
        </p:nvGrpSpPr>
        <p:grpSpPr>
          <a:xfrm>
            <a:off x="6948264" y="804272"/>
            <a:ext cx="1800200" cy="1728192"/>
            <a:chOff x="3059832" y="1849388"/>
            <a:chExt cx="4179586" cy="3249373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3F63485F-8504-404D-B0CA-068FE0466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59832" y="1849388"/>
              <a:ext cx="4179586" cy="324937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CAD3288-6D18-E445-9AAF-87DC6925513B}"/>
                </a:ext>
              </a:extLst>
            </p:cNvPr>
            <p:cNvSpPr/>
            <p:nvPr/>
          </p:nvSpPr>
          <p:spPr>
            <a:xfrm>
              <a:off x="3059832" y="4081636"/>
              <a:ext cx="714646" cy="9361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EA17CC52-C8A9-5B4A-9DE4-39A6F0C22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the ESRF (&amp; synchrotron FALCILITIES)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B99000C-904F-7A41-96E5-DFE359D86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632" y="841275"/>
            <a:ext cx="8668848" cy="455357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ESRF upgrade program</a:t>
            </a:r>
          </a:p>
          <a:p>
            <a:endParaRPr lang="en-US" dirty="0">
              <a:solidFill>
                <a:srgbClr val="132577"/>
              </a:solidFill>
            </a:endParaRPr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132577"/>
                </a:solidFill>
              </a:rPr>
              <a:t>the low emittance / high brilliance quest</a:t>
            </a:r>
          </a:p>
          <a:p>
            <a:pPr marL="1447800" lvl="4" indent="-285750">
              <a:buFont typeface="Arial" panose="020B0604020202020204" pitchFamily="34" charset="0"/>
              <a:buChar char="•"/>
            </a:pPr>
            <a:r>
              <a:rPr lang="en-US" dirty="0"/>
              <a:t>~ smaller beam size + higher photon density</a:t>
            </a:r>
          </a:p>
          <a:p>
            <a:pPr marL="1447800" lvl="4" indent="-285750">
              <a:buFont typeface="Arial" panose="020B0604020202020204" pitchFamily="34" charset="0"/>
              <a:buChar char="•"/>
            </a:pPr>
            <a:r>
              <a:rPr lang="en-US" dirty="0"/>
              <a:t>a.k.a. transition from 3</a:t>
            </a:r>
            <a:r>
              <a:rPr lang="en-US" baseline="30000" dirty="0"/>
              <a:t>rd</a:t>
            </a:r>
            <a:r>
              <a:rPr lang="en-US" dirty="0"/>
              <a:t> to 4</a:t>
            </a:r>
            <a:r>
              <a:rPr lang="en-US" baseline="30000" dirty="0"/>
              <a:t>th</a:t>
            </a:r>
            <a:r>
              <a:rPr lang="en-US" dirty="0"/>
              <a:t> generation machines</a:t>
            </a:r>
          </a:p>
          <a:p>
            <a:pPr marL="1447800" lvl="4" indent="-285750">
              <a:buFont typeface="Arial" panose="020B0604020202020204" pitchFamily="34" charset="0"/>
              <a:buChar char="•"/>
            </a:pPr>
            <a:r>
              <a:rPr lang="en-US" dirty="0"/>
              <a:t>smaller scale matter studies, faster data-acquisition </a:t>
            </a:r>
            <a:r>
              <a:rPr lang="en-US" sz="900" dirty="0"/>
              <a:t>(cross section = const, but higher photon flux)</a:t>
            </a:r>
          </a:p>
          <a:p>
            <a:pPr marL="1447800" lvl="4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132577"/>
                </a:solidFill>
              </a:rPr>
              <a:t>expected EBS gain: x100 </a:t>
            </a:r>
            <a:r>
              <a:rPr lang="en-US" dirty="0"/>
              <a:t>(in terms of </a:t>
            </a:r>
            <a:r>
              <a:rPr lang="en-US" dirty="0" err="1"/>
              <a:t>nb.</a:t>
            </a:r>
            <a:r>
              <a:rPr lang="en-US" dirty="0"/>
              <a:t> photons per unit time per unit surface for monochromatic beam)</a:t>
            </a:r>
          </a:p>
          <a:p>
            <a:pPr marL="1447800" lvl="4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en-US" dirty="0"/>
              <a:t>an end-to-end upgrade program</a:t>
            </a:r>
          </a:p>
          <a:p>
            <a:pPr marL="1447800" lvl="4" indent="-285750">
              <a:buFont typeface="Arial" panose="020B0604020202020204" pitchFamily="34" charset="0"/>
              <a:buChar char="•"/>
            </a:pPr>
            <a:r>
              <a:rPr lang="en-US" dirty="0"/>
              <a:t>150 M€ spread over </a:t>
            </a:r>
            <a:r>
              <a:rPr lang="en-US" b="1" dirty="0">
                <a:solidFill>
                  <a:srgbClr val="132577"/>
                </a:solidFill>
              </a:rPr>
              <a:t>4 components</a:t>
            </a:r>
            <a:r>
              <a:rPr lang="en-US" dirty="0"/>
              <a:t> from 2015 to 2022 </a:t>
            </a:r>
          </a:p>
          <a:p>
            <a:pPr marL="1447800" lvl="4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132577"/>
                </a:solidFill>
              </a:rPr>
              <a:t>a new machine (EBS)</a:t>
            </a:r>
            <a:r>
              <a:rPr lang="en-US" dirty="0">
                <a:solidFill>
                  <a:srgbClr val="132577"/>
                </a:solidFill>
              </a:rPr>
              <a:t> </a:t>
            </a:r>
            <a:r>
              <a:rPr lang="en-US" dirty="0"/>
              <a:t>– new SR + adapted transfer line &amp; booster </a:t>
            </a:r>
            <a:r>
              <a:rPr lang="en-US" i="0" dirty="0">
                <a:solidFill>
                  <a:srgbClr val="132577"/>
                </a:solidFill>
              </a:rPr>
              <a:t>–</a:t>
            </a:r>
            <a:r>
              <a:rPr lang="en-US" dirty="0"/>
              <a:t> open to users in 2020</a:t>
            </a:r>
          </a:p>
          <a:p>
            <a:pPr marL="1447800" lvl="4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132577"/>
                </a:solidFill>
              </a:rPr>
              <a:t>4 new (flagship) beamlines + 14 refurbished beamlines</a:t>
            </a:r>
            <a:r>
              <a:rPr lang="en-US" dirty="0">
                <a:solidFill>
                  <a:srgbClr val="132577"/>
                </a:solidFill>
              </a:rPr>
              <a:t> </a:t>
            </a:r>
            <a:r>
              <a:rPr lang="en-US" dirty="0"/>
              <a:t>+ 29 unchanged = 47 beamlines in 2022 </a:t>
            </a:r>
          </a:p>
          <a:p>
            <a:pPr marL="1447800" lvl="4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132577"/>
                </a:solidFill>
              </a:rPr>
              <a:t>a new X-ray detectors program</a:t>
            </a:r>
            <a:r>
              <a:rPr lang="en-US" dirty="0">
                <a:solidFill>
                  <a:srgbClr val="132577"/>
                </a:solidFill>
              </a:rPr>
              <a:t> </a:t>
            </a:r>
            <a:r>
              <a:rPr lang="en-US" dirty="0"/>
              <a:t>– faster readout + higher resolution → data deluge (tens of TB/day)</a:t>
            </a:r>
          </a:p>
          <a:p>
            <a:pPr marL="1447800" lvl="4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132577"/>
                </a:solidFill>
              </a:rPr>
              <a:t>a new data strategy </a:t>
            </a:r>
            <a:r>
              <a:rPr lang="en-US" dirty="0"/>
              <a:t>– advanced data analysis - (HPC +  AI)-based services for users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21BBE6-10A0-8D4D-97F2-7BBA8BC68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26/07/2013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64D61BB-30E6-E945-A41D-A6ED5ABF06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4</a:t>
            </a:fld>
            <a:endParaRPr lang="en-US" noProof="0"/>
          </a:p>
        </p:txBody>
      </p:sp>
      <p:sp>
        <p:nvSpPr>
          <p:cNvPr id="10" name="Espace réservé du pied de page 5">
            <a:extLst>
              <a:ext uri="{FF2B5EF4-FFF2-40B4-BE49-F238E27FC236}">
                <a16:creationId xmlns:a16="http://schemas.microsoft.com/office/drawing/2014/main" id="{F26580A0-A9D4-8F40-A55D-04342F16F41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30001" y="5402791"/>
            <a:ext cx="6120000" cy="177074"/>
          </a:xfrm>
        </p:spPr>
        <p:txBody>
          <a:bodyPr/>
          <a:lstStyle/>
          <a:p>
            <a:r>
              <a:rPr lang="en-US" noProof="0" dirty="0"/>
              <a:t>35</a:t>
            </a:r>
            <a:r>
              <a:rPr lang="en-US" baseline="30000" noProof="0" dirty="0"/>
              <a:t>th</a:t>
            </a:r>
            <a:r>
              <a:rPr lang="en-US" noProof="0" dirty="0"/>
              <a:t> Tango Community Meeting – N. Leclercq - ESRF</a:t>
            </a:r>
          </a:p>
        </p:txBody>
      </p:sp>
    </p:spTree>
    <p:extLst>
      <p:ext uri="{BB962C8B-B14F-4D97-AF65-F5344CB8AC3E}">
        <p14:creationId xmlns:p14="http://schemas.microsoft.com/office/powerpoint/2010/main" val="558355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738532-B3A8-0F40-A842-5D6A8FD67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New Machine Components: Magnets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55ACDE1-47E1-9049-9E43-97357B3ECBA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noProof="0"/>
              <a:t>26/07/2013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86E3484-5039-9B45-B56F-91F64AA82E4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5</a:t>
            </a:fld>
            <a:endParaRPr lang="en-US" noProof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C7336DA7-D35F-A94D-892D-919BC113CD6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35</a:t>
            </a:r>
            <a:r>
              <a:rPr lang="en-US" baseline="30000"/>
              <a:t>th</a:t>
            </a:r>
            <a:r>
              <a:rPr lang="en-US"/>
              <a:t> Tango Community Meeting – N. Leclercq – ESRF</a:t>
            </a:r>
            <a:endParaRPr lang="en-US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C9BA2BD-9115-2140-8322-54BD5BE15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9579"/>
            <a:ext cx="9144000" cy="419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393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0BF3E52-798A-9C41-90C2-A68C69BF7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5" y="697260"/>
            <a:ext cx="8644631" cy="447927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5738532-B3A8-0F40-A842-5D6A8FD67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New Machine Components: Vacuum SYSTEM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55ACDE1-47E1-9049-9E43-97357B3ECBA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noProof="0"/>
              <a:t>26/07/2013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86E3484-5039-9B45-B56F-91F64AA82E4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6</a:t>
            </a:fld>
            <a:endParaRPr lang="en-US" noProof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C7336DA7-D35F-A94D-892D-919BC113CD6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35</a:t>
            </a:r>
            <a:r>
              <a:rPr lang="en-US" baseline="30000"/>
              <a:t>th</a:t>
            </a:r>
            <a:r>
              <a:rPr lang="en-US"/>
              <a:t> Tango Community Meeting – N. Leclercq – ESRF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622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738532-B3A8-0F40-A842-5D6A8FD67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New Machine Components: Girders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55ACDE1-47E1-9049-9E43-97357B3ECBA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noProof="0"/>
              <a:t>26/07/2013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86E3484-5039-9B45-B56F-91F64AA82E4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7</a:t>
            </a:fld>
            <a:endParaRPr lang="en-US" noProof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C7336DA7-D35F-A94D-892D-919BC113CD6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35</a:t>
            </a:r>
            <a:r>
              <a:rPr lang="en-US" baseline="30000"/>
              <a:t>th</a:t>
            </a:r>
            <a:r>
              <a:rPr lang="en-US"/>
              <a:t> Tango Community Meeting – N. Leclercq – ESRF</a:t>
            </a:r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85E66C3-39A9-8741-8A22-BEACDE319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97260"/>
            <a:ext cx="8604448" cy="443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6046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17CC52-C8A9-5B4A-9DE4-39A6F0C22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Project schedule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B99000C-904F-7A41-96E5-DFE359D86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632" y="841276"/>
            <a:ext cx="8740368" cy="455357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ESRF upgrade program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en-US" dirty="0"/>
              <a:t>main constraint/challenge:</a:t>
            </a:r>
          </a:p>
          <a:p>
            <a:pPr marL="1447800" lvl="4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132577"/>
                </a:solidFill>
              </a:rPr>
              <a:t>do the job while minimizing machine (&amp; beamlines) downtime!</a:t>
            </a:r>
          </a:p>
          <a:p>
            <a:pPr marL="1447800" lvl="4" indent="-285750">
              <a:buFont typeface="Arial" panose="020B0604020202020204" pitchFamily="34" charset="0"/>
              <a:buChar char="•"/>
            </a:pPr>
            <a:r>
              <a:rPr lang="en-US" dirty="0"/>
              <a:t>project management challenge: dismantle, mount, commission, (re)open a full </a:t>
            </a:r>
            <a:r>
              <a:rPr lang="en-US" dirty="0">
                <a:solidFill>
                  <a:srgbClr val="132577"/>
                </a:solidFill>
              </a:rPr>
              <a:t>SR</a:t>
            </a:r>
            <a:r>
              <a:rPr lang="en-US" dirty="0"/>
              <a:t>… </a:t>
            </a:r>
            <a:r>
              <a:rPr lang="en-US" dirty="0">
                <a:solidFill>
                  <a:srgbClr val="FF0000"/>
                </a:solidFill>
              </a:rPr>
              <a:t>in only 20 months!</a:t>
            </a:r>
          </a:p>
          <a:p>
            <a:pPr marL="1447800" lvl="4" indent="-285750">
              <a:buFont typeface="Arial" panose="020B0604020202020204" pitchFamily="34" charset="0"/>
              <a:buChar char="•"/>
            </a:pPr>
            <a:r>
              <a:rPr lang="en-US" dirty="0"/>
              <a:t>test/validate each component: from the lowest machine part to the highest level control room GUI</a:t>
            </a:r>
          </a:p>
          <a:p>
            <a:pPr marL="1447800" lvl="4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1447800" lvl="4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21BBE6-10A0-8D4D-97F2-7BBA8BC68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26/07/2013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64D61BB-30E6-E945-A41D-A6ED5ABF06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8</a:t>
            </a:fld>
            <a:endParaRPr lang="en-US" noProof="0"/>
          </a:p>
        </p:txBody>
      </p:sp>
      <p:sp>
        <p:nvSpPr>
          <p:cNvPr id="11" name="Espace réservé du pied de page 5">
            <a:extLst>
              <a:ext uri="{FF2B5EF4-FFF2-40B4-BE49-F238E27FC236}">
                <a16:creationId xmlns:a16="http://schemas.microsoft.com/office/drawing/2014/main" id="{66A04E3E-0630-4B42-A0F0-CD001EC43F8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30001" y="5402791"/>
            <a:ext cx="6120000" cy="177074"/>
          </a:xfrm>
        </p:spPr>
        <p:txBody>
          <a:bodyPr/>
          <a:lstStyle/>
          <a:p>
            <a:r>
              <a:rPr lang="en-US" noProof="0" dirty="0"/>
              <a:t>35</a:t>
            </a:r>
            <a:r>
              <a:rPr lang="en-US" baseline="30000" noProof="0" dirty="0"/>
              <a:t>th</a:t>
            </a:r>
            <a:r>
              <a:rPr lang="en-US" noProof="0" dirty="0"/>
              <a:t> Tango Community Meeting – N. Leclercq - ESRF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05B2E604-2CB0-6E4B-974A-8BDA3481DA7C}"/>
              </a:ext>
            </a:extLst>
          </p:cNvPr>
          <p:cNvGrpSpPr/>
          <p:nvPr/>
        </p:nvGrpSpPr>
        <p:grpSpPr>
          <a:xfrm>
            <a:off x="1115616" y="2219842"/>
            <a:ext cx="6264696" cy="3175010"/>
            <a:chOff x="1331640" y="2209428"/>
            <a:chExt cx="6264696" cy="3175010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384B07AF-A103-4443-9EE8-A7D784ADA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640" y="2209428"/>
              <a:ext cx="6264696" cy="317501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20624CD-5AFC-B14D-A040-E32E41E4F3E8}"/>
                </a:ext>
              </a:extLst>
            </p:cNvPr>
            <p:cNvSpPr/>
            <p:nvPr/>
          </p:nvSpPr>
          <p:spPr>
            <a:xfrm>
              <a:off x="1691680" y="4153644"/>
              <a:ext cx="1296144" cy="11521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Ellipse 14">
            <a:extLst>
              <a:ext uri="{FF2B5EF4-FFF2-40B4-BE49-F238E27FC236}">
                <a16:creationId xmlns:a16="http://schemas.microsoft.com/office/drawing/2014/main" id="{E545AC89-270C-EF43-B254-3F60476A6FFB}"/>
              </a:ext>
            </a:extLst>
          </p:cNvPr>
          <p:cNvSpPr/>
          <p:nvPr/>
        </p:nvSpPr>
        <p:spPr>
          <a:xfrm>
            <a:off x="3995936" y="3999214"/>
            <a:ext cx="2304256" cy="298446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567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17CC52-C8A9-5B4A-9DE4-39A6F0C2259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132377"/>
          </a:solidFill>
        </p:spPr>
        <p:txBody>
          <a:bodyPr/>
          <a:lstStyle/>
          <a:p>
            <a:r>
              <a:rPr lang="en-US" dirty="0"/>
              <a:t>INITIAL Project schedule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21BBE6-10A0-8D4D-97F2-7BBA8BC68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26/07/2013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64D61BB-30E6-E945-A41D-A6ED5ABF06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9</a:t>
            </a:fld>
            <a:endParaRPr lang="en-US" noProof="0"/>
          </a:p>
        </p:txBody>
      </p:sp>
      <p:sp>
        <p:nvSpPr>
          <p:cNvPr id="11" name="Espace réservé du pied de page 5">
            <a:extLst>
              <a:ext uri="{FF2B5EF4-FFF2-40B4-BE49-F238E27FC236}">
                <a16:creationId xmlns:a16="http://schemas.microsoft.com/office/drawing/2014/main" id="{66A04E3E-0630-4B42-A0F0-CD001EC43F8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30001" y="5402791"/>
            <a:ext cx="6120000" cy="177074"/>
          </a:xfrm>
        </p:spPr>
        <p:txBody>
          <a:bodyPr/>
          <a:lstStyle/>
          <a:p>
            <a:r>
              <a:rPr lang="en-US" noProof="0" dirty="0"/>
              <a:t>35</a:t>
            </a:r>
            <a:r>
              <a:rPr lang="en-US" baseline="30000" noProof="0" dirty="0"/>
              <a:t>th</a:t>
            </a:r>
            <a:r>
              <a:rPr lang="en-US" noProof="0" dirty="0"/>
              <a:t> Tango Community Meeting – N. Leclercq - ESRF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7EC32B8D-95BE-C941-998C-DCB6B646B51A}"/>
              </a:ext>
            </a:extLst>
          </p:cNvPr>
          <p:cNvGrpSpPr/>
          <p:nvPr/>
        </p:nvGrpSpPr>
        <p:grpSpPr>
          <a:xfrm>
            <a:off x="710371" y="656543"/>
            <a:ext cx="8253629" cy="1605890"/>
            <a:chOff x="382249" y="1035586"/>
            <a:chExt cx="8316416" cy="1977209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991B8CCB-080A-A947-99F0-FCAC5181A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2249" y="1035586"/>
              <a:ext cx="8316416" cy="1977209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1623DC6-1367-6C45-B542-B63807F76C7B}"/>
                </a:ext>
              </a:extLst>
            </p:cNvPr>
            <p:cNvSpPr/>
            <p:nvPr/>
          </p:nvSpPr>
          <p:spPr>
            <a:xfrm>
              <a:off x="5076056" y="2425452"/>
              <a:ext cx="1584176" cy="504056"/>
            </a:xfrm>
            <a:prstGeom prst="rect">
              <a:avLst/>
            </a:prstGeom>
            <a:solidFill>
              <a:srgbClr val="1323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3426A749-8A02-F84D-BEAD-D912B7F40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48" y="2262433"/>
            <a:ext cx="4514281" cy="253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7367690"/>
      </p:ext>
    </p:extLst>
  </p:cSld>
  <p:clrMapOvr>
    <a:masterClrMapping/>
  </p:clrMapOvr>
</p:sld>
</file>

<file path=ppt/theme/theme1.xml><?xml version="1.0" encoding="utf-8"?>
<a:theme xmlns:a="http://schemas.openxmlformats.org/drawingml/2006/main" name="ESRF - default">
  <a:themeElements>
    <a:clrScheme name="ESRF">
      <a:dk1>
        <a:sysClr val="windowText" lastClr="000000"/>
      </a:dk1>
      <a:lt1>
        <a:sysClr val="window" lastClr="FFFFFF"/>
      </a:lt1>
      <a:dk2>
        <a:srgbClr val="B7B9BA"/>
      </a:dk2>
      <a:lt2>
        <a:srgbClr val="AF007C"/>
      </a:lt2>
      <a:accent1>
        <a:srgbClr val="132577"/>
      </a:accent1>
      <a:accent2>
        <a:srgbClr val="ED7703"/>
      </a:accent2>
      <a:accent3>
        <a:srgbClr val="F4A300"/>
      </a:accent3>
      <a:accent4>
        <a:srgbClr val="FFDD00"/>
      </a:accent4>
      <a:accent5>
        <a:srgbClr val="51A026"/>
      </a:accent5>
      <a:accent6>
        <a:srgbClr val="0098D4"/>
      </a:accent6>
      <a:hlink>
        <a:srgbClr val="000000"/>
      </a:hlink>
      <a:folHlink>
        <a:srgbClr val="000000"/>
      </a:folHlink>
    </a:clrScheme>
    <a:fontScheme name="Soloca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ESRF - default</Template>
  <TotalTime>1163</TotalTime>
  <Words>867</Words>
  <Application>Microsoft Macintosh PowerPoint</Application>
  <PresentationFormat>Affichage à l'écran (16:10)</PresentationFormat>
  <Paragraphs>125</Paragraphs>
  <Slides>12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7" baseType="lpstr">
      <vt:lpstr>Arial</vt:lpstr>
      <vt:lpstr>Calibri</vt:lpstr>
      <vt:lpstr>ITCOfficinaSans LT Book</vt:lpstr>
      <vt:lpstr>Wingdings</vt:lpstr>
      <vt:lpstr>ESRF - default</vt:lpstr>
      <vt:lpstr>Présentation PowerPoint</vt:lpstr>
      <vt:lpstr>Projects STATUs: POST UPGRADE News FROM THE ESRF</vt:lpstr>
      <vt:lpstr>About the ESRF</vt:lpstr>
      <vt:lpstr>About the ESRF (&amp; synchrotron FALCILITIES)</vt:lpstr>
      <vt:lpstr>New Machine Components: Magnets</vt:lpstr>
      <vt:lpstr>New Machine Components: Vacuum SYSTEM</vt:lpstr>
      <vt:lpstr>New Machine Components: Girders</vt:lpstr>
      <vt:lpstr>INITIAL Project schedule</vt:lpstr>
      <vt:lpstr>INITIAL Project schedule</vt:lpstr>
      <vt:lpstr>The UPGRADE FROM THE Control UNIT POINT OF VIEW </vt:lpstr>
      <vt:lpstr>After ONE YEARE of EBS</vt:lpstr>
      <vt:lpstr>Thanks!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Nicolas Leclercq</dc:creator>
  <cp:lastModifiedBy>Nicolas Leclercq</cp:lastModifiedBy>
  <cp:revision>23</cp:revision>
  <dcterms:created xsi:type="dcterms:W3CDTF">2021-09-13T18:51:02Z</dcterms:created>
  <dcterms:modified xsi:type="dcterms:W3CDTF">2021-09-14T14:52:51Z</dcterms:modified>
</cp:coreProperties>
</file>