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5" r:id="rId5"/>
  </p:sldMasterIdLst>
  <p:notesMasterIdLst>
    <p:notesMasterId r:id="rId18"/>
  </p:notesMasterIdLst>
  <p:sldIdLst>
    <p:sldId id="256" r:id="rId6"/>
    <p:sldId id="347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130"/>
    <a:srgbClr val="292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63C34-6FA3-5058-3EED-C67CA87A382A}" v="10" dt="2021-09-13T15:35:38.345"/>
    <p1510:client id="{BD12A3F5-9155-A43A-E696-D62F261708B0}" v="6" dt="2021-09-15T13:48:24.487"/>
    <p1510:client id="{BF93E5E4-A15A-1A45-6A1D-E3842FB2F0C6}" v="3" dt="2021-09-15T07:15:53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1A96B-8B61-4166-81ED-F7C72C5B5008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3D17B-00D4-4AA5-AF03-CAB8100A06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1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43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5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22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689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06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41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3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506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45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63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1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05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76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1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8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777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1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47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7810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54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07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0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z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raz — symbol zastępczy 34">
            <a:extLst>
              <a:ext uri="{FF2B5EF4-FFF2-40B4-BE49-F238E27FC236}">
                <a16:creationId xmlns:a16="http://schemas.microsoft.com/office/drawing/2014/main" id="{EA10837A-18D5-41DD-A066-A079A09D86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20935" y="46699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41" name="Tekst — symbol zastępczy 39">
            <a:extLst>
              <a:ext uri="{FF2B5EF4-FFF2-40B4-BE49-F238E27FC236}">
                <a16:creationId xmlns:a16="http://schemas.microsoft.com/office/drawing/2014/main" id="{FD8132DE-D62C-4410-983C-9F458DCEF6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08126" y="93025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42" name="Tekst — symbol zastępczy 46">
            <a:extLst>
              <a:ext uri="{FF2B5EF4-FFF2-40B4-BE49-F238E27FC236}">
                <a16:creationId xmlns:a16="http://schemas.microsoft.com/office/drawing/2014/main" id="{DF68D5C6-4D23-4113-9FFA-AFAAB5A6DA0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408126" y="52731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48" name="Obraz — symbol zastępczy 34">
            <a:extLst>
              <a:ext uri="{FF2B5EF4-FFF2-40B4-BE49-F238E27FC236}">
                <a16:creationId xmlns:a16="http://schemas.microsoft.com/office/drawing/2014/main" id="{2B75D755-4972-4E8B-ACD5-FAE778A8627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58965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49" name="Tekst — symbol zastępczy 39">
            <a:extLst>
              <a:ext uri="{FF2B5EF4-FFF2-40B4-BE49-F238E27FC236}">
                <a16:creationId xmlns:a16="http://schemas.microsoft.com/office/drawing/2014/main" id="{0EEE7EDE-175B-450F-B4D2-50D992E53C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46156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50" name="Tekst — symbol zastępczy 46">
            <a:extLst>
              <a:ext uri="{FF2B5EF4-FFF2-40B4-BE49-F238E27FC236}">
                <a16:creationId xmlns:a16="http://schemas.microsoft.com/office/drawing/2014/main" id="{91051322-19B5-41CA-BEAB-A8F1B8CA54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46156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51" name="Obraz — symbol zastępczy 34">
            <a:extLst>
              <a:ext uri="{FF2B5EF4-FFF2-40B4-BE49-F238E27FC236}">
                <a16:creationId xmlns:a16="http://schemas.microsoft.com/office/drawing/2014/main" id="{966FF594-D5D5-4FD4-A245-AAF0D05309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30968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55" name="Tekst — symbol zastępczy 39">
            <a:extLst>
              <a:ext uri="{FF2B5EF4-FFF2-40B4-BE49-F238E27FC236}">
                <a16:creationId xmlns:a16="http://schemas.microsoft.com/office/drawing/2014/main" id="{3A5DD9C2-78E8-4416-B2C1-F07A9E2583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18159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56" name="Tekst — symbol zastępczy 46">
            <a:extLst>
              <a:ext uri="{FF2B5EF4-FFF2-40B4-BE49-F238E27FC236}">
                <a16:creationId xmlns:a16="http://schemas.microsoft.com/office/drawing/2014/main" id="{D8A4734F-8867-4923-806F-AE04360B22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018159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57" name="Obraz — symbol zastępczy 34">
            <a:extLst>
              <a:ext uri="{FF2B5EF4-FFF2-40B4-BE49-F238E27FC236}">
                <a16:creationId xmlns:a16="http://schemas.microsoft.com/office/drawing/2014/main" id="{B03F66BE-0084-45A8-85FC-1448DEA89D7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586860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58" name="Tekst — symbol zastępczy 39">
            <a:extLst>
              <a:ext uri="{FF2B5EF4-FFF2-40B4-BE49-F238E27FC236}">
                <a16:creationId xmlns:a16="http://schemas.microsoft.com/office/drawing/2014/main" id="{3F9DA6EE-3DE6-4493-AD6B-BEC7EE858C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74051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61" name="Tekst — symbol zastępczy 46">
            <a:extLst>
              <a:ext uri="{FF2B5EF4-FFF2-40B4-BE49-F238E27FC236}">
                <a16:creationId xmlns:a16="http://schemas.microsoft.com/office/drawing/2014/main" id="{DD5495C5-2CD2-4593-BC1F-CF0E7D3601E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574051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62" name="Obraz — symbol zastępczy 34">
            <a:extLst>
              <a:ext uri="{FF2B5EF4-FFF2-40B4-BE49-F238E27FC236}">
                <a16:creationId xmlns:a16="http://schemas.microsoft.com/office/drawing/2014/main" id="{D2B54852-DC63-410D-BE2A-4D723492843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818607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63" name="Tekst — symbol zastępczy 39">
            <a:extLst>
              <a:ext uri="{FF2B5EF4-FFF2-40B4-BE49-F238E27FC236}">
                <a16:creationId xmlns:a16="http://schemas.microsoft.com/office/drawing/2014/main" id="{13567973-FE07-4747-9500-D565A3EF286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05798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64" name="Tekst — symbol zastępczy 46">
            <a:extLst>
              <a:ext uri="{FF2B5EF4-FFF2-40B4-BE49-F238E27FC236}">
                <a16:creationId xmlns:a16="http://schemas.microsoft.com/office/drawing/2014/main" id="{FCE91BB7-DB4C-4F95-ADC1-2757AA68964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805798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65" name="Obraz — symbol zastępczy 34">
            <a:extLst>
              <a:ext uri="{FF2B5EF4-FFF2-40B4-BE49-F238E27FC236}">
                <a16:creationId xmlns:a16="http://schemas.microsoft.com/office/drawing/2014/main" id="{7082A562-BADD-429E-BB11-8A40EE253F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27987" y="563717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66" name="Tekst — symbol zastępczy 39">
            <a:extLst>
              <a:ext uri="{FF2B5EF4-FFF2-40B4-BE49-F238E27FC236}">
                <a16:creationId xmlns:a16="http://schemas.microsoft.com/office/drawing/2014/main" id="{C8F3380A-C45C-44C2-BE84-98D3DADAEDA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15178" y="610043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67" name="Tekst — symbol zastępczy 46">
            <a:extLst>
              <a:ext uri="{FF2B5EF4-FFF2-40B4-BE49-F238E27FC236}">
                <a16:creationId xmlns:a16="http://schemas.microsoft.com/office/drawing/2014/main" id="{67C61256-88BA-4ADF-A3CB-77D1B459CAE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15178" y="569749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1D5DA0-8F16-4F11-8B6E-A593133F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098" y="457200"/>
            <a:ext cx="6096001" cy="60166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4193014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92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23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33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86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86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50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69C99-2586-43FA-B1F0-D2A5C12EC994}" type="datetimeFigureOut">
              <a:rPr lang="pl-PL" smtClean="0"/>
              <a:t>15.09.2021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3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5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4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5" name="Isosceles Triangle 134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9" name="Symbol zastępczy zawartości 4" descr="Obraz zawierający osoba, podłoże, grupa, stojące&#10;&#10;Opis wygenerowany automatycznie">
            <a:extLst>
              <a:ext uri="{FF2B5EF4-FFF2-40B4-BE49-F238E27FC236}">
                <a16:creationId xmlns:a16="http://schemas.microsoft.com/office/drawing/2014/main" id="{D69522F1-7258-48BF-A4C4-690ED26CC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 b="8248"/>
          <a:stretch/>
        </p:blipFill>
        <p:spPr>
          <a:xfrm>
            <a:off x="20" y="-1"/>
            <a:ext cx="12188804" cy="68664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3643AEB-150C-4F52-80FE-3D3E07003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4765972"/>
            <a:ext cx="859666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9" name="pole tekstowe 3">
            <a:extLst>
              <a:ext uri="{FF2B5EF4-FFF2-40B4-BE49-F238E27FC236}">
                <a16:creationId xmlns:a16="http://schemas.microsoft.com/office/drawing/2014/main" id="{6EB46225-1F01-4C43-9FEE-C135B9FBF177}"/>
              </a:ext>
            </a:extLst>
          </p:cNvPr>
          <p:cNvSpPr txBox="1"/>
          <p:nvPr/>
        </p:nvSpPr>
        <p:spPr>
          <a:xfrm>
            <a:off x="757251" y="3124200"/>
            <a:ext cx="6192949" cy="3285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 of IC@MS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Mateusz Nabywaniec, Michał Gandor, Lukasz Zytniak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Tango Community Meeting, ESRF/Zoom, 14-15.09.2021</a:t>
            </a:r>
          </a:p>
        </p:txBody>
      </p:sp>
      <p:pic>
        <p:nvPicPr>
          <p:cNvPr id="61" name="Obraz 60" descr="Obraz zawierający clipart&#10;&#10;Opis wygenerowany automatycznie">
            <a:extLst>
              <a:ext uri="{FF2B5EF4-FFF2-40B4-BE49-F238E27FC236}">
                <a16:creationId xmlns:a16="http://schemas.microsoft.com/office/drawing/2014/main" id="{3399F5F6-24CE-4D5C-9088-FF47AB35B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67" y="5269706"/>
            <a:ext cx="3856774" cy="13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1113B01-B929-4C19-867C-944208D9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/>
              <a:t>IC@MS API (Swagger)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FDD2FD6-D0B0-4800-A28D-E4BB6B956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61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2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CA3C93-D671-40A6-AAFB-7EDC9EDD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IC@MS </a:t>
            </a:r>
            <a:r>
              <a:rPr lang="pl-PL" dirty="0" err="1"/>
              <a:t>at</a:t>
            </a:r>
            <a:r>
              <a:rPr lang="pl-PL" dirty="0"/>
              <a:t> ALBA Synchrotron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F40DC-3A40-43FA-ADEB-9A7AF274F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600" dirty="0"/>
              <a:t>Water cooling systems group </a:t>
            </a:r>
            <a:r>
              <a:rPr lang="pl-PL" sz="1600" dirty="0" err="1"/>
              <a:t>is</a:t>
            </a:r>
            <a:r>
              <a:rPr lang="en-US" sz="1600" dirty="0"/>
              <a:t> testing IC@MS, </a:t>
            </a:r>
          </a:p>
          <a:p>
            <a:r>
              <a:rPr lang="en-US" sz="1600" dirty="0"/>
              <a:t>IC@MS is working fine with over 200 alarms</a:t>
            </a:r>
            <a:r>
              <a:rPr lang="pl-PL" sz="1600" dirty="0"/>
              <a:t>.</a:t>
            </a:r>
            <a:endParaRPr lang="en-US" sz="1600" dirty="0"/>
          </a:p>
          <a:p>
            <a:endParaRPr lang="pl-PL" sz="1600" dirty="0"/>
          </a:p>
          <a:p>
            <a:pPr marL="0" indent="0">
              <a:buNone/>
            </a:pPr>
            <a:r>
              <a:rPr lang="pl-PL" sz="1600" b="1" dirty="0" err="1"/>
              <a:t>Planned</a:t>
            </a:r>
            <a:r>
              <a:rPr lang="pl-PL" sz="1600" b="1" dirty="0"/>
              <a:t> </a:t>
            </a:r>
            <a:r>
              <a:rPr lang="pl-PL" sz="1600" b="1" dirty="0" err="1"/>
              <a:t>improvements</a:t>
            </a:r>
            <a:r>
              <a:rPr lang="en-US" sz="1600" b="1" dirty="0"/>
              <a:t>:</a:t>
            </a:r>
          </a:p>
          <a:p>
            <a:r>
              <a:rPr lang="pl-PL" sz="1600" dirty="0"/>
              <a:t>C</a:t>
            </a:r>
            <a:r>
              <a:rPr lang="en-US" sz="1600" dirty="0"/>
              <a:t>lose sessions when restarting</a:t>
            </a:r>
            <a:r>
              <a:rPr lang="pl-PL" sz="1600" dirty="0"/>
              <a:t> </a:t>
            </a:r>
            <a:endParaRPr lang="en-US" sz="1600" dirty="0"/>
          </a:p>
          <a:p>
            <a:r>
              <a:rPr lang="pl-PL" sz="1600" dirty="0" err="1"/>
              <a:t>Improve</a:t>
            </a:r>
            <a:r>
              <a:rPr lang="pl-PL" sz="1600" dirty="0"/>
              <a:t> n</a:t>
            </a:r>
            <a:r>
              <a:rPr lang="en-US" sz="1600" dirty="0"/>
              <a:t>avigation </a:t>
            </a:r>
          </a:p>
          <a:p>
            <a:r>
              <a:rPr lang="en-US" sz="1600" dirty="0"/>
              <a:t>Sorting </a:t>
            </a:r>
            <a:r>
              <a:rPr lang="pl-PL" sz="1600" dirty="0"/>
              <a:t>of </a:t>
            </a:r>
            <a:r>
              <a:rPr lang="en-US" sz="1600" dirty="0"/>
              <a:t>ACTIV alarms</a:t>
            </a:r>
          </a:p>
          <a:p>
            <a:pPr lvl="1"/>
            <a:r>
              <a:rPr lang="en-US" dirty="0"/>
              <a:t>Priority </a:t>
            </a:r>
          </a:p>
          <a:p>
            <a:pPr lvl="1"/>
            <a:r>
              <a:rPr lang="en-US" dirty="0"/>
              <a:t>Date</a:t>
            </a:r>
          </a:p>
          <a:p>
            <a:r>
              <a:rPr lang="en-US" sz="1600" dirty="0"/>
              <a:t>Sorting </a:t>
            </a:r>
            <a:r>
              <a:rPr lang="pl-PL" sz="1600" dirty="0"/>
              <a:t>of </a:t>
            </a:r>
            <a:r>
              <a:rPr lang="en-US" sz="1600" dirty="0"/>
              <a:t>Not ACTIVE</a:t>
            </a:r>
          </a:p>
          <a:p>
            <a:pPr lvl="1"/>
            <a:r>
              <a:rPr lang="pl-PL" dirty="0"/>
              <a:t>S</a:t>
            </a:r>
            <a:r>
              <a:rPr lang="en-US" dirty="0" err="1"/>
              <a:t>tate</a:t>
            </a:r>
            <a:endParaRPr lang="en-US" dirty="0"/>
          </a:p>
          <a:p>
            <a:pPr lvl="1"/>
            <a:r>
              <a:rPr lang="en-US" dirty="0"/>
              <a:t>Name of alarm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628496-17D5-4326-9AB7-22E3899198F6}"/>
              </a:ext>
            </a:extLst>
          </p:cNvPr>
          <p:cNvSpPr txBox="1"/>
          <p:nvPr/>
        </p:nvSpPr>
        <p:spPr>
          <a:xfrm>
            <a:off x="4799145" y="5440554"/>
            <a:ext cx="4474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Bug in Panic:</a:t>
            </a:r>
          </a:p>
          <a:p>
            <a:pPr lvl="1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ERROR and OOSRV &amp; SHLVD and DSUPR 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states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International Executive Committee (ISAC) - ICALEPCS 2017">
            <a:extLst>
              <a:ext uri="{FF2B5EF4-FFF2-40B4-BE49-F238E27FC236}">
                <a16:creationId xmlns:a16="http://schemas.microsoft.com/office/drawing/2014/main" id="{82E64966-467C-4578-863C-649AD3A1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609600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6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ytuł 3">
            <a:extLst>
              <a:ext uri="{FF2B5EF4-FFF2-40B4-BE49-F238E27FC236}">
                <a16:creationId xmlns:a16="http://schemas.microsoft.com/office/drawing/2014/main" id="{5241B6D3-BAF4-490C-9BEF-FDDE7A86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pl-PL" sz="5400" err="1"/>
              <a:t>Thank</a:t>
            </a:r>
            <a:r>
              <a:rPr lang="pl-PL" sz="5400"/>
              <a:t> </a:t>
            </a:r>
            <a:r>
              <a:rPr lang="pl-PL" sz="5400" err="1"/>
              <a:t>you</a:t>
            </a:r>
            <a:r>
              <a:rPr lang="pl-PL" sz="5400"/>
              <a:t>!</a:t>
            </a:r>
            <a:endParaRPr lang="en-US" sz="540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C6E3E57A-D47E-4048-88A5-9CC5B5C3B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1120" y="2510119"/>
            <a:ext cx="3602567" cy="18292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S2INNOVATION Sp. z o. o. [ltd.]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Podole 60 Street,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30-394 Kraków, Poland</a:t>
            </a:r>
          </a:p>
          <a:p>
            <a:pPr>
              <a:lnSpc>
                <a:spcPct val="90000"/>
              </a:lnSpc>
            </a:pPr>
            <a:endParaRPr lang="en-US" sz="13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(+48) 795 794 004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rgbClr val="FFFFFF"/>
                </a:solidFill>
              </a:rPr>
              <a:t>contact@s2innovation.com</a:t>
            </a:r>
          </a:p>
        </p:txBody>
      </p:sp>
    </p:spTree>
    <p:extLst>
      <p:ext uri="{BB962C8B-B14F-4D97-AF65-F5344CB8AC3E}">
        <p14:creationId xmlns:p14="http://schemas.microsoft.com/office/powerpoint/2010/main" val="326089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88243C-2342-4390-A03F-C1EBDB75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IC@MS - </a:t>
            </a:r>
            <a:r>
              <a:rPr lang="pl-PL" b="1" err="1"/>
              <a:t>I</a:t>
            </a:r>
            <a:r>
              <a:rPr lang="pl-PL" err="1"/>
              <a:t>ntegrated</a:t>
            </a:r>
            <a:r>
              <a:rPr lang="pl-PL"/>
              <a:t>, </a:t>
            </a:r>
            <a:r>
              <a:rPr lang="pl-PL" b="1" err="1"/>
              <a:t>C</a:t>
            </a:r>
            <a:r>
              <a:rPr lang="pl-PL" err="1"/>
              <a:t>loud</a:t>
            </a:r>
            <a:r>
              <a:rPr lang="pl-PL"/>
              <a:t> </a:t>
            </a:r>
            <a:r>
              <a:rPr lang="pl-PL" err="1"/>
              <a:t>ready</a:t>
            </a:r>
            <a:r>
              <a:rPr lang="pl-PL"/>
              <a:t> </a:t>
            </a:r>
            <a:r>
              <a:rPr lang="pl-PL" b="1"/>
              <a:t>@</a:t>
            </a:r>
            <a:r>
              <a:rPr lang="pl-PL"/>
              <a:t>larm </a:t>
            </a:r>
            <a:r>
              <a:rPr lang="pl-PL" b="1"/>
              <a:t>M</a:t>
            </a:r>
            <a:r>
              <a:rPr lang="pl-PL"/>
              <a:t>anagement </a:t>
            </a:r>
            <a:r>
              <a:rPr lang="pl-PL" b="1"/>
              <a:t>S</a:t>
            </a:r>
            <a:r>
              <a:rPr lang="pl-PL"/>
              <a:t>ystem 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A258D1-71C0-4384-AD7C-EE7B9EFA2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57150" indent="0">
              <a:lnSpc>
                <a:spcPct val="150000"/>
              </a:lnSpc>
              <a:buNone/>
            </a:pPr>
            <a:r>
              <a:rPr lang="pl-PL" sz="2600" b="1" dirty="0">
                <a:solidFill>
                  <a:schemeClr val="tx2"/>
                </a:solidFill>
              </a:rPr>
              <a:t>CLOUD BASED </a:t>
            </a:r>
            <a:r>
              <a:rPr lang="pl-PL" sz="2600" dirty="0">
                <a:solidFill>
                  <a:schemeClr val="tx2"/>
                </a:solidFill>
              </a:rPr>
              <a:t>alarm Management System </a:t>
            </a:r>
            <a:endParaRPr lang="pl-PL" sz="260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500" dirty="0">
                <a:solidFill>
                  <a:schemeClr val="tx2"/>
                </a:solidFill>
              </a:rPr>
              <a:t>Shortened of downtimes</a:t>
            </a:r>
            <a:r>
              <a:rPr lang="pl-PL" sz="2500" dirty="0">
                <a:solidFill>
                  <a:schemeClr val="tx2"/>
                </a:solidFill>
              </a:rPr>
              <a:t>,</a:t>
            </a:r>
          </a:p>
          <a:p>
            <a:pPr lvl="1">
              <a:lnSpc>
                <a:spcPct val="150000"/>
              </a:lnSpc>
            </a:pPr>
            <a:r>
              <a:rPr lang="en-GB" sz="2500" dirty="0">
                <a:solidFill>
                  <a:schemeClr val="tx2"/>
                </a:solidFill>
              </a:rPr>
              <a:t>Increased company efficiency</a:t>
            </a:r>
            <a:r>
              <a:rPr lang="pl-PL" sz="2500" dirty="0">
                <a:solidFill>
                  <a:schemeClr val="tx2"/>
                </a:solidFill>
              </a:rPr>
              <a:t>,</a:t>
            </a:r>
          </a:p>
          <a:p>
            <a:pPr lvl="1">
              <a:lnSpc>
                <a:spcPct val="150000"/>
              </a:lnSpc>
            </a:pPr>
            <a:r>
              <a:rPr lang="en-GB" sz="2500" dirty="0">
                <a:solidFill>
                  <a:schemeClr val="tx2"/>
                </a:solidFill>
              </a:rPr>
              <a:t>Reduction of personnel stress</a:t>
            </a:r>
            <a:r>
              <a:rPr lang="pl-PL" sz="2500" dirty="0">
                <a:solidFill>
                  <a:schemeClr val="tx2"/>
                </a:solidFill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en-GB" sz="2200" dirty="0">
                <a:solidFill>
                  <a:schemeClr val="tx2"/>
                </a:solidFill>
              </a:rPr>
              <a:t>Alarms handling streamlined,</a:t>
            </a:r>
          </a:p>
          <a:p>
            <a:pPr lvl="2">
              <a:lnSpc>
                <a:spcPct val="150000"/>
              </a:lnSpc>
            </a:pPr>
            <a:r>
              <a:rPr lang="en-GB" sz="2200" dirty="0">
                <a:solidFill>
                  <a:schemeClr val="tx2"/>
                </a:solidFill>
              </a:rPr>
              <a:t>Increased situation awareness,</a:t>
            </a:r>
            <a:endParaRPr lang="pl-PL" sz="2200" dirty="0">
              <a:solidFill>
                <a:schemeClr val="tx2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GB" sz="2200" dirty="0">
                <a:solidFill>
                  <a:schemeClr val="tx2"/>
                </a:solidFill>
              </a:rPr>
              <a:t>Integration of production and infrastructure,</a:t>
            </a:r>
            <a:endParaRPr lang="pl-PL" sz="22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500" dirty="0">
                <a:solidFill>
                  <a:schemeClr val="tx2"/>
                </a:solidFill>
              </a:rPr>
              <a:t>Non-typical situations monitored thanks to</a:t>
            </a:r>
            <a:r>
              <a:rPr lang="pl-PL" sz="2500" dirty="0">
                <a:solidFill>
                  <a:schemeClr val="tx2"/>
                </a:solidFill>
              </a:rPr>
              <a:t> </a:t>
            </a:r>
            <a:r>
              <a:rPr lang="en-GB" sz="2500" dirty="0">
                <a:solidFill>
                  <a:schemeClr val="tx2"/>
                </a:solidFill>
              </a:rPr>
              <a:t>runtime alarming formulas definition</a:t>
            </a:r>
            <a:endParaRPr lang="pl-PL" sz="2500" dirty="0">
              <a:solidFill>
                <a:schemeClr val="tx2"/>
              </a:solidFill>
            </a:endParaRPr>
          </a:p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BA95742-E54E-4DF4-A92A-2A1F5262C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59" y="94929"/>
            <a:ext cx="1800325" cy="18003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6EB1CE1-0276-454A-A459-99DA01698245}"/>
              </a:ext>
            </a:extLst>
          </p:cNvPr>
          <p:cNvSpPr txBox="1"/>
          <p:nvPr/>
        </p:nvSpPr>
        <p:spPr>
          <a:xfrm>
            <a:off x="9553287" y="521815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>
                <a:ln>
                  <a:noFill/>
                </a:ln>
                <a:solidFill>
                  <a:srgbClr val="2921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C@MS</a:t>
            </a:r>
          </a:p>
        </p:txBody>
      </p:sp>
      <p:pic>
        <p:nvPicPr>
          <p:cNvPr id="6" name="Obraz 5" descr="Obraz zawierający clipart&#10;&#10;Opis wygenerowany automatycznie">
            <a:extLst>
              <a:ext uri="{FF2B5EF4-FFF2-40B4-BE49-F238E27FC236}">
                <a16:creationId xmlns:a16="http://schemas.microsoft.com/office/drawing/2014/main" id="{95D9335E-5B18-4816-A7EF-2CA80A03D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6264052"/>
            <a:ext cx="1759847" cy="593948"/>
          </a:xfrm>
          <a:prstGeom prst="rect">
            <a:avLst/>
          </a:prstGeom>
        </p:spPr>
      </p:pic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B6260772-F45C-41D0-859B-85E9C2FDE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288" y="1867483"/>
            <a:ext cx="4375916" cy="33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1E5E4B-0226-4D51-97E8-3BD15FA6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Demo - plan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5F41165-31FE-464D-86BF-111EC587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How to edit existing alarm?</a:t>
            </a:r>
            <a:endParaRPr lang="pl-PL" sz="13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How to trigger the alarm using Jive?</a:t>
            </a:r>
            <a:endParaRPr lang="pl-PL" sz="13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How to add new alarm?</a:t>
            </a:r>
            <a:endParaRPr lang="pl-PL" sz="13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Datasources</a:t>
            </a:r>
            <a:endParaRPr lang="pl-PL" sz="13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Composers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How to find single alarm history?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How to find all available history (snap &amp; pyalarm)?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How to filter by state?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bg1"/>
                </a:solidFill>
              </a:rPr>
              <a:t>How to search (by name, tag and description)?</a:t>
            </a:r>
            <a:endParaRPr lang="pl-PL" sz="13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1300">
                <a:solidFill>
                  <a:schemeClr val="bg1"/>
                </a:solidFill>
              </a:rPr>
              <a:t>How to check API (Swagger)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22B7B6C-250E-41BD-AB3C-B62C35C94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761" y="972608"/>
            <a:ext cx="4201980" cy="4900269"/>
          </a:xfrm>
          <a:prstGeom prst="rect">
            <a:avLst/>
          </a:pr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F0BE38A-78A0-47EE-A82D-31E9E3CB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to edit existing alarm?</a:t>
            </a:r>
          </a:p>
        </p:txBody>
      </p:sp>
      <p:pic>
        <p:nvPicPr>
          <p:cNvPr id="5" name="Symbol zastępczy zawartości 4" descr="Obraz zawierający stół&#10;&#10;Opis wygenerowany automatycznie">
            <a:extLst>
              <a:ext uri="{FF2B5EF4-FFF2-40B4-BE49-F238E27FC236}">
                <a16:creationId xmlns:a16="http://schemas.microsoft.com/office/drawing/2014/main" id="{AFAEC21E-A2FE-47D3-9ADB-3BB4B264E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057" y="934222"/>
            <a:ext cx="6873855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3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1B36619-AA10-48FD-81FD-788EC96B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to add new alarm?</a:t>
            </a:r>
          </a:p>
        </p:txBody>
      </p:sp>
      <p:sp>
        <p:nvSpPr>
          <p:cNvPr id="44" name="Isosceles Triangle 40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404F873-4121-4BA3-9EDA-B1D393607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810"/>
          <a:stretch/>
        </p:blipFill>
        <p:spPr>
          <a:xfrm>
            <a:off x="888603" y="1298763"/>
            <a:ext cx="4887354" cy="42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2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0643B80-AF94-4AE3-B70D-221504F2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to find single alarm history?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62E273F-11A0-4AD7-AD4D-41F444017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603" y="2592041"/>
            <a:ext cx="4887354" cy="16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8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12D3CB8-C5B4-4538-B43D-5BD6C6A8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/>
              <a:t>How to find all available history?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7F11962-5990-4F0C-A15B-D917E5769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988" b="1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6CDCFDC-3D01-4E90-B95B-0667DB41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to filter by severity or state?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ACCAFDC-6DDF-4138-AC6B-E2B722838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448" y="934222"/>
            <a:ext cx="7373072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01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D267690-94E9-4AF3-9233-41E746E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to search?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C3F32CE-B5E8-4443-889A-5BD8557AA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673" y="934222"/>
            <a:ext cx="8248623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2593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92C1A08B82AC4791A8279AAF9230DE" ma:contentTypeVersion="12" ma:contentTypeDescription="Utwórz nowy dokument." ma:contentTypeScope="" ma:versionID="a5701a0bfa4c3e5d141394d461cc0b02">
  <xsd:schema xmlns:xsd="http://www.w3.org/2001/XMLSchema" xmlns:xs="http://www.w3.org/2001/XMLSchema" xmlns:p="http://schemas.microsoft.com/office/2006/metadata/properties" xmlns:ns2="a28602c1-1863-4d8a-a273-3cc3deec3038" xmlns:ns3="78303680-158e-4e8d-84f4-80526a5ed9ed" targetNamespace="http://schemas.microsoft.com/office/2006/metadata/properties" ma:root="true" ma:fieldsID="83605de3df9b47ec5fd5307bf5c3bf91" ns2:_="" ns3:_="">
    <xsd:import namespace="a28602c1-1863-4d8a-a273-3cc3deec3038"/>
    <xsd:import namespace="78303680-158e-4e8d-84f4-80526a5ed9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602c1-1863-4d8a-a273-3cc3deec3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03680-158e-4e8d-84f4-80526a5ed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303680-158e-4e8d-84f4-80526a5ed9ed">
      <UserInfo>
        <DisplayName>Michał Liszcz</DisplayName>
        <AccountId>24</AccountId>
        <AccountType/>
      </UserInfo>
      <UserInfo>
        <DisplayName>Łukasz Żytniak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FFF68D6-B031-4BBF-874B-0803E9166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8602c1-1863-4d8a-a273-3cc3deec3038"/>
    <ds:schemaRef ds:uri="78303680-158e-4e8d-84f4-80526a5ed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823F9F-51B1-4348-A189-F721052A42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15D179-3005-4D6B-BCA4-82FD9DA7401C}">
  <ds:schemaRefs>
    <ds:schemaRef ds:uri="78303680-158e-4e8d-84f4-80526a5ed9ed"/>
    <ds:schemaRef ds:uri="a28602c1-1863-4d8a-a273-3cc3deec30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294</Words>
  <Application>Microsoft Office PowerPoint</Application>
  <PresentationFormat>Panoramiczny</PresentationFormat>
  <Paragraphs>54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Faseta</vt:lpstr>
      <vt:lpstr>2_Faseta</vt:lpstr>
      <vt:lpstr> </vt:lpstr>
      <vt:lpstr>IC@MS - Integrated, Cloud ready @larm Management System  </vt:lpstr>
      <vt:lpstr>Demo - plan</vt:lpstr>
      <vt:lpstr>How to edit existing alarm?</vt:lpstr>
      <vt:lpstr>How to add new alarm?</vt:lpstr>
      <vt:lpstr>How to find single alarm history?</vt:lpstr>
      <vt:lpstr>How to find all available history?</vt:lpstr>
      <vt:lpstr>How to filter by severity or state?</vt:lpstr>
      <vt:lpstr>How to search?</vt:lpstr>
      <vt:lpstr>IC@MS API (Swagger)</vt:lpstr>
      <vt:lpstr>IC@MS at ALBA Synchrotron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Piotr Goryl</dc:creator>
  <cp:lastModifiedBy>Łukasz Żytniak</cp:lastModifiedBy>
  <cp:revision>12</cp:revision>
  <dcterms:created xsi:type="dcterms:W3CDTF">2019-11-18T08:59:27Z</dcterms:created>
  <dcterms:modified xsi:type="dcterms:W3CDTF">2021-09-15T13:50:13Z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0x0101007792C1A08B82AC4791A8279AAF9230DE</vt:lpwstr>
  </property>
</Properties>
</file>