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64" r:id="rId2"/>
    <p:sldId id="312" r:id="rId3"/>
    <p:sldId id="421" r:id="rId4"/>
    <p:sldId id="422" r:id="rId5"/>
    <p:sldId id="423" r:id="rId6"/>
    <p:sldId id="424" r:id="rId7"/>
    <p:sldId id="425" r:id="rId8"/>
    <p:sldId id="393" r:id="rId9"/>
    <p:sldId id="426" r:id="rId10"/>
    <p:sldId id="428" r:id="rId11"/>
    <p:sldId id="427" r:id="rId12"/>
    <p:sldId id="430" r:id="rId13"/>
    <p:sldId id="429" r:id="rId14"/>
    <p:sldId id="431" r:id="rId15"/>
    <p:sldId id="438" r:id="rId16"/>
    <p:sldId id="434" r:id="rId17"/>
    <p:sldId id="435" r:id="rId18"/>
    <p:sldId id="436" r:id="rId19"/>
    <p:sldId id="437" r:id="rId20"/>
    <p:sldId id="397" r:id="rId21"/>
    <p:sldId id="398" r:id="rId22"/>
    <p:sldId id="399" r:id="rId23"/>
    <p:sldId id="401" r:id="rId24"/>
    <p:sldId id="400" r:id="rId25"/>
    <p:sldId id="394" r:id="rId26"/>
    <p:sldId id="31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URTEMBOURG Reynald" initials="BR" lastIdx="4" clrIdx="0">
    <p:extLst>
      <p:ext uri="{19B8F6BF-5375-455C-9EA6-DF929625EA0E}">
        <p15:presenceInfo xmlns:p15="http://schemas.microsoft.com/office/powerpoint/2012/main" userId="BOURTEMBOURG Reynal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267A"/>
    <a:srgbClr val="77B41F"/>
    <a:srgbClr val="008000"/>
    <a:srgbClr val="028418"/>
    <a:srgbClr val="FF505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75E285-526F-EE27-6619-620EC757A859}" v="45" dt="2021-09-14T07:38:56.541"/>
    <p1510:client id="{4664B405-0146-446C-80CE-EB61DDA16FB5}" v="7" dt="2021-09-14T07:36:41.384"/>
    <p1510:client id="{76DCDB4C-A0F3-50E3-930F-45D1AF1A5877}" v="342" dt="2021-09-14T11:17:54.537"/>
    <p1510:client id="{AA58329E-AC46-A98A-4CCA-8427DB485258}" v="13" dt="2021-09-14T07:47:26.053"/>
    <p1510:client id="{D9A4807C-D15E-4057-9689-7E232857D7CF}" v="6" dt="2021-09-14T11:29:40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4E9C2-978C-4503-BB9C-1C3789E033A9}" type="datetimeFigureOut">
              <a:rPr lang="en-GB" smtClean="0"/>
              <a:pPr/>
              <a:t>14/09/2021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C9A46-ADD0-4A83-A086-5B5B3E44D15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058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7C13D4-D740-4451-9CC9-1BB2A65FB9A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51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will drop support for </a:t>
            </a:r>
            <a:r>
              <a:rPr lang="en-US" err="1"/>
              <a:t>Debian</a:t>
            </a:r>
            <a:r>
              <a:rPr lang="en-US"/>
              <a:t> 8 in the main branch</a:t>
            </a:r>
            <a:r>
              <a:rPr lang="en-US" baseline="0"/>
              <a:t> (consequence of the C++14 requirement decision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C9A46-ADD0-4A83-A086-5B5B3E44D156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109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C9A46-ADD0-4A83-A086-5B5B3E44D156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92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C9A46-ADD0-4A83-A086-5B5B3E44D156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774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C9A46-ADD0-4A83-A086-5B5B3E44D156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112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C9A46-ADD0-4A83-A086-5B5B3E44D156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870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C9A46-ADD0-4A83-A086-5B5B3E44D156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585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C9A46-ADD0-4A83-A086-5B5B3E44D156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634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14/09/2021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Tango Collaboration Meeting 2021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TANGO_Tag_line_couleu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4968552" cy="191133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8244408" y="0"/>
            <a:ext cx="899592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 rot="5400000">
            <a:off x="6932295" y="2940913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chemeClr val="bg1"/>
                </a:solidFill>
              </a:rPr>
              <a:t>http://www.tango-controls.org/</a:t>
            </a: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14/09/2021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Tango Collaboration Meeting 2021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14/09/2021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Tango Collaboration Meeting 2021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14/09/2021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Tango Collaboration Meeting 2021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14/09/2021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Tango Collaboration Meeting 2021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14/09/2021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Tango Collaboration Meeting 2021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14/09/2021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Tango Collaboration Meeting 2021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14/09/2021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Tango Collaboration Meeting 2021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14/09/2021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Tango Collaboration Meeting 2021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14/09/2021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Tango Collaboration Meeting 2021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14/09/2021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Tango Collaboration Meeting 2021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28000" t="5000" r="-70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14/09/2021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Tango Collaboration Meeting 2021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gitlab.com/tango-controls/cppTango/-/merge_requests/800" TargetMode="External"/><Relationship Id="rId3" Type="http://schemas.openxmlformats.org/officeDocument/2006/relationships/hyperlink" Target="https://gitlab.com/tango-controls/cppTango/-/merge_requests/777" TargetMode="External"/><Relationship Id="rId7" Type="http://schemas.openxmlformats.org/officeDocument/2006/relationships/hyperlink" Target="https://gitlab.com/tango-controls/cppTango/-/merge_requests/803" TargetMode="External"/><Relationship Id="rId2" Type="http://schemas.openxmlformats.org/officeDocument/2006/relationships/hyperlink" Target="https://gitlab.com/tango-controls/cppTango/-/merge_requests/77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lab.com/tango-controls/cppTango/-/merge_requests/782" TargetMode="External"/><Relationship Id="rId11" Type="http://schemas.openxmlformats.org/officeDocument/2006/relationships/hyperlink" Target="https://gitlab.com/tango-controls/cppTango/-/merge_requests/811" TargetMode="External"/><Relationship Id="rId5" Type="http://schemas.openxmlformats.org/officeDocument/2006/relationships/hyperlink" Target="https://gitlab.com/tango-controls/cppTango/-/merge_requests/783" TargetMode="External"/><Relationship Id="rId10" Type="http://schemas.openxmlformats.org/officeDocument/2006/relationships/hyperlink" Target="https://gitlab.com/tango-controls/cppTango/-/merge_requests/813" TargetMode="External"/><Relationship Id="rId4" Type="http://schemas.openxmlformats.org/officeDocument/2006/relationships/hyperlink" Target="https://gitlab.com/tango-controls/cppTango/-/merge_requests/779" TargetMode="External"/><Relationship Id="rId9" Type="http://schemas.openxmlformats.org/officeDocument/2006/relationships/hyperlink" Target="https://gitlab.com/tango-controls/cppTango/-/merge_requests/808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gitlab.com/tango-controls/cppTango/-/merge_requests/837" TargetMode="External"/><Relationship Id="rId3" Type="http://schemas.openxmlformats.org/officeDocument/2006/relationships/hyperlink" Target="https://gitlab.com/tango-controls/cppTango/-/merge_requests/820" TargetMode="External"/><Relationship Id="rId7" Type="http://schemas.openxmlformats.org/officeDocument/2006/relationships/hyperlink" Target="https://gitlab.com/tango-controls/cppTango/-/merge_requests/836" TargetMode="External"/><Relationship Id="rId2" Type="http://schemas.openxmlformats.org/officeDocument/2006/relationships/hyperlink" Target="https://gitlab.com/tango-controls/cppTango/-/merge_requests/81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lab.com/tango-controls/cppTango/-/merge_requests/790" TargetMode="External"/><Relationship Id="rId5" Type="http://schemas.openxmlformats.org/officeDocument/2006/relationships/hyperlink" Target="https://gitlab.com/tango-controls/cppTango/-/merge_requests/831" TargetMode="External"/><Relationship Id="rId10" Type="http://schemas.openxmlformats.org/officeDocument/2006/relationships/hyperlink" Target="https://gitlab.com/tango-controls/cppTango/-/merge_requests/843" TargetMode="External"/><Relationship Id="rId4" Type="http://schemas.openxmlformats.org/officeDocument/2006/relationships/hyperlink" Target="https://gitlab.com/tango-controls/cppTango/-/merge_requests/832" TargetMode="External"/><Relationship Id="rId9" Type="http://schemas.openxmlformats.org/officeDocument/2006/relationships/hyperlink" Target="https://gitlab.com/tango-controls/cppTango/-/merge_requests/83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gitlab.com/tango-controls/cppTango/-/merge_requests/759" TargetMode="External"/><Relationship Id="rId3" Type="http://schemas.openxmlformats.org/officeDocument/2006/relationships/hyperlink" Target="https://gitlab.com/tango-controls/cppTango/-/merge_requests/848" TargetMode="External"/><Relationship Id="rId7" Type="http://schemas.openxmlformats.org/officeDocument/2006/relationships/hyperlink" Target="https://gitlab.com/tango-controls/cppTango/-/merge_requests/766" TargetMode="External"/><Relationship Id="rId2" Type="http://schemas.openxmlformats.org/officeDocument/2006/relationships/hyperlink" Target="https://gitlab.com/tango-controls/cppTango/-/merge_requests/84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lab.com/tango-controls/cppTango/-/merge_requests/853" TargetMode="External"/><Relationship Id="rId5" Type="http://schemas.openxmlformats.org/officeDocument/2006/relationships/hyperlink" Target="https://gitlab.com/tango-controls/cppTango/-/merge_requests/794" TargetMode="External"/><Relationship Id="rId4" Type="http://schemas.openxmlformats.org/officeDocument/2006/relationships/hyperlink" Target="https://gitlab.com/tango-controls/cppTango/-/merge_requests/846" TargetMode="External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gitlab.com/tango-controls/cppTango/-/merge_requests/862" TargetMode="External"/><Relationship Id="rId3" Type="http://schemas.openxmlformats.org/officeDocument/2006/relationships/hyperlink" Target="https://gitlab.com/tango-controls/cppTango/-/merge_requests/851" TargetMode="External"/><Relationship Id="rId7" Type="http://schemas.openxmlformats.org/officeDocument/2006/relationships/hyperlink" Target="https://gitlab.com/tango-controls/cppTango/-/merge_requests/855" TargetMode="External"/><Relationship Id="rId2" Type="http://schemas.openxmlformats.org/officeDocument/2006/relationships/hyperlink" Target="https://gitlab.com/tango-controls/cppTango/-/merge_requests/7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lab.com/tango-controls/cppTango/-/merge_requests/857" TargetMode="External"/><Relationship Id="rId5" Type="http://schemas.openxmlformats.org/officeDocument/2006/relationships/hyperlink" Target="https://gitlab.com/tango-controls/cppTango/-/merge_requests/850" TargetMode="External"/><Relationship Id="rId10" Type="http://schemas.openxmlformats.org/officeDocument/2006/relationships/hyperlink" Target="https://gitlab.com/tango-controls/cppTango/-/merge_requests/859" TargetMode="External"/><Relationship Id="rId4" Type="http://schemas.openxmlformats.org/officeDocument/2006/relationships/hyperlink" Target="https://gitlab.com/tango-controls/cppTango/-/merge_requests/856" TargetMode="External"/><Relationship Id="rId9" Type="http://schemas.openxmlformats.org/officeDocument/2006/relationships/hyperlink" Target="https://gitlab.com/tango-controls/cppTango/-/merge_requests/864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ango-controls/tango-kernel-followu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ngo-controls.org/community/foru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xkcd.com/979" TargetMode="Externa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thub.com/tango-controls/TangoSourceDistribution/issues" TargetMode="External"/><Relationship Id="rId2" Type="http://schemas.openxmlformats.org/officeDocument/2006/relationships/hyperlink" Target="https://www.github.com/tango-controls/cppTango/issues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lab.com/tango-controls/cppTango/-/issues/73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ezS9cMkektZNItYnPOAQv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gitlab.com/tango-controls/cppTango/-/merge_requests/757" TargetMode="External"/><Relationship Id="rId3" Type="http://schemas.openxmlformats.org/officeDocument/2006/relationships/hyperlink" Target="https://gitlab.com/tango-controls/cppTango/-/merge_requests/745" TargetMode="External"/><Relationship Id="rId7" Type="http://schemas.openxmlformats.org/officeDocument/2006/relationships/hyperlink" Target="https://gitlab.com/tango-controls/cppTango/-/merge_requests/755" TargetMode="External"/><Relationship Id="rId2" Type="http://schemas.openxmlformats.org/officeDocument/2006/relationships/hyperlink" Target="https://gitlab.com/tango-controls/cppTango/-/merge_requests/74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lab.com/tango-controls/cppTango/-/merge_requests/752" TargetMode="External"/><Relationship Id="rId11" Type="http://schemas.openxmlformats.org/officeDocument/2006/relationships/hyperlink" Target="https://gitlab.com/tango-controls/cppTango/-/merge_requests/758" TargetMode="External"/><Relationship Id="rId5" Type="http://schemas.openxmlformats.org/officeDocument/2006/relationships/hyperlink" Target="https://gitlab.com/tango-controls/cppTango/-/merge_requests/753" TargetMode="External"/><Relationship Id="rId10" Type="http://schemas.openxmlformats.org/officeDocument/2006/relationships/hyperlink" Target="https://gitlab.com/tango-controls/cppTango/-/merge_requests/770" TargetMode="External"/><Relationship Id="rId4" Type="http://schemas.openxmlformats.org/officeDocument/2006/relationships/hyperlink" Target="https://gitlab.com/tango-controls/cppTango/-/merge_requests/748" TargetMode="External"/><Relationship Id="rId9" Type="http://schemas.openxmlformats.org/officeDocument/2006/relationships/hyperlink" Target="https://gitlab.com/tango-controls/cppTango/-/merge_requests/77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3108176"/>
            <a:ext cx="6400800" cy="28639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/>
            <a:r>
              <a:rPr lang="en-US" sz="4000" b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C++ Kernel Status</a:t>
            </a:r>
            <a:endParaRPr lang="en-US" sz="400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>
                <a:ln w="0"/>
                <a:solidFill>
                  <a:schemeClr val="tx1"/>
                </a:solidFill>
                <a:latin typeface="Arial"/>
                <a:cs typeface="Arial"/>
              </a:rPr>
              <a:t>Reynald </a:t>
            </a:r>
            <a:r>
              <a:rPr lang="en-US" sz="2400" err="1">
                <a:ln w="0"/>
                <a:solidFill>
                  <a:schemeClr val="tx1"/>
                </a:solidFill>
                <a:latin typeface="Arial"/>
                <a:cs typeface="Arial"/>
              </a:rPr>
              <a:t>Bourtembourg</a:t>
            </a:r>
            <a:r>
              <a:rPr lang="en-US" sz="2400">
                <a:ln w="0"/>
                <a:solidFill>
                  <a:schemeClr val="tx1"/>
                </a:solidFill>
                <a:latin typeface="Arial"/>
                <a:cs typeface="Arial"/>
              </a:rPr>
              <a:t> – </a:t>
            </a:r>
            <a:r>
              <a:rPr lang="en-US" sz="2400">
                <a:ln w="0"/>
                <a:solidFill>
                  <a:srgbClr val="14267A"/>
                </a:solidFill>
                <a:latin typeface="Arial"/>
                <a:cs typeface="Arial"/>
              </a:rPr>
              <a:t>ESRF</a:t>
            </a:r>
            <a:endParaRPr lang="en-US"/>
          </a:p>
          <a:p>
            <a:r>
              <a:rPr lang="en-US" sz="2400">
                <a:ln w="0"/>
                <a:solidFill>
                  <a:schemeClr val="tx1"/>
                </a:solidFill>
                <a:latin typeface="Arial"/>
                <a:cs typeface="Arial"/>
              </a:rPr>
              <a:t>Thomas Braun - </a:t>
            </a:r>
            <a:r>
              <a:rPr lang="en-US" sz="2400" b="1">
                <a:ln w="0"/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( )</a:t>
            </a:r>
            <a:r>
              <a:rPr lang="en-US" sz="2400">
                <a:ln w="0"/>
                <a:solidFill>
                  <a:schemeClr val="tx1"/>
                </a:solidFill>
                <a:latin typeface="Arial"/>
                <a:cs typeface="Arial"/>
              </a:rPr>
              <a:t> byte physics</a:t>
            </a:r>
          </a:p>
          <a:p>
            <a:r>
              <a:rPr lang="en-US" sz="2400">
                <a:ln w="0"/>
                <a:solidFill>
                  <a:schemeClr val="tx1"/>
                </a:solidFill>
                <a:latin typeface="Arial"/>
                <a:cs typeface="Arial"/>
              </a:rPr>
              <a:t>Michal </a:t>
            </a:r>
            <a:r>
              <a:rPr lang="en-US" sz="2400" err="1">
                <a:ln w="0"/>
                <a:solidFill>
                  <a:schemeClr val="tx1"/>
                </a:solidFill>
                <a:latin typeface="Arial"/>
                <a:cs typeface="Arial"/>
              </a:rPr>
              <a:t>Liszcz</a:t>
            </a:r>
            <a:r>
              <a:rPr lang="en-US" sz="2400">
                <a:ln w="0"/>
                <a:solidFill>
                  <a:schemeClr val="tx1"/>
                </a:solidFill>
                <a:latin typeface="Arial"/>
                <a:cs typeface="Arial"/>
              </a:rPr>
              <a:t> -  </a:t>
            </a:r>
            <a:r>
              <a:rPr lang="en-US" sz="2400" b="1">
                <a:ln w="0"/>
                <a:solidFill>
                  <a:srgbClr val="77B41F"/>
                </a:solidFill>
                <a:latin typeface="Arial"/>
                <a:cs typeface="Arial"/>
              </a:rPr>
              <a:t>S2</a:t>
            </a:r>
            <a:r>
              <a:rPr lang="en-US" sz="2400">
                <a:ln w="0"/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lang="en-US" sz="2000">
                <a:ln w="0"/>
                <a:solidFill>
                  <a:schemeClr val="tx1"/>
                </a:solidFill>
                <a:latin typeface="Arial"/>
                <a:cs typeface="Arial"/>
              </a:rPr>
              <a:t>NNOVATION</a:t>
            </a:r>
            <a:endParaRPr lang="en-US" sz="2000">
              <a:solidFill>
                <a:schemeClr val="tx1"/>
              </a:solidFill>
            </a:endParaRPr>
          </a:p>
          <a:p>
            <a:endParaRPr lang="en-US" sz="2400">
              <a:ln w="0">
                <a:noFill/>
              </a:ln>
              <a:solidFill>
                <a:srgbClr val="14267A"/>
              </a:solidFill>
              <a:latin typeface="Arial"/>
              <a:cs typeface="Arial"/>
            </a:endParaRPr>
          </a:p>
          <a:p>
            <a:endParaRPr lang="en-US" sz="2400">
              <a:ln w="0"/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TANGO_Tag_line_couleu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8640"/>
            <a:ext cx="4968552" cy="191133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244408" y="0"/>
            <a:ext cx="899592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 rot="5400000">
            <a:off x="6932295" y="2940913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chemeClr val="bg1"/>
                </a:solidFill>
              </a:rPr>
              <a:t>https://www.tango-controls.org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64D581-377E-405C-A488-493B7FED8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ea typeface="+mj-lt"/>
                <a:cs typeface="+mj-lt"/>
              </a:rPr>
              <a:t>cppTango changes (</a:t>
            </a:r>
            <a:r>
              <a:rPr lang="pl-PL" i="1">
                <a:ea typeface="+mj-lt"/>
                <a:cs typeface="+mj-lt"/>
              </a:rPr>
              <a:t>main</a:t>
            </a:r>
            <a:r>
              <a:rPr lang="pl-PL">
                <a:ea typeface="+mj-lt"/>
                <a:cs typeface="+mj-lt"/>
              </a:rPr>
              <a:t>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FAFC41E-A0B8-40EA-BA19-F1C85F6A8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pl-PL">
                <a:ea typeface="+mn-lt"/>
                <a:cs typeface="+mn-lt"/>
                <a:hlinkClick r:id="rId2"/>
              </a:rPr>
              <a:t>!776</a:t>
            </a:r>
            <a:r>
              <a:rPr lang="pl-PL">
                <a:ea typeface="+mn-lt"/>
                <a:cs typeface="+mn-lt"/>
              </a:rPr>
              <a:t> Add more classes to documentation</a:t>
            </a:r>
            <a:endParaRPr lang="pl-PL">
              <a:cs typeface="Calibri"/>
            </a:endParaRPr>
          </a:p>
          <a:p>
            <a:r>
              <a:rPr lang="pl-PL">
                <a:ea typeface="+mn-lt"/>
                <a:cs typeface="+mn-lt"/>
                <a:hlinkClick r:id="rId3"/>
              </a:rPr>
              <a:t>!777</a:t>
            </a:r>
            <a:r>
              <a:rPr lang="pl-PL">
                <a:ea typeface="+mn-lt"/>
                <a:cs typeface="+mn-lt"/>
              </a:rPr>
              <a:t> .travis/llvm-latest: Upgrade to llvm 11.0</a:t>
            </a:r>
            <a:endParaRPr lang="pl-PL"/>
          </a:p>
          <a:p>
            <a:r>
              <a:rPr lang="pl-PL">
                <a:ea typeface="+mn-lt"/>
                <a:cs typeface="+mn-lt"/>
                <a:hlinkClick r:id="rId4"/>
              </a:rPr>
              <a:t>!779</a:t>
            </a:r>
            <a:r>
              <a:rPr lang="pl-PL">
                <a:ea typeface="+mn-lt"/>
                <a:cs typeface="+mn-lt"/>
              </a:rPr>
              <a:t> Include dependencies as SYSTEM libraries</a:t>
            </a:r>
            <a:endParaRPr lang="pl-PL"/>
          </a:p>
          <a:p>
            <a:r>
              <a:rPr lang="pl-PL">
                <a:ea typeface="+mn-lt"/>
                <a:cs typeface="+mn-lt"/>
                <a:hlinkClick r:id="rId5"/>
              </a:rPr>
              <a:t>!783</a:t>
            </a:r>
            <a:r>
              <a:rPr lang="pl-PL">
                <a:ea typeface="+mn-lt"/>
                <a:cs typeface="+mn-lt"/>
              </a:rPr>
              <a:t> Remove calling GCC internal functions</a:t>
            </a:r>
            <a:endParaRPr lang="pl-PL"/>
          </a:p>
          <a:p>
            <a:r>
              <a:rPr lang="pl-PL">
                <a:ea typeface="+mn-lt"/>
                <a:cs typeface="+mn-lt"/>
                <a:hlinkClick r:id="rId6"/>
              </a:rPr>
              <a:t>!782</a:t>
            </a:r>
            <a:r>
              <a:rPr lang="pl-PL">
                <a:ea typeface="+mn-lt"/>
                <a:cs typeface="+mn-lt"/>
              </a:rPr>
              <a:t> CMakeLists.txt: Remove bogus omniidl check</a:t>
            </a:r>
            <a:endParaRPr lang="pl-PL"/>
          </a:p>
          <a:p>
            <a:r>
              <a:rPr lang="pl-PL">
                <a:ea typeface="+mn-lt"/>
                <a:cs typeface="+mn-lt"/>
                <a:hlinkClick r:id="rId7"/>
              </a:rPr>
              <a:t>!803</a:t>
            </a:r>
            <a:r>
              <a:rPr lang="pl-PL">
                <a:ea typeface="+mn-lt"/>
                <a:cs typeface="+mn-lt"/>
              </a:rPr>
              <a:t> event_lock.cpp: Make it compile on 32-bit linux</a:t>
            </a:r>
            <a:endParaRPr lang="pl-PL"/>
          </a:p>
          <a:p>
            <a:r>
              <a:rPr lang="pl-PL">
                <a:solidFill>
                  <a:srgbClr val="FF0000"/>
                </a:solidFill>
                <a:ea typeface="+mn-lt"/>
                <a:cs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!800</a:t>
            </a:r>
            <a:r>
              <a:rPr lang="pl-PL">
                <a:solidFill>
                  <a:srgbClr val="FF0000"/>
                </a:solidFill>
                <a:ea typeface="+mn-lt"/>
                <a:cs typeface="+mn-lt"/>
              </a:rPr>
              <a:t> Revise developer documentation</a:t>
            </a:r>
            <a:endParaRPr lang="pl-PL">
              <a:solidFill>
                <a:srgbClr val="FF0000"/>
              </a:solidFill>
            </a:endParaRPr>
          </a:p>
          <a:p>
            <a:r>
              <a:rPr lang="pl-PL">
                <a:ea typeface="+mn-lt"/>
                <a:cs typeface="+mn-lt"/>
                <a:hlinkClick r:id="rId9"/>
              </a:rPr>
              <a:t>!808</a:t>
            </a:r>
            <a:r>
              <a:rPr lang="pl-PL">
                <a:ea typeface="+mn-lt"/>
                <a:cs typeface="+mn-lt"/>
              </a:rPr>
              <a:t> Search docker for tests</a:t>
            </a:r>
            <a:endParaRPr lang="pl-PL"/>
          </a:p>
          <a:p>
            <a:r>
              <a:rPr lang="pl-PL">
                <a:ea typeface="+mn-lt"/>
                <a:cs typeface="+mn-lt"/>
                <a:hlinkClick r:id="rId10"/>
              </a:rPr>
              <a:t>!813</a:t>
            </a:r>
            <a:r>
              <a:rPr lang="pl-PL">
                <a:ea typeface="+mn-lt"/>
                <a:cs typeface="+mn-lt"/>
              </a:rPr>
              <a:t> Fix sonar scanner usage</a:t>
            </a:r>
            <a:endParaRPr lang="pl-PL"/>
          </a:p>
          <a:p>
            <a:r>
              <a:rPr lang="pl-PL">
                <a:ea typeface="+mn-lt"/>
                <a:cs typeface="+mn-lt"/>
                <a:hlinkClick r:id="rId11"/>
              </a:rPr>
              <a:t>!811</a:t>
            </a:r>
            <a:r>
              <a:rPr lang="pl-PL">
                <a:ea typeface="+mn-lt"/>
                <a:cs typeface="+mn-lt"/>
              </a:rPr>
              <a:t> Travis: Use sonar cache</a:t>
            </a:r>
            <a:endParaRPr lang="pl-PL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A5D14FA-6993-477B-A120-6A0B8FC25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14/09/2021</a:t>
            </a:r>
            <a:endParaRPr lang="en-GB"/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8D9F06C7-F6B9-4262-8E22-95E00AD77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10</a:t>
            </a:fld>
            <a:endParaRPr lang="pl-PL"/>
          </a:p>
        </p:txBody>
      </p: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3401A755-B7AA-4524-84D9-79416A4E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Tango Collaboration Meeting 2021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3296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59BA5C-97C7-448F-9CC9-1CBF5578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ea typeface="+mj-lt"/>
                <a:cs typeface="+mj-lt"/>
              </a:rPr>
              <a:t>cppTango changes (</a:t>
            </a:r>
            <a:r>
              <a:rPr lang="pl-PL" i="1">
                <a:ea typeface="+mj-lt"/>
                <a:cs typeface="+mj-lt"/>
              </a:rPr>
              <a:t>main</a:t>
            </a:r>
            <a:r>
              <a:rPr lang="pl-PL">
                <a:ea typeface="+mj-lt"/>
                <a:cs typeface="+mj-lt"/>
              </a:rPr>
              <a:t>)</a:t>
            </a:r>
            <a:endParaRPr lang="en-US">
              <a:ea typeface="+mj-lt"/>
              <a:cs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398449-E979-4D03-8FAB-6B6E2E34A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pl-PL">
                <a:ea typeface="+mn-lt"/>
                <a:cs typeface="+mn-lt"/>
                <a:hlinkClick r:id="rId2"/>
              </a:rPr>
              <a:t>!817</a:t>
            </a:r>
            <a:r>
              <a:rPr lang="pl-PL">
                <a:ea typeface="+mn-lt"/>
                <a:cs typeface="+mn-lt"/>
              </a:rPr>
              <a:t> Fix API_EventTimeOut</a:t>
            </a:r>
            <a:endParaRPr lang="pl-PL">
              <a:cs typeface="Calibri"/>
            </a:endParaRPr>
          </a:p>
          <a:p>
            <a:r>
              <a:rPr lang="pl-PL">
                <a:solidFill>
                  <a:srgbClr val="FF0000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!820</a:t>
            </a:r>
            <a:r>
              <a:rPr lang="pl-PL">
                <a:solidFill>
                  <a:srgbClr val="FF0000"/>
                </a:solidFill>
                <a:ea typeface="+mn-lt"/>
                <a:cs typeface="+mn-lt"/>
              </a:rPr>
              <a:t> Gitlab CI migration</a:t>
            </a:r>
            <a:endParaRPr lang="pl-PL">
              <a:solidFill>
                <a:srgbClr val="FF0000"/>
              </a:solidFill>
            </a:endParaRPr>
          </a:p>
          <a:p>
            <a:r>
              <a:rPr lang="pl-PL">
                <a:ea typeface="+mn-lt"/>
                <a:cs typeface="+mn-lt"/>
                <a:hlinkClick r:id="rId4"/>
              </a:rPr>
              <a:t>!832</a:t>
            </a:r>
            <a:r>
              <a:rPr lang="pl-PL">
                <a:ea typeface="+mn-lt"/>
                <a:cs typeface="+mn-lt"/>
              </a:rPr>
              <a:t> Don't install unnecessary omniORB stub for MSVC</a:t>
            </a:r>
            <a:endParaRPr lang="pl-PL"/>
          </a:p>
          <a:p>
            <a:r>
              <a:rPr lang="pl-PL">
                <a:solidFill>
                  <a:srgbClr val="FF0000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!831</a:t>
            </a:r>
            <a:r>
              <a:rPr lang="pl-PL">
                <a:solidFill>
                  <a:srgbClr val="FF0000"/>
                </a:solidFill>
                <a:ea typeface="+mn-lt"/>
                <a:cs typeface="+mn-lt"/>
              </a:rPr>
              <a:t> Support clang-tidy</a:t>
            </a:r>
            <a:endParaRPr lang="pl-PL">
              <a:solidFill>
                <a:srgbClr val="000000"/>
              </a:solidFill>
              <a:cs typeface="Calibri"/>
            </a:endParaRPr>
          </a:p>
          <a:p>
            <a:r>
              <a:rPr lang="pl-PL">
                <a:ea typeface="+mn-lt"/>
                <a:cs typeface="+mn-lt"/>
                <a:hlinkClick r:id="rId6"/>
              </a:rPr>
              <a:t>!790</a:t>
            </a:r>
            <a:r>
              <a:rPr lang="pl-PL">
                <a:ea typeface="+mn-lt"/>
                <a:cs typeface="+mn-lt"/>
              </a:rPr>
              <a:t> CMakeLists.txt: Enforce a minimum libzmq version</a:t>
            </a:r>
            <a:endParaRPr lang="pl-PL"/>
          </a:p>
          <a:p>
            <a:r>
              <a:rPr lang="pl-PL">
                <a:ea typeface="+mn-lt"/>
                <a:cs typeface="+mn-lt"/>
                <a:hlinkClick r:id="rId7"/>
              </a:rPr>
              <a:t>!836</a:t>
            </a:r>
            <a:r>
              <a:rPr lang="pl-PL">
                <a:ea typeface="+mn-lt"/>
                <a:cs typeface="+mn-lt"/>
              </a:rPr>
              <a:t> Bugfix/zmq try compile with custom path</a:t>
            </a:r>
            <a:endParaRPr lang="pl-PL"/>
          </a:p>
          <a:p>
            <a:endParaRPr lang="pl-PL"/>
          </a:p>
          <a:p>
            <a:r>
              <a:rPr lang="pl-PL">
                <a:solidFill>
                  <a:srgbClr val="FF0000"/>
                </a:solidFill>
                <a:ea typeface="+mn-lt"/>
                <a:cs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!837</a:t>
            </a:r>
            <a:r>
              <a:rPr lang="pl-PL">
                <a:solidFill>
                  <a:srgbClr val="FF0000"/>
                </a:solidFill>
                <a:ea typeface="+mn-lt"/>
                <a:cs typeface="+mn-lt"/>
              </a:rPr>
              <a:t> Update for new branch names</a:t>
            </a:r>
            <a:endParaRPr lang="pl-PL">
              <a:solidFill>
                <a:srgbClr val="000000"/>
              </a:solidFill>
              <a:cs typeface="Calibri"/>
            </a:endParaRPr>
          </a:p>
          <a:p>
            <a:r>
              <a:rPr lang="pl-PL">
                <a:solidFill>
                  <a:srgbClr val="FF0000"/>
                </a:solidFill>
                <a:ea typeface="+mn-lt"/>
                <a:cs typeface="+mn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!835</a:t>
            </a:r>
            <a:r>
              <a:rPr lang="pl-PL">
                <a:solidFill>
                  <a:srgbClr val="FF0000"/>
                </a:solidFill>
                <a:ea typeface="+mn-lt"/>
                <a:cs typeface="+mn-lt"/>
              </a:rPr>
              <a:t> Add clang-analyzer CI job</a:t>
            </a:r>
            <a:endParaRPr lang="pl-PL">
              <a:solidFill>
                <a:srgbClr val="FF0000"/>
              </a:solidFill>
            </a:endParaRPr>
          </a:p>
          <a:p>
            <a:r>
              <a:rPr lang="pl-PL">
                <a:solidFill>
                  <a:srgbClr val="FF0000"/>
                </a:solidFill>
                <a:ea typeface="+mn-lt"/>
                <a:cs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!843</a:t>
            </a:r>
            <a:r>
              <a:rPr lang="pl-PL">
                <a:solidFill>
                  <a:srgbClr val="FF0000"/>
                </a:solidFill>
                <a:ea typeface="+mn-lt"/>
                <a:cs typeface="+mn-lt"/>
              </a:rPr>
              <a:t> Move server_init_hook to Util::server_init</a:t>
            </a:r>
            <a:endParaRPr lang="pl-PL">
              <a:solidFill>
                <a:srgbClr val="FF0000"/>
              </a:solidFill>
            </a:endParaRP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6379A35-EF96-4A8E-81B2-8F1B09D4C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14/09/2021</a:t>
            </a:r>
            <a:endParaRPr lang="en-GB"/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81BA6CE4-1D8E-484F-9478-90C796693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11</a:t>
            </a:fld>
            <a:endParaRPr lang="pl-PL"/>
          </a:p>
        </p:txBody>
      </p: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3D0FEB1B-F30F-4EE2-9A28-EE9E5EECC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Tango Collaboration Meeting 2021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4881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1" descr="Obraz zawierający tekst&#10;&#10;Opis wygenerowany automatycznie">
            <a:extLst>
              <a:ext uri="{FF2B5EF4-FFF2-40B4-BE49-F238E27FC236}">
                <a16:creationId xmlns:a16="http://schemas.microsoft.com/office/drawing/2014/main" id="{2A9D78E7-F25E-4755-98F1-8E6888612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96" y="1290944"/>
            <a:ext cx="4197927" cy="3191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8C0FB02-CEC3-4C57-BDAC-467FA6103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cs typeface="Calibri"/>
              </a:rPr>
              <a:t>cppTango CI pipeline</a:t>
            </a:r>
            <a:endParaRPr lang="pl-PL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B4FD8CB-48F6-4F49-AB99-090DB9555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14/09/2021</a:t>
            </a:r>
            <a:endParaRPr lang="en-GB"/>
          </a:p>
        </p:txBody>
      </p:sp>
      <p:pic>
        <p:nvPicPr>
          <p:cNvPr id="9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61264C7F-CA96-4AC5-81F8-BA1322330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63" y="4428015"/>
            <a:ext cx="7568194" cy="19776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18D43057-4745-4402-B60A-4852121D6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1664" y="2922149"/>
            <a:ext cx="6745957" cy="1302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46BD9BB4-1FBD-47BF-A4DD-8879514F62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4661" y="4033832"/>
            <a:ext cx="6239966" cy="1654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CAB4B0ED-69C4-438D-AF3F-E3E39CA8FECD}"/>
              </a:ext>
            </a:extLst>
          </p:cNvPr>
          <p:cNvSpPr txBox="1"/>
          <p:nvPr/>
        </p:nvSpPr>
        <p:spPr>
          <a:xfrm>
            <a:off x="4564772" y="1483641"/>
            <a:ext cx="4405744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l-PL" sz="2000"/>
              <a:t>Regression test &amp; code quality CI jobs</a:t>
            </a:r>
          </a:p>
          <a:p>
            <a:pPr marL="285750" indent="-285750">
              <a:buFont typeface="Arial"/>
              <a:buChar char="•"/>
            </a:pPr>
            <a:r>
              <a:rPr lang="pl-PL" sz="2000">
                <a:cs typeface="Calibri"/>
              </a:rPr>
              <a:t>Clang Static Analyzer reports</a:t>
            </a:r>
          </a:p>
          <a:p>
            <a:pPr marL="285750" indent="-285750">
              <a:buFont typeface="Arial"/>
              <a:buChar char="•"/>
            </a:pPr>
            <a:r>
              <a:rPr lang="pl-PL" sz="2000">
                <a:cs typeface="Calibri"/>
              </a:rPr>
              <a:t>Clang-Tidy code quality for MRs/diffs</a:t>
            </a:r>
          </a:p>
          <a:p>
            <a:pPr marL="285750" indent="-285750">
              <a:buFont typeface="Arial"/>
              <a:buChar char="•"/>
            </a:pPr>
            <a:r>
              <a:rPr lang="pl-PL" sz="2000">
                <a:cs typeface="Calibri"/>
              </a:rPr>
              <a:t>Test coverage visualization</a:t>
            </a:r>
          </a:p>
          <a:p>
            <a:endParaRPr lang="pl-PL" sz="2000">
              <a:cs typeface="Calibri"/>
            </a:endParaRP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A8F6357-1D54-4E92-B4FE-456E03ACB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12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61F45BB-4BDA-4CE5-BF92-6FCC118A6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Tango Collaboration Meeting 2021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3500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E94922-4807-4D2F-995E-E0C9B9D67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ea typeface="+mj-lt"/>
                <a:cs typeface="+mj-lt"/>
              </a:rPr>
              <a:t>cppTango changes (</a:t>
            </a:r>
            <a:r>
              <a:rPr lang="pl-PL" i="1">
                <a:ea typeface="+mj-lt"/>
                <a:cs typeface="+mj-lt"/>
              </a:rPr>
              <a:t>main</a:t>
            </a:r>
            <a:r>
              <a:rPr lang="pl-PL">
                <a:ea typeface="+mj-lt"/>
                <a:cs typeface="+mj-lt"/>
              </a:rPr>
              <a:t>)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EA4AC4-784F-4C64-BA0D-168ED8A68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sz="2700">
                <a:solidFill>
                  <a:srgbClr val="FF0000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!845</a:t>
            </a:r>
            <a:r>
              <a:rPr lang="pl-PL" sz="2700">
                <a:solidFill>
                  <a:srgbClr val="FF0000"/>
                </a:solidFill>
                <a:ea typeface="+mn-lt"/>
                <a:cs typeface="+mn-lt"/>
              </a:rPr>
              <a:t> Change logging default layout</a:t>
            </a:r>
            <a:endParaRPr lang="pl-PL" sz="2700">
              <a:solidFill>
                <a:srgbClr val="FF0000"/>
              </a:solidFill>
              <a:cs typeface="Calibri"/>
            </a:endParaRPr>
          </a:p>
          <a:p>
            <a:r>
              <a:rPr lang="pl-PL" sz="2700">
                <a:solidFill>
                  <a:srgbClr val="FF0000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!848</a:t>
            </a:r>
            <a:r>
              <a:rPr lang="pl-PL" sz="2700">
                <a:solidFill>
                  <a:srgbClr val="FF0000"/>
                </a:solidFill>
                <a:ea typeface="+mn-lt"/>
                <a:cs typeface="+mn-lt"/>
              </a:rPr>
              <a:t> CODEOWNERS: Add Nicolas Leclercq</a:t>
            </a:r>
            <a:endParaRPr lang="pl-PL" sz="2700">
              <a:solidFill>
                <a:srgbClr val="FF0000"/>
              </a:solidFill>
            </a:endParaRPr>
          </a:p>
          <a:p>
            <a:r>
              <a:rPr lang="pl-PL" sz="2700">
                <a:ea typeface="+mn-lt"/>
                <a:cs typeface="+mn-lt"/>
                <a:hlinkClick r:id="rId4"/>
              </a:rPr>
              <a:t>!846</a:t>
            </a:r>
            <a:r>
              <a:rPr lang="pl-PL" sz="2700">
                <a:ea typeface="+mn-lt"/>
                <a:cs typeface="+mn-lt"/>
              </a:rPr>
              <a:t> ./travis/llvm-latest/Dockerfile: Upgrade to v12</a:t>
            </a:r>
            <a:endParaRPr lang="pl-PL" sz="2700"/>
          </a:p>
          <a:p>
            <a:r>
              <a:rPr lang="pl-PL" sz="2700">
                <a:solidFill>
                  <a:srgbClr val="FF0000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!794</a:t>
            </a:r>
            <a:r>
              <a:rPr lang="pl-PL" sz="2700">
                <a:solidFill>
                  <a:srgbClr val="FF0000"/>
                </a:solidFill>
                <a:ea typeface="+mn-lt"/>
                <a:cs typeface="+mn-lt"/>
              </a:rPr>
              <a:t> Use chrono to represent log4tango timestamps</a:t>
            </a:r>
            <a:endParaRPr lang="pl-PL" sz="2700">
              <a:solidFill>
                <a:srgbClr val="FF0000"/>
              </a:solidFill>
            </a:endParaRPr>
          </a:p>
          <a:p>
            <a:r>
              <a:rPr lang="pl-PL" sz="2700">
                <a:ea typeface="+mn-lt"/>
                <a:cs typeface="+mn-lt"/>
                <a:hlinkClick r:id="rId6"/>
              </a:rPr>
              <a:t>!853</a:t>
            </a:r>
            <a:r>
              <a:rPr lang="pl-PL" sz="2700">
                <a:ea typeface="+mn-lt"/>
                <a:cs typeface="+mn-lt"/>
              </a:rPr>
              <a:t> CMakeLists.txt: Default USE_PCH to ON</a:t>
            </a:r>
            <a:endParaRPr lang="pl-PL" sz="2700"/>
          </a:p>
          <a:p>
            <a:r>
              <a:rPr lang="pl-PL" sz="2700">
                <a:solidFill>
                  <a:srgbClr val="FF0000"/>
                </a:solidFill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!766</a:t>
            </a:r>
            <a:r>
              <a:rPr lang="pl-PL" sz="2700">
                <a:solidFill>
                  <a:srgbClr val="FF0000"/>
                </a:solidFill>
                <a:ea typeface="+mn-lt"/>
                <a:cs typeface="+mn-lt"/>
              </a:rPr>
              <a:t> Keep source tree clean and use more targets</a:t>
            </a:r>
            <a:endParaRPr lang="pl-PL" sz="2700">
              <a:solidFill>
                <a:srgbClr val="FF0000"/>
              </a:solidFill>
            </a:endParaRPr>
          </a:p>
          <a:p>
            <a:r>
              <a:rPr lang="pl-PL" sz="2700">
                <a:solidFill>
                  <a:srgbClr val="FF0000"/>
                </a:solidFill>
                <a:ea typeface="+mn-lt"/>
                <a:cs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!759</a:t>
            </a:r>
            <a:r>
              <a:rPr lang="pl-PL" sz="2700">
                <a:solidFill>
                  <a:srgbClr val="FF0000"/>
                </a:solidFill>
                <a:ea typeface="+mn-lt"/>
                <a:cs typeface="+mn-lt"/>
              </a:rPr>
              <a:t> Cleanup log4tango</a:t>
            </a:r>
            <a:endParaRPr lang="pl-PL" sz="2700">
              <a:solidFill>
                <a:srgbClr val="000000"/>
              </a:solidFill>
              <a:cs typeface="Calibri"/>
            </a:endParaRP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88FF07A-0767-4499-A763-1EF2CF60B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14/09/2021</a:t>
            </a:r>
            <a:endParaRPr lang="en-GB"/>
          </a:p>
        </p:txBody>
      </p:sp>
      <p:pic>
        <p:nvPicPr>
          <p:cNvPr id="7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D49A368E-DB1B-4FE1-A042-83B72DDB1B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724" y="5178709"/>
            <a:ext cx="7658551" cy="1081617"/>
          </a:xfrm>
          <a:prstGeom prst="rect">
            <a:avLst/>
          </a:prstGeom>
        </p:spPr>
      </p:pic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10E137D9-FCA2-4D27-920A-5ABA31F29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13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8C06E89-77E9-4512-AB7B-1C03EC3D3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Tango Collaboration Meeting 2021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407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69B458-9539-456D-9878-DE34B2976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cs typeface="Calibri"/>
              </a:rPr>
              <a:t>cppTango upcoming changes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1B8F32-0D94-4A5B-BAD0-5C6226ECE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38635" cy="462535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2400">
                <a:ea typeface="+mn-lt"/>
                <a:cs typeface="+mn-lt"/>
                <a:hlinkClick r:id="rId2"/>
              </a:rPr>
              <a:t>!787</a:t>
            </a:r>
            <a:r>
              <a:rPr lang="pl-PL" sz="2400">
                <a:ea typeface="+mn-lt"/>
                <a:cs typeface="+mn-lt"/>
              </a:rPr>
              <a:t> Musl fixes</a:t>
            </a:r>
            <a:r>
              <a:rPr lang="pl-PL" sz="2000">
                <a:solidFill>
                  <a:srgbClr val="FF0000"/>
                </a:solidFill>
                <a:ea typeface="+mn-lt"/>
                <a:cs typeface="+mn-lt"/>
              </a:rPr>
              <a:t> – Support for musl libc (Alpine Linux)</a:t>
            </a:r>
            <a:endParaRPr lang="pl-PL" sz="2000">
              <a:solidFill>
                <a:srgbClr val="FF0000"/>
              </a:solidFill>
              <a:cs typeface="Calibri"/>
            </a:endParaRPr>
          </a:p>
          <a:p>
            <a:r>
              <a:rPr lang="pl-PL" sz="2400">
                <a:ea typeface="+mn-lt"/>
                <a:cs typeface="+mn-lt"/>
                <a:hlinkClick r:id="rId3"/>
              </a:rPr>
              <a:t>!851</a:t>
            </a:r>
            <a:r>
              <a:rPr lang="pl-PL" sz="2400">
                <a:ea typeface="+mn-lt"/>
                <a:cs typeface="+mn-lt"/>
              </a:rPr>
              <a:t> Doxyfile.in: Add log4tango classes</a:t>
            </a:r>
            <a:endParaRPr lang="pl-PL" sz="2400">
              <a:cs typeface="Calibri"/>
            </a:endParaRPr>
          </a:p>
          <a:p>
            <a:r>
              <a:rPr lang="pl-PL" sz="2400">
                <a:ea typeface="+mn-lt"/>
                <a:cs typeface="+mn-lt"/>
                <a:hlinkClick r:id="rId4"/>
              </a:rPr>
              <a:t>!856</a:t>
            </a:r>
            <a:r>
              <a:rPr lang="pl-PL" sz="2400">
                <a:ea typeface="+mn-lt"/>
                <a:cs typeface="+mn-lt"/>
              </a:rPr>
              <a:t> Make compatible with cmake 3.7 again</a:t>
            </a:r>
            <a:endParaRPr lang="pl-PL" sz="2400">
              <a:cs typeface="Calibri"/>
            </a:endParaRPr>
          </a:p>
          <a:p>
            <a:r>
              <a:rPr lang="pl-PL" sz="2400">
                <a:ea typeface="+mn-lt"/>
                <a:cs typeface="+mn-lt"/>
                <a:hlinkClick r:id="rId5"/>
              </a:rPr>
              <a:t>!850</a:t>
            </a:r>
            <a:r>
              <a:rPr lang="pl-PL" sz="2400">
                <a:ea typeface="+mn-lt"/>
                <a:cs typeface="+mn-lt"/>
              </a:rPr>
              <a:t> Add git revision to LIBRARY_VERSION </a:t>
            </a:r>
            <a:endParaRPr lang="pl-PL" sz="2400">
              <a:cs typeface="Calibri"/>
            </a:endParaRPr>
          </a:p>
          <a:p>
            <a:r>
              <a:rPr lang="pl-PL" sz="2400">
                <a:ea typeface="+mn-lt"/>
                <a:cs typeface="+mn-lt"/>
                <a:hlinkClick r:id="rId6"/>
              </a:rPr>
              <a:t>!857</a:t>
            </a:r>
            <a:r>
              <a:rPr lang="pl-PL" sz="2400">
                <a:ea typeface="+mn-lt"/>
                <a:cs typeface="+mn-lt"/>
              </a:rPr>
              <a:t> Support CMAKE_BUILD_TYPE RelWithDebInfo</a:t>
            </a:r>
            <a:endParaRPr lang="pl-PL" sz="2400">
              <a:cs typeface="Calibri"/>
            </a:endParaRPr>
          </a:p>
          <a:p>
            <a:r>
              <a:rPr lang="pl-PL" sz="2400">
                <a:ea typeface="+mn-lt"/>
                <a:cs typeface="+mn-lt"/>
                <a:hlinkClick r:id="rId7"/>
              </a:rPr>
              <a:t>!855</a:t>
            </a:r>
            <a:r>
              <a:rPr lang="pl-PL" sz="2400">
                <a:ea typeface="+mn-lt"/>
                <a:cs typeface="+mn-lt"/>
              </a:rPr>
              <a:t> Add debian bullseye</a:t>
            </a:r>
            <a:r>
              <a:rPr lang="pl-PL" sz="2000">
                <a:solidFill>
                  <a:srgbClr val="FF0000"/>
                </a:solidFill>
                <a:ea typeface="+mn-lt"/>
                <a:cs typeface="+mn-lt"/>
              </a:rPr>
              <a:t> – Debian 11 CI job</a:t>
            </a:r>
            <a:endParaRPr lang="pl-PL" sz="2000">
              <a:solidFill>
                <a:srgbClr val="FF0000"/>
              </a:solidFill>
              <a:cs typeface="Calibri"/>
            </a:endParaRPr>
          </a:p>
          <a:p>
            <a:r>
              <a:rPr lang="pl-PL" sz="2400">
                <a:ea typeface="+mn-lt"/>
                <a:cs typeface="+mn-lt"/>
                <a:hlinkClick r:id="rId8"/>
              </a:rPr>
              <a:t>!862</a:t>
            </a:r>
            <a:r>
              <a:rPr lang="pl-PL" sz="2400">
                <a:ea typeface="+mn-lt"/>
                <a:cs typeface="+mn-lt"/>
              </a:rPr>
              <a:t> Remove outdated build files from cppapi</a:t>
            </a:r>
            <a:endParaRPr lang="pl-PL" sz="2400">
              <a:cs typeface="Calibri"/>
            </a:endParaRPr>
          </a:p>
          <a:p>
            <a:r>
              <a:rPr lang="pl-PL" sz="2400">
                <a:ea typeface="+mn-lt"/>
                <a:cs typeface="+mn-lt"/>
                <a:hlinkClick r:id="rId9"/>
              </a:rPr>
              <a:t>!864</a:t>
            </a:r>
            <a:r>
              <a:rPr lang="pl-PL" sz="2400">
                <a:ea typeface="+mn-lt"/>
                <a:cs typeface="+mn-lt"/>
              </a:rPr>
              <a:t> Add support for sanitizers</a:t>
            </a:r>
            <a:r>
              <a:rPr lang="pl-PL" sz="2000">
                <a:solidFill>
                  <a:srgbClr val="FF0000"/>
                </a:solidFill>
                <a:ea typeface="+mn-lt"/>
                <a:cs typeface="+mn-lt"/>
              </a:rPr>
              <a:t> – ASAN, UBSAN, TSAN in CI</a:t>
            </a:r>
            <a:endParaRPr lang="pl-PL" sz="2000">
              <a:solidFill>
                <a:srgbClr val="FF0000"/>
              </a:solidFill>
              <a:cs typeface="Calibri"/>
            </a:endParaRPr>
          </a:p>
          <a:p>
            <a:r>
              <a:rPr lang="pl-PL" sz="2400">
                <a:ea typeface="+mn-lt"/>
                <a:cs typeface="+mn-lt"/>
                <a:hlinkClick r:id="rId10"/>
              </a:rPr>
              <a:t>!859</a:t>
            </a:r>
            <a:r>
              <a:rPr lang="pl-PL" sz="2400">
                <a:ea typeface="+mn-lt"/>
                <a:cs typeface="+mn-lt"/>
              </a:rPr>
              <a:t> Remove code forked from libjpeg</a:t>
            </a:r>
            <a:r>
              <a:rPr lang="pl-PL" sz="2000">
                <a:solidFill>
                  <a:srgbClr val="FF0000"/>
                </a:solidFill>
                <a:ea typeface="+mn-lt"/>
                <a:cs typeface="+mn-lt"/>
              </a:rPr>
              <a:t> – optional libjpeg-turbo dependency for JPEG encoding/decoding </a:t>
            </a:r>
            <a:endParaRPr lang="pl-PL" sz="2400">
              <a:cs typeface="Calibri"/>
            </a:endParaRPr>
          </a:p>
          <a:p>
            <a:r>
              <a:rPr lang="pl-PL" sz="2400">
                <a:cs typeface="Calibri"/>
              </a:rPr>
              <a:t>… and many bugfixes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6DDEBA4-4139-462F-944D-AF4F9DE49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14/09/2021</a:t>
            </a:r>
            <a:endParaRPr lang="en-GB"/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5D3CE0B4-73F0-41BD-84BA-4F1785497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14</a:t>
            </a:fld>
            <a:endParaRPr lang="pl-PL"/>
          </a:p>
        </p:txBody>
      </p: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01EDDE30-34AC-40E6-B662-2F22C07D4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Tango Collaboration Meeting 2021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2230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2EA54B-4564-484B-898B-D36EFD0C7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cap="none">
                <a:cs typeface="Calibri"/>
              </a:rPr>
              <a:t>cppTango 9.4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D43168-FB6D-499B-B03D-FF98762A51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>
                <a:cs typeface="Calibri"/>
              </a:rPr>
              <a:t>Reminder from Nov 2020. Slides courtesy of Thomas Braun.</a:t>
            </a:r>
            <a:endParaRPr lang="pl-PL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BF9BF76-4345-4ED3-AE82-BDCD951CB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14/09/2021</a:t>
            </a:r>
            <a:endParaRPr lang="en-GB"/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25DBD6BB-1381-4181-811D-7C4420F0C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15</a:t>
            </a:fld>
            <a:endParaRPr lang="pl-PL"/>
          </a:p>
        </p:txBody>
      </p: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3FC0D6B7-6932-4595-A3F2-E473F21F9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Tango Collaboration Meeting 2021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6621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071E0586-6A6A-4654-9B3B-D3E7B27A2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" y="-1937"/>
            <a:ext cx="9165309" cy="6861874"/>
          </a:xfrm>
          <a:prstGeom prst="rect">
            <a:avLst/>
          </a:prstGeom>
        </p:spPr>
      </p:pic>
      <p:pic>
        <p:nvPicPr>
          <p:cNvPr id="5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B8FDBAA5-F2CA-407D-AB35-DBFB0419B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9409" y="-1937"/>
            <a:ext cx="9194369" cy="6861874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2DE5DF49-8C3F-46C1-85EA-58575C923AE4}"/>
              </a:ext>
            </a:extLst>
          </p:cNvPr>
          <p:cNvSpPr txBox="1"/>
          <p:nvPr/>
        </p:nvSpPr>
        <p:spPr>
          <a:xfrm>
            <a:off x="6823129" y="4682426"/>
            <a:ext cx="203609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solidFill>
                  <a:srgbClr val="FF0000"/>
                </a:solidFill>
              </a:rPr>
              <a:t>– </a:t>
            </a:r>
            <a:r>
              <a:rPr lang="pl-PL" sz="2400">
                <a:solidFill>
                  <a:srgbClr val="FF0000"/>
                </a:solidFill>
              </a:rPr>
              <a:t>Missed</a:t>
            </a:r>
            <a:endParaRPr lang="pl-PL" sz="2400">
              <a:solidFill>
                <a:srgbClr val="FF0000"/>
              </a:solidFill>
              <a:cs typeface="Calibri"/>
            </a:endParaRPr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F00C95EF-D8C7-40A4-8FCB-2F347210B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0480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1" descr="Obraz zawierający tekst&#10;&#10;Opis wygenerowany automatycznie">
            <a:extLst>
              <a:ext uri="{FF2B5EF4-FFF2-40B4-BE49-F238E27FC236}">
                <a16:creationId xmlns:a16="http://schemas.microsoft.com/office/drawing/2014/main" id="{AE8A5B40-C94F-49BB-9F0B-18D5B6D86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" y="-1937"/>
            <a:ext cx="9194369" cy="6861873"/>
          </a:xfrm>
          <a:prstGeom prst="rect">
            <a:avLst/>
          </a:prstGeom>
        </p:spPr>
      </p:pic>
      <p:pic>
        <p:nvPicPr>
          <p:cNvPr id="5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759BE61A-EDDB-49A1-A35A-D4A80372B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4044" y="-137547"/>
            <a:ext cx="9194369" cy="6861874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6EC8A7D-2D26-4B77-9405-65B3CF39E9B8}"/>
              </a:ext>
            </a:extLst>
          </p:cNvPr>
          <p:cNvSpPr txBox="1"/>
          <p:nvPr/>
        </p:nvSpPr>
        <p:spPr>
          <a:xfrm>
            <a:off x="7704595" y="1408409"/>
            <a:ext cx="122242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>
                <a:solidFill>
                  <a:srgbClr val="FF0000"/>
                </a:solidFill>
              </a:rPr>
              <a:t>– WIP</a:t>
            </a:r>
            <a:endParaRPr lang="pl-PL" sz="3200">
              <a:solidFill>
                <a:srgbClr val="FF0000"/>
              </a:solidFill>
              <a:cs typeface="Calibri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1D4EA2C-11C8-4234-BC66-EF64EC62BC74}"/>
              </a:ext>
            </a:extLst>
          </p:cNvPr>
          <p:cNvSpPr txBox="1"/>
          <p:nvPr/>
        </p:nvSpPr>
        <p:spPr>
          <a:xfrm>
            <a:off x="4246535" y="1912103"/>
            <a:ext cx="436083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>
                <a:solidFill>
                  <a:srgbClr val="FF0000"/>
                </a:solidFill>
              </a:rPr>
              <a:t>– </a:t>
            </a:r>
            <a:r>
              <a:rPr lang="pl-PL" sz="2400" err="1">
                <a:solidFill>
                  <a:srgbClr val="FF0000"/>
                </a:solidFill>
              </a:rPr>
              <a:t>Tracked</a:t>
            </a:r>
            <a:r>
              <a:rPr lang="pl-PL" sz="2400">
                <a:solidFill>
                  <a:srgbClr val="FF0000"/>
                </a:solidFill>
              </a:rPr>
              <a:t> by </a:t>
            </a:r>
            <a:r>
              <a:rPr lang="pl-PL" sz="2400" err="1">
                <a:solidFill>
                  <a:srgbClr val="FF0000"/>
                </a:solidFill>
              </a:rPr>
              <a:t>clang-tidy</a:t>
            </a:r>
            <a:r>
              <a:rPr lang="pl-PL" sz="2400">
                <a:solidFill>
                  <a:srgbClr val="FF0000"/>
                </a:solidFill>
              </a:rPr>
              <a:t> </a:t>
            </a:r>
            <a:r>
              <a:rPr lang="pl-PL" sz="2400" err="1">
                <a:solidFill>
                  <a:srgbClr val="FF0000"/>
                </a:solidFill>
              </a:rPr>
              <a:t>job</a:t>
            </a:r>
            <a:r>
              <a:rPr lang="pl-PL" sz="2400">
                <a:solidFill>
                  <a:srgbClr val="FF0000"/>
                </a:solidFill>
              </a:rPr>
              <a:t> now</a:t>
            </a:r>
            <a:endParaRPr lang="pl-PL" sz="2400">
              <a:solidFill>
                <a:srgbClr val="FF0000"/>
              </a:solidFill>
              <a:cs typeface="Calibri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D1AA2EA-627D-4805-A87E-0118EF296C64}"/>
              </a:ext>
            </a:extLst>
          </p:cNvPr>
          <p:cNvSpPr txBox="1"/>
          <p:nvPr/>
        </p:nvSpPr>
        <p:spPr>
          <a:xfrm>
            <a:off x="2803255" y="3558797"/>
            <a:ext cx="1600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>
                <a:solidFill>
                  <a:srgbClr val="FF0000"/>
                </a:solidFill>
              </a:rPr>
              <a:t>– WIP</a:t>
            </a:r>
            <a:endParaRPr lang="pl-PL" sz="3200">
              <a:solidFill>
                <a:srgbClr val="FF0000"/>
              </a:solidFill>
              <a:cs typeface="Calibri"/>
            </a:endParaRPr>
          </a:p>
        </p:txBody>
      </p:sp>
      <p:sp>
        <p:nvSpPr>
          <p:cNvPr id="12" name="Symbol zastępczy numeru slajdu 11">
            <a:extLst>
              <a:ext uri="{FF2B5EF4-FFF2-40B4-BE49-F238E27FC236}">
                <a16:creationId xmlns:a16="http://schemas.microsoft.com/office/drawing/2014/main" id="{32AD0C88-11BF-4BB5-92B2-205E7C28F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9031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1" descr="Obraz zawierający tekst&#10;&#10;Opis wygenerowany automatycznie">
            <a:extLst>
              <a:ext uri="{FF2B5EF4-FFF2-40B4-BE49-F238E27FC236}">
                <a16:creationId xmlns:a16="http://schemas.microsoft.com/office/drawing/2014/main" id="{D0F7530A-F70E-40FC-83DB-920E65DDF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" y="-1937"/>
            <a:ext cx="9174996" cy="6861874"/>
          </a:xfrm>
          <a:prstGeom prst="rect">
            <a:avLst/>
          </a:prstGeom>
        </p:spPr>
      </p:pic>
      <p:pic>
        <p:nvPicPr>
          <p:cNvPr id="5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476C779D-CC3E-4978-995C-EA53254EC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5265" y="36808"/>
            <a:ext cx="9174996" cy="6861874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3199832-7A4C-43CA-9534-85ADF725B4B5}"/>
              </a:ext>
            </a:extLst>
          </p:cNvPr>
          <p:cNvSpPr txBox="1"/>
          <p:nvPr/>
        </p:nvSpPr>
        <p:spPr>
          <a:xfrm>
            <a:off x="7278392" y="2677333"/>
            <a:ext cx="122242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>
                <a:solidFill>
                  <a:srgbClr val="FF0000"/>
                </a:solidFill>
              </a:rPr>
              <a:t>– WIP</a:t>
            </a:r>
            <a:endParaRPr lang="pl-PL" sz="3200">
              <a:solidFill>
                <a:srgbClr val="FF0000"/>
              </a:solidFill>
              <a:cs typeface="Calibri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2104F6D-A34F-4627-ADBE-F9B66D551782}"/>
              </a:ext>
            </a:extLst>
          </p:cNvPr>
          <p:cNvSpPr txBox="1"/>
          <p:nvPr/>
        </p:nvSpPr>
        <p:spPr>
          <a:xfrm>
            <a:off x="7956442" y="3190714"/>
            <a:ext cx="122242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>
                <a:solidFill>
                  <a:srgbClr val="FF0000"/>
                </a:solidFill>
              </a:rPr>
              <a:t>– WIP</a:t>
            </a:r>
            <a:endParaRPr lang="pl-PL" sz="3200">
              <a:solidFill>
                <a:srgbClr val="FF0000"/>
              </a:solidFill>
              <a:cs typeface="Calibri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42FEC5-61E2-477A-A5BE-1F7DCA6FF71A}"/>
              </a:ext>
            </a:extLst>
          </p:cNvPr>
          <p:cNvSpPr txBox="1"/>
          <p:nvPr/>
        </p:nvSpPr>
        <p:spPr>
          <a:xfrm>
            <a:off x="8111425" y="1204993"/>
            <a:ext cx="122242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>
                <a:solidFill>
                  <a:srgbClr val="FF0000"/>
                </a:solidFill>
              </a:rPr>
              <a:t>– Done</a:t>
            </a:r>
            <a:endParaRPr lang="pl-PL" sz="3200">
              <a:solidFill>
                <a:srgbClr val="FF0000"/>
              </a:solidFill>
              <a:cs typeface="Calibri"/>
            </a:endParaRPr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9EB17D36-69C2-4F9D-ADAD-F7C5DBCD4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8285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8" descr="Obraz zawierający tekst, ptak, roślina&#10;&#10;Opis wygenerowany automatycznie">
            <a:extLst>
              <a:ext uri="{FF2B5EF4-FFF2-40B4-BE49-F238E27FC236}">
                <a16:creationId xmlns:a16="http://schemas.microsoft.com/office/drawing/2014/main" id="{4209331D-C476-46DD-BF67-2DB215E42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" y="-1938"/>
            <a:ext cx="9174996" cy="6861874"/>
          </a:xfrm>
          <a:prstGeom prst="rect">
            <a:avLst/>
          </a:prstGeom>
        </p:spPr>
      </p:pic>
      <p:pic>
        <p:nvPicPr>
          <p:cNvPr id="5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1687F5E7-662B-4636-B71F-91952765F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9968" y="-98801"/>
            <a:ext cx="9136250" cy="6861874"/>
          </a:xfrm>
          <a:prstGeom prst="rect">
            <a:avLst/>
          </a:prstGeo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DF367D5-05F9-4A28-A317-2A8463B0F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19</a:t>
            </a:fld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3B7D168-F97F-4828-8F4A-B71846703AE1}"/>
              </a:ext>
            </a:extLst>
          </p:cNvPr>
          <p:cNvSpPr txBox="1"/>
          <p:nvPr/>
        </p:nvSpPr>
        <p:spPr>
          <a:xfrm>
            <a:off x="3878451" y="2464231"/>
            <a:ext cx="122242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>
                <a:solidFill>
                  <a:srgbClr val="FF0000"/>
                </a:solidFill>
              </a:rPr>
              <a:t>– WIP</a:t>
            </a:r>
            <a:endParaRPr lang="pl-PL" sz="320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6841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15616" y="1417638"/>
            <a:ext cx="6048672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Migration to Gitlab.com</a:t>
            </a:r>
          </a:p>
          <a:p>
            <a:r>
              <a:rPr lang="en-US">
                <a:cs typeface="Calibri"/>
              </a:rPr>
              <a:t>Tango Kernel Webinars</a:t>
            </a:r>
            <a:endParaRPr lang="en-US"/>
          </a:p>
          <a:p>
            <a:r>
              <a:rPr lang="en-US" err="1"/>
              <a:t>cppTango</a:t>
            </a:r>
            <a:r>
              <a:rPr lang="en-US"/>
              <a:t> Status</a:t>
            </a:r>
          </a:p>
          <a:p>
            <a:pPr lvl="2"/>
            <a:r>
              <a:rPr lang="en-US"/>
              <a:t>9.3.x</a:t>
            </a:r>
          </a:p>
          <a:p>
            <a:pPr lvl="2"/>
            <a:r>
              <a:rPr lang="en-US" err="1"/>
              <a:t>cppTango</a:t>
            </a:r>
            <a:r>
              <a:rPr lang="en-US"/>
              <a:t> 9.4</a:t>
            </a:r>
            <a:endParaRPr lang="en-US">
              <a:cs typeface="Calibri"/>
            </a:endParaRPr>
          </a:p>
          <a:p>
            <a:r>
              <a:rPr lang="en-US"/>
              <a:t>Packages</a:t>
            </a:r>
          </a:p>
          <a:p>
            <a:r>
              <a:rPr lang="en-US"/>
              <a:t>Community Life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14/09/2021</a:t>
            </a:r>
            <a:endParaRPr lang="en-GB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E5C50EA-FD3A-4B70-9808-EF75A7A1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2</a:t>
            </a:fld>
            <a:endParaRPr lang="pl-PL"/>
          </a:p>
        </p:txBody>
      </p:sp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623492BC-8A11-4CE4-822B-75D0D3036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Tango Collaboration Meeting 2021</a:t>
            </a:r>
            <a:endParaRPr lang="pl-PL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Conda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Packages</a:t>
            </a: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14/09/2021</a:t>
            </a:r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49896" y="1268760"/>
            <a:ext cx="8003232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Clr>
                <a:srgbClr val="008000"/>
              </a:buClr>
              <a:buFont typeface="Arial"/>
              <a:buChar char="•"/>
            </a:pPr>
            <a:r>
              <a:rPr lang="en-US" sz="2000">
                <a:sym typeface="Wingdings" panose="05000000000000000000" pitchFamily="2" charset="2"/>
              </a:rPr>
              <a:t>Tango Conda packages now available on </a:t>
            </a:r>
            <a:r>
              <a:rPr lang="en-US" sz="2000" err="1">
                <a:sym typeface="Wingdings" panose="05000000000000000000" pitchFamily="2" charset="2"/>
              </a:rPr>
              <a:t>conda</a:t>
            </a:r>
            <a:r>
              <a:rPr lang="en-US" sz="2000">
                <a:sym typeface="Wingdings" panose="05000000000000000000" pitchFamily="2" charset="2"/>
              </a:rPr>
              <a:t>-forge channel:</a:t>
            </a:r>
            <a:endParaRPr lang="pl-PL">
              <a:cs typeface="Calibri"/>
            </a:endParaRPr>
          </a:p>
          <a:p>
            <a:pPr marL="800100" lvl="1" indent="-342900">
              <a:buClr>
                <a:srgbClr val="008000"/>
              </a:buClr>
              <a:buFont typeface="Arial"/>
              <a:buChar char="•"/>
            </a:pPr>
            <a:r>
              <a:rPr lang="en-US" sz="2000">
                <a:sym typeface="Wingdings" panose="05000000000000000000" pitchFamily="2" charset="2"/>
              </a:rPr>
              <a:t>tango-</a:t>
            </a:r>
            <a:r>
              <a:rPr lang="en-US" sz="2000" err="1">
                <a:sym typeface="Wingdings" panose="05000000000000000000" pitchFamily="2" charset="2"/>
              </a:rPr>
              <a:t>idl</a:t>
            </a:r>
            <a:endParaRPr lang="en-US" sz="2000">
              <a:cs typeface="Calibri"/>
            </a:endParaRPr>
          </a:p>
          <a:p>
            <a:pPr marL="800100" lvl="1" indent="-342900">
              <a:buClr>
                <a:srgbClr val="008000"/>
              </a:buClr>
              <a:buFont typeface="Arial"/>
              <a:buChar char="•"/>
            </a:pPr>
            <a:r>
              <a:rPr lang="en-US" sz="2000" err="1">
                <a:sym typeface="Wingdings" panose="05000000000000000000" pitchFamily="2" charset="2"/>
              </a:rPr>
              <a:t>cpptango</a:t>
            </a:r>
            <a:endParaRPr lang="en-US" sz="2000">
              <a:cs typeface="Calibri"/>
            </a:endParaRPr>
          </a:p>
          <a:p>
            <a:pPr marL="800100" lvl="1" indent="-342900">
              <a:buClr>
                <a:srgbClr val="008000"/>
              </a:buClr>
              <a:buFont typeface="Arial"/>
              <a:buChar char="•"/>
            </a:pPr>
            <a:r>
              <a:rPr lang="en-US" sz="2000" err="1">
                <a:sym typeface="Wingdings" panose="05000000000000000000" pitchFamily="2" charset="2"/>
              </a:rPr>
              <a:t>itango</a:t>
            </a:r>
            <a:endParaRPr lang="en-US" sz="2000">
              <a:cs typeface="Calibri"/>
            </a:endParaRPr>
          </a:p>
          <a:p>
            <a:pPr marL="800100" lvl="1" indent="-342900">
              <a:buClr>
                <a:srgbClr val="008000"/>
              </a:buClr>
              <a:buFont typeface="Arial"/>
              <a:buChar char="•"/>
            </a:pPr>
            <a:r>
              <a:rPr lang="en-US" sz="2000" err="1">
                <a:sym typeface="Wingdings" panose="05000000000000000000" pitchFamily="2" charset="2"/>
              </a:rPr>
              <a:t>pytango</a:t>
            </a:r>
            <a:endParaRPr lang="en-US" sz="2000">
              <a:cs typeface="Calibri"/>
            </a:endParaRPr>
          </a:p>
          <a:p>
            <a:pPr marL="800100" lvl="1" indent="-342900">
              <a:buClr>
                <a:srgbClr val="008000"/>
              </a:buClr>
              <a:buFont typeface="Arial"/>
              <a:buChar char="•"/>
            </a:pPr>
            <a:r>
              <a:rPr lang="en-US" sz="2000">
                <a:sym typeface="Wingdings" panose="05000000000000000000" pitchFamily="2" charset="2"/>
              </a:rPr>
              <a:t>tango-admin</a:t>
            </a:r>
            <a:endParaRPr lang="en-US" sz="2000">
              <a:cs typeface="Calibri"/>
            </a:endParaRPr>
          </a:p>
          <a:p>
            <a:pPr marL="800100" lvl="1" indent="-342900">
              <a:buClr>
                <a:srgbClr val="008000"/>
              </a:buClr>
              <a:buFont typeface="Arial"/>
              <a:buChar char="•"/>
            </a:pPr>
            <a:r>
              <a:rPr lang="en-US" sz="2000">
                <a:sym typeface="Wingdings" panose="05000000000000000000" pitchFamily="2" charset="2"/>
              </a:rPr>
              <a:t>tango-test</a:t>
            </a:r>
            <a:endParaRPr lang="en-US" sz="2000">
              <a:cs typeface="Calibri"/>
            </a:endParaRPr>
          </a:p>
          <a:p>
            <a:pPr marL="800100" lvl="1" indent="-342900">
              <a:buClr>
                <a:srgbClr val="008000"/>
              </a:buClr>
              <a:buFont typeface="Arial"/>
              <a:buChar char="•"/>
            </a:pPr>
            <a:r>
              <a:rPr lang="en-US" sz="2000">
                <a:sym typeface="Wingdings" panose="05000000000000000000" pitchFamily="2" charset="2"/>
              </a:rPr>
              <a:t>tango-database</a:t>
            </a:r>
            <a:endParaRPr lang="en-US" sz="2000">
              <a:cs typeface="Calibri"/>
            </a:endParaRPr>
          </a:p>
          <a:p>
            <a:pPr marL="800100" lvl="1" indent="-342900">
              <a:buClr>
                <a:srgbClr val="008000"/>
              </a:buClr>
              <a:buFont typeface="Arial"/>
              <a:buChar char="•"/>
            </a:pPr>
            <a:r>
              <a:rPr lang="en-US" sz="2000">
                <a:cs typeface="Calibri"/>
              </a:rPr>
              <a:t>tango-starter (WIP)</a:t>
            </a:r>
          </a:p>
          <a:p>
            <a:pPr marL="800100" lvl="1" indent="-342900">
              <a:buClr>
                <a:srgbClr val="008000"/>
              </a:buClr>
              <a:buFont typeface="Wingdings" panose="05000000000000000000" pitchFamily="2" charset="2"/>
              <a:buChar char="ü"/>
            </a:pPr>
            <a:endParaRPr lang="en-US" sz="2000">
              <a:sym typeface="Wingdings" panose="05000000000000000000" pitchFamily="2" charset="2"/>
            </a:endParaRPr>
          </a:p>
          <a:p>
            <a:pPr>
              <a:buClr>
                <a:srgbClr val="008000"/>
              </a:buClr>
            </a:pPr>
            <a:r>
              <a:rPr lang="en-US" sz="2000">
                <a:sym typeface="Wingdings" panose="05000000000000000000" pitchFamily="2" charset="2"/>
              </a:rPr>
              <a:t>Many thanks to Benjamin Bertrand (Max IV)</a:t>
            </a:r>
            <a:endParaRPr lang="en-US" sz="2000">
              <a:cs typeface="Calibri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2000">
              <a:sym typeface="Wingdings" panose="05000000000000000000" pitchFamily="2" charset="2"/>
            </a:endParaRP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51F3F50-DA6B-44D1-A366-9AC3F32C8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08E2F98-E1B1-48E6-89FD-BD4FD0D60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Tango Collaboration Meeting 2021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3948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Life</a:t>
            </a: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14/09/2021</a:t>
            </a:r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22372"/>
            <a:ext cx="4392488" cy="4826908"/>
          </a:xfrm>
          <a:prstGeom prst="rect">
            <a:avLst/>
          </a:prstGeo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648CD67-97DC-4907-A7A3-76AF8F6D5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39D2344-795E-4CFE-A6D8-F6FB7ADF2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Tango Collaboration Meeting 2021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7290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872739"/>
            <a:ext cx="4148549" cy="4148549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22372"/>
            <a:ext cx="4392488" cy="48269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Tango Kernel </a:t>
            </a:r>
            <a:r>
              <a:rPr lang="en-US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Teleconf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Meetings</a:t>
            </a: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14/09/2021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528739" y="6027885"/>
            <a:ext cx="4490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https://www.artstation.com/artwork/nQOEko</a:t>
            </a:r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69CC56B2-1F20-42D5-A935-11D2B0D57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5EAF74E-E0E8-4B2C-A465-97034EA31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Tango Collaboration Meeting 2021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1591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872739"/>
            <a:ext cx="4148549" cy="41485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Tango Kernel </a:t>
            </a:r>
            <a:r>
              <a:rPr lang="en-US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Teleconf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Meetings</a:t>
            </a: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14/09/2021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528739" y="6027885"/>
            <a:ext cx="4490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https://www.artstation.com/artwork/nQOEko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B9949E9-3ECA-4D9A-A252-594455BB8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C4A305B-84BB-45C6-8AF3-89215B681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Tango Collaboration Meeting 2021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3911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Tango Kernel </a:t>
            </a:r>
            <a:r>
              <a:rPr lang="en-US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Teleconf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Meetings</a:t>
            </a: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14/09/2021</a:t>
            </a:r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57200" y="1556792"/>
            <a:ext cx="8229600" cy="42780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5000000000000000000" pitchFamily="2" charset="2"/>
              <a:buChar char="•"/>
            </a:pPr>
            <a:r>
              <a:rPr lang="en-US" sz="2400"/>
              <a:t>On 2</a:t>
            </a:r>
            <a:r>
              <a:rPr lang="en-US" sz="2400" baseline="30000"/>
              <a:t>nd</a:t>
            </a:r>
            <a:r>
              <a:rPr lang="en-US" sz="2400"/>
              <a:t> and 4</a:t>
            </a:r>
            <a:r>
              <a:rPr lang="en-US" sz="2400" baseline="30000"/>
              <a:t>th</a:t>
            </a:r>
            <a:r>
              <a:rPr lang="en-US" sz="2400"/>
              <a:t> Thursday of the month at 15:00 (Paris time)</a:t>
            </a:r>
            <a:endParaRPr lang="pl-PL"/>
          </a:p>
          <a:p>
            <a:pPr marL="342900" indent="-342900">
              <a:buFont typeface="Arial"/>
              <a:buChar char="•"/>
            </a:pPr>
            <a:endParaRPr lang="en-US" sz="2400">
              <a:cs typeface="Calibri"/>
            </a:endParaRP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en-US" sz="2400">
                <a:sym typeface="Wingdings" panose="05000000000000000000" pitchFamily="2" charset="2"/>
              </a:rPr>
              <a:t>Agenda and minutes available on </a:t>
            </a:r>
            <a:r>
              <a:rPr lang="en-US" sz="2400" err="1">
                <a:sym typeface="Wingdings" panose="05000000000000000000" pitchFamily="2" charset="2"/>
              </a:rPr>
              <a:t>Github</a:t>
            </a:r>
            <a:r>
              <a:rPr lang="en-US" sz="2400">
                <a:sym typeface="Wingdings" panose="05000000000000000000" pitchFamily="2" charset="2"/>
              </a:rPr>
              <a:t>: </a:t>
            </a:r>
            <a:endParaRPr lang="en-US" sz="2000">
              <a:cs typeface="Calibri"/>
            </a:endParaRPr>
          </a:p>
          <a:p>
            <a:pPr marL="800100" lvl="1" indent="-342900">
              <a:buFont typeface="Arial" panose="05000000000000000000" pitchFamily="2" charset="2"/>
              <a:buChar char="•"/>
            </a:pPr>
            <a:r>
              <a:rPr lang="en-US" sz="2000">
                <a:sym typeface="Wingdings" panose="05000000000000000000" pitchFamily="2" charset="2"/>
                <a:hlinkClick r:id="rId3"/>
              </a:rPr>
              <a:t>https://github.com/tango-controls/tango-kernel-followup</a:t>
            </a:r>
            <a:r>
              <a:rPr lang="en-US" sz="2000">
                <a:sym typeface="Wingdings" panose="05000000000000000000" pitchFamily="2" charset="2"/>
              </a:rPr>
              <a:t> </a:t>
            </a:r>
            <a:endParaRPr lang="en-US" sz="2000"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2000">
              <a:cs typeface="Calibri"/>
            </a:endParaRP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en-US" sz="2400">
                <a:sym typeface="Wingdings" panose="05000000000000000000" pitchFamily="2" charset="2"/>
              </a:rPr>
              <a:t>Status of recent development </a:t>
            </a:r>
            <a:r>
              <a:rPr lang="en-US" sz="2000">
                <a:sym typeface="Wingdings" panose="05000000000000000000" pitchFamily="2" charset="2"/>
              </a:rPr>
              <a:t>(</a:t>
            </a:r>
            <a:r>
              <a:rPr lang="en-US" sz="2000" err="1">
                <a:sym typeface="Wingdings" panose="05000000000000000000" pitchFamily="2" charset="2"/>
              </a:rPr>
              <a:t>cppTango</a:t>
            </a:r>
            <a:r>
              <a:rPr lang="en-US" sz="2000">
                <a:sym typeface="Wingdings" panose="05000000000000000000" pitchFamily="2" charset="2"/>
              </a:rPr>
              <a:t>, </a:t>
            </a:r>
            <a:r>
              <a:rPr lang="en-US" sz="2000" err="1">
                <a:sym typeface="Wingdings" panose="05000000000000000000" pitchFamily="2" charset="2"/>
              </a:rPr>
              <a:t>JTango</a:t>
            </a:r>
            <a:r>
              <a:rPr lang="en-US" sz="2000">
                <a:sym typeface="Wingdings" panose="05000000000000000000" pitchFamily="2" charset="2"/>
              </a:rPr>
              <a:t>, </a:t>
            </a:r>
            <a:r>
              <a:rPr lang="en-US" sz="2000" err="1">
                <a:sym typeface="Wingdings" panose="05000000000000000000" pitchFamily="2" charset="2"/>
              </a:rPr>
              <a:t>pyTango</a:t>
            </a:r>
            <a:r>
              <a:rPr lang="en-US" sz="2000">
                <a:sym typeface="Wingdings" panose="05000000000000000000" pitchFamily="2" charset="2"/>
              </a:rPr>
              <a:t>, POGO, RFCs, …)</a:t>
            </a:r>
            <a:endParaRPr lang="en-US" sz="2400">
              <a:cs typeface="Calibri"/>
            </a:endParaRPr>
          </a:p>
          <a:p>
            <a:pPr marL="342900" indent="-342900">
              <a:buFont typeface="Arial" panose="05000000000000000000" pitchFamily="2" charset="2"/>
              <a:buChar char="•"/>
            </a:pPr>
            <a:endParaRPr lang="en-US" sz="2400">
              <a:cs typeface="Calibri"/>
            </a:endParaRP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en-US" sz="2400">
                <a:sym typeface="Wingdings" panose="05000000000000000000" pitchFamily="2" charset="2"/>
              </a:rPr>
              <a:t>Technical discussions</a:t>
            </a:r>
            <a:endParaRPr lang="en-US" sz="2400">
              <a:cs typeface="Calibri"/>
            </a:endParaRPr>
          </a:p>
          <a:p>
            <a:pPr marL="342900" indent="-342900">
              <a:buFont typeface="Arial" panose="05000000000000000000" pitchFamily="2" charset="2"/>
              <a:buChar char="•"/>
            </a:pPr>
            <a:endParaRPr lang="en-US" sz="2400">
              <a:cs typeface="Calibri"/>
            </a:endParaRP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en-US" sz="2400">
                <a:sym typeface="Wingdings" panose="05000000000000000000" pitchFamily="2" charset="2"/>
              </a:rPr>
              <a:t>Define priorities</a:t>
            </a:r>
            <a:endParaRPr lang="en-US" sz="2400">
              <a:cs typeface="Calibri"/>
            </a:endParaRPr>
          </a:p>
          <a:p>
            <a:endParaRPr lang="en-US" sz="2000">
              <a:sym typeface="Wingdings" panose="05000000000000000000" pitchFamily="2" charset="2"/>
            </a:endParaRP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6A662CE-7779-45B9-9731-AEED00237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74F4A8D-E3A1-47DE-80FE-3DB0CD01C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Tango Collaboration Meeting 2021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9185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016" y="347282"/>
            <a:ext cx="8229600" cy="1143000"/>
          </a:xfrm>
        </p:spPr>
        <p:txBody>
          <a:bodyPr>
            <a:norm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Tango-Controls forum</a:t>
            </a: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14/09/2021</a:t>
            </a: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57200" y="140246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hlinkClick r:id="rId3"/>
              </a:rPr>
              <a:t>https://www.tango-controls.org/community/forum</a:t>
            </a:r>
            <a:r>
              <a:rPr lang="en-US" sz="280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81" y="2119718"/>
            <a:ext cx="6443837" cy="35872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95741" y="5880802"/>
            <a:ext cx="2225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hlinkClick r:id="rId5"/>
              </a:rPr>
              <a:t>https://xkcd.com/979</a:t>
            </a:r>
            <a:endParaRPr lang="en-GB"/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A1CCFBEB-6960-43B2-AE38-D276F65C6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25</a:t>
            </a:fld>
            <a:endParaRPr lang="pl-PL"/>
          </a:p>
        </p:txBody>
      </p:sp>
      <p:sp>
        <p:nvSpPr>
          <p:cNvPr id="9" name="Symbol zastępczy stopki 8">
            <a:extLst>
              <a:ext uri="{FF2B5EF4-FFF2-40B4-BE49-F238E27FC236}">
                <a16:creationId xmlns:a16="http://schemas.microsoft.com/office/drawing/2014/main" id="{5AA27980-8854-4DF1-88EE-657FF1C7A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Tango Collaboration Meeting 2021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65196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37419" y="2382060"/>
            <a:ext cx="7772400" cy="542884"/>
          </a:xfrm>
        </p:spPr>
        <p:txBody>
          <a:bodyPr>
            <a:normAutofit fontScale="90000"/>
          </a:bodyPr>
          <a:lstStyle/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223219" y="2924944"/>
            <a:ext cx="6400800" cy="720080"/>
          </a:xfrm>
        </p:spPr>
        <p:txBody>
          <a:bodyPr/>
          <a:lstStyle/>
          <a:p>
            <a:r>
              <a:rPr lang="en-US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</a:t>
            </a:r>
            <a:r>
              <a:rPr lang="en-US" sz="360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r>
              <a:rPr lang="en-US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endParaRPr lang="en-US"/>
          </a:p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37419" y="5900769"/>
            <a:ext cx="727280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hlinkClick r:id="rId2"/>
              </a:rPr>
              <a:t>https://www.gitlab.com/tango-controls/cppTango/issues</a:t>
            </a:r>
            <a:endParaRPr lang="en-US"/>
          </a:p>
          <a:p>
            <a:r>
              <a:rPr lang="en-US">
                <a:hlinkClick r:id="rId3"/>
              </a:rPr>
              <a:t>https://www.gitlab.com/tango-controls/TangoSourceDistribution/issues</a:t>
            </a:r>
            <a:endParaRPr lang="en-GB"/>
          </a:p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7419" y="3640375"/>
            <a:ext cx="7490965" cy="2339102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/>
              <a:t>Acknowledgement:</a:t>
            </a:r>
          </a:p>
          <a:p>
            <a:r>
              <a:rPr lang="en-US" sz="1600">
                <a:ea typeface="+mn-lt"/>
                <a:cs typeface="+mn-lt"/>
              </a:rPr>
              <a:t>Alexander </a:t>
            </a:r>
            <a:r>
              <a:rPr lang="en-US" sz="1600" err="1">
                <a:ea typeface="+mn-lt"/>
                <a:cs typeface="+mn-lt"/>
              </a:rPr>
              <a:t>Senchenko</a:t>
            </a:r>
            <a:r>
              <a:rPr lang="en-US" sz="1600">
                <a:ea typeface="+mn-lt"/>
                <a:cs typeface="+mn-lt"/>
              </a:rPr>
              <a:t>, Andy Goetz, Anton Joubert, Benjamin Bertrand, Carlos Pascual, Dmitry Egorov, Emmanuel </a:t>
            </a:r>
            <a:r>
              <a:rPr lang="en-US" sz="1600" err="1">
                <a:ea typeface="+mn-lt"/>
                <a:cs typeface="+mn-lt"/>
              </a:rPr>
              <a:t>Taurel</a:t>
            </a:r>
            <a:r>
              <a:rPr lang="en-US" sz="1600">
                <a:ea typeface="+mn-lt"/>
                <a:cs typeface="+mn-lt"/>
              </a:rPr>
              <a:t>, Frédéric Picca, Geoff Mant, Giacomo </a:t>
            </a:r>
            <a:r>
              <a:rPr lang="en-US" sz="1600" err="1">
                <a:ea typeface="+mn-lt"/>
                <a:cs typeface="+mn-lt"/>
              </a:rPr>
              <a:t>Strangolino</a:t>
            </a:r>
            <a:r>
              <a:rPr lang="en-US" sz="1600">
                <a:ea typeface="+mn-lt"/>
                <a:cs typeface="+mn-lt"/>
              </a:rPr>
              <a:t>, Graziano </a:t>
            </a:r>
            <a:r>
              <a:rPr lang="en-US" sz="1600" err="1">
                <a:ea typeface="+mn-lt"/>
                <a:cs typeface="+mn-lt"/>
              </a:rPr>
              <a:t>Scalamera</a:t>
            </a:r>
            <a:r>
              <a:rPr lang="en-US" sz="1600">
                <a:ea typeface="+mn-lt"/>
                <a:cs typeface="+mn-lt"/>
              </a:rPr>
              <a:t>, Guifré Cuni, Hélder Ribeiro, Igor </a:t>
            </a:r>
            <a:r>
              <a:rPr lang="en-US" sz="1600" err="1">
                <a:ea typeface="+mn-lt"/>
                <a:cs typeface="+mn-lt"/>
              </a:rPr>
              <a:t>Khokhriakov</a:t>
            </a:r>
            <a:r>
              <a:rPr lang="en-US" sz="1600">
                <a:ea typeface="+mn-lt"/>
                <a:cs typeface="+mn-lt"/>
              </a:rPr>
              <a:t>, Jairo Moldes, Jean-Luc Pons, Johan Venter, Katarzyna </a:t>
            </a:r>
            <a:r>
              <a:rPr lang="en-US" sz="1600" err="1">
                <a:ea typeface="+mn-lt"/>
                <a:cs typeface="+mn-lt"/>
              </a:rPr>
              <a:t>Rzęsikowska</a:t>
            </a:r>
            <a:r>
              <a:rPr lang="en-US" sz="1600">
                <a:ea typeface="+mn-lt"/>
                <a:cs typeface="+mn-lt"/>
              </a:rPr>
              <a:t>, Lorenzo </a:t>
            </a:r>
            <a:r>
              <a:rPr lang="en-US" sz="1600" err="1">
                <a:ea typeface="+mn-lt"/>
                <a:cs typeface="+mn-lt"/>
              </a:rPr>
              <a:t>Pivetta</a:t>
            </a:r>
            <a:r>
              <a:rPr lang="en-US" sz="1600">
                <a:ea typeface="+mn-lt"/>
                <a:cs typeface="+mn-lt"/>
              </a:rPr>
              <a:t>, Marius Elvert, Michal </a:t>
            </a:r>
            <a:r>
              <a:rPr lang="en-US" sz="1600" err="1">
                <a:ea typeface="+mn-lt"/>
                <a:cs typeface="+mn-lt"/>
              </a:rPr>
              <a:t>Liszcz</a:t>
            </a:r>
            <a:r>
              <a:rPr lang="en-US" sz="1600">
                <a:ea typeface="+mn-lt"/>
                <a:cs typeface="+mn-lt"/>
              </a:rPr>
              <a:t>, Michał </a:t>
            </a:r>
            <a:r>
              <a:rPr lang="en-US" sz="1600" err="1">
                <a:ea typeface="+mn-lt"/>
                <a:cs typeface="+mn-lt"/>
              </a:rPr>
              <a:t>Gandor</a:t>
            </a:r>
            <a:r>
              <a:rPr lang="en-US" sz="1600">
                <a:ea typeface="+mn-lt"/>
                <a:cs typeface="+mn-lt"/>
              </a:rPr>
              <a:t>, Nicolas Leclercq, Nicolas </a:t>
            </a:r>
            <a:r>
              <a:rPr lang="en-US" sz="1600" err="1">
                <a:ea typeface="+mn-lt"/>
                <a:cs typeface="+mn-lt"/>
              </a:rPr>
              <a:t>Tappret</a:t>
            </a:r>
            <a:r>
              <a:rPr lang="en-US" sz="1600">
                <a:ea typeface="+mn-lt"/>
                <a:cs typeface="+mn-lt"/>
              </a:rPr>
              <a:t>, Pascal Verdier, Piotr Goryl, Reynald </a:t>
            </a:r>
            <a:r>
              <a:rPr lang="en-US" sz="1600" err="1">
                <a:ea typeface="+mn-lt"/>
                <a:cs typeface="+mn-lt"/>
              </a:rPr>
              <a:t>Bourtembourg</a:t>
            </a:r>
            <a:r>
              <a:rPr lang="en-US" sz="1600">
                <a:ea typeface="+mn-lt"/>
                <a:cs typeface="+mn-lt"/>
              </a:rPr>
              <a:t>, Sergi Rubio, Sébastien Gara, Thomas Braun, Tiago Coutinho, Zbigniew </a:t>
            </a:r>
            <a:r>
              <a:rPr lang="en-US" sz="1600" err="1">
                <a:ea typeface="+mn-lt"/>
                <a:cs typeface="+mn-lt"/>
              </a:rPr>
              <a:t>Reszela</a:t>
            </a:r>
            <a:r>
              <a:rPr lang="en-US" sz="1600"/>
              <a:t> and so many others for their contributions (PR, bug reports, code reviews, comments, …)</a:t>
            </a:r>
            <a:endParaRPr lang="en-GB" sz="1600"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 to </a:t>
            </a:r>
            <a:r>
              <a:rPr lang="en-US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Gitlab</a:t>
            </a:r>
            <a:endParaRPr lang="en-GB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3600400" cy="7701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14/09/2021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393" y="1412776"/>
            <a:ext cx="3587356" cy="1584176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139952" y="1822875"/>
            <a:ext cx="864096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-108520" y="284364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https://github.com/tango-controls/cppTango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48899" y="284364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https://</a:t>
            </a:r>
            <a:r>
              <a:rPr lang="en-GB" b="1"/>
              <a:t>gitlab.com</a:t>
            </a:r>
            <a:r>
              <a:rPr lang="en-GB"/>
              <a:t>/tango-controls/cppTango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8356" y="3399668"/>
            <a:ext cx="3682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Archived</a:t>
            </a:r>
            <a:r>
              <a:rPr lang="en-US" sz="240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Read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No longer updated</a:t>
            </a:r>
            <a:endParaRPr lang="en-GB" sz="2400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C264E0CC-E1DF-4D04-B622-479CAF221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3</a:t>
            </a:fld>
            <a:endParaRPr lang="pl-PL"/>
          </a:p>
        </p:txBody>
      </p: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3949F45E-B179-4325-AEF3-614647C34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Tango Collaboration Meeting 2021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3182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 to GitLab</a:t>
            </a:r>
            <a:endParaRPr lang="en-GB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14/09/2021</a:t>
            </a:r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70384" y="1259632"/>
            <a:ext cx="8003232" cy="42780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>
                <a:latin typeface="+mj-lt"/>
                <a:cs typeface="Arial" panose="020B0604020202020204" pitchFamily="34" charset="0"/>
              </a:rPr>
              <a:t>Main motivations:</a:t>
            </a:r>
            <a:endParaRPr lang="en-US" sz="2400" b="1">
              <a:latin typeface="+mj-lt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cs typeface="Arial" panose="020B0604020202020204" pitchFamily="34" charset="0"/>
              </a:rPr>
              <a:t>Travis CI change of policy and ambiguity. No longer free for Open Source projects. Broken promise.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cs typeface="Arial"/>
              </a:rPr>
              <a:t>Use GitLab CI/CD as alternative to Travis CI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cs typeface="Arial"/>
              </a:rPr>
              <a:t>Many institutes in the Tango Community are used to GitLab (many institutes are running a GitLab self-hosted instance)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cs typeface="Arial"/>
              </a:rPr>
              <a:t>Gitlab is free software while GitHub is not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cs typeface="Arial"/>
              </a:rPr>
              <a:t>Free of Charge Gitlab Gold License granted by gitlab.com</a:t>
            </a:r>
            <a:br>
              <a:rPr lang="en-US" sz="2400">
                <a:cs typeface="Arial" panose="020B0604020202020204" pitchFamily="34" charset="0"/>
              </a:rPr>
            </a:br>
            <a:r>
              <a:rPr lang="en-US" sz="2400" b="1">
                <a:cs typeface="Arial"/>
              </a:rPr>
              <a:t>Warning</a:t>
            </a:r>
            <a:r>
              <a:rPr lang="en-US" sz="2400">
                <a:cs typeface="Arial"/>
              </a:rPr>
              <a:t>: some features available thanks to the Gold license are using proprietary SW from Gitlab.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cs typeface="Arial" panose="020B0604020202020204" pitchFamily="34" charset="0"/>
              </a:rPr>
              <a:t>Migration was relatively straight forward</a:t>
            </a:r>
          </a:p>
        </p:txBody>
      </p:sp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F1793E37-C4E8-4B09-8549-4A6459B71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Tango Collaboration Meeting 2021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25462381-54DB-4764-8746-D49DBF162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9729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 to GitLab</a:t>
            </a:r>
            <a:endParaRPr lang="en-GB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14/09/2021</a:t>
            </a:r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83568" y="1772816"/>
            <a:ext cx="8003232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>
                <a:latin typeface="+mj-lt"/>
                <a:cs typeface="Arial"/>
              </a:rPr>
              <a:t>Consequences: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cs typeface="Arial"/>
              </a:rPr>
              <a:t>Travis CI jobs -&gt;</a:t>
            </a:r>
            <a:r>
              <a:rPr lang="en-US" sz="2400">
                <a:cs typeface="Arial"/>
                <a:sym typeface="Wingdings" panose="05000000000000000000" pitchFamily="2" charset="2"/>
              </a:rPr>
              <a:t> GitLab CI jobs</a:t>
            </a:r>
            <a:endParaRPr lang="en-US" sz="240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cs typeface="Arial"/>
              </a:rPr>
              <a:t>Dropped SonarCloud 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err="1">
                <a:cs typeface="Arial"/>
              </a:rPr>
              <a:t>SonarCould</a:t>
            </a:r>
            <a:r>
              <a:rPr lang="en-US" sz="2400">
                <a:cs typeface="Arial"/>
              </a:rPr>
              <a:t> -&gt; clang-tidy and clang-analyzer jobs</a:t>
            </a:r>
            <a:endParaRPr lang="en-US" sz="240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cs typeface="Arial"/>
              </a:rPr>
              <a:t>ABI-API compliance checker: GitHub action </a:t>
            </a:r>
            <a:r>
              <a:rPr lang="en-US" sz="2400">
                <a:cs typeface="Arial"/>
                <a:sym typeface="Wingdings" panose="05000000000000000000" pitchFamily="2" charset="2"/>
              </a:rPr>
              <a:t>-&gt; GitLab CI job</a:t>
            </a:r>
            <a:endParaRPr lang="en-US" sz="240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cs typeface="Arial"/>
                <a:sym typeface="Wingdings" panose="05000000000000000000" pitchFamily="2" charset="2"/>
              </a:rPr>
              <a:t>Still using </a:t>
            </a:r>
            <a:r>
              <a:rPr lang="en-US" sz="2400" err="1">
                <a:cs typeface="Arial"/>
                <a:sym typeface="Wingdings" panose="05000000000000000000" pitchFamily="2" charset="2"/>
              </a:rPr>
              <a:t>Appveyor</a:t>
            </a:r>
            <a:r>
              <a:rPr lang="en-US" sz="2400">
                <a:cs typeface="Arial"/>
                <a:sym typeface="Wingdings" panose="05000000000000000000" pitchFamily="2" charset="2"/>
              </a:rPr>
              <a:t> for Windows CI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>
                <a:cs typeface="Arial"/>
                <a:sym typeface="Wingdings" panose="05000000000000000000" pitchFamily="2" charset="2"/>
              </a:rPr>
              <a:t>Move to GitLab CI/CD is also considered (</a:t>
            </a:r>
            <a:r>
              <a:rPr lang="en-US" sz="2400">
                <a:cs typeface="Arial"/>
                <a:sym typeface="Wingdings" panose="05000000000000000000" pitchFamily="2" charset="2"/>
                <a:hlinkClick r:id="rId2"/>
              </a:rPr>
              <a:t>#731</a:t>
            </a:r>
            <a:r>
              <a:rPr lang="en-US" sz="2400">
                <a:cs typeface="Arial"/>
                <a:sym typeface="Wingdings" panose="05000000000000000000" pitchFamily="2" charset="2"/>
              </a:rPr>
              <a:t>)</a:t>
            </a:r>
            <a:endParaRPr lang="en-US" sz="240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>
                <a:cs typeface="Arial"/>
                <a:sym typeface="Wingdings" panose="05000000000000000000" pitchFamily="2" charset="2"/>
              </a:rPr>
              <a:t>tango-9-lts</a:t>
            </a:r>
            <a:r>
              <a:rPr lang="en-US" sz="2400">
                <a:cs typeface="Arial"/>
                <a:sym typeface="Wingdings" panose="05000000000000000000" pitchFamily="2" charset="2"/>
              </a:rPr>
              <a:t> branch renamed to </a:t>
            </a:r>
            <a:r>
              <a:rPr lang="en-US" sz="2400" i="1">
                <a:cs typeface="Arial"/>
                <a:sym typeface="Wingdings" panose="05000000000000000000" pitchFamily="2" charset="2"/>
              </a:rPr>
              <a:t>main</a:t>
            </a:r>
            <a:endParaRPr lang="en-US" sz="2400" i="1">
              <a:cs typeface="Arial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88B05F7-4CE9-4C9F-86A2-CD828D68E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5</a:t>
            </a:fld>
            <a:endParaRPr lang="pl-PL"/>
          </a:p>
        </p:txBody>
      </p:sp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A5D26C02-957F-4ACD-BD76-C79B29A64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Tango Collaboration Meeting 2021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1881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Tango Kernel Webinars</a:t>
            </a:r>
            <a:endParaRPr lang="en-GB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14/09/2021</a:t>
            </a:r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513394"/>
            <a:ext cx="8075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Goals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Share the knowledge on the Kernel Code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Help/Guide first contributors to the Kernel Code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7704" y="5263782"/>
            <a:ext cx="5598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/>
              <a:t>https://tenor.com/view/nod-beard-pai-mei-gif-5470798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163" y="3329107"/>
            <a:ext cx="4743450" cy="1933575"/>
          </a:xfrm>
          <a:prstGeom prst="rect">
            <a:avLst/>
          </a:prstGeo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7B596CC-278B-41CF-BF14-FB23EF70E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56D54B6-3560-4C3C-ADD6-4D3D36FD6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Tango Collaboration Meeting 2021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1039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3966" y="18158"/>
            <a:ext cx="8229600" cy="1143000"/>
          </a:xfrm>
        </p:spPr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Tango Kernel Webinars</a:t>
            </a:r>
            <a:endParaRPr lang="en-GB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14/09/2021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44000" cy="46606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5760" y="908720"/>
            <a:ext cx="889248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/>
              <a:t>Video records available on tango-controls YouTube channel:</a:t>
            </a:r>
          </a:p>
          <a:p>
            <a:r>
              <a:rPr lang="en-US" sz="2000" b="1">
                <a:hlinkClick r:id="rId3"/>
              </a:rPr>
              <a:t>https://www.youtube.com/channel/UCezS9cMkektZNItYnPOAQvg</a:t>
            </a:r>
            <a:endParaRPr lang="en-US" sz="2000" b="1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A41F109-17AF-42A0-8E0D-0E5099D97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7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CD41426-2C83-4020-A0CC-819E5B992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Tango Collaboration Meeting 2021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5625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2405"/>
            <a:ext cx="8229600" cy="1143000"/>
          </a:xfrm>
        </p:spPr>
        <p:txBody>
          <a:bodyPr>
            <a:norm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branches</a:t>
            </a: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14/09/2021</a:t>
            </a:r>
            <a:endParaRPr lang="en-GB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7791661"/>
              </p:ext>
            </p:extLst>
          </p:nvPr>
        </p:nvGraphicFramePr>
        <p:xfrm>
          <a:off x="457200" y="836712"/>
          <a:ext cx="8229600" cy="577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42040408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6860184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main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9.3-backports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267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Future</a:t>
                      </a:r>
                      <a:r>
                        <a:rPr lang="en-US" baseline="0"/>
                        <a:t> </a:t>
                      </a:r>
                      <a:r>
                        <a:rPr lang="en-US" baseline="0" err="1"/>
                        <a:t>cppTango</a:t>
                      </a:r>
                      <a:r>
                        <a:rPr lang="en-US" baseline="0"/>
                        <a:t> 9.4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(9.3.x development branch)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457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Requires </a:t>
                      </a:r>
                      <a:r>
                        <a:rPr lang="en-US" b="1"/>
                        <a:t>C++14</a:t>
                      </a:r>
                      <a:r>
                        <a:rPr lang="en-US" baseline="0"/>
                        <a:t> at least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Does not require C++11 (Can be compiled on old</a:t>
                      </a:r>
                      <a:r>
                        <a:rPr lang="en-US" baseline="0"/>
                        <a:t> compilers but might need a more recent </a:t>
                      </a:r>
                      <a:r>
                        <a:rPr lang="en-US" baseline="0" err="1"/>
                        <a:t>CMake</a:t>
                      </a:r>
                      <a:r>
                        <a:rPr lang="en-US" baseline="0"/>
                        <a:t> version)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791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Not</a:t>
                      </a:r>
                      <a:r>
                        <a:rPr lang="en-US" baseline="0"/>
                        <a:t> binary compatible with </a:t>
                      </a:r>
                    </a:p>
                    <a:p>
                      <a:pPr algn="ctr"/>
                      <a:r>
                        <a:rPr lang="en-US" baseline="0" err="1"/>
                        <a:t>cppTango</a:t>
                      </a:r>
                      <a:r>
                        <a:rPr lang="en-US" baseline="0"/>
                        <a:t> 9.3.x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Binary compatible with </a:t>
                      </a:r>
                      <a:r>
                        <a:rPr lang="en-US" err="1"/>
                        <a:t>cppTango</a:t>
                      </a:r>
                      <a:r>
                        <a:rPr lang="en-US"/>
                        <a:t> 9.3.x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067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Gitlab </a:t>
                      </a:r>
                      <a:r>
                        <a:rPr lang="en-US" baseline="0"/>
                        <a:t>CI: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/>
                        <a:t>Latest LLVM (</a:t>
                      </a:r>
                      <a:r>
                        <a:rPr lang="en-US" b="1" baseline="0"/>
                        <a:t>12.0.1</a:t>
                      </a:r>
                      <a:r>
                        <a:rPr lang="en-US" baseline="0"/>
                        <a:t>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/>
                        <a:t>Latest GCC (</a:t>
                      </a:r>
                      <a:r>
                        <a:rPr lang="en-US" b="1" baseline="0"/>
                        <a:t>10.2.0, soon 11.1.0</a:t>
                      </a:r>
                      <a:r>
                        <a:rPr lang="en-US" baseline="0"/>
                        <a:t>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/>
                        <a:t>Ubuntu 20.04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/>
                        <a:t>Debian </a:t>
                      </a:r>
                      <a:r>
                        <a:rPr lang="en-US" baseline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en-US" baseline="0"/>
                        <a:t>, 9 and 10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/>
                        <a:t>clang-tidy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/>
                        <a:t>clang-analyzer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Gitlab </a:t>
                      </a:r>
                      <a:r>
                        <a:rPr lang="en-US" baseline="0"/>
                        <a:t>CI: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/>
                        <a:t>Debian 7, 8, 9 , and 10</a:t>
                      </a:r>
                    </a:p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713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baseline="0" err="1"/>
                        <a:t>Appveyor</a:t>
                      </a:r>
                      <a:r>
                        <a:rPr lang="en-US" baseline="0"/>
                        <a:t>: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/>
                        <a:t>win32 msvc14 and </a:t>
                      </a:r>
                      <a:r>
                        <a:rPr lang="en-US" baseline="0" err="1"/>
                        <a:t>msvc</a:t>
                      </a:r>
                      <a:r>
                        <a:rPr lang="en-US" baseline="0"/>
                        <a:t> 15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/>
                        <a:t>x64 msvc14 and msvc15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baseline="0" err="1"/>
                        <a:t>Appveyor</a:t>
                      </a:r>
                      <a:r>
                        <a:rPr lang="en-US" baseline="0"/>
                        <a:t>: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/>
                        <a:t>win32 msvc9, msvc10, msvc12, msvc14 and </a:t>
                      </a:r>
                      <a:r>
                        <a:rPr lang="en-US" baseline="0" err="1"/>
                        <a:t>msvc</a:t>
                      </a:r>
                      <a:r>
                        <a:rPr lang="en-US" baseline="0"/>
                        <a:t> 15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/>
                        <a:t>x64 msvc9, msvc10, msvc12, msvc14 and </a:t>
                      </a:r>
                      <a:r>
                        <a:rPr lang="en-US" baseline="0" err="1"/>
                        <a:t>msvc</a:t>
                      </a:r>
                      <a:r>
                        <a:rPr lang="en-US" baseline="0"/>
                        <a:t> 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289248"/>
                  </a:ext>
                </a:extLst>
              </a:tr>
            </a:tbl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C2F1F126-1C07-44AA-AE54-D55A19EFCD5C}"/>
              </a:ext>
            </a:extLst>
          </p:cNvPr>
          <p:cNvSpPr txBox="1"/>
          <p:nvPr/>
        </p:nvSpPr>
        <p:spPr>
          <a:xfrm>
            <a:off x="2595016" y="4158170"/>
            <a:ext cx="175832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400" err="1">
                <a:solidFill>
                  <a:srgbClr val="FF0000"/>
                </a:solidFill>
              </a:rPr>
              <a:t>Support</a:t>
            </a:r>
            <a:r>
              <a:rPr lang="pl-PL" sz="1400">
                <a:solidFill>
                  <a:srgbClr val="FF0000"/>
                </a:solidFill>
              </a:rPr>
              <a:t> for </a:t>
            </a:r>
            <a:r>
              <a:rPr lang="pl-PL" sz="1400" err="1">
                <a:solidFill>
                  <a:srgbClr val="FF0000"/>
                </a:solidFill>
              </a:rPr>
              <a:t>Debian</a:t>
            </a:r>
            <a:r>
              <a:rPr lang="pl-PL" sz="1400">
                <a:solidFill>
                  <a:srgbClr val="FF0000"/>
                </a:solidFill>
              </a:rPr>
              <a:t> 8 </a:t>
            </a:r>
            <a:r>
              <a:rPr lang="pl-PL" sz="1400" err="1">
                <a:solidFill>
                  <a:srgbClr val="FF0000"/>
                </a:solidFill>
              </a:rPr>
              <a:t>will</a:t>
            </a:r>
            <a:r>
              <a:rPr lang="pl-PL" sz="1400">
                <a:solidFill>
                  <a:srgbClr val="FF0000"/>
                </a:solidFill>
              </a:rPr>
              <a:t> be </a:t>
            </a:r>
            <a:r>
              <a:rPr lang="pl-PL" sz="1400" err="1">
                <a:solidFill>
                  <a:srgbClr val="FF0000"/>
                </a:solidFill>
              </a:rPr>
              <a:t>dropped</a:t>
            </a:r>
            <a:r>
              <a:rPr lang="pl-PL" sz="1400">
                <a:solidFill>
                  <a:srgbClr val="FF0000"/>
                </a:solidFill>
              </a:rPr>
              <a:t> </a:t>
            </a:r>
            <a:r>
              <a:rPr lang="pl-PL" sz="1400" err="1">
                <a:solidFill>
                  <a:srgbClr val="FF0000"/>
                </a:solidFill>
              </a:rPr>
              <a:t>soon</a:t>
            </a:r>
            <a:r>
              <a:rPr lang="pl-PL" sz="1400">
                <a:solidFill>
                  <a:srgbClr val="FF0000"/>
                </a:solidFill>
              </a:rPr>
              <a:t>.</a:t>
            </a:r>
            <a:endParaRPr lang="pl-PL" sz="1400">
              <a:solidFill>
                <a:srgbClr val="FF0000"/>
              </a:solidFill>
              <a:cs typeface="Calibri"/>
            </a:endParaRP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E1536-8B03-43D5-9AED-73A69AD2B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8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958A86C-1994-4038-9666-F5CE785E6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Tango Collaboration Meeting 2021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9096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E62A90-B4A9-4828-9802-249F4E35A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cs typeface="Calibri"/>
              </a:rPr>
              <a:t>cppTango changes (</a:t>
            </a:r>
            <a:r>
              <a:rPr lang="pl-PL" i="1">
                <a:cs typeface="Calibri"/>
              </a:rPr>
              <a:t>main</a:t>
            </a:r>
            <a:r>
              <a:rPr lang="pl-PL">
                <a:cs typeface="Calibri"/>
              </a:rPr>
              <a:t>)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950254-DD77-4C9A-B244-B3E30683C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pl-PL">
                <a:ea typeface="+mn-lt"/>
                <a:cs typeface="+mn-lt"/>
                <a:hlinkClick r:id="rId2"/>
              </a:rPr>
              <a:t>!746</a:t>
            </a:r>
            <a:r>
              <a:rPr lang="pl-PL">
                <a:ea typeface="+mn-lt"/>
                <a:cs typeface="+mn-lt"/>
              </a:rPr>
              <a:t> Event unsubscription from DeviceProxy destructor</a:t>
            </a:r>
            <a:endParaRPr lang="pl-PL">
              <a:cs typeface="Calibri"/>
            </a:endParaRPr>
          </a:p>
          <a:p>
            <a:r>
              <a:rPr lang="pl-PL">
                <a:ea typeface="+mn-lt"/>
                <a:cs typeface="+mn-lt"/>
                <a:hlinkClick r:id="rId3"/>
              </a:rPr>
              <a:t>!745</a:t>
            </a:r>
            <a:r>
              <a:rPr lang="pl-PL">
                <a:ea typeface="+mn-lt"/>
                <a:cs typeface="+mn-lt"/>
              </a:rPr>
              <a:t> .travis/gcc-latest/Dockerfile: Update to 10.2.0</a:t>
            </a:r>
            <a:endParaRPr lang="pl-PL"/>
          </a:p>
          <a:p>
            <a:r>
              <a:rPr lang="pl-PL">
                <a:ea typeface="+mn-lt"/>
                <a:cs typeface="+mn-lt"/>
                <a:hlinkClick r:id="rId4"/>
              </a:rPr>
              <a:t>!748</a:t>
            </a:r>
            <a:r>
              <a:rPr lang="pl-PL">
                <a:ea typeface="+mn-lt"/>
                <a:cs typeface="+mn-lt"/>
              </a:rPr>
              <a:t> Correct PCH compile definitions in Release mode</a:t>
            </a:r>
            <a:endParaRPr lang="pl-PL"/>
          </a:p>
          <a:p>
            <a:r>
              <a:rPr lang="pl-PL">
                <a:ea typeface="+mn-lt"/>
                <a:cs typeface="+mn-lt"/>
                <a:hlinkClick r:id="rId5"/>
              </a:rPr>
              <a:t>!753</a:t>
            </a:r>
            <a:r>
              <a:rPr lang="pl-PL">
                <a:ea typeface="+mn-lt"/>
                <a:cs typeface="+mn-lt"/>
              </a:rPr>
              <a:t> Doxyfile.in: Upgrade for doxygen 1.8.19</a:t>
            </a:r>
            <a:endParaRPr lang="pl-PL"/>
          </a:p>
          <a:p>
            <a:r>
              <a:rPr lang="pl-PL">
                <a:ea typeface="+mn-lt"/>
                <a:cs typeface="+mn-lt"/>
                <a:hlinkClick r:id="rId6"/>
              </a:rPr>
              <a:t>!752</a:t>
            </a:r>
            <a:r>
              <a:rPr lang="pl-PL">
                <a:ea typeface="+mn-lt"/>
                <a:cs typeface="+mn-lt"/>
              </a:rPr>
              <a:t> Remove conditional constexpr define</a:t>
            </a:r>
            <a:endParaRPr lang="pl-PL"/>
          </a:p>
          <a:p>
            <a:r>
              <a:rPr lang="pl-PL">
                <a:ea typeface="+mn-lt"/>
                <a:cs typeface="+mn-lt"/>
                <a:hlinkClick r:id="rId7"/>
              </a:rPr>
              <a:t>!755</a:t>
            </a:r>
            <a:r>
              <a:rPr lang="pl-PL">
                <a:ea typeface="+mn-lt"/>
                <a:cs typeface="+mn-lt"/>
              </a:rPr>
              <a:t> Bugfix/fix abi checking</a:t>
            </a:r>
            <a:endParaRPr lang="pl-PL"/>
          </a:p>
          <a:p>
            <a:r>
              <a:rPr lang="pl-PL">
                <a:ea typeface="+mn-lt"/>
                <a:cs typeface="+mn-lt"/>
                <a:hlinkClick r:id="rId8"/>
              </a:rPr>
              <a:t>!757</a:t>
            </a:r>
            <a:r>
              <a:rPr lang="pl-PL">
                <a:ea typeface="+mn-lt"/>
                <a:cs typeface="+mn-lt"/>
              </a:rPr>
              <a:t> Replace sprintf with snprintf</a:t>
            </a:r>
          </a:p>
          <a:p>
            <a:r>
              <a:rPr lang="pl-PL">
                <a:ea typeface="+mn-lt"/>
                <a:cs typeface="+mn-lt"/>
                <a:hlinkClick r:id="rId9"/>
              </a:rPr>
              <a:t>!775</a:t>
            </a:r>
            <a:r>
              <a:rPr lang="pl-PL">
                <a:ea typeface="+mn-lt"/>
                <a:cs typeface="+mn-lt"/>
              </a:rPr>
              <a:t> INSTALL.md: Add missing cmake options</a:t>
            </a:r>
            <a:endParaRPr lang="pl-PL">
              <a:cs typeface="Calibri"/>
            </a:endParaRPr>
          </a:p>
          <a:p>
            <a:r>
              <a:rPr lang="pl-PL">
                <a:solidFill>
                  <a:srgbClr val="FF0000"/>
                </a:solidFill>
                <a:ea typeface="+mn-lt"/>
                <a:cs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!770</a:t>
            </a:r>
            <a:r>
              <a:rPr lang="pl-PL">
                <a:solidFill>
                  <a:srgbClr val="FF0000"/>
                </a:solidFill>
                <a:ea typeface="+mn-lt"/>
                <a:cs typeface="+mn-lt"/>
              </a:rPr>
              <a:t> Fix and document windows build</a:t>
            </a:r>
            <a:endParaRPr lang="pl-PL">
              <a:solidFill>
                <a:srgbClr val="FF0000"/>
              </a:solidFill>
            </a:endParaRPr>
          </a:p>
          <a:p>
            <a:r>
              <a:rPr lang="pl-PL">
                <a:ea typeface="+mn-lt"/>
                <a:cs typeface="+mn-lt"/>
                <a:hlinkClick r:id="rId11"/>
              </a:rPr>
              <a:t>!758</a:t>
            </a:r>
            <a:r>
              <a:rPr lang="pl-PL">
                <a:ea typeface="+mn-lt"/>
                <a:cs typeface="+mn-lt"/>
              </a:rPr>
              <a:t> Allow turning shared library building off</a:t>
            </a:r>
            <a:endParaRPr lang="pl-PL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E9627E9-D818-4AB1-B986-ABF37C91F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14/09/2021</a:t>
            </a:r>
            <a:endParaRPr lang="en-GB"/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BDFA52E4-7580-499A-A232-186B23F2E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9</a:t>
            </a:fld>
            <a:endParaRPr lang="pl-PL"/>
          </a:p>
        </p:txBody>
      </p: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A1519EA2-D9FE-4C95-909D-EFFFE6384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Tango Collaboration Meeting 2021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9676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Pokaz na ekranie (4:3)</PresentationFormat>
  <Slides>26</Slides>
  <Notes>8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Office Theme</vt:lpstr>
      <vt:lpstr>Prezentacja programu PowerPoint</vt:lpstr>
      <vt:lpstr>Overview</vt:lpstr>
      <vt:lpstr>Migration to Gitlab</vt:lpstr>
      <vt:lpstr>Migration to GitLab</vt:lpstr>
      <vt:lpstr>Migration to GitLab</vt:lpstr>
      <vt:lpstr>Tango Kernel Webinars</vt:lpstr>
      <vt:lpstr>Tango Kernel Webinars</vt:lpstr>
      <vt:lpstr>Development branches</vt:lpstr>
      <vt:lpstr>cppTango changes (main)</vt:lpstr>
      <vt:lpstr>cppTango changes (main)</vt:lpstr>
      <vt:lpstr>cppTango changes (main)</vt:lpstr>
      <vt:lpstr>cppTango CI pipeline</vt:lpstr>
      <vt:lpstr>cppTango changes (main)</vt:lpstr>
      <vt:lpstr>cppTango upcoming changes</vt:lpstr>
      <vt:lpstr>cppTango 9.4</vt:lpstr>
      <vt:lpstr>Prezentacja programu PowerPoint</vt:lpstr>
      <vt:lpstr>Prezentacja programu PowerPoint</vt:lpstr>
      <vt:lpstr>Prezentacja programu PowerPoint</vt:lpstr>
      <vt:lpstr>Prezentacja programu PowerPoint</vt:lpstr>
      <vt:lpstr>Conda Packages</vt:lpstr>
      <vt:lpstr>Community Life</vt:lpstr>
      <vt:lpstr>Tango Kernel Teleconf Meetings</vt:lpstr>
      <vt:lpstr>Tango Kernel Teleconf Meetings</vt:lpstr>
      <vt:lpstr>Tango Kernel Teleconf Meetings</vt:lpstr>
      <vt:lpstr>Tango-Controls forum</vt:lpstr>
      <vt:lpstr>Thank you!</vt:lpstr>
    </vt:vector>
  </TitlesOfParts>
  <Company>ESRF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REGIS</dc:creator>
  <cp:revision>3</cp:revision>
  <dcterms:created xsi:type="dcterms:W3CDTF">2013-06-20T07:15:57Z</dcterms:created>
  <dcterms:modified xsi:type="dcterms:W3CDTF">2021-09-14T11:33:03Z</dcterms:modified>
</cp:coreProperties>
</file>