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</p:sldMasterIdLst>
  <p:notesMasterIdLst>
    <p:notesMasterId r:id="rId36"/>
  </p:notesMasterIdLst>
  <p:handoutMasterIdLst>
    <p:handoutMasterId r:id="rId37"/>
  </p:handoutMasterIdLst>
  <p:sldIdLst>
    <p:sldId id="577" r:id="rId5"/>
    <p:sldId id="737" r:id="rId6"/>
    <p:sldId id="738" r:id="rId7"/>
    <p:sldId id="807" r:id="rId8"/>
    <p:sldId id="814" r:id="rId9"/>
    <p:sldId id="795" r:id="rId10"/>
    <p:sldId id="762" r:id="rId11"/>
    <p:sldId id="740" r:id="rId12"/>
    <p:sldId id="784" r:id="rId13"/>
    <p:sldId id="759" r:id="rId14"/>
    <p:sldId id="809" r:id="rId15"/>
    <p:sldId id="810" r:id="rId16"/>
    <p:sldId id="785" r:id="rId17"/>
    <p:sldId id="786" r:id="rId18"/>
    <p:sldId id="813" r:id="rId19"/>
    <p:sldId id="815" r:id="rId20"/>
    <p:sldId id="816" r:id="rId21"/>
    <p:sldId id="778" r:id="rId22"/>
    <p:sldId id="797" r:id="rId23"/>
    <p:sldId id="808" r:id="rId24"/>
    <p:sldId id="742" r:id="rId25"/>
    <p:sldId id="744" r:id="rId26"/>
    <p:sldId id="806" r:id="rId27"/>
    <p:sldId id="817" r:id="rId28"/>
    <p:sldId id="818" r:id="rId29"/>
    <p:sldId id="819" r:id="rId30"/>
    <p:sldId id="811" r:id="rId31"/>
    <p:sldId id="812" r:id="rId32"/>
    <p:sldId id="820" r:id="rId33"/>
    <p:sldId id="821" r:id="rId34"/>
    <p:sldId id="805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n, Jose Quim" initials="CJQ" lastIdx="2" clrIdx="0"/>
  <p:cmAuthor id="1" name="Dean Hanquist" initials="DA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0C2"/>
    <a:srgbClr val="DCE6F1"/>
    <a:srgbClr val="99CCFF"/>
    <a:srgbClr val="0000FF"/>
    <a:srgbClr val="FF9966"/>
    <a:srgbClr val="0033CC"/>
    <a:srgbClr val="6699FF"/>
    <a:srgbClr val="9D3431"/>
    <a:srgbClr val="FF0000"/>
    <a:srgbClr val="FFCC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6" autoAdjust="0"/>
    <p:restoredTop sz="96403" autoAdjust="0"/>
  </p:normalViewPr>
  <p:slideViewPr>
    <p:cSldViewPr snapToGrid="0">
      <p:cViewPr varScale="1">
        <p:scale>
          <a:sx n="91" d="100"/>
          <a:sy n="91" d="100"/>
        </p:scale>
        <p:origin x="153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46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4" tIns="47401" rIns="94804" bIns="4740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1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4" tIns="47401" rIns="94804" bIns="474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173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4" tIns="47401" rIns="94804" bIns="4740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19173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4" tIns="47401" rIns="94804" bIns="4740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583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0" tIns="48300" rIns="96600" bIns="48300" numCol="1" anchor="t" anchorCtr="0" compatLnSpc="1">
            <a:prstTxWarp prst="textNoShape">
              <a:avLst/>
            </a:prstTxWarp>
          </a:bodyPr>
          <a:lstStyle>
            <a:lvl1pPr defTabSz="966485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0" tIns="48300" rIns="96600" bIns="48300" numCol="1" anchor="t" anchorCtr="0" compatLnSpc="1">
            <a:prstTxWarp prst="textNoShape">
              <a:avLst/>
            </a:prstTxWarp>
          </a:bodyPr>
          <a:lstStyle>
            <a:lvl1pPr algn="r" defTabSz="966485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4" y="4561227"/>
            <a:ext cx="5850836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0" tIns="48300" rIns="96600" bIns="483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813"/>
            <a:ext cx="3170583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0" tIns="48300" rIns="96600" bIns="48300" numCol="1" anchor="b" anchorCtr="0" compatLnSpc="1">
            <a:prstTxWarp prst="textNoShape">
              <a:avLst/>
            </a:prstTxWarp>
          </a:bodyPr>
          <a:lstStyle>
            <a:lvl1pPr defTabSz="966485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20813"/>
            <a:ext cx="3170583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0" tIns="48300" rIns="96600" bIns="48300" numCol="1" anchor="b" anchorCtr="0" compatLnSpc="1">
            <a:prstTxWarp prst="textNoShape">
              <a:avLst/>
            </a:prstTxWarp>
          </a:bodyPr>
          <a:lstStyle>
            <a:lvl1pPr algn="r" defTabSz="96648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02" indent="-177502">
              <a:buFont typeface="Arial" panose="020B0604020202020204" pitchFamily="34" charset="0"/>
              <a:buChar char="•"/>
            </a:pPr>
            <a:r>
              <a:rPr lang="en-US" dirty="0" smtClean="0"/>
              <a:t>Include description of what work is being done</a:t>
            </a:r>
          </a:p>
          <a:p>
            <a:pPr marL="177502" indent="-177502">
              <a:buFont typeface="Arial" panose="020B0604020202020204" pitchFamily="34" charset="0"/>
              <a:buChar char="•"/>
            </a:pPr>
            <a:r>
              <a:rPr lang="en-US" dirty="0" smtClean="0"/>
              <a:t>Show screen</a:t>
            </a:r>
            <a:r>
              <a:rPr lang="en-US" baseline="0" dirty="0" smtClean="0"/>
              <a:t> </a:t>
            </a:r>
            <a:r>
              <a:rPr lang="en-US" dirty="0" smtClean="0"/>
              <a:t>shots of beam line</a:t>
            </a:r>
          </a:p>
          <a:p>
            <a:pPr marL="177502" indent="-177502">
              <a:buFont typeface="Arial" panose="020B0604020202020204" pitchFamily="34" charset="0"/>
              <a:buChar char="•"/>
            </a:pPr>
            <a:r>
              <a:rPr lang="en-US" dirty="0" smtClean="0"/>
              <a:t>Refer to specific</a:t>
            </a:r>
            <a:r>
              <a:rPr lang="en-US" baseline="0" dirty="0" smtClean="0"/>
              <a:t> work to be done in screen shots as you describe the scope of work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76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 linac</a:t>
            </a:r>
            <a:r>
              <a:rPr lang="en-US" baseline="0" dirty="0" smtClean="0"/>
              <a:t> turn-on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23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02" indent="-177502" defTabSz="94667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List and elaborate</a:t>
            </a:r>
            <a:r>
              <a:rPr lang="en-US" baseline="0" dirty="0" smtClean="0"/>
              <a:t> on applicable lessons learned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4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02" indent="-177502" defTabSz="94667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Populate table</a:t>
            </a:r>
            <a:r>
              <a:rPr lang="en-US" baseline="0" dirty="0" smtClean="0"/>
              <a:t> with Typed, Doc#, Title, Status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02" indent="-177502" defTabSz="94667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Populate table</a:t>
            </a:r>
            <a:r>
              <a:rPr lang="en-US" baseline="0" dirty="0" smtClean="0"/>
              <a:t> with Typed, Doc#, Title, Status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2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02" indent="-177502">
              <a:buFont typeface="Arial" panose="020B0604020202020204" pitchFamily="34" charset="0"/>
              <a:buChar char="•"/>
            </a:pPr>
            <a:r>
              <a:rPr lang="en-US" dirty="0" smtClean="0"/>
              <a:t>List key interfaces with neighboring mechanical</a:t>
            </a:r>
            <a:r>
              <a:rPr lang="en-US" baseline="0" dirty="0" smtClean="0"/>
              <a:t> systems, IS, others</a:t>
            </a:r>
          </a:p>
          <a:p>
            <a:pPr marL="177502" indent="-177502">
              <a:buFont typeface="Arial" panose="020B0604020202020204" pitchFamily="34" charset="0"/>
              <a:buChar char="•"/>
            </a:pPr>
            <a:r>
              <a:rPr lang="en-US" baseline="0" dirty="0" smtClean="0"/>
              <a:t>Talk about how these are being managed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7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02" indent="-177502">
              <a:buFont typeface="Arial" panose="020B0604020202020204" pitchFamily="34" charset="0"/>
              <a:buChar char="•"/>
            </a:pPr>
            <a:r>
              <a:rPr lang="en-US" dirty="0" smtClean="0"/>
              <a:t>List key interfaces with neighboring mechanical</a:t>
            </a:r>
            <a:r>
              <a:rPr lang="en-US" baseline="0" dirty="0" smtClean="0"/>
              <a:t> systems, IS, others</a:t>
            </a:r>
          </a:p>
          <a:p>
            <a:pPr marL="177502" indent="-177502">
              <a:buFont typeface="Arial" panose="020B0604020202020204" pitchFamily="34" charset="0"/>
              <a:buChar char="•"/>
            </a:pPr>
            <a:r>
              <a:rPr lang="en-US" baseline="0" dirty="0" smtClean="0"/>
              <a:t>Talk about how these are being managed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7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02" indent="-177502" defTabSz="94667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Populate table</a:t>
            </a:r>
            <a:r>
              <a:rPr lang="en-US" baseline="0" dirty="0" smtClean="0"/>
              <a:t> with Typed, Doc#, Title, Status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29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02" indent="-177502">
              <a:buFont typeface="Arial" panose="020B0604020202020204" pitchFamily="34" charset="0"/>
              <a:buChar char="•"/>
            </a:pPr>
            <a:r>
              <a:rPr lang="en-US" dirty="0" smtClean="0"/>
              <a:t>List key interfaces with neighboring mechanical</a:t>
            </a:r>
            <a:r>
              <a:rPr lang="en-US" baseline="0" dirty="0" smtClean="0"/>
              <a:t> systems, IS, others</a:t>
            </a:r>
          </a:p>
          <a:p>
            <a:pPr marL="177502" indent="-177502">
              <a:buFont typeface="Arial" panose="020B0604020202020204" pitchFamily="34" charset="0"/>
              <a:buChar char="•"/>
            </a:pPr>
            <a:r>
              <a:rPr lang="en-US" baseline="0" dirty="0" smtClean="0"/>
              <a:t>Talk about how these are being managed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7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02" indent="-177502" defTabSz="94667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Populate table</a:t>
            </a:r>
            <a:r>
              <a:rPr lang="en-US" baseline="0" dirty="0" smtClean="0"/>
              <a:t> with Typed, Doc#, Title, Status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29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02" indent="-177502">
              <a:buFont typeface="Arial" panose="020B0604020202020204" pitchFamily="34" charset="0"/>
              <a:buChar char="•"/>
            </a:pPr>
            <a:r>
              <a:rPr lang="en-US" dirty="0" smtClean="0"/>
              <a:t>List key interfaces with neighboring mechanical</a:t>
            </a:r>
            <a:r>
              <a:rPr lang="en-US" baseline="0" dirty="0" smtClean="0"/>
              <a:t> systems, IS, others</a:t>
            </a:r>
          </a:p>
          <a:p>
            <a:pPr marL="177502" indent="-177502">
              <a:buFont typeface="Arial" panose="020B0604020202020204" pitchFamily="34" charset="0"/>
              <a:buChar char="•"/>
            </a:pPr>
            <a:r>
              <a:rPr lang="en-US" baseline="0" dirty="0" smtClean="0"/>
              <a:t>Talk about how these are being managed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Add name of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800" dirty="0" smtClean="0"/>
              <a:t>Name</a:t>
            </a:r>
          </a:p>
          <a:p>
            <a:r>
              <a:rPr lang="en-US" sz="1800" dirty="0" smtClean="0"/>
              <a:t>LCLS-II Accelerator Systems PDR</a:t>
            </a:r>
          </a:p>
          <a:p>
            <a:r>
              <a:rPr lang="en-US" sz="1800" dirty="0" smtClean="0"/>
              <a:t>Jan. 21 – 22, 2015</a:t>
            </a:r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CA" dirty="0" smtClean="0"/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7213" y="550642"/>
            <a:ext cx="8008937" cy="2246313"/>
          </a:xfrm>
        </p:spPr>
        <p:txBody>
          <a:bodyPr/>
          <a:lstStyle/>
          <a:p>
            <a:r>
              <a:rPr lang="en-US" sz="4000" dirty="0" smtClean="0"/>
              <a:t>Magnet Power Supply</a:t>
            </a:r>
            <a:br>
              <a:rPr lang="en-US" sz="4000" dirty="0" smtClean="0"/>
            </a:br>
            <a:r>
              <a:rPr lang="en-US" sz="4000" dirty="0" smtClean="0"/>
              <a:t>POCPA 2016</a:t>
            </a:r>
            <a:endParaRPr lang="en-US" sz="40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4" y="2877317"/>
            <a:ext cx="7989887" cy="2652522"/>
          </a:xfrm>
        </p:spPr>
        <p:txBody>
          <a:bodyPr/>
          <a:lstStyle/>
          <a:p>
            <a:r>
              <a:rPr lang="en-US" sz="1800" dirty="0" smtClean="0"/>
              <a:t>Briant Lam</a:t>
            </a:r>
          </a:p>
          <a:p>
            <a:r>
              <a:rPr lang="en-US" sz="1800" dirty="0" smtClean="0"/>
              <a:t>May 24-26,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</a:t>
            </a:r>
            <a:r>
              <a:rPr lang="en-US" dirty="0" smtClean="0"/>
              <a:t>Supply – Ethernet Power Supply Controller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465513" y="4518837"/>
            <a:ext cx="8068887" cy="1981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buFont typeface="Arial" pitchFamily="34" charset="0"/>
              <a:buChar char="•"/>
            </a:pPr>
            <a:r>
              <a:rPr lang="en-US" sz="1800" dirty="0" smtClean="0"/>
              <a:t>Used where stability requirement is better than 0.01%</a:t>
            </a:r>
          </a:p>
          <a:p>
            <a:pPr marL="342900" indent="-342900" fontAlgn="auto">
              <a:buFont typeface="Arial" pitchFamily="34" charset="0"/>
              <a:buChar char="•"/>
            </a:pPr>
            <a:r>
              <a:rPr lang="en-US" sz="1800" dirty="0" smtClean="0"/>
              <a:t>Typically for bends and larger quadrupoles</a:t>
            </a:r>
          </a:p>
          <a:p>
            <a:pPr marL="342900" indent="-342900" fontAlgn="auto">
              <a:buFont typeface="Arial" pitchFamily="34" charset="0"/>
              <a:buChar char="•"/>
            </a:pPr>
            <a:r>
              <a:rPr lang="en-US" sz="1800" dirty="0" smtClean="0"/>
              <a:t>Higher stability requirements satisfied by:</a:t>
            </a:r>
          </a:p>
          <a:p>
            <a:pPr marL="800100" lvl="1" indent="-342900" fontAlgn="auto"/>
            <a:r>
              <a:rPr lang="en-US" sz="1600" dirty="0" smtClean="0"/>
              <a:t>Controlling ambient temperature</a:t>
            </a:r>
          </a:p>
          <a:p>
            <a:pPr marL="800100" lvl="1" indent="-342900" fontAlgn="auto"/>
            <a:r>
              <a:rPr lang="en-US" sz="1600" dirty="0"/>
              <a:t>S</a:t>
            </a:r>
            <a:r>
              <a:rPr lang="en-US" sz="1600" dirty="0" smtClean="0"/>
              <a:t>elect components with lower temperature coefficient</a:t>
            </a:r>
            <a:endParaRPr lang="en-US" sz="1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603039560"/>
              </p:ext>
            </p:extLst>
          </p:nvPr>
        </p:nvGraphicFramePr>
        <p:xfrm>
          <a:off x="268944" y="1456480"/>
          <a:ext cx="8616876" cy="2975668"/>
        </p:xfrm>
        <a:graphic>
          <a:graphicData uri="http://schemas.openxmlformats.org/drawingml/2006/table">
            <a:tbl>
              <a:tblPr firstRow="1" bandRow="1"/>
              <a:tblGrid>
                <a:gridCol w="6007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EPSC Specification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Units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DAC/ADC Stability (provided by oven stabilized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zener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LM399A)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 ± 0.25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ppm/°C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Transducer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Stability (off the shelf)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 ± 1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ppm/°C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Burden Resistor Stability (Resistor TC individually characterized)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 ± 1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ppm/°C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Overall Stability (typical worst case)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 ± 2.25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ppm/°C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Error over ±15°C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ppm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Absolute error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0.05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Bandwidth (typical)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Hz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Resolution (effective)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Bits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9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EPSC Stability – Dogleg Bend 0.3 </a:t>
            </a:r>
            <a:r>
              <a:rPr lang="en-US" dirty="0"/>
              <a:t>ppm/°</a:t>
            </a:r>
            <a:r>
              <a:rPr lang="en-US" dirty="0" smtClean="0"/>
              <a:t>C (WRT FS)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Magnet Power Supply POCPA 2016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" y="1243013"/>
            <a:ext cx="8105139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8236688" y="5139070"/>
            <a:ext cx="0" cy="69466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8"/>
          <p:cNvSpPr txBox="1">
            <a:spLocks/>
          </p:cNvSpPr>
          <p:nvPr/>
        </p:nvSpPr>
        <p:spPr>
          <a:xfrm>
            <a:off x="8307572" y="5185015"/>
            <a:ext cx="836428" cy="6027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/>
              <a:t>13.3 °C</a:t>
            </a:r>
          </a:p>
          <a:p>
            <a:pPr fontAlgn="auto"/>
            <a:r>
              <a:rPr lang="en-US" sz="1400" dirty="0" smtClean="0"/>
              <a:t>ΔT</a:t>
            </a:r>
            <a:endParaRPr lang="en-US" sz="1400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8307572" y="4289978"/>
            <a:ext cx="836428" cy="67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7030A0"/>
                </a:solidFill>
              </a:rPr>
              <a:t>3.7 ppm</a:t>
            </a:r>
          </a:p>
          <a:p>
            <a:pPr fontAlgn="auto"/>
            <a:r>
              <a:rPr lang="en-US" sz="1400" dirty="0" smtClean="0">
                <a:solidFill>
                  <a:srgbClr val="7030A0"/>
                </a:solidFill>
              </a:rPr>
              <a:t>ERROR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233143" y="4167704"/>
            <a:ext cx="0" cy="914659"/>
          </a:xfrm>
          <a:prstGeom prst="straightConnector1">
            <a:avLst/>
          </a:prstGeom>
          <a:ln w="158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8"/>
          <p:cNvSpPr txBox="1">
            <a:spLocks/>
          </p:cNvSpPr>
          <p:nvPr/>
        </p:nvSpPr>
        <p:spPr>
          <a:xfrm>
            <a:off x="8307572" y="2998123"/>
            <a:ext cx="836428" cy="3691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0070C0"/>
                </a:solidFill>
              </a:rPr>
              <a:t>I_REG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8307572" y="3385212"/>
            <a:ext cx="836428" cy="3691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FF0000"/>
                </a:solidFill>
              </a:rPr>
              <a:t>I_DAC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8307572" y="3754323"/>
            <a:ext cx="836428" cy="3691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00B050"/>
                </a:solidFill>
              </a:rPr>
              <a:t>I_AUX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0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EPSC Stability </a:t>
            </a:r>
            <a:r>
              <a:rPr lang="en-US" dirty="0"/>
              <a:t>– BC1 </a:t>
            </a:r>
            <a:r>
              <a:rPr lang="en-US" dirty="0" smtClean="0"/>
              <a:t>-1.2 </a:t>
            </a:r>
            <a:r>
              <a:rPr lang="en-US" dirty="0"/>
              <a:t>ppm/°</a:t>
            </a:r>
            <a:r>
              <a:rPr lang="en-US" dirty="0" smtClean="0"/>
              <a:t>C (WRT FS)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Magnet Power Supply POCPA 2016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236688" y="5139070"/>
            <a:ext cx="0" cy="69466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/>
          <p:cNvSpPr txBox="1">
            <a:spLocks/>
          </p:cNvSpPr>
          <p:nvPr/>
        </p:nvSpPr>
        <p:spPr>
          <a:xfrm>
            <a:off x="8307572" y="5192104"/>
            <a:ext cx="836428" cy="58859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/>
              <a:t>11.4 °C</a:t>
            </a:r>
          </a:p>
          <a:p>
            <a:pPr fontAlgn="auto"/>
            <a:r>
              <a:rPr lang="en-US" sz="1400" dirty="0" smtClean="0"/>
              <a:t>ΔT</a:t>
            </a:r>
            <a:endParaRPr lang="en-US" sz="1400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8172893" y="4289849"/>
            <a:ext cx="971107" cy="6703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7030A0"/>
                </a:solidFill>
              </a:rPr>
              <a:t>13.7 ppm</a:t>
            </a:r>
          </a:p>
          <a:p>
            <a:pPr fontAlgn="auto"/>
            <a:r>
              <a:rPr lang="en-US" sz="1400" dirty="0" smtClean="0">
                <a:solidFill>
                  <a:srgbClr val="7030A0"/>
                </a:solidFill>
              </a:rPr>
              <a:t>ERROR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233143" y="4167704"/>
            <a:ext cx="0" cy="914659"/>
          </a:xfrm>
          <a:prstGeom prst="straightConnector1">
            <a:avLst/>
          </a:prstGeom>
          <a:ln w="158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8"/>
          <p:cNvSpPr txBox="1">
            <a:spLocks/>
          </p:cNvSpPr>
          <p:nvPr/>
        </p:nvSpPr>
        <p:spPr>
          <a:xfrm>
            <a:off x="8307572" y="2998123"/>
            <a:ext cx="836428" cy="3691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0070C0"/>
                </a:solidFill>
              </a:rPr>
              <a:t>I_REG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8307572" y="3385212"/>
            <a:ext cx="836428" cy="3691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FF0000"/>
                </a:solidFill>
              </a:rPr>
              <a:t>I_DAC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8307572" y="3754323"/>
            <a:ext cx="836428" cy="3691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00B050"/>
                </a:solidFill>
              </a:rPr>
              <a:t>I_AUX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" y="1243013"/>
            <a:ext cx="8105139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13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 </a:t>
            </a:r>
            <a:r>
              <a:rPr lang="en-US" dirty="0" smtClean="0"/>
              <a:t>– Trim (MCOR)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" y="1392531"/>
            <a:ext cx="6563642" cy="2810267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1314" y="4452700"/>
            <a:ext cx="1905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5814" y="4366975"/>
            <a:ext cx="2095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247" y="4421104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6792" y="4257524"/>
            <a:ext cx="1731279" cy="164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460744" y="5905176"/>
            <a:ext cx="8446588" cy="404184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/>
              <a:t>	Crate		     Controller	   MCOR30	   MCOR12/6/2/1</a:t>
            </a:r>
          </a:p>
        </p:txBody>
      </p:sp>
    </p:spTree>
    <p:extLst>
      <p:ext uri="{BB962C8B-B14F-4D97-AF65-F5344CB8AC3E}">
        <p14:creationId xmlns:p14="http://schemas.microsoft.com/office/powerpoint/2010/main" val="31908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 </a:t>
            </a:r>
            <a:r>
              <a:rPr lang="en-US" dirty="0" smtClean="0"/>
              <a:t>– MCOR Specifications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465513" y="4615031"/>
            <a:ext cx="8068887" cy="18855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sz="1800" dirty="0" smtClean="0"/>
              <a:t>Used long term stability requirement is 1000 ppm, diurnal drift</a:t>
            </a:r>
          </a:p>
          <a:p>
            <a:pPr marL="342900" indent="-342900" fontAlgn="auto">
              <a:buFont typeface="Arial" pitchFamily="34" charset="0"/>
              <a:buChar char="•"/>
            </a:pPr>
            <a:r>
              <a:rPr lang="en-US" sz="1800" dirty="0" smtClean="0"/>
              <a:t>Meets 100 ppm short term stability</a:t>
            </a:r>
          </a:p>
          <a:p>
            <a:pPr marL="342900" indent="-342900" fontAlgn="auto">
              <a:buFont typeface="Arial" pitchFamily="34" charset="0"/>
              <a:buChar char="•"/>
            </a:pPr>
            <a:r>
              <a:rPr lang="en-US" sz="1800" dirty="0" smtClean="0"/>
              <a:t>Typically used for trims, correctors and small quadrupoles requiring power  &lt; 1.5 kW</a:t>
            </a:r>
            <a:endParaRPr lang="en-US" sz="1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02572921"/>
              </p:ext>
            </p:extLst>
          </p:nvPr>
        </p:nvGraphicFramePr>
        <p:xfrm>
          <a:off x="457200" y="1420007"/>
          <a:ext cx="8108950" cy="3083067"/>
        </p:xfrm>
        <a:graphic>
          <a:graphicData uri="http://schemas.openxmlformats.org/drawingml/2006/table">
            <a:tbl>
              <a:tblPr firstRow="1" bandRow="1"/>
              <a:tblGrid>
                <a:gridCol w="4749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MCOR Specification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Units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Stability (dominated by regulating shunt resistor)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ppm/°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Error over ±15°C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Absolute error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Bandwidth (typical)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Hz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Bandwidth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(fast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feedback)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Hz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Voltage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30-50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Current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1, 2, 6, 12, 30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Resolution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bits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82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MCOR12 Stability – 1.7 to 21 ppm/°</a:t>
            </a:r>
            <a:r>
              <a:rPr lang="en-US" dirty="0"/>
              <a:t>C (WRT 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Magnet Power Supply POCPA 2016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" y="1243013"/>
            <a:ext cx="8105139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8102010" y="5302103"/>
            <a:ext cx="1041988" cy="73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/>
              <a:t>11.7 °C</a:t>
            </a:r>
          </a:p>
          <a:p>
            <a:pPr fontAlgn="auto"/>
            <a:r>
              <a:rPr lang="en-US" sz="1400" dirty="0" smtClean="0"/>
              <a:t>ΔT</a:t>
            </a:r>
            <a:endParaRPr lang="en-US" sz="14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8102009" y="3452037"/>
            <a:ext cx="1091610" cy="7017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0070C0"/>
                </a:solidFill>
              </a:rPr>
              <a:t>40 ppm</a:t>
            </a:r>
          </a:p>
          <a:p>
            <a:pPr fontAlgn="auto"/>
            <a:r>
              <a:rPr lang="en-US" sz="1400" dirty="0" smtClean="0">
                <a:solidFill>
                  <a:srgbClr val="0070C0"/>
                </a:solidFill>
              </a:rPr>
              <a:t>3.4 </a:t>
            </a:r>
            <a:r>
              <a:rPr lang="en-US" sz="1400" dirty="0">
                <a:solidFill>
                  <a:srgbClr val="0070C0"/>
                </a:solidFill>
              </a:rPr>
              <a:t>ppm</a:t>
            </a:r>
            <a:r>
              <a:rPr lang="en-US" sz="1400" dirty="0" smtClean="0">
                <a:solidFill>
                  <a:srgbClr val="0070C0"/>
                </a:solidFill>
              </a:rPr>
              <a:t>/°C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8102009" y="2707759"/>
            <a:ext cx="1041989" cy="680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FF0000"/>
                </a:solidFill>
              </a:rPr>
              <a:t>250 ppm</a:t>
            </a:r>
          </a:p>
          <a:p>
            <a:pPr fontAlgn="auto"/>
            <a:r>
              <a:rPr lang="en-US" sz="1400" dirty="0" smtClean="0">
                <a:solidFill>
                  <a:srgbClr val="FF0000"/>
                </a:solidFill>
              </a:rPr>
              <a:t>21 </a:t>
            </a:r>
            <a:r>
              <a:rPr lang="en-US" sz="1400" dirty="0">
                <a:solidFill>
                  <a:srgbClr val="FF0000"/>
                </a:solidFill>
              </a:rPr>
              <a:t>ppm/°C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8102010" y="4153785"/>
            <a:ext cx="1041990" cy="6096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00B050"/>
                </a:solidFill>
              </a:rPr>
              <a:t>166 ppm</a:t>
            </a:r>
          </a:p>
          <a:p>
            <a:pPr fontAlgn="auto"/>
            <a:r>
              <a:rPr lang="en-US" sz="1400" dirty="0" smtClean="0">
                <a:solidFill>
                  <a:srgbClr val="00B050"/>
                </a:solidFill>
              </a:rPr>
              <a:t>13 </a:t>
            </a:r>
            <a:r>
              <a:rPr lang="en-US" sz="1400" dirty="0">
                <a:solidFill>
                  <a:srgbClr val="00B050"/>
                </a:solidFill>
              </a:rPr>
              <a:t>ppm</a:t>
            </a:r>
            <a:r>
              <a:rPr lang="en-US" sz="1400" dirty="0" smtClean="0">
                <a:solidFill>
                  <a:srgbClr val="00B050"/>
                </a:solidFill>
              </a:rPr>
              <a:t>/°C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8102009" y="4696045"/>
            <a:ext cx="1183758" cy="662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E820C2"/>
                </a:solidFill>
              </a:rPr>
              <a:t>20 ppm</a:t>
            </a:r>
          </a:p>
          <a:p>
            <a:pPr fontAlgn="auto"/>
            <a:r>
              <a:rPr lang="en-US" sz="1400" dirty="0">
                <a:solidFill>
                  <a:srgbClr val="E820C2"/>
                </a:solidFill>
              </a:rPr>
              <a:t>1.7 ppm</a:t>
            </a:r>
            <a:r>
              <a:rPr lang="en-US" sz="1400" dirty="0" smtClean="0">
                <a:solidFill>
                  <a:srgbClr val="E820C2"/>
                </a:solidFill>
              </a:rPr>
              <a:t>/°C</a:t>
            </a:r>
            <a:endParaRPr lang="en-US" sz="1400" dirty="0">
              <a:solidFill>
                <a:srgbClr val="E820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3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Design – Rack Heat Exchanger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Racks in the LINAC will use sealed water cooled racks to keep equipment clean. Heat exchanger designed and tested to remove 3kW.</a:t>
            </a:r>
          </a:p>
        </p:txBody>
      </p:sp>
      <p:pic>
        <p:nvPicPr>
          <p:cNvPr id="27" name="Picture 6" descr="C:\Users\bri\AppData\Local\Microsoft\Windows\Temporary Internet Files\Content.Outlook\RIY9ZGVU\heatExchangeC6_ALL_iso2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4242"/>
            <a:ext cx="3886200" cy="241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ATA\SLAC Project\desktop removed items\For SLACproject\heat exchanger\JohnDesignHeatExchanger\heatExchangeC6_cutaway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0100" y="3854538"/>
            <a:ext cx="4305300" cy="21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own Arrow 28"/>
          <p:cNvSpPr/>
          <p:nvPr/>
        </p:nvSpPr>
        <p:spPr>
          <a:xfrm>
            <a:off x="6339663" y="4071567"/>
            <a:ext cx="495300" cy="3975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6478772" y="4905507"/>
            <a:ext cx="731875" cy="339888"/>
          </a:xfrm>
          <a:prstGeom prst="lef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7543800" y="4155236"/>
            <a:ext cx="495300" cy="3975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ent Arrow 31"/>
          <p:cNvSpPr/>
          <p:nvPr/>
        </p:nvSpPr>
        <p:spPr>
          <a:xfrm rot="16200000">
            <a:off x="4787385" y="4438075"/>
            <a:ext cx="462372" cy="524543"/>
          </a:xfrm>
          <a:prstGeom prst="ben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96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– Rack Heat Exchanger Test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750431" y="1346789"/>
          <a:ext cx="7995686" cy="8534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2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9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9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Ambient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Supply LCW 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Return LCW 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Inside HX Box 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Front Bottom 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Inside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Top 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Inside Heater 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Inside Middle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Inside Bottom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TC Channel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Avg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Temp °C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26.6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30.4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33.1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34.2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35.3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35.0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50.2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35.8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46.6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96" y="2317896"/>
            <a:ext cx="3877178" cy="405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865871" y="2743202"/>
          <a:ext cx="3165487" cy="2052082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031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Water flow rate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gpm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Water deltaT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2.71 °C</a:t>
                      </a:r>
                      <a:endParaRPr lang="en-US" sz="14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Water Power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2857 W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Heater Power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3000 W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Efficiency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95%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Heat Exchanger </a:t>
                      </a:r>
                      <a:r>
                        <a:rPr lang="en-US" sz="1400" u="none" strike="noStrike" dirty="0" err="1">
                          <a:effectLst/>
                        </a:rPr>
                        <a:t>dT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12.4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°C</a:t>
                      </a:r>
                      <a:endParaRPr lang="en-US" sz="14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830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– Existing Installation LCLS-I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pic>
        <p:nvPicPr>
          <p:cNvPr id="6146" name="Picture 2" descr="C:\Users\bri\Desktop\LCLS Pics\IMG_444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1" y="1243013"/>
            <a:ext cx="7598568" cy="50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26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 </a:t>
            </a:r>
            <a:r>
              <a:rPr lang="en-US" dirty="0" smtClean="0"/>
              <a:t>Design -  Superconducting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pic>
        <p:nvPicPr>
          <p:cNvPr id="11" name="Content Placeholder 8"/>
          <p:cNvPicPr>
            <a:picLocks noGrp="1" noChangeAspect="1"/>
          </p:cNvPicPr>
          <p:nvPr>
            <p:ph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865" y="1252538"/>
            <a:ext cx="3678869" cy="5065712"/>
          </a:xfrm>
        </p:spPr>
      </p:pic>
      <p:pic>
        <p:nvPicPr>
          <p:cNvPr id="12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78" y="1243013"/>
            <a:ext cx="3798244" cy="50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Overview</a:t>
            </a:r>
          </a:p>
          <a:p>
            <a:pPr lvl="1"/>
            <a:r>
              <a:rPr lang="en-US" sz="2800" dirty="0" smtClean="0"/>
              <a:t>Technical Requirements</a:t>
            </a:r>
          </a:p>
          <a:p>
            <a:pPr lvl="1"/>
            <a:r>
              <a:rPr lang="en-US" sz="2800" dirty="0" smtClean="0"/>
              <a:t>Power Supply Designs</a:t>
            </a:r>
          </a:p>
          <a:p>
            <a:pPr lvl="1"/>
            <a:r>
              <a:rPr lang="en-US" sz="2800" dirty="0" smtClean="0"/>
              <a:t>Power Supply Stability</a:t>
            </a:r>
          </a:p>
          <a:p>
            <a:pPr lvl="1"/>
            <a:r>
              <a:rPr lang="en-US" sz="2800" dirty="0" smtClean="0"/>
              <a:t>Schedule</a:t>
            </a:r>
          </a:p>
          <a:p>
            <a:pPr lvl="1"/>
            <a:r>
              <a:rPr lang="en-US" sz="2800" dirty="0" smtClean="0"/>
              <a:t>Summary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60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845" y="156801"/>
            <a:ext cx="8559443" cy="753033"/>
          </a:xfrm>
        </p:spPr>
        <p:txBody>
          <a:bodyPr/>
          <a:lstStyle/>
          <a:p>
            <a:r>
              <a:rPr lang="en-US" sz="2800" dirty="0" smtClean="0"/>
              <a:t>LCLS-II Summary Schedule and Critical Path</a:t>
            </a:r>
            <a:endParaRPr lang="en-US" sz="2800" dirty="0"/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0" y="1200645"/>
            <a:ext cx="8076505" cy="5227099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</p:spPr>
        <p:txBody>
          <a:bodyPr/>
          <a:lstStyle/>
          <a:p>
            <a:r>
              <a:rPr lang="en-US" smtClean="0"/>
              <a:t>LCLS-II Magnet Power Supply POCPA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Magnet power supply designs for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Performance satisfies LCLS-II requirements</a:t>
            </a:r>
          </a:p>
          <a:p>
            <a:pPr marL="800100" lvl="1" indent="-342900"/>
            <a:r>
              <a:rPr lang="en-US" dirty="0" smtClean="0"/>
              <a:t>Ethernet Power Supply Controller (EPSC) used where stability is more demanding and for higher power magnets</a:t>
            </a:r>
          </a:p>
          <a:p>
            <a:pPr marL="800100" lvl="1" indent="-342900"/>
            <a:r>
              <a:rPr lang="en-US" dirty="0" smtClean="0"/>
              <a:t>MCORs used where stability is less demanding and for low power magnets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Procurement </a:t>
            </a:r>
            <a:r>
              <a:rPr lang="en-US" smtClean="0"/>
              <a:t>has begun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Installation begins June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First Light in October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2890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24913" y="6318250"/>
            <a:ext cx="319087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02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Design – Intermediate EPSC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Magnet Power Supply POCPA 2016</a:t>
            </a:r>
            <a:endParaRPr lang="en-US" dirty="0"/>
          </a:p>
        </p:txBody>
      </p:sp>
      <p:pic>
        <p:nvPicPr>
          <p:cNvPr id="11268" name="Picture 4" descr="E:\macnair\Ethernet Controller\Pictures\Overview\Top View copy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3" y="1747425"/>
            <a:ext cx="7659624" cy="405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9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Magnet Power Supply POCPA 2016</a:t>
            </a:r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2" y="1243013"/>
            <a:ext cx="7677106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412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Magnet Power Supply POCPA 2016</a:t>
            </a:r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49" y="1243013"/>
            <a:ext cx="6887052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43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Magnet Power Supply POCPA 2016</a:t>
            </a:r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82" y="1243013"/>
            <a:ext cx="6911785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559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EPSC Stability – LH Chicane 0.5 </a:t>
            </a:r>
            <a:r>
              <a:rPr lang="en-US" dirty="0"/>
              <a:t>ppm/°</a:t>
            </a:r>
            <a:r>
              <a:rPr lang="en-US" dirty="0" smtClean="0"/>
              <a:t>C (WRT FS)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Magnet Power Supply POCPA 2016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" y="1243013"/>
            <a:ext cx="8105139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8236688" y="5139070"/>
            <a:ext cx="0" cy="69466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/>
          <p:cNvSpPr txBox="1">
            <a:spLocks/>
          </p:cNvSpPr>
          <p:nvPr/>
        </p:nvSpPr>
        <p:spPr>
          <a:xfrm>
            <a:off x="8307572" y="5192104"/>
            <a:ext cx="836428" cy="58859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/>
              <a:t>11.7 °C</a:t>
            </a:r>
          </a:p>
          <a:p>
            <a:pPr fontAlgn="auto"/>
            <a:r>
              <a:rPr lang="en-US" sz="1400" dirty="0" smtClean="0"/>
              <a:t>ΔT</a:t>
            </a:r>
            <a:endParaRPr lang="en-US" sz="1400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8307572" y="4289849"/>
            <a:ext cx="836428" cy="670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7030A0"/>
                </a:solidFill>
              </a:rPr>
              <a:t>6.2 ppm</a:t>
            </a:r>
          </a:p>
          <a:p>
            <a:pPr fontAlgn="auto"/>
            <a:r>
              <a:rPr lang="en-US" sz="1400" dirty="0" smtClean="0">
                <a:solidFill>
                  <a:srgbClr val="7030A0"/>
                </a:solidFill>
              </a:rPr>
              <a:t>ERROR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233143" y="4167704"/>
            <a:ext cx="0" cy="914659"/>
          </a:xfrm>
          <a:prstGeom prst="straightConnector1">
            <a:avLst/>
          </a:prstGeom>
          <a:ln w="158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8"/>
          <p:cNvSpPr txBox="1">
            <a:spLocks/>
          </p:cNvSpPr>
          <p:nvPr/>
        </p:nvSpPr>
        <p:spPr>
          <a:xfrm>
            <a:off x="8307572" y="2998123"/>
            <a:ext cx="836428" cy="3691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0070C0"/>
                </a:solidFill>
              </a:rPr>
              <a:t>I_REG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8307572" y="3385212"/>
            <a:ext cx="836428" cy="3691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FF0000"/>
                </a:solidFill>
              </a:rPr>
              <a:t>I_DAC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8307572" y="3754323"/>
            <a:ext cx="836428" cy="3691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00B050"/>
                </a:solidFill>
              </a:rPr>
              <a:t>I_AUX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37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EPSC Stability </a:t>
            </a:r>
            <a:r>
              <a:rPr lang="en-US" dirty="0"/>
              <a:t>– </a:t>
            </a:r>
            <a:r>
              <a:rPr lang="en-US" dirty="0" smtClean="0"/>
              <a:t>BC2 0.6 </a:t>
            </a:r>
            <a:r>
              <a:rPr lang="en-US" dirty="0"/>
              <a:t>ppm/°</a:t>
            </a:r>
            <a:r>
              <a:rPr lang="en-US" dirty="0" smtClean="0"/>
              <a:t>C (WRT FS)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Magnet Power Supply POCPA 2016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236688" y="5139070"/>
            <a:ext cx="0" cy="69466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/>
          <p:cNvSpPr txBox="1">
            <a:spLocks/>
          </p:cNvSpPr>
          <p:nvPr/>
        </p:nvSpPr>
        <p:spPr>
          <a:xfrm>
            <a:off x="8307572" y="5192104"/>
            <a:ext cx="836428" cy="58859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/>
              <a:t>11.7 °C</a:t>
            </a:r>
          </a:p>
          <a:p>
            <a:pPr fontAlgn="auto"/>
            <a:r>
              <a:rPr lang="en-US" sz="1400" dirty="0" smtClean="0"/>
              <a:t>ΔT</a:t>
            </a:r>
            <a:endParaRPr lang="en-US" sz="1400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8172893" y="4289849"/>
            <a:ext cx="971107" cy="6703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7030A0"/>
                </a:solidFill>
              </a:rPr>
              <a:t>7.5 ppm</a:t>
            </a:r>
          </a:p>
          <a:p>
            <a:pPr fontAlgn="auto"/>
            <a:r>
              <a:rPr lang="en-US" sz="1400" dirty="0" smtClean="0">
                <a:solidFill>
                  <a:srgbClr val="7030A0"/>
                </a:solidFill>
              </a:rPr>
              <a:t>ERROR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233143" y="4167704"/>
            <a:ext cx="0" cy="914659"/>
          </a:xfrm>
          <a:prstGeom prst="straightConnector1">
            <a:avLst/>
          </a:prstGeom>
          <a:ln w="158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8"/>
          <p:cNvSpPr txBox="1">
            <a:spLocks/>
          </p:cNvSpPr>
          <p:nvPr/>
        </p:nvSpPr>
        <p:spPr>
          <a:xfrm>
            <a:off x="8307572" y="2998123"/>
            <a:ext cx="836428" cy="3691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0070C0"/>
                </a:solidFill>
              </a:rPr>
              <a:t>I_REG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8307572" y="3385212"/>
            <a:ext cx="836428" cy="3691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FF0000"/>
                </a:solidFill>
              </a:rPr>
              <a:t>I_DAC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8307572" y="3754323"/>
            <a:ext cx="836428" cy="3691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 smtClean="0">
                <a:solidFill>
                  <a:srgbClr val="00B050"/>
                </a:solidFill>
              </a:rPr>
              <a:t>I_AUX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" y="1243013"/>
            <a:ext cx="8105139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819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– MCOR Old and New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Magnet Power Supply POCPA 2016</a:t>
            </a:r>
            <a:endParaRPr lang="en-US" dirty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2" y="1491378"/>
            <a:ext cx="4114800" cy="4067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45647"/>
            <a:ext cx="4114800" cy="3958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594891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MCOR 12 Module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5810419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new Power Amplifier</a:t>
            </a:r>
          </a:p>
          <a:p>
            <a:r>
              <a:rPr lang="en-US" dirty="0" smtClean="0"/>
              <a:t>And Modified Output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9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LCLS-II Status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LCLS-II project will provide expansion and enhancement of the existing LCLS facility.</a:t>
            </a:r>
          </a:p>
          <a:p>
            <a:pPr marL="800100" lvl="1" indent="-342900"/>
            <a:r>
              <a:rPr lang="en-US" dirty="0" smtClean="0"/>
              <a:t>A </a:t>
            </a:r>
            <a:r>
              <a:rPr lang="en-US" dirty="0"/>
              <a:t>high repetition rate injector system located at Sector 0 of the SLAC </a:t>
            </a:r>
            <a:r>
              <a:rPr lang="en-US" dirty="0" err="1" smtClean="0"/>
              <a:t>linac</a:t>
            </a:r>
            <a:endParaRPr lang="en-US" dirty="0" smtClean="0"/>
          </a:p>
          <a:p>
            <a:pPr marL="800100" lvl="1" indent="-342900"/>
            <a:r>
              <a:rPr lang="en-US" dirty="0"/>
              <a:t>Replacement of the existing </a:t>
            </a:r>
            <a:r>
              <a:rPr lang="en-US" dirty="0" err="1"/>
              <a:t>linac</a:t>
            </a:r>
            <a:r>
              <a:rPr lang="en-US" dirty="0"/>
              <a:t> (Sector 0-10) with a superconducting </a:t>
            </a:r>
            <a:r>
              <a:rPr lang="en-US" dirty="0" err="1"/>
              <a:t>linac</a:t>
            </a:r>
            <a:endParaRPr lang="en-US" dirty="0"/>
          </a:p>
          <a:p>
            <a:pPr marL="800100" lvl="1" indent="-342900"/>
            <a:r>
              <a:rPr lang="en-US" dirty="0" smtClean="0"/>
              <a:t>Two </a:t>
            </a:r>
            <a:r>
              <a:rPr lang="en-US" dirty="0"/>
              <a:t>new undulator systems, producing independently tunable x-ray beams</a:t>
            </a:r>
          </a:p>
          <a:p>
            <a:pPr marL="800100" lvl="1" indent="-342900"/>
            <a:r>
              <a:rPr lang="en-US" dirty="0" smtClean="0"/>
              <a:t>Systems </a:t>
            </a:r>
            <a:r>
              <a:rPr lang="en-US" dirty="0"/>
              <a:t>for transport, diagnostics and optical manipulation of the x-ray beams</a:t>
            </a:r>
          </a:p>
          <a:p>
            <a:pPr marL="800100" lvl="1" indent="-342900"/>
            <a:r>
              <a:rPr lang="en-US" dirty="0" smtClean="0"/>
              <a:t>Modifications/upgrades </a:t>
            </a:r>
            <a:r>
              <a:rPr lang="en-US" dirty="0"/>
              <a:t>to experimental stations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Department of Energy (DOE) Critical Decision (CD) 2/3</a:t>
            </a:r>
          </a:p>
          <a:p>
            <a:pPr marL="800100" lvl="1" indent="-342900"/>
            <a:r>
              <a:rPr lang="en-US" dirty="0" smtClean="0"/>
              <a:t>Approval received in March 2016</a:t>
            </a:r>
          </a:p>
          <a:p>
            <a:pPr marL="800100" lvl="1" indent="-342900"/>
            <a:r>
              <a:rPr lang="en-US" dirty="0" smtClean="0"/>
              <a:t>CD-2 Performance baseline</a:t>
            </a:r>
          </a:p>
          <a:p>
            <a:pPr marL="800100" lvl="1" indent="-342900"/>
            <a:r>
              <a:rPr lang="en-US" dirty="0" smtClean="0"/>
              <a:t>CD-3 Start of construction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Final design review of magnet power supplies approved May 2016</a:t>
            </a:r>
          </a:p>
          <a:p>
            <a:pPr marL="800100" lvl="1" indent="-342900"/>
            <a:r>
              <a:rPr lang="en-US" dirty="0" smtClean="0"/>
              <a:t>Magnet power supply designs complete and approved</a:t>
            </a:r>
          </a:p>
          <a:p>
            <a:pPr marL="800100" lvl="1" indent="-342900"/>
            <a:r>
              <a:rPr lang="en-US" dirty="0" smtClean="0"/>
              <a:t>Authorized to begin procurement and fabrication</a:t>
            </a:r>
          </a:p>
        </p:txBody>
      </p:sp>
    </p:spTree>
    <p:extLst>
      <p:ext uri="{BB962C8B-B14F-4D97-AF65-F5344CB8AC3E}">
        <p14:creationId xmlns:p14="http://schemas.microsoft.com/office/powerpoint/2010/main" val="25053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– MCOR 120 Hz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Magnet Power Supply POCPA 2016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4"/>
          </p:nvPr>
        </p:nvSpPr>
        <p:spPr>
          <a:xfrm>
            <a:off x="5491716" y="1981200"/>
            <a:ext cx="3398682" cy="2819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Fast Feedback</a:t>
            </a:r>
          </a:p>
          <a:p>
            <a:r>
              <a:rPr lang="en-US" dirty="0" smtClean="0"/>
              <a:t>Step Response</a:t>
            </a:r>
          </a:p>
          <a:p>
            <a:r>
              <a:rPr lang="en-US" dirty="0" smtClean="0"/>
              <a:t>106 </a:t>
            </a:r>
            <a:r>
              <a:rPr lang="en-US" dirty="0" err="1" smtClean="0"/>
              <a:t>mH</a:t>
            </a:r>
            <a:r>
              <a:rPr lang="en-US" dirty="0" smtClean="0"/>
              <a:t> Load Inductance</a:t>
            </a:r>
          </a:p>
          <a:p>
            <a:r>
              <a:rPr lang="en-US" dirty="0" smtClean="0"/>
              <a:t>Stainless Steel Beam Pipe</a:t>
            </a:r>
          </a:p>
          <a:p>
            <a:r>
              <a:rPr lang="en-US" dirty="0" smtClean="0"/>
              <a:t>480 mA Step</a:t>
            </a:r>
          </a:p>
          <a:p>
            <a:r>
              <a:rPr lang="en-US" dirty="0" smtClean="0"/>
              <a:t>Settles in 6 milliseconds</a:t>
            </a:r>
          </a:p>
          <a:p>
            <a:r>
              <a:rPr lang="en-US" dirty="0" smtClean="0"/>
              <a:t>Switch = 9 (no attenuation)</a:t>
            </a:r>
          </a:p>
          <a:p>
            <a:r>
              <a:rPr lang="en-US" dirty="0" smtClean="0"/>
              <a:t>Custom Daughterboard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4572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260" y="5394921"/>
            <a:ext cx="4224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    Output Current         120 mA/div</a:t>
            </a:r>
          </a:p>
          <a:p>
            <a:r>
              <a:rPr lang="en-US" dirty="0" smtClean="0"/>
              <a:t>Red      Output Voltage         5 Volt/div</a:t>
            </a:r>
          </a:p>
          <a:p>
            <a:r>
              <a:rPr lang="en-US" dirty="0" smtClean="0"/>
              <a:t>Green  Coil in SS beam pipe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85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LCLS-II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5850" y="2095564"/>
            <a:ext cx="9067800" cy="1603039"/>
            <a:chOff x="33267" y="1703246"/>
            <a:chExt cx="9067800" cy="1603039"/>
          </a:xfrm>
        </p:grpSpPr>
        <p:sp>
          <p:nvSpPr>
            <p:cNvPr id="64" name="Rectangle 63"/>
            <p:cNvSpPr/>
            <p:nvPr/>
          </p:nvSpPr>
          <p:spPr>
            <a:xfrm>
              <a:off x="33267" y="1703246"/>
              <a:ext cx="9067800" cy="155962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28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 flipV="1">
              <a:off x="5550817" y="2735015"/>
              <a:ext cx="228600" cy="152400"/>
            </a:xfrm>
            <a:prstGeom prst="line">
              <a:avLst/>
            </a:prstGeom>
            <a:noFill/>
            <a:ln w="38100" cap="flat" cmpd="sng" algn="ctr">
              <a:solidFill>
                <a:srgbClr val="FF9900"/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882878" y="2582615"/>
              <a:ext cx="777240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206604" y="2582615"/>
              <a:ext cx="66152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1790844" y="2582615"/>
              <a:ext cx="1630058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69" name="Rectangle 68"/>
            <p:cNvSpPr/>
            <p:nvPr/>
          </p:nvSpPr>
          <p:spPr>
            <a:xfrm>
              <a:off x="154257" y="2441693"/>
              <a:ext cx="51008" cy="274320"/>
            </a:xfrm>
            <a:prstGeom prst="rect">
              <a:avLst/>
            </a:prstGeom>
            <a:solidFill>
              <a:srgbClr val="FFC000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468194" y="2582615"/>
              <a:ext cx="76200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 flipH="1">
              <a:off x="5559819" y="2582615"/>
              <a:ext cx="228600" cy="1524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3944390" y="2736536"/>
              <a:ext cx="1991405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 flipV="1">
              <a:off x="5769369" y="2887415"/>
              <a:ext cx="304800" cy="0"/>
            </a:xfrm>
            <a:prstGeom prst="line">
              <a:avLst/>
            </a:prstGeom>
            <a:noFill/>
            <a:ln w="38100" cap="flat" cmpd="sng" algn="ctr">
              <a:solidFill>
                <a:srgbClr val="FF9900"/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 flipV="1">
              <a:off x="5783395" y="2582615"/>
              <a:ext cx="3048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 flipV="1">
              <a:off x="6070484" y="2451848"/>
              <a:ext cx="228600" cy="136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>
            <a:xfrm flipV="1">
              <a:off x="5927733" y="2695199"/>
              <a:ext cx="61206" cy="40805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7" name="Straight Connector 76"/>
            <p:cNvCxnSpPr/>
            <p:nvPr/>
          </p:nvCxnSpPr>
          <p:spPr>
            <a:xfrm flipH="1">
              <a:off x="6070567" y="2735015"/>
              <a:ext cx="228600" cy="152400"/>
            </a:xfrm>
            <a:prstGeom prst="line">
              <a:avLst/>
            </a:prstGeom>
            <a:noFill/>
            <a:ln w="38100" cap="flat" cmpd="sng" algn="ctr">
              <a:solidFill>
                <a:srgbClr val="FF9900"/>
              </a:solidFill>
              <a:prstDash val="soli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>
              <a:off x="6290630" y="2735015"/>
              <a:ext cx="574927" cy="0"/>
            </a:xfrm>
            <a:prstGeom prst="line">
              <a:avLst/>
            </a:prstGeom>
            <a:noFill/>
            <a:ln w="38100" cap="flat" cmpd="sng" algn="ctr">
              <a:solidFill>
                <a:srgbClr val="FF9900"/>
              </a:solidFill>
              <a:prstDash val="soli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>
            <a:xfrm>
              <a:off x="6290630" y="2461200"/>
              <a:ext cx="73260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7002216" y="2457515"/>
              <a:ext cx="228600" cy="1524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>
            <a:xfrm>
              <a:off x="7233079" y="2604891"/>
              <a:ext cx="16764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>
            <a:xfrm>
              <a:off x="4945454" y="2412880"/>
              <a:ext cx="2078581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7023236" y="2412880"/>
              <a:ext cx="228600" cy="15240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>
              <a:off x="7241788" y="2565280"/>
              <a:ext cx="1676400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85" name="Rectangle 84"/>
            <p:cNvSpPr/>
            <p:nvPr/>
          </p:nvSpPr>
          <p:spPr>
            <a:xfrm>
              <a:off x="8079988" y="2502730"/>
              <a:ext cx="594360" cy="18288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</a:rPr>
                <a:t>HXU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H="1">
              <a:off x="6860788" y="2354015"/>
              <a:ext cx="571500" cy="381000"/>
            </a:xfrm>
            <a:prstGeom prst="line">
              <a:avLst/>
            </a:prstGeom>
            <a:noFill/>
            <a:ln w="38100" cap="flat" cmpd="sng" algn="ctr">
              <a:solidFill>
                <a:srgbClr val="FF9900"/>
              </a:solidFill>
              <a:prstDash val="soli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>
            <a:xfrm>
              <a:off x="7424332" y="2354015"/>
              <a:ext cx="1493856" cy="0"/>
            </a:xfrm>
            <a:prstGeom prst="line">
              <a:avLst/>
            </a:prstGeom>
            <a:noFill/>
            <a:ln w="38100" cap="flat" cmpd="sng" algn="ctr">
              <a:solidFill>
                <a:srgbClr val="FF9900"/>
              </a:solidFill>
              <a:prstDash val="solid"/>
            </a:ln>
            <a:effectLst/>
          </p:spPr>
        </p:cxnSp>
        <p:sp>
          <p:nvSpPr>
            <p:cNvPr id="88" name="Rectangle 87"/>
            <p:cNvSpPr/>
            <p:nvPr/>
          </p:nvSpPr>
          <p:spPr>
            <a:xfrm>
              <a:off x="8232388" y="2260397"/>
              <a:ext cx="441960" cy="18288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</a:rPr>
                <a:t>SXU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8918188" y="2312316"/>
              <a:ext cx="45720" cy="91440"/>
            </a:xfrm>
            <a:prstGeom prst="rect">
              <a:avLst/>
            </a:prstGeom>
            <a:solidFill>
              <a:srgbClr val="996633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918188" y="2541583"/>
              <a:ext cx="45720" cy="91440"/>
            </a:xfrm>
            <a:prstGeom prst="rect">
              <a:avLst/>
            </a:prstGeom>
            <a:solidFill>
              <a:srgbClr val="996633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997153" y="2318434"/>
              <a:ext cx="1005840" cy="18288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rgbClr val="F79646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F79646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Sec. 21-30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 rot="19800000">
              <a:off x="5984549" y="2646979"/>
              <a:ext cx="45720" cy="91440"/>
            </a:xfrm>
            <a:prstGeom prst="rect">
              <a:avLst/>
            </a:prstGeom>
            <a:solidFill>
              <a:srgbClr val="996633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3455229" y="2415566"/>
              <a:ext cx="1182702" cy="0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>
            <a:xfrm>
              <a:off x="3412193" y="2582615"/>
              <a:ext cx="228600" cy="15240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95" name="Rectangle 94"/>
            <p:cNvSpPr/>
            <p:nvPr/>
          </p:nvSpPr>
          <p:spPr>
            <a:xfrm rot="2700000">
              <a:off x="3316893" y="2248522"/>
              <a:ext cx="45720" cy="91440"/>
            </a:xfrm>
            <a:prstGeom prst="rect">
              <a:avLst/>
            </a:prstGeom>
            <a:solidFill>
              <a:srgbClr val="FFC000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518873" y="2319776"/>
              <a:ext cx="1005840" cy="18288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rgbClr val="F79646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F79646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Sec. 11-20</a:t>
              </a: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V="1">
              <a:off x="4592204" y="2385651"/>
              <a:ext cx="61206" cy="40805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98" name="Rectangle 97"/>
            <p:cNvSpPr/>
            <p:nvPr/>
          </p:nvSpPr>
          <p:spPr>
            <a:xfrm rot="19800000">
              <a:off x="4649020" y="2327905"/>
              <a:ext cx="45720" cy="91440"/>
            </a:xfrm>
            <a:prstGeom prst="rect">
              <a:avLst/>
            </a:prstGeom>
            <a:solidFill>
              <a:srgbClr val="996633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3631268" y="2733694"/>
              <a:ext cx="381000" cy="3759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100" name="TextBox 148"/>
            <p:cNvSpPr txBox="1"/>
            <p:nvPr/>
          </p:nvSpPr>
          <p:spPr>
            <a:xfrm>
              <a:off x="6497701" y="1943129"/>
              <a:ext cx="2249334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en-US" sz="1800" dirty="0" smtClean="0">
                  <a:solidFill>
                    <a:srgbClr val="FF9900"/>
                  </a:solidFill>
                  <a:latin typeface="+mj-lt"/>
                </a:rPr>
                <a:t>0.2-1.3 keV (1 MHz)</a:t>
              </a:r>
              <a:endParaRPr lang="en-US" sz="1800" dirty="0">
                <a:solidFill>
                  <a:srgbClr val="FF9900"/>
                </a:solidFill>
                <a:latin typeface="+mj-lt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1867441" y="2461200"/>
              <a:ext cx="990914" cy="276584"/>
            </a:xfrm>
            <a:prstGeom prst="roundRect">
              <a:avLst/>
            </a:prstGeom>
            <a:gradFill flip="none" rotWithShape="1">
              <a:gsLst>
                <a:gs pos="0">
                  <a:srgbClr val="1F6563"/>
                </a:gs>
                <a:gs pos="50000">
                  <a:srgbClr val="66FFFF">
                    <a:shade val="67500"/>
                    <a:satMod val="115000"/>
                  </a:srgbClr>
                </a:gs>
                <a:gs pos="100000">
                  <a:srgbClr val="66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SCRF</a:t>
              </a:r>
              <a:endPara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Box 150"/>
            <p:cNvSpPr txBox="1"/>
            <p:nvPr/>
          </p:nvSpPr>
          <p:spPr>
            <a:xfrm>
              <a:off x="2143677" y="2734157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 algn="ctr"/>
              <a:r>
                <a:rPr lang="en-US" sz="1800" b="1" dirty="0" smtClean="0">
                  <a:latin typeface="+mj-lt"/>
                </a:rPr>
                <a:t>4 GeV</a:t>
              </a:r>
              <a:endParaRPr lang="en-US" sz="1800" b="1" dirty="0">
                <a:latin typeface="+mj-lt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983671" y="2426456"/>
              <a:ext cx="523555" cy="320037"/>
            </a:xfrm>
            <a:prstGeom prst="roundRect">
              <a:avLst/>
            </a:prstGeom>
            <a:gradFill flip="none" rotWithShape="1">
              <a:gsLst>
                <a:gs pos="0">
                  <a:srgbClr val="1F6563"/>
                </a:gs>
                <a:gs pos="50000">
                  <a:srgbClr val="66FFFF">
                    <a:shade val="67500"/>
                    <a:satMod val="115000"/>
                  </a:srgbClr>
                </a:gs>
                <a:gs pos="100000">
                  <a:srgbClr val="66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527748" y="2426456"/>
              <a:ext cx="189091" cy="304800"/>
            </a:xfrm>
            <a:prstGeom prst="roundRect">
              <a:avLst/>
            </a:prstGeom>
            <a:gradFill flip="none" rotWithShape="1">
              <a:gsLst>
                <a:gs pos="0">
                  <a:srgbClr val="1F6563"/>
                </a:gs>
                <a:gs pos="50000">
                  <a:srgbClr val="66FFFF">
                    <a:shade val="67500"/>
                    <a:satMod val="115000"/>
                  </a:srgbClr>
                </a:gs>
                <a:gs pos="100000">
                  <a:srgbClr val="66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277556" y="2426456"/>
              <a:ext cx="83620" cy="304800"/>
            </a:xfrm>
            <a:prstGeom prst="roundRect">
              <a:avLst/>
            </a:prstGeom>
            <a:gradFill flip="none" rotWithShape="1">
              <a:gsLst>
                <a:gs pos="0">
                  <a:srgbClr val="1F6563"/>
                </a:gs>
                <a:gs pos="50000">
                  <a:srgbClr val="66FFFF">
                    <a:shade val="67500"/>
                    <a:satMod val="115000"/>
                  </a:srgbClr>
                </a:gs>
                <a:gs pos="100000">
                  <a:srgbClr val="66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TextBox 154"/>
            <p:cNvSpPr txBox="1"/>
            <p:nvPr/>
          </p:nvSpPr>
          <p:spPr>
            <a:xfrm>
              <a:off x="6904221" y="2752287"/>
              <a:ext cx="205697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US" sz="1800" dirty="0" smtClean="0">
                  <a:solidFill>
                    <a:srgbClr val="0000FF"/>
                  </a:solidFill>
                  <a:latin typeface="+mj-lt"/>
                </a:rPr>
                <a:t>1-25 keV (120 Hz)</a:t>
              </a:r>
            </a:p>
            <a:p>
              <a:pPr>
                <a:lnSpc>
                  <a:spcPts val="1800"/>
                </a:lnSpc>
              </a:pPr>
              <a:r>
                <a:rPr lang="en-US" sz="1800" dirty="0" smtClean="0">
                  <a:solidFill>
                    <a:srgbClr val="C00000"/>
                  </a:solidFill>
                  <a:latin typeface="+mj-lt"/>
                </a:rPr>
                <a:t>1-5 keV (1 MHz)</a:t>
              </a:r>
              <a:endParaRPr lang="en-US" sz="18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07" name="TextBox 155"/>
            <p:cNvSpPr txBox="1"/>
            <p:nvPr/>
          </p:nvSpPr>
          <p:spPr>
            <a:xfrm>
              <a:off x="4748955" y="1790729"/>
              <a:ext cx="15183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800" dirty="0" smtClean="0">
                  <a:latin typeface="+mj-lt"/>
                </a:rPr>
                <a:t>LCLS-I Linac</a:t>
              </a:r>
              <a:endParaRPr lang="en-US" sz="1800" dirty="0">
                <a:latin typeface="+mj-lt"/>
              </a:endParaRPr>
            </a:p>
            <a:p>
              <a:pPr algn="ctr">
                <a:lnSpc>
                  <a:spcPts val="1800"/>
                </a:lnSpc>
              </a:pPr>
              <a:r>
                <a:rPr lang="en-US" sz="1800" dirty="0" smtClean="0">
                  <a:latin typeface="+mj-lt"/>
                </a:rPr>
                <a:t>2.5-15 GeV</a:t>
              </a:r>
              <a:endParaRPr lang="en-US" sz="1800" dirty="0">
                <a:latin typeface="+mj-lt"/>
              </a:endParaRPr>
            </a:p>
          </p:txBody>
        </p:sp>
        <p:sp>
          <p:nvSpPr>
            <p:cNvPr id="108" name="TextBox 156"/>
            <p:cNvSpPr txBox="1"/>
            <p:nvPr/>
          </p:nvSpPr>
          <p:spPr>
            <a:xfrm>
              <a:off x="3499277" y="1790729"/>
              <a:ext cx="107542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8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proposed</a:t>
              </a:r>
            </a:p>
            <a:p>
              <a:pPr algn="ctr">
                <a:lnSpc>
                  <a:spcPts val="1800"/>
                </a:lnSpc>
              </a:pPr>
              <a:r>
                <a:rPr lang="en-US" sz="18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FACET-II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09" name="TextBox 157"/>
            <p:cNvSpPr txBox="1"/>
            <p:nvPr/>
          </p:nvSpPr>
          <p:spPr>
            <a:xfrm>
              <a:off x="481688" y="2030997"/>
              <a:ext cx="1659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 algn="ctr"/>
              <a:r>
                <a:rPr lang="en-US" sz="1800" b="1" dirty="0" smtClean="0">
                  <a:latin typeface="+mj-lt"/>
                </a:rPr>
                <a:t>LCLS-II Linac</a:t>
              </a:r>
              <a:endParaRPr lang="en-US" sz="1800" b="1" dirty="0">
                <a:latin typeface="+mj-lt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3362120" y="2315420"/>
              <a:ext cx="98722" cy="98722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111" name="Rectangle 110"/>
            <p:cNvSpPr/>
            <p:nvPr/>
          </p:nvSpPr>
          <p:spPr>
            <a:xfrm rot="2700000">
              <a:off x="4809427" y="2250703"/>
              <a:ext cx="45720" cy="91440"/>
            </a:xfrm>
            <a:prstGeom prst="rect">
              <a:avLst/>
            </a:prstGeom>
            <a:solidFill>
              <a:srgbClr val="FFC000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-110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4854654" y="2317601"/>
              <a:ext cx="98722" cy="98722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1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708" y="4267636"/>
            <a:ext cx="6773798" cy="178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6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/>
          <p:cNvPicPr>
            <a:picLocks noChangeAspect="1" noChangeArrowheads="1"/>
          </p:cNvPicPr>
          <p:nvPr/>
        </p:nvPicPr>
        <p:blipFill rotWithShape="1">
          <a:blip r:embed="rId2"/>
          <a:srcRect t="17588"/>
          <a:stretch/>
        </p:blipFill>
        <p:spPr bwMode="auto">
          <a:xfrm>
            <a:off x="1" y="4604269"/>
            <a:ext cx="9133054" cy="212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LCLS-I and LCLS-II Performance Measures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2948"/>
              </p:ext>
            </p:extLst>
          </p:nvPr>
        </p:nvGraphicFramePr>
        <p:xfrm>
          <a:off x="96819" y="1329074"/>
          <a:ext cx="8928847" cy="3210656"/>
        </p:xfrm>
        <a:graphic>
          <a:graphicData uri="http://schemas.openxmlformats.org/drawingml/2006/table">
            <a:tbl>
              <a:tblPr/>
              <a:tblGrid>
                <a:gridCol w="4216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6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Performance Measure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Threshold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Objective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6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</a:t>
                      </a:r>
                      <a:r>
                        <a:rPr lang="en-US" sz="1200" dirty="0" smtClean="0">
                          <a:effectLst/>
                        </a:rPr>
                        <a:t> gap </a:t>
                      </a:r>
                      <a:r>
                        <a:rPr lang="en-US" sz="1200" dirty="0" err="1" smtClean="0">
                          <a:effectLst/>
                        </a:rPr>
                        <a:t>undulators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(soft and hard x‑ray)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 (soft and hard x‑ray)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66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Superconducting </a:t>
                      </a:r>
                      <a:r>
                        <a:rPr lang="en-US" sz="1200" b="1" dirty="0" err="1" smtClean="0">
                          <a:effectLst/>
                        </a:rPr>
                        <a:t>linac</a:t>
                      </a:r>
                      <a:r>
                        <a:rPr lang="en-US" sz="1200" b="1" dirty="0" smtClean="0">
                          <a:effectLst/>
                        </a:rPr>
                        <a:t>-based FEL system (New</a:t>
                      </a:r>
                      <a:r>
                        <a:rPr lang="en-US" sz="1200" b="1" baseline="0" dirty="0" smtClean="0"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effectLst/>
                        </a:rPr>
                        <a:t>LCLS-II)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666">
                <a:tc>
                  <a:txBody>
                    <a:bodyPr/>
                    <a:lstStyle/>
                    <a:p>
                      <a:pPr marL="17145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Superconducting </a:t>
                      </a:r>
                      <a:r>
                        <a:rPr lang="en-US" sz="1200" dirty="0" err="1" smtClean="0">
                          <a:effectLst/>
                        </a:rPr>
                        <a:t>linac</a:t>
                      </a:r>
                      <a:r>
                        <a:rPr lang="en-US" sz="1200" dirty="0" smtClean="0">
                          <a:effectLst/>
                        </a:rPr>
                        <a:t> electron beam energy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 GeV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≥ 4 GeV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666">
                <a:tc>
                  <a:txBody>
                    <a:bodyPr/>
                    <a:lstStyle/>
                    <a:p>
                      <a:pPr marL="17145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Electron bunch repetition rate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 kHz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929 kHz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666">
                <a:tc>
                  <a:txBody>
                    <a:bodyPr/>
                    <a:lstStyle/>
                    <a:p>
                      <a:pPr marL="17145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Superconducting </a:t>
                      </a:r>
                      <a:r>
                        <a:rPr lang="en-US" sz="1200" dirty="0" err="1" smtClean="0">
                          <a:effectLst/>
                        </a:rPr>
                        <a:t>linac</a:t>
                      </a:r>
                      <a:r>
                        <a:rPr lang="en-US" sz="1200" dirty="0" smtClean="0">
                          <a:effectLst/>
                        </a:rPr>
                        <a:t> charge per bunch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 nC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0.1 </a:t>
                      </a:r>
                      <a:r>
                        <a:rPr lang="en-US" sz="1200" dirty="0" err="1" smtClean="0">
                          <a:effectLst/>
                        </a:rPr>
                        <a:t>nC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666">
                <a:tc>
                  <a:txBody>
                    <a:bodyPr/>
                    <a:lstStyle/>
                    <a:p>
                      <a:pPr marL="17145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Photon beam energy range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250–3,800 eV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200–5,000 eV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666">
                <a:tc>
                  <a:txBody>
                    <a:bodyPr/>
                    <a:lstStyle/>
                    <a:p>
                      <a:pPr marL="17145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smtClean="0">
                          <a:effectLst/>
                        </a:rPr>
                        <a:t>High repetition rate capable end stations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1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≥ 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666">
                <a:tc>
                  <a:txBody>
                    <a:bodyPr/>
                    <a:lstStyle/>
                    <a:p>
                      <a:pPr marL="17145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smtClean="0">
                          <a:effectLst/>
                        </a:rPr>
                        <a:t>FEL photon quantity (10</a:t>
                      </a:r>
                      <a:r>
                        <a:rPr lang="en-US" sz="1200" baseline="30000" smtClean="0">
                          <a:effectLst/>
                        </a:rPr>
                        <a:t>-3</a:t>
                      </a:r>
                      <a:r>
                        <a:rPr lang="en-US" sz="1200" smtClean="0">
                          <a:effectLst/>
                        </a:rPr>
                        <a:t> BW)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5x10</a:t>
                      </a:r>
                      <a:r>
                        <a:rPr lang="en-US" sz="1200" baseline="30000" dirty="0" smtClean="0">
                          <a:effectLst/>
                        </a:rPr>
                        <a:t>8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10x spontaneous @2,500 eV)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&gt; 10</a:t>
                      </a:r>
                      <a:r>
                        <a:rPr lang="en-US" sz="1200" baseline="30000" dirty="0" smtClean="0">
                          <a:effectLst/>
                        </a:rPr>
                        <a:t>11</a:t>
                      </a:r>
                      <a:r>
                        <a:rPr lang="en-US" sz="1200" dirty="0" smtClean="0">
                          <a:effectLst/>
                        </a:rPr>
                        <a:t> @ 3,800 eV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66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Normal conducting </a:t>
                      </a:r>
                      <a:r>
                        <a:rPr lang="en-US" sz="1200" b="1" dirty="0" err="1" smtClean="0">
                          <a:effectLst/>
                        </a:rPr>
                        <a:t>linac</a:t>
                      </a:r>
                      <a:r>
                        <a:rPr lang="en-US" sz="1200" b="1" dirty="0" smtClean="0">
                          <a:effectLst/>
                        </a:rPr>
                        <a:t>-based system (Existing LCLS-I)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666">
                <a:tc>
                  <a:txBody>
                    <a:bodyPr/>
                    <a:lstStyle/>
                    <a:p>
                      <a:pPr marL="17145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smtClean="0">
                          <a:effectLst/>
                        </a:rPr>
                        <a:t>Normal conducting linac electron beam energy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13.6 GeV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 GeV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666">
                <a:tc>
                  <a:txBody>
                    <a:bodyPr/>
                    <a:lstStyle/>
                    <a:p>
                      <a:pPr marL="17145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smtClean="0">
                          <a:effectLst/>
                        </a:rPr>
                        <a:t>Electron bunch repetition rate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 Hz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120 Hz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666">
                <a:tc>
                  <a:txBody>
                    <a:bodyPr/>
                    <a:lstStyle/>
                    <a:p>
                      <a:pPr marL="17145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smtClean="0">
                          <a:effectLst/>
                        </a:rPr>
                        <a:t>Normal conducting linac charge per bunch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 nC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0.25 </a:t>
                      </a:r>
                      <a:r>
                        <a:rPr lang="en-US" sz="1200" dirty="0" err="1" smtClean="0">
                          <a:effectLst/>
                        </a:rPr>
                        <a:t>nC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666">
                <a:tc>
                  <a:txBody>
                    <a:bodyPr/>
                    <a:lstStyle/>
                    <a:p>
                      <a:pPr marL="17145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smtClean="0">
                          <a:effectLst/>
                        </a:rPr>
                        <a:t>Photon beam energy range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1,000–15,000 eV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1,000–25,000 eV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666">
                <a:tc>
                  <a:txBody>
                    <a:bodyPr/>
                    <a:lstStyle/>
                    <a:p>
                      <a:pPr marL="17145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smtClean="0">
                          <a:effectLst/>
                        </a:rPr>
                        <a:t>Low repetition rate capable end stations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2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≥ 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666">
                <a:tc>
                  <a:txBody>
                    <a:bodyPr/>
                    <a:lstStyle/>
                    <a:p>
                      <a:pPr marL="17145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smtClean="0">
                          <a:effectLst/>
                        </a:rPr>
                        <a:t>FEL photon quantity (10</a:t>
                      </a:r>
                      <a:r>
                        <a:rPr lang="en-US" sz="1200" baseline="30000" smtClean="0">
                          <a:effectLst/>
                        </a:rPr>
                        <a:t>-3</a:t>
                      </a:r>
                      <a:r>
                        <a:rPr lang="en-US" sz="1200" smtClean="0">
                          <a:effectLst/>
                        </a:rPr>
                        <a:t> BW</a:t>
                      </a:r>
                      <a:r>
                        <a:rPr lang="en-US" sz="1200" baseline="30000" smtClean="0">
                          <a:effectLst/>
                        </a:rPr>
                        <a:t>a</a:t>
                      </a:r>
                      <a:r>
                        <a:rPr lang="en-US" sz="120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</a:t>
                      </a:r>
                      <a:r>
                        <a:rPr lang="en-US" sz="1200" baseline="30000" dirty="0" smtClean="0">
                          <a:effectLst/>
                        </a:rPr>
                        <a:t>10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(lasing @ 15,000 eV)</a:t>
                      </a: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&gt; 10</a:t>
                      </a:r>
                      <a:r>
                        <a:rPr lang="en-US" sz="1200" baseline="30000" dirty="0" smtClean="0">
                          <a:effectLst/>
                        </a:rPr>
                        <a:t>12</a:t>
                      </a:r>
                      <a:r>
                        <a:rPr lang="en-US" sz="1200" dirty="0" smtClean="0">
                          <a:effectLst/>
                        </a:rPr>
                        <a:t> @ 15,000 eV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68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Requirements – LCLS-II Magnets and 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47080189"/>
              </p:ext>
            </p:extLst>
          </p:nvPr>
        </p:nvGraphicFramePr>
        <p:xfrm>
          <a:off x="159391" y="1243013"/>
          <a:ext cx="4177733" cy="1438275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5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Magnets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by Type</a:t>
                      </a: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Magnet Type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Magnet </a:t>
                      </a:r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Qty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PS </a:t>
                      </a:r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Qty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BEND (16 types)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QUADRUPOLE (15 types)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SOLENOID (2 types)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XCOR/YCOR (10 types)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Grand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Content Placeholder 41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459273982"/>
              </p:ext>
            </p:extLst>
          </p:nvPr>
        </p:nvGraphicFramePr>
        <p:xfrm>
          <a:off x="4648200" y="1252538"/>
          <a:ext cx="4319196" cy="4636288"/>
        </p:xfrm>
        <a:graphic>
          <a:graphicData uri="http://schemas.openxmlformats.org/drawingml/2006/table">
            <a:tbl>
              <a:tblPr/>
              <a:tblGrid>
                <a:gridCol w="107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63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Power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Supplies by 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Voltage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Current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Magnet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PS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6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Kepco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BOP 100W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9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Genesys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1.5kW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27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636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Genesys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10/15kW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123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636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Analogic 232HC 12kW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6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MCOR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40-1500W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488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63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Grand Total</a:t>
                      </a:r>
                      <a:endParaRPr lang="en-US" sz="1400" b="1" i="0" u="none" strike="noStrike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  <a:endParaRPr lang="en-US" sz="1400" b="1" i="0" u="none" strike="noStrike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769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688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096" marR="8096" marT="80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8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</a:t>
            </a:r>
            <a:r>
              <a:rPr lang="en-US" dirty="0" smtClean="0"/>
              <a:t>Requirements – Stability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65513" y="3962400"/>
            <a:ext cx="8068887" cy="2204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buFont typeface="Arial" pitchFamily="34" charset="0"/>
              <a:buChar char="•"/>
            </a:pPr>
            <a:r>
              <a:rPr lang="en-US" sz="1800" dirty="0" smtClean="0"/>
              <a:t>Field stability is equal current stability, </a:t>
            </a:r>
            <a:r>
              <a:rPr lang="el-GR" sz="1800" dirty="0" smtClean="0"/>
              <a:t>Δ</a:t>
            </a:r>
            <a:r>
              <a:rPr lang="en-US" sz="1800" dirty="0" smtClean="0"/>
              <a:t>B/</a:t>
            </a:r>
            <a:r>
              <a:rPr lang="en-US" sz="1800" dirty="0" err="1" smtClean="0"/>
              <a:t>B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 = </a:t>
            </a:r>
            <a:r>
              <a:rPr lang="el-GR" sz="1800" dirty="0" smtClean="0"/>
              <a:t>Δ</a:t>
            </a:r>
            <a:r>
              <a:rPr lang="en-US" sz="1800" dirty="0" smtClean="0"/>
              <a:t>I/I</a:t>
            </a:r>
            <a:r>
              <a:rPr lang="en-US" sz="1800" baseline="-25000" dirty="0" smtClean="0"/>
              <a:t>max</a:t>
            </a:r>
          </a:p>
          <a:p>
            <a:pPr marL="342900" indent="-342900" fontAlgn="auto">
              <a:buFont typeface="Arial" pitchFamily="34" charset="0"/>
              <a:buChar char="•"/>
            </a:pPr>
            <a:r>
              <a:rPr lang="en-US" sz="1800" dirty="0" smtClean="0"/>
              <a:t>Stability must be met for Klystron Gallery temperature swings of ±15 °C</a:t>
            </a:r>
          </a:p>
          <a:p>
            <a:pPr marL="800100" lvl="1" indent="-342900" fontAlgn="auto"/>
            <a:r>
              <a:rPr lang="en-US" sz="1600" dirty="0" smtClean="0"/>
              <a:t>Exception: Corrector long term stability is “much larger, ~0.1% </a:t>
            </a:r>
            <a:r>
              <a:rPr lang="en-US" sz="1600" dirty="0" err="1" smtClean="0"/>
              <a:t>rms</a:t>
            </a:r>
            <a:r>
              <a:rPr lang="en-US" sz="1400" dirty="0" smtClean="0"/>
              <a:t>”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60364924"/>
              </p:ext>
            </p:extLst>
          </p:nvPr>
        </p:nvGraphicFramePr>
        <p:xfrm>
          <a:off x="935916" y="1592129"/>
          <a:ext cx="7229139" cy="2097743"/>
        </p:xfrm>
        <a:graphic>
          <a:graphicData uri="http://schemas.openxmlformats.org/drawingml/2006/table">
            <a:tbl>
              <a:tblPr firstRow="1" bandRow="1"/>
              <a:tblGrid>
                <a:gridCol w="323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Field Stability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Requirements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Bends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30-100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ppm (RMS w.r.t. max field)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Bend Trims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100-200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ppm (RMS w.r.t. max field)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Quadrupoles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100-300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ppm (RMS w.r.t. max field)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Correctors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100-200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ppm (RMS w.r.t. max field)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0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</a:t>
            </a:r>
            <a:r>
              <a:rPr lang="en-US" dirty="0" smtClean="0"/>
              <a:t>Supply - Types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Intermediate type power </a:t>
            </a:r>
            <a:r>
              <a:rPr lang="en-US" dirty="0" smtClean="0"/>
              <a:t>supplies</a:t>
            </a:r>
          </a:p>
          <a:p>
            <a:pPr marL="800100" lvl="1" indent="-342900"/>
            <a:r>
              <a:rPr lang="en-US" dirty="0" smtClean="0"/>
              <a:t>SLAC-designed PI-based Ethernet power supply controller (EPSC), 2006</a:t>
            </a:r>
          </a:p>
          <a:p>
            <a:pPr marL="800100" lvl="1" indent="-342900"/>
            <a:r>
              <a:rPr lang="en-US" dirty="0" smtClean="0"/>
              <a:t>Controls off </a:t>
            </a:r>
            <a:r>
              <a:rPr lang="en-US" dirty="0"/>
              <a:t>the shelf power </a:t>
            </a:r>
            <a:r>
              <a:rPr lang="en-US" dirty="0" smtClean="0"/>
              <a:t>supplies, unipolar and bipolar</a:t>
            </a:r>
          </a:p>
          <a:p>
            <a:pPr marL="800100" lvl="1" indent="-342900"/>
            <a:r>
              <a:rPr lang="en-US" dirty="0" smtClean="0"/>
              <a:t>Regulates using off the shelf current transducers</a:t>
            </a:r>
          </a:p>
          <a:p>
            <a:pPr marL="800100" lvl="1" indent="-342900"/>
            <a:r>
              <a:rPr lang="en-US" dirty="0" smtClean="0"/>
              <a:t>Used for warm and superconducting magnets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Trim type power supplies (MCOR)</a:t>
            </a:r>
            <a:endParaRPr lang="en-US" dirty="0"/>
          </a:p>
          <a:p>
            <a:pPr marL="800100" lvl="1" indent="-342900"/>
            <a:r>
              <a:rPr lang="en-US" dirty="0" smtClean="0"/>
              <a:t>SLAC-designed bipolar power supply, 1995</a:t>
            </a:r>
          </a:p>
          <a:p>
            <a:pPr marL="800100" lvl="1" indent="-342900"/>
            <a:r>
              <a:rPr lang="en-US" dirty="0" smtClean="0"/>
              <a:t>Recent upgrade to the power amplifier for lower noise</a:t>
            </a:r>
          </a:p>
          <a:p>
            <a:pPr marL="800100" lvl="1" indent="-342900"/>
            <a:r>
              <a:rPr lang="en-US" dirty="0" smtClean="0"/>
              <a:t>Recent design of an Ethernet controller with embedded IOC</a:t>
            </a:r>
          </a:p>
          <a:p>
            <a:pPr marL="800100" lvl="1" indent="-342900"/>
            <a:r>
              <a:rPr lang="en-US" dirty="0" smtClean="0"/>
              <a:t>Used for trims, correctors and small quadrupoles</a:t>
            </a:r>
            <a:endParaRPr lang="en-US" dirty="0"/>
          </a:p>
          <a:p>
            <a:pPr marL="800100" lvl="1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89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</a:t>
            </a:r>
            <a:r>
              <a:rPr lang="en-US" dirty="0" smtClean="0"/>
              <a:t>Supply – Intermediate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" y="2112831"/>
            <a:ext cx="4663929" cy="360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Fron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4657" y="1452271"/>
            <a:ext cx="4253459" cy="676858"/>
          </a:xfrm>
          <a:prstGeom prst="rect">
            <a:avLst/>
          </a:prstGeom>
          <a:noFill/>
          <a:ln/>
        </p:spPr>
      </p:pic>
      <p:pic>
        <p:nvPicPr>
          <p:cNvPr id="23" name="Picture 3" descr="C:\Users\bri\Pictures\bopdig-xp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72" y="3545793"/>
            <a:ext cx="2533478" cy="154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5" y="2112831"/>
            <a:ext cx="1350709" cy="119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C:\Users\bri\Pictures\le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83" y="2187864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44" y="2112831"/>
            <a:ext cx="1313958" cy="148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C:\Users\bri\Pictures\232-HC-sid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537" y="3826577"/>
            <a:ext cx="1580263" cy="179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bri\Pictures\Gen3U_450x182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33" y="5192417"/>
            <a:ext cx="3091556" cy="12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</a:t>
            </a:r>
            <a:r>
              <a:rPr lang="en-US" dirty="0" smtClean="0"/>
              <a:t>Supply – Intermediate Superconducting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Magnet Power Supply POCPA 2016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60744" y="5615492"/>
            <a:ext cx="8195312" cy="69386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dirty="0"/>
              <a:t>Superconducting magnet power supply uses Intermediate topology but with added quench detection and protection </a:t>
            </a:r>
            <a:r>
              <a:rPr lang="en-US" dirty="0" smtClean="0"/>
              <a:t>circuit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921" y="1243013"/>
            <a:ext cx="4972759" cy="441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chemeClr val="bg2">
              <a:lumMod val="75000"/>
            </a:schemeClr>
          </a:solidFill>
          <a:headEnd type="none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5BBECEC8A004E8B5E711A9B1783DF" ma:contentTypeVersion="0" ma:contentTypeDescription="Create a new document." ma:contentTypeScope="" ma:versionID="2b5202aabdd580fd2d87bf38f553e0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191322-0B02-4575-A76C-54D1447DC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102302</TotalTime>
  <Words>1659</Words>
  <Application>Microsoft Office PowerPoint</Application>
  <PresentationFormat>On-screen Show (4:3)</PresentationFormat>
  <Paragraphs>492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Calibri</vt:lpstr>
      <vt:lpstr>Times New Roman</vt:lpstr>
      <vt:lpstr>Blank</vt:lpstr>
      <vt:lpstr>Magnet Power Supply POCPA 2016</vt:lpstr>
      <vt:lpstr>Outline</vt:lpstr>
      <vt:lpstr>Overview – LCLS-II Status</vt:lpstr>
      <vt:lpstr>Overview – LCLS-I and LCLS-II Performance Measures</vt:lpstr>
      <vt:lpstr>Technical Requirements – LCLS-II Magnets and PS</vt:lpstr>
      <vt:lpstr>Technical Requirements – Stability</vt:lpstr>
      <vt:lpstr>Power Supply - Types</vt:lpstr>
      <vt:lpstr>Power Supply – Intermediate</vt:lpstr>
      <vt:lpstr>Power Supply – Intermediate Superconducting</vt:lpstr>
      <vt:lpstr>Power Supply – Ethernet Power Supply Controller</vt:lpstr>
      <vt:lpstr>EPSC Stability – Dogleg Bend 0.3 ppm/°C (WRT FS)</vt:lpstr>
      <vt:lpstr>EPSC Stability – BC1 -1.2 ppm/°C (WRT FS)</vt:lpstr>
      <vt:lpstr>Power Supply – Trim (MCOR)</vt:lpstr>
      <vt:lpstr>Power Supply – MCOR Specifications</vt:lpstr>
      <vt:lpstr>MCOR12 Stability – 1.7 to 21 ppm/°C (WRT FS)</vt:lpstr>
      <vt:lpstr>Power Supply Design – Rack Heat Exchanger</vt:lpstr>
      <vt:lpstr>Power Supply – Rack Heat Exchanger Test</vt:lpstr>
      <vt:lpstr>Power Supply – Existing Installation LCLS-I</vt:lpstr>
      <vt:lpstr>Power Supply Design -  Superconducting</vt:lpstr>
      <vt:lpstr>LCLS-II Summary Schedule and Critical Path</vt:lpstr>
      <vt:lpstr>Summary</vt:lpstr>
      <vt:lpstr>End</vt:lpstr>
      <vt:lpstr>Power Supply Design – Intermediate EPSC</vt:lpstr>
      <vt:lpstr>PowerPoint Presentation</vt:lpstr>
      <vt:lpstr>PowerPoint Presentation</vt:lpstr>
      <vt:lpstr>PowerPoint Presentation</vt:lpstr>
      <vt:lpstr>EPSC Stability – LH Chicane 0.5 ppm/°C (WRT FS)</vt:lpstr>
      <vt:lpstr>EPSC Stability – BC2 0.6 ppm/°C (WRT FS)</vt:lpstr>
      <vt:lpstr>Power Supply – MCOR Old and New</vt:lpstr>
      <vt:lpstr>Power Supply – MCOR 120 Hz</vt:lpstr>
      <vt:lpstr>Overview – LCLS-II Layout</vt:lpstr>
    </vt:vector>
  </TitlesOfParts>
  <Company>SLAC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presentation template</dc:title>
  <dc:creator>FACET</dc:creator>
  <cp:lastModifiedBy>Lam, Briant K.</cp:lastModifiedBy>
  <cp:revision>2690</cp:revision>
  <cp:lastPrinted>2016-05-21T23:49:21Z</cp:lastPrinted>
  <dcterms:created xsi:type="dcterms:W3CDTF">2009-11-23T23:38:17Z</dcterms:created>
  <dcterms:modified xsi:type="dcterms:W3CDTF">2016-05-25T18:02:14Z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0x01010053C5BBECEC8A004E8B5E711A9B1783DF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500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https://slacspace.slac.stanford.edu/sites/reviews/lclsii/LCLS-II_DR_Aug2014/Presentations/Hanquist_Transfer Lines and Dump_DR201408.pptx</vt:lpwstr>
  </property>
  <property fmtid="{D5CDD505-2E9C-101B-9397-08002B2CF9AE}" pid="10" name="TemplateUrl">
    <vt:lpwstr/>
  </property>
</Properties>
</file>