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7" r:id="rId2"/>
    <p:sldId id="333" r:id="rId3"/>
    <p:sldId id="321" r:id="rId4"/>
    <p:sldId id="303" r:id="rId5"/>
    <p:sldId id="334" r:id="rId6"/>
    <p:sldId id="302" r:id="rId7"/>
    <p:sldId id="335" r:id="rId8"/>
    <p:sldId id="324" r:id="rId9"/>
    <p:sldId id="336" r:id="rId10"/>
    <p:sldId id="301" r:id="rId11"/>
    <p:sldId id="306" r:id="rId12"/>
    <p:sldId id="319" r:id="rId13"/>
    <p:sldId id="320" r:id="rId14"/>
    <p:sldId id="345" r:id="rId15"/>
    <p:sldId id="305" r:id="rId16"/>
    <p:sldId id="325" r:id="rId17"/>
    <p:sldId id="273" r:id="rId18"/>
    <p:sldId id="326" r:id="rId19"/>
    <p:sldId id="312" r:id="rId20"/>
    <p:sldId id="327" r:id="rId21"/>
    <p:sldId id="307" r:id="rId22"/>
    <p:sldId id="328" r:id="rId23"/>
    <p:sldId id="308" r:id="rId24"/>
    <p:sldId id="309" r:id="rId25"/>
    <p:sldId id="331" r:id="rId26"/>
    <p:sldId id="315" r:id="rId27"/>
    <p:sldId id="329" r:id="rId28"/>
    <p:sldId id="311" r:id="rId29"/>
    <p:sldId id="330" r:id="rId30"/>
    <p:sldId id="310" r:id="rId31"/>
    <p:sldId id="332" r:id="rId32"/>
    <p:sldId id="346" r:id="rId33"/>
    <p:sldId id="313" r:id="rId34"/>
    <p:sldId id="314" r:id="rId35"/>
    <p:sldId id="337" r:id="rId36"/>
    <p:sldId id="341" r:id="rId37"/>
    <p:sldId id="338" r:id="rId38"/>
    <p:sldId id="340" r:id="rId39"/>
    <p:sldId id="339" r:id="rId40"/>
    <p:sldId id="342" r:id="rId41"/>
    <p:sldId id="343" r:id="rId42"/>
    <p:sldId id="353" r:id="rId43"/>
    <p:sldId id="347" r:id="rId44"/>
    <p:sldId id="349" r:id="rId45"/>
    <p:sldId id="350" r:id="rId46"/>
    <p:sldId id="351" r:id="rId47"/>
    <p:sldId id="352" r:id="rId48"/>
    <p:sldId id="285" r:id="rId49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FA2E"/>
    <a:srgbClr val="B9B9B9"/>
    <a:srgbClr val="005B82"/>
    <a:srgbClr val="515151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6375" autoAdjust="0"/>
  </p:normalViewPr>
  <p:slideViewPr>
    <p:cSldViewPr snapToObjects="1">
      <p:cViewPr>
        <p:scale>
          <a:sx n="93" d="100"/>
          <a:sy n="93" d="100"/>
        </p:scale>
        <p:origin x="-2316" y="-180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1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1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5F0A8-F85E-40C2-AEED-0A231A3BB26D}" type="datetimeFigureOut">
              <a:rPr lang="de-DE" smtClean="0"/>
              <a:t>20.05.2016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614"/>
            <a:ext cx="2944283" cy="4961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614"/>
            <a:ext cx="2944283" cy="4961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CEB33-5921-4F77-B3CD-6E325B6AE2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1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20.05.2016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74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8038" y="2708920"/>
            <a:ext cx="7258907" cy="792088"/>
          </a:xfrm>
          <a:prstGeom prst="rect">
            <a:avLst/>
          </a:prstGeom>
        </p:spPr>
        <p:txBody>
          <a:bodyPr/>
          <a:lstStyle>
            <a:lvl1pPr algn="l">
              <a:defRPr lang="de-DE" sz="48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3501008"/>
            <a:ext cx="7272808" cy="576064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 smtClean="0"/>
              <a:t>Platzhalter Untertitel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7795" y="4869160"/>
            <a:ext cx="6490509" cy="57606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None/>
              <a:def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 smtClean="0"/>
              <a:t>Platzhalter Autor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42129" y="1916832"/>
            <a:ext cx="7488832" cy="4209331"/>
          </a:xfrm>
          <a:prstGeom prst="rect">
            <a:avLst/>
          </a:prstGeom>
        </p:spPr>
        <p:txBody>
          <a:bodyPr lIns="0" tIns="0"/>
          <a:lstStyle>
            <a:lvl1pPr marL="0" indent="0">
              <a:spcAft>
                <a:spcPts val="500"/>
              </a:spcAft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5408353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1"/>
          </p:nvPr>
        </p:nvSpPr>
        <p:spPr>
          <a:xfrm>
            <a:off x="755650" y="2852738"/>
            <a:ext cx="3600450" cy="230445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4756315" y="5408551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3"/>
          </p:nvPr>
        </p:nvSpPr>
        <p:spPr>
          <a:xfrm>
            <a:off x="4788024" y="2852936"/>
            <a:ext cx="3600450" cy="230445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5408353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4756315" y="5408551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4"/>
          </p:nvPr>
        </p:nvSpPr>
        <p:spPr>
          <a:xfrm>
            <a:off x="755650" y="2852936"/>
            <a:ext cx="3600326" cy="230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25"/>
          </p:nvPr>
        </p:nvSpPr>
        <p:spPr>
          <a:xfrm>
            <a:off x="4788024" y="2852936"/>
            <a:ext cx="3600326" cy="230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1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New </a:t>
            </a:r>
            <a:r>
              <a:rPr lang="de-DE" sz="4800" kern="1200" dirty="0" err="1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active</a:t>
            </a:r>
            <a:r>
              <a:rPr lang="de-DE" sz="48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4800" kern="1200" dirty="0" err="1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filter</a:t>
            </a:r>
            <a:r>
              <a:rPr lang="de-DE" sz="48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4800" kern="1200" dirty="0" err="1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lang="de-DE" sz="48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COSY </a:t>
            </a:r>
            <a:r>
              <a:rPr lang="de-DE" sz="4800" kern="1200" dirty="0" err="1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dipole</a:t>
            </a:r>
            <a:r>
              <a:rPr lang="de-DE" sz="48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power </a:t>
            </a:r>
            <a:r>
              <a:rPr lang="de-DE" sz="4800" kern="1200" dirty="0" err="1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converter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817795" y="4869160"/>
            <a:ext cx="6994655" cy="576064"/>
          </a:xfrm>
        </p:spPr>
        <p:txBody>
          <a:bodyPr/>
          <a:lstStyle/>
          <a:p>
            <a:r>
              <a:rPr lang="en-US" dirty="0" smtClean="0"/>
              <a:t>May 29, 2016</a:t>
            </a:r>
            <a:r>
              <a:rPr lang="de-DE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| Markus Retzlaff &amp; Christian Ehrlich</a:t>
            </a:r>
          </a:p>
          <a:p>
            <a:r>
              <a:rPr lang="de-DE" sz="800" dirty="0" err="1" smtClean="0"/>
              <a:t>Many</a:t>
            </a:r>
            <a:r>
              <a:rPr lang="de-DE" sz="800" dirty="0" smtClean="0"/>
              <a:t> </a:t>
            </a:r>
            <a:r>
              <a:rPr lang="de-DE" sz="800" dirty="0" err="1" smtClean="0"/>
              <a:t>thanks</a:t>
            </a:r>
            <a:r>
              <a:rPr lang="de-DE" sz="800" dirty="0" smtClean="0"/>
              <a:t> </a:t>
            </a:r>
            <a:r>
              <a:rPr lang="de-DE" sz="800" dirty="0" err="1" smtClean="0"/>
              <a:t>for</a:t>
            </a:r>
            <a:r>
              <a:rPr lang="de-DE" sz="800" dirty="0" smtClean="0"/>
              <a:t> </a:t>
            </a:r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dirty="0" err="1" smtClean="0"/>
              <a:t>support</a:t>
            </a:r>
            <a:r>
              <a:rPr lang="de-DE" sz="800" dirty="0" smtClean="0"/>
              <a:t>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the</a:t>
            </a:r>
            <a:r>
              <a:rPr lang="de-DE" sz="800" dirty="0" smtClean="0"/>
              <a:t> IKP-4 Members, FZJ </a:t>
            </a:r>
            <a:r>
              <a:rPr lang="de-DE" sz="800" dirty="0" err="1" smtClean="0"/>
              <a:t>BoD</a:t>
            </a:r>
            <a:r>
              <a:rPr lang="de-DE" sz="800" dirty="0" smtClean="0"/>
              <a:t> </a:t>
            </a:r>
            <a:r>
              <a:rPr lang="de-DE" sz="800" dirty="0" err="1" smtClean="0"/>
              <a:t>and</a:t>
            </a:r>
            <a:r>
              <a:rPr lang="de-DE" sz="800" dirty="0" smtClean="0"/>
              <a:t> </a:t>
            </a:r>
            <a:r>
              <a:rPr lang="de-DE" sz="800" dirty="0" err="1" smtClean="0"/>
              <a:t>the</a:t>
            </a:r>
            <a:r>
              <a:rPr lang="de-DE" sz="800" dirty="0" smtClean="0"/>
              <a:t> HGF Members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47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692620"/>
            <a:ext cx="6851897" cy="46199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5397" y="154527"/>
            <a:ext cx="7488000" cy="5760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transistor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1988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35396" y="5735079"/>
            <a:ext cx="848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r>
              <a:rPr lang="de-DE" dirty="0" smtClean="0"/>
              <a:t>: 029.105.454 (</a:t>
            </a:r>
            <a:r>
              <a:rPr lang="de-DE" dirty="0" err="1" smtClean="0"/>
              <a:t>switch</a:t>
            </a:r>
            <a:r>
              <a:rPr lang="de-DE" dirty="0" smtClean="0"/>
              <a:t> </a:t>
            </a:r>
            <a:r>
              <a:rPr lang="de-DE" dirty="0" err="1" smtClean="0"/>
              <a:t>stage</a:t>
            </a:r>
            <a:r>
              <a:rPr lang="de-DE" dirty="0" smtClean="0"/>
              <a:t> „oben“), 029.105.546 (</a:t>
            </a:r>
            <a:r>
              <a:rPr lang="de-DE" dirty="0" err="1" smtClean="0"/>
              <a:t>switch</a:t>
            </a:r>
            <a:r>
              <a:rPr lang="de-DE" dirty="0" smtClean="0"/>
              <a:t> </a:t>
            </a:r>
            <a:r>
              <a:rPr lang="de-DE" dirty="0" err="1" smtClean="0"/>
              <a:t>stage</a:t>
            </a:r>
            <a:r>
              <a:rPr lang="de-DE" dirty="0" smtClean="0"/>
              <a:t> „unten“), 029.105.458 (analog </a:t>
            </a:r>
            <a:r>
              <a:rPr lang="de-DE" dirty="0" err="1" smtClean="0"/>
              <a:t>stage</a:t>
            </a:r>
            <a:r>
              <a:rPr lang="de-DE" dirty="0" smtClean="0"/>
              <a:t> „oben“), 029.105.460 (analog </a:t>
            </a:r>
            <a:r>
              <a:rPr lang="de-DE" dirty="0" err="1" smtClean="0"/>
              <a:t>stage</a:t>
            </a:r>
            <a:r>
              <a:rPr lang="de-DE" dirty="0" smtClean="0"/>
              <a:t> „unten“)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835620" y="5157240"/>
            <a:ext cx="3312460" cy="5040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3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744800" y="5637416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/>
          </a:p>
        </p:txBody>
      </p:sp>
      <p:sp>
        <p:nvSpPr>
          <p:cNvPr id="20" name="Titel 4"/>
          <p:cNvSpPr>
            <a:spLocks noGrp="1"/>
          </p:cNvSpPr>
          <p:nvPr>
            <p:ph type="title"/>
          </p:nvPr>
        </p:nvSpPr>
        <p:spPr>
          <a:xfrm>
            <a:off x="335397" y="154527"/>
            <a:ext cx="7488000" cy="5760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transistor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692620"/>
            <a:ext cx="6624920" cy="48246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35396" y="5724038"/>
            <a:ext cx="848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 Mainboard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versions</a:t>
            </a:r>
            <a:r>
              <a:rPr lang="de-DE" dirty="0" smtClean="0"/>
              <a:t>. Setting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selector</a:t>
            </a:r>
            <a:r>
              <a:rPr lang="de-DE" dirty="0" smtClean="0"/>
              <a:t> </a:t>
            </a:r>
            <a:r>
              <a:rPr lang="de-DE" dirty="0" err="1" smtClean="0"/>
              <a:t>switch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1475570" y="4797190"/>
            <a:ext cx="3528490" cy="9268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62" y="1660171"/>
            <a:ext cx="2738080" cy="33530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81" y="1660170"/>
            <a:ext cx="2735200" cy="335305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smtClean="0"/>
              <a:t>Global </a:t>
            </a:r>
            <a:r>
              <a:rPr lang="de-DE" dirty="0" err="1" smtClean="0"/>
              <a:t>pcb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indicator</a:t>
            </a:r>
            <a:r>
              <a:rPr lang="de-DE" dirty="0" smtClean="0"/>
              <a:t> &amp; </a:t>
            </a:r>
            <a:r>
              <a:rPr lang="de-DE" dirty="0" err="1" smtClean="0"/>
              <a:t>switch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55470" y="1484730"/>
            <a:ext cx="3096430" cy="1176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83461" y="5662757"/>
            <a:ext cx="684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PCB </a:t>
            </a:r>
            <a:r>
              <a:rPr lang="de-DE" b="1" dirty="0" err="1" smtClean="0"/>
              <a:t>setting</a:t>
            </a:r>
            <a:r>
              <a:rPr lang="de-DE" b="1" dirty="0" smtClean="0"/>
              <a:t> </a:t>
            </a:r>
            <a:r>
              <a:rPr lang="de-DE" b="1" dirty="0" err="1" smtClean="0"/>
              <a:t>switch</a:t>
            </a:r>
            <a:r>
              <a:rPr lang="de-DE" b="1" dirty="0" smtClean="0"/>
              <a:t> (</a:t>
            </a:r>
            <a:r>
              <a:rPr lang="de-DE" b="1" dirty="0" err="1" smtClean="0"/>
              <a:t>one</a:t>
            </a:r>
            <a:r>
              <a:rPr lang="de-DE" b="1" dirty="0" smtClean="0"/>
              <a:t> Mainboard </a:t>
            </a:r>
            <a:r>
              <a:rPr lang="de-DE" b="1" dirty="0" err="1" smtClean="0"/>
              <a:t>for</a:t>
            </a:r>
            <a:r>
              <a:rPr lang="de-DE" b="1" dirty="0" smtClean="0"/>
              <a:t> all </a:t>
            </a:r>
            <a:r>
              <a:rPr lang="de-DE" b="1" dirty="0" err="1" smtClean="0"/>
              <a:t>four</a:t>
            </a:r>
            <a:r>
              <a:rPr lang="de-DE" b="1" dirty="0" smtClean="0"/>
              <a:t> </a:t>
            </a:r>
            <a:r>
              <a:rPr lang="de-DE" b="1" dirty="0" err="1" smtClean="0"/>
              <a:t>old</a:t>
            </a:r>
            <a:r>
              <a:rPr lang="de-DE" b="1" dirty="0" smtClean="0"/>
              <a:t> </a:t>
            </a:r>
            <a:r>
              <a:rPr lang="de-DE" b="1" dirty="0" err="1" smtClean="0"/>
              <a:t>versions</a:t>
            </a:r>
            <a:r>
              <a:rPr lang="de-DE" b="1" dirty="0" smtClean="0"/>
              <a:t>)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2340281" y="4293122"/>
            <a:ext cx="215440" cy="12961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483710" y="1036636"/>
            <a:ext cx="432060" cy="3760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211950" y="1484730"/>
            <a:ext cx="3096430" cy="1176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915770" y="838399"/>
            <a:ext cx="28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PCB </a:t>
            </a:r>
            <a:r>
              <a:rPr lang="de-DE" b="1" dirty="0" err="1" smtClean="0"/>
              <a:t>setting</a:t>
            </a:r>
            <a:r>
              <a:rPr lang="de-DE" b="1" dirty="0" smtClean="0"/>
              <a:t> </a:t>
            </a:r>
            <a:r>
              <a:rPr lang="de-DE" b="1" dirty="0" err="1" smtClean="0"/>
              <a:t>idicator</a:t>
            </a:r>
            <a:endParaRPr lang="de-DE" b="1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292100" y="1052670"/>
            <a:ext cx="360050" cy="3760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2340281" y="4293120"/>
            <a:ext cx="2663779" cy="12961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5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982888"/>
            <a:ext cx="7390056" cy="554254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smtClean="0"/>
              <a:t>Single </a:t>
            </a:r>
            <a:r>
              <a:rPr lang="de-DE" dirty="0" err="1" smtClean="0"/>
              <a:t>pcb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idicator</a:t>
            </a:r>
            <a:r>
              <a:rPr lang="de-DE" dirty="0" smtClean="0"/>
              <a:t>, „OK“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7092350" y="3299968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3288338" y="5930871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376628" y="5785200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019800" y="5733320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6622751" y="5733320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7236370" y="5733320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984018" y="4941210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839998" y="5517290"/>
            <a:ext cx="563562" cy="47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2064168" y="4365130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4499990" y="4284956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4830153" y="4284956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6960848" y="4444634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0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4" y="1276566"/>
            <a:ext cx="7286525" cy="546489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smtClean="0"/>
              <a:t>Single </a:t>
            </a:r>
            <a:r>
              <a:rPr lang="de-DE" dirty="0" err="1" smtClean="0"/>
              <a:t>pcb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idicator</a:t>
            </a:r>
            <a:r>
              <a:rPr lang="de-DE" dirty="0" smtClean="0"/>
              <a:t>, „</a:t>
            </a:r>
            <a:r>
              <a:rPr lang="de-DE" dirty="0" err="1" smtClean="0"/>
              <a:t>wrong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7164360" y="5820318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1056028" y="4941210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912008" y="5517290"/>
            <a:ext cx="563562" cy="47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6876320" y="4596148"/>
            <a:ext cx="563562" cy="27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2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Major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de-DE" sz="2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new</a:t>
            </a:r>
            <a:r>
              <a:rPr lang="de-DE" sz="2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transistor</a:t>
            </a:r>
            <a:r>
              <a:rPr lang="de-DE" sz="2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driver</a:t>
            </a:r>
            <a:r>
              <a:rPr lang="de-DE" sz="2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must </a:t>
            </a:r>
            <a:r>
              <a:rPr lang="de-DE" sz="2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have</a:t>
            </a:r>
            <a:r>
              <a:rPr lang="de-DE" sz="2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de-DE" sz="2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same </a:t>
            </a:r>
            <a:r>
              <a:rPr lang="de-DE" sz="2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seven</a:t>
            </a:r>
            <a:r>
              <a:rPr lang="de-DE" sz="2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major</a:t>
            </a:r>
            <a:r>
              <a:rPr lang="de-DE" sz="2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functions</a:t>
            </a:r>
            <a:r>
              <a:rPr lang="de-DE" sz="2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/>
              <a:t>Voltage</a:t>
            </a:r>
            <a:r>
              <a:rPr lang="de-DE" sz="2200" dirty="0" smtClean="0"/>
              <a:t> </a:t>
            </a:r>
            <a:r>
              <a:rPr lang="de-DE" sz="2200" dirty="0" err="1" smtClean="0"/>
              <a:t>monitoring</a:t>
            </a:r>
            <a:endParaRPr lang="de-DE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/>
              <a:t>Grid</a:t>
            </a:r>
            <a:r>
              <a:rPr lang="de-DE" sz="2200" dirty="0"/>
              <a:t> </a:t>
            </a:r>
            <a:r>
              <a:rPr lang="de-DE" sz="2200" dirty="0" err="1"/>
              <a:t>synchronisation</a:t>
            </a:r>
            <a:endParaRPr lang="de-DE" sz="2200" dirty="0"/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/>
              <a:t>IO-Ports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/>
              <a:t>Transistor </a:t>
            </a:r>
            <a:r>
              <a:rPr lang="de-DE" sz="2200" dirty="0" err="1" smtClean="0"/>
              <a:t>monitoring</a:t>
            </a:r>
            <a:endParaRPr lang="de-DE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/>
              <a:t>Reset</a:t>
            </a:r>
            <a:r>
              <a:rPr lang="de-DE" sz="2200" dirty="0"/>
              <a:t> </a:t>
            </a:r>
            <a:r>
              <a:rPr lang="de-DE" sz="2200" dirty="0" err="1"/>
              <a:t>driver</a:t>
            </a:r>
            <a:endParaRPr lang="de-DE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smtClean="0"/>
              <a:t>Transistor </a:t>
            </a:r>
            <a:r>
              <a:rPr lang="de-DE" sz="2200" dirty="0" err="1"/>
              <a:t>gate</a:t>
            </a:r>
            <a:r>
              <a:rPr lang="de-DE" sz="2200" dirty="0"/>
              <a:t> </a:t>
            </a:r>
            <a:r>
              <a:rPr lang="de-DE" sz="2200" dirty="0" err="1"/>
              <a:t>driver</a:t>
            </a:r>
            <a:r>
              <a:rPr lang="de-DE" sz="2200" dirty="0"/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/>
              <a:t>Logic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interlocks</a:t>
            </a:r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9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/>
              <a:t>Voltage</a:t>
            </a:r>
            <a:r>
              <a:rPr lang="de-DE" sz="2200" dirty="0" smtClean="0"/>
              <a:t> </a:t>
            </a:r>
            <a:r>
              <a:rPr lang="de-DE" sz="2200" dirty="0" err="1" smtClean="0"/>
              <a:t>monitoring</a:t>
            </a:r>
            <a:endParaRPr lang="de-DE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Grid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synchronisation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IO-Ports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gate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Reset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Logic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interlocks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6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1800" y="2167295"/>
            <a:ext cx="4824670" cy="302747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17</a:t>
            </a:fld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210533" y="2291943"/>
            <a:ext cx="432048" cy="583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3851900" y="2659133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652150" y="5085230"/>
            <a:ext cx="2107086" cy="583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851900" y="5367599"/>
            <a:ext cx="173225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803776" y="2307411"/>
            <a:ext cx="432048" cy="583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359483" y="2327075"/>
            <a:ext cx="432048" cy="583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948330" y="2327075"/>
            <a:ext cx="432048" cy="583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7452400" y="2327075"/>
            <a:ext cx="432048" cy="583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1907630" y="2474467"/>
            <a:ext cx="19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Status </a:t>
            </a:r>
            <a:r>
              <a:rPr lang="de-DE" b="1" dirty="0" err="1" smtClean="0"/>
              <a:t>display</a:t>
            </a:r>
            <a:endParaRPr lang="de-DE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691600" y="5192371"/>
            <a:ext cx="21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Measuring</a:t>
            </a:r>
            <a:r>
              <a:rPr lang="de-DE" b="1" dirty="0" smtClean="0"/>
              <a:t> </a:t>
            </a:r>
            <a:r>
              <a:rPr lang="de-DE" b="1" dirty="0" err="1" smtClean="0"/>
              <a:t>points</a:t>
            </a:r>
            <a:endParaRPr lang="de-DE" b="1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4" y="2804465"/>
            <a:ext cx="4290068" cy="25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Voltage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/>
              <a:t>Grid</a:t>
            </a:r>
            <a:r>
              <a:rPr lang="de-DE" sz="2200" dirty="0"/>
              <a:t> </a:t>
            </a:r>
            <a:r>
              <a:rPr lang="de-DE" sz="2200" dirty="0" err="1"/>
              <a:t>synchronisation</a:t>
            </a:r>
            <a:endParaRPr lang="de-DE" sz="2200" dirty="0"/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IO-Ports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gate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Reset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Logic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interlocks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0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8491" y="2492359"/>
            <a:ext cx="5596796" cy="228535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synchronisation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9" y="1124680"/>
            <a:ext cx="4432300" cy="48514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59540" y="3933070"/>
            <a:ext cx="86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20ms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827480" y="5580018"/>
            <a:ext cx="86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r>
              <a:rPr lang="de-DE" dirty="0" smtClean="0"/>
              <a:t>0ms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1547580" y="5589300"/>
            <a:ext cx="86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r>
              <a:rPr lang="de-DE" dirty="0" smtClean="0"/>
              <a:t>0ms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30391" y="4211828"/>
            <a:ext cx="149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warning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539440" y="5868058"/>
            <a:ext cx="230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</a:t>
            </a:r>
            <a:r>
              <a:rPr lang="de-DE" b="1" dirty="0" smtClean="0"/>
              <a:t>ormal </a:t>
            </a:r>
            <a:r>
              <a:rPr lang="de-DE" b="1" dirty="0" err="1" smtClean="0"/>
              <a:t>operation</a:t>
            </a:r>
            <a:endParaRPr lang="de-DE" b="1" dirty="0"/>
          </a:p>
        </p:txBody>
      </p:sp>
      <p:sp>
        <p:nvSpPr>
          <p:cNvPr id="26" name="Ellipse 25"/>
          <p:cNvSpPr/>
          <p:nvPr/>
        </p:nvSpPr>
        <p:spPr>
          <a:xfrm>
            <a:off x="6300240" y="4005080"/>
            <a:ext cx="503145" cy="482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7165285" y="4005080"/>
            <a:ext cx="503145" cy="482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9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err="1" smtClean="0"/>
              <a:t>Summery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Power </a:t>
            </a:r>
            <a:r>
              <a:rPr lang="de-DE" sz="2200" dirty="0" err="1"/>
              <a:t>converter</a:t>
            </a:r>
            <a:r>
              <a:rPr lang="de-DE" sz="2200" dirty="0"/>
              <a:t> </a:t>
            </a:r>
            <a:r>
              <a:rPr lang="en-US" sz="2200" dirty="0" smtClean="0"/>
              <a:t>overview</a:t>
            </a: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Interaction </a:t>
            </a:r>
            <a:r>
              <a:rPr lang="de-DE" sz="2200" dirty="0" err="1"/>
              <a:t>between</a:t>
            </a:r>
            <a:r>
              <a:rPr lang="de-DE" sz="2200" dirty="0"/>
              <a:t> thyristor- &amp; parallel </a:t>
            </a:r>
            <a:r>
              <a:rPr lang="de-DE" sz="2200" dirty="0" err="1"/>
              <a:t>feeding</a:t>
            </a:r>
            <a:r>
              <a:rPr lang="de-DE" sz="2200" dirty="0"/>
              <a:t>- </a:t>
            </a:r>
            <a:r>
              <a:rPr lang="de-DE" sz="2200" dirty="0" err="1" smtClean="0"/>
              <a:t>stage</a:t>
            </a:r>
            <a:endParaRPr lang="de-D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Development </a:t>
            </a:r>
            <a:r>
              <a:rPr lang="de-DE" sz="2200" dirty="0" err="1"/>
              <a:t>steps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new</a:t>
            </a:r>
            <a:r>
              <a:rPr lang="de-DE" sz="2200" dirty="0"/>
              <a:t> parallel </a:t>
            </a:r>
            <a:r>
              <a:rPr lang="de-DE" sz="2200" dirty="0" err="1" smtClean="0"/>
              <a:t>feeding</a:t>
            </a:r>
            <a:r>
              <a:rPr lang="de-DE" sz="2200" dirty="0" smtClean="0"/>
              <a:t>, </a:t>
            </a:r>
            <a:r>
              <a:rPr lang="de-DE" sz="2200" dirty="0" err="1" smtClean="0"/>
              <a:t>by</a:t>
            </a:r>
            <a:r>
              <a:rPr lang="de-DE" sz="2200" dirty="0" smtClean="0"/>
              <a:t> Markus Retzlaff &amp;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Development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transistor</a:t>
            </a:r>
            <a:r>
              <a:rPr lang="de-DE" sz="2200" dirty="0"/>
              <a:t> </a:t>
            </a:r>
            <a:r>
              <a:rPr lang="de-DE" sz="2200" dirty="0" err="1" smtClean="0"/>
              <a:t>driver</a:t>
            </a:r>
            <a:r>
              <a:rPr lang="de-DE" sz="2200" dirty="0" smtClean="0"/>
              <a:t>, </a:t>
            </a:r>
            <a:r>
              <a:rPr lang="de-DE" sz="2200" dirty="0" err="1" smtClean="0"/>
              <a:t>by</a:t>
            </a:r>
            <a:r>
              <a:rPr lang="de-DE" sz="2200" dirty="0" smtClean="0"/>
              <a:t>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Development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smtClean="0"/>
              <a:t>linear </a:t>
            </a:r>
            <a:r>
              <a:rPr lang="de-DE" sz="2200" dirty="0" err="1" smtClean="0"/>
              <a:t>stage</a:t>
            </a:r>
            <a:r>
              <a:rPr lang="de-DE" sz="2200" dirty="0" smtClean="0"/>
              <a:t>,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smtClean="0"/>
              <a:t>Markus Retzlaff</a:t>
            </a: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9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Voltage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Grid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synchronisation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IO-Ports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gate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Reset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Logic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interlocks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80" y="1451825"/>
            <a:ext cx="3863690" cy="25532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0" y="3088007"/>
            <a:ext cx="3527956" cy="197816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0" y="1188477"/>
            <a:ext cx="3536090" cy="173645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smtClean="0"/>
              <a:t>Fiber </a:t>
            </a:r>
            <a:r>
              <a:rPr lang="de-DE" dirty="0" err="1" smtClean="0"/>
              <a:t>optic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21</a:t>
            </a:fld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7013152" y="4888217"/>
            <a:ext cx="140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Testpoints</a:t>
            </a:r>
            <a:endParaRPr lang="de-DE" dirty="0"/>
          </a:p>
        </p:txBody>
      </p:sp>
      <p:sp>
        <p:nvSpPr>
          <p:cNvPr id="31" name="Ellipse 30"/>
          <p:cNvSpPr/>
          <p:nvPr/>
        </p:nvSpPr>
        <p:spPr>
          <a:xfrm>
            <a:off x="7067431" y="3429000"/>
            <a:ext cx="432048" cy="583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7499479" y="3432801"/>
            <a:ext cx="432048" cy="583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7260909" y="4135971"/>
            <a:ext cx="119481" cy="7332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7643499" y="4135971"/>
            <a:ext cx="1" cy="7332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363062" y="1669396"/>
            <a:ext cx="98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LWL</a:t>
            </a:r>
            <a:endParaRPr lang="de-DE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315810" y="819144"/>
            <a:ext cx="310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10ms = normal </a:t>
            </a:r>
            <a:r>
              <a:rPr lang="de-DE" b="1" dirty="0" err="1" smtClean="0"/>
              <a:t>operation</a:t>
            </a:r>
            <a:endParaRPr lang="de-DE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323944" y="2928187"/>
            <a:ext cx="28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20ms = </a:t>
            </a:r>
            <a:r>
              <a:rPr lang="de-DE" b="1" dirty="0" err="1" smtClean="0"/>
              <a:t>warning</a:t>
            </a:r>
            <a:endParaRPr lang="de-DE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315810" y="5404634"/>
            <a:ext cx="28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&gt; 20ms = </a:t>
            </a:r>
            <a:r>
              <a:rPr lang="de-DE" b="1" dirty="0" err="1" smtClean="0"/>
              <a:t>shutdown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623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Voltage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Grid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synchronisation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/>
              <a:t>IO-Ports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gate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Reset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Logic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interlocks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2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8374" y="2335926"/>
            <a:ext cx="4704230" cy="285782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smtClean="0"/>
              <a:t>Input </a:t>
            </a:r>
            <a:r>
              <a:rPr lang="de-DE" dirty="0" err="1" smtClean="0"/>
              <a:t>ports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MiniSemi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23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5108474" y="819144"/>
            <a:ext cx="310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Version „unten“ (down)</a:t>
            </a:r>
            <a:endParaRPr lang="de-DE" b="1" dirty="0"/>
          </a:p>
        </p:txBody>
      </p:sp>
      <p:sp>
        <p:nvSpPr>
          <p:cNvPr id="40" name="Ellipse 39"/>
          <p:cNvSpPr/>
          <p:nvPr/>
        </p:nvSpPr>
        <p:spPr>
          <a:xfrm>
            <a:off x="5436120" y="1700760"/>
            <a:ext cx="504070" cy="2895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5" y="1188476"/>
            <a:ext cx="2728410" cy="3320674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323944" y="4597732"/>
            <a:ext cx="280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MiniSemi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intermediate </a:t>
            </a:r>
            <a:r>
              <a:rPr lang="de-DE" b="1" dirty="0" err="1" smtClean="0"/>
              <a:t>circuit</a:t>
            </a:r>
            <a:endParaRPr lang="de-DE" b="1" dirty="0"/>
          </a:p>
        </p:txBody>
      </p:sp>
      <p:cxnSp>
        <p:nvCxnSpPr>
          <p:cNvPr id="43" name="Gerade Verbindung mit Pfeil 42"/>
          <p:cNvCxnSpPr>
            <a:stCxn id="40" idx="3"/>
          </p:cNvCxnSpPr>
          <p:nvPr/>
        </p:nvCxnSpPr>
        <p:spPr>
          <a:xfrm flipH="1" flipV="1">
            <a:off x="3124201" y="3068950"/>
            <a:ext cx="2385738" cy="11032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3163" y="2329547"/>
            <a:ext cx="4701674" cy="286802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smtClean="0"/>
              <a:t>Output </a:t>
            </a:r>
            <a:r>
              <a:rPr lang="de-DE" dirty="0" err="1" smtClean="0"/>
              <a:t>ports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24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5108474" y="819144"/>
            <a:ext cx="310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Version „oben“ (</a:t>
            </a:r>
            <a:r>
              <a:rPr lang="de-DE" b="1" dirty="0" err="1" smtClean="0"/>
              <a:t>up</a:t>
            </a:r>
            <a:r>
              <a:rPr lang="de-DE" b="1" dirty="0" smtClean="0"/>
              <a:t>)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907630" y="4616082"/>
            <a:ext cx="280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Shutdown</a:t>
            </a:r>
            <a:r>
              <a:rPr lang="de-DE" b="1" dirty="0" smtClean="0"/>
              <a:t> </a:t>
            </a:r>
            <a:r>
              <a:rPr lang="de-DE" b="1" dirty="0" err="1" smtClean="0"/>
              <a:t>output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907630" y="4246750"/>
            <a:ext cx="280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Warning</a:t>
            </a:r>
            <a:r>
              <a:rPr lang="de-DE" b="1" dirty="0" smtClean="0"/>
              <a:t> </a:t>
            </a:r>
            <a:r>
              <a:rPr lang="de-DE" b="1" dirty="0" err="1" smtClean="0"/>
              <a:t>output</a:t>
            </a:r>
            <a:endParaRPr lang="de-DE" b="1" dirty="0"/>
          </a:p>
        </p:txBody>
      </p:sp>
      <p:sp>
        <p:nvSpPr>
          <p:cNvPr id="13" name="Ellipse 12"/>
          <p:cNvSpPr/>
          <p:nvPr/>
        </p:nvSpPr>
        <p:spPr>
          <a:xfrm>
            <a:off x="6553200" y="4131050"/>
            <a:ext cx="1187240" cy="594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553200" y="4707130"/>
            <a:ext cx="1187240" cy="594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3995920" y="4392110"/>
            <a:ext cx="2448340" cy="720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995920" y="4836753"/>
            <a:ext cx="2448340" cy="1486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90280" y="1199512"/>
            <a:ext cx="1728240" cy="22294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979647" y="1199512"/>
            <a:ext cx="1728240" cy="22294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90280" y="1340709"/>
            <a:ext cx="504070" cy="36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90280" y="1366846"/>
            <a:ext cx="5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LWL</a:t>
            </a:r>
            <a:endParaRPr lang="de-DE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690280" y="2276475"/>
            <a:ext cx="172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Transistor </a:t>
            </a:r>
            <a:r>
              <a:rPr lang="de-DE" sz="1400" b="1" dirty="0" err="1" smtClean="0"/>
              <a:t>gate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driver</a:t>
            </a:r>
            <a:r>
              <a:rPr lang="de-DE" sz="1400" b="1" dirty="0" smtClean="0"/>
              <a:t> „unten“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2979647" y="2281237"/>
            <a:ext cx="172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Transistor </a:t>
            </a:r>
            <a:r>
              <a:rPr lang="de-DE" sz="1400" b="1" dirty="0" err="1" smtClean="0"/>
              <a:t>gate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driver</a:t>
            </a:r>
            <a:r>
              <a:rPr lang="de-DE" sz="1400" b="1" dirty="0" smtClean="0"/>
              <a:t> „oben“</a:t>
            </a:r>
            <a:endParaRPr lang="de-DE" sz="1400" b="1" dirty="0"/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244700" y="1510866"/>
            <a:ext cx="44558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244700" y="1647676"/>
            <a:ext cx="44558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244700" y="1376379"/>
            <a:ext cx="44558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2418520" y="1412720"/>
            <a:ext cx="561127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2418519" y="1668118"/>
            <a:ext cx="561127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498663" y="1392983"/>
            <a:ext cx="561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wire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059790" y="1268700"/>
            <a:ext cx="13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warning</a:t>
            </a:r>
            <a:endParaRPr lang="de-DE" sz="1400" b="1" dirty="0" smtClean="0"/>
          </a:p>
          <a:p>
            <a:r>
              <a:rPr lang="de-DE" sz="1400" b="1" dirty="0" err="1" smtClean="0"/>
              <a:t>shutdown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3781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Voltage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Grid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synchronisation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IO-Ports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/>
              <a:t>Transistor </a:t>
            </a:r>
            <a:r>
              <a:rPr lang="de-DE" sz="2200" dirty="0" err="1"/>
              <a:t>gate</a:t>
            </a:r>
            <a:r>
              <a:rPr lang="de-DE" sz="2200" dirty="0"/>
              <a:t> </a:t>
            </a:r>
            <a:r>
              <a:rPr lang="de-DE" sz="2200" dirty="0" err="1"/>
              <a:t>driver</a:t>
            </a:r>
            <a:r>
              <a:rPr lang="de-DE" sz="2200" dirty="0"/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Reset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Logic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interlocks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4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0" y="1307583"/>
            <a:ext cx="7344020" cy="262548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smtClean="0"/>
              <a:t>Transistor </a:t>
            </a:r>
            <a:r>
              <a:rPr lang="de-DE" dirty="0" err="1" smtClean="0"/>
              <a:t>gate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26</a:t>
            </a:fld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771750" y="4581160"/>
            <a:ext cx="259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Gate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384 BUZ45 </a:t>
            </a:r>
            <a:r>
              <a:rPr lang="de-DE" dirty="0" err="1" smtClean="0"/>
              <a:t>transistors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3563860" y="3356990"/>
            <a:ext cx="792110" cy="57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3959915" y="4149100"/>
            <a:ext cx="4215" cy="5040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Voltage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Grid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synchronisation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IO-Ports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gate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/>
              <a:t>Transistor </a:t>
            </a:r>
            <a:r>
              <a:rPr lang="de-DE" sz="2200" dirty="0" err="1" smtClean="0"/>
              <a:t>monitoring</a:t>
            </a:r>
            <a:endParaRPr lang="de-DE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Reset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Logic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interlocks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6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0160" y="2312858"/>
            <a:ext cx="4894487" cy="280617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smtClean="0"/>
              <a:t>Transistor </a:t>
            </a:r>
            <a:r>
              <a:rPr lang="de-DE" dirty="0" err="1" smtClean="0"/>
              <a:t>monitoring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28</a:t>
            </a:fld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1" y="2153176"/>
            <a:ext cx="3024420" cy="403477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23944" y="951663"/>
            <a:ext cx="453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transistor</a:t>
            </a:r>
            <a:r>
              <a:rPr lang="de-DE" b="1" dirty="0" smtClean="0"/>
              <a:t> </a:t>
            </a:r>
            <a:r>
              <a:rPr lang="de-DE" b="1" dirty="0" err="1" smtClean="0"/>
              <a:t>holders</a:t>
            </a:r>
            <a:endParaRPr lang="de-DE" b="1" dirty="0" smtClean="0"/>
          </a:p>
          <a:p>
            <a:r>
              <a:rPr lang="de-DE" b="1" dirty="0" smtClean="0"/>
              <a:t>384 BUZ45 Transistors</a:t>
            </a:r>
          </a:p>
          <a:p>
            <a:r>
              <a:rPr lang="de-DE" b="1" dirty="0" smtClean="0"/>
              <a:t>128 </a:t>
            </a:r>
            <a:r>
              <a:rPr lang="de-DE" b="1" dirty="0" err="1" smtClean="0"/>
              <a:t>transistor</a:t>
            </a:r>
            <a:r>
              <a:rPr lang="de-DE" b="1" dirty="0" smtClean="0"/>
              <a:t> </a:t>
            </a:r>
            <a:r>
              <a:rPr lang="de-DE" b="1" dirty="0" err="1" smtClean="0"/>
              <a:t>groups</a:t>
            </a:r>
            <a:r>
              <a:rPr lang="de-DE" b="1" dirty="0" smtClean="0"/>
              <a:t> (6 in </a:t>
            </a:r>
            <a:r>
              <a:rPr lang="de-DE" b="1" dirty="0" err="1" smtClean="0"/>
              <a:t>each</a:t>
            </a:r>
            <a:r>
              <a:rPr lang="de-DE" b="1" dirty="0" smtClean="0"/>
              <a:t> </a:t>
            </a:r>
            <a:r>
              <a:rPr lang="de-DE" b="1" dirty="0" err="1" smtClean="0"/>
              <a:t>group</a:t>
            </a:r>
            <a:r>
              <a:rPr lang="de-DE" b="1" dirty="0" smtClean="0"/>
              <a:t>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308380" y="2425007"/>
            <a:ext cx="528754" cy="297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652150" y="2413302"/>
            <a:ext cx="576080" cy="297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416406" y="3054659"/>
            <a:ext cx="18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w</a:t>
            </a:r>
            <a:r>
              <a:rPr lang="de-DE" b="1" dirty="0" err="1" smtClean="0"/>
              <a:t>arning</a:t>
            </a:r>
            <a:r>
              <a:rPr lang="de-DE" dirty="0" smtClean="0"/>
              <a:t> </a:t>
            </a:r>
            <a:r>
              <a:rPr lang="de-DE" b="1" dirty="0" smtClean="0"/>
              <a:t>=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452606" y="2238668"/>
            <a:ext cx="194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shutdown</a:t>
            </a:r>
            <a:r>
              <a:rPr lang="de-DE" dirty="0" smtClean="0"/>
              <a:t> </a:t>
            </a:r>
            <a:r>
              <a:rPr lang="de-DE" b="1" dirty="0" smtClean="0"/>
              <a:t>=</a:t>
            </a:r>
          </a:p>
          <a:p>
            <a:r>
              <a:rPr lang="de-DE" dirty="0"/>
              <a:t>3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4716020" y="2573539"/>
            <a:ext cx="2520350" cy="6394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4860040" y="2425007"/>
            <a:ext cx="536835" cy="684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>
            <a:off x="1043510" y="2493420"/>
            <a:ext cx="216030" cy="338392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1259540" y="5877340"/>
            <a:ext cx="1864660" cy="15240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 rot="5185946">
            <a:off x="247123" y="4100677"/>
            <a:ext cx="212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1750 </a:t>
            </a:r>
            <a:r>
              <a:rPr lang="de-DE" sz="2000" b="1" dirty="0">
                <a:solidFill>
                  <a:schemeClr val="bg1"/>
                </a:solidFill>
              </a:rPr>
              <a:t>mm</a:t>
            </a:r>
          </a:p>
        </p:txBody>
      </p:sp>
      <p:sp>
        <p:nvSpPr>
          <p:cNvPr id="24" name="Textfeld 23"/>
          <p:cNvSpPr txBox="1"/>
          <p:nvPr/>
        </p:nvSpPr>
        <p:spPr>
          <a:xfrm rot="231285">
            <a:off x="1509054" y="5572393"/>
            <a:ext cx="146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1100 mm</a:t>
            </a:r>
          </a:p>
        </p:txBody>
      </p:sp>
    </p:spTree>
    <p:extLst>
      <p:ext uri="{BB962C8B-B14F-4D97-AF65-F5344CB8AC3E}">
        <p14:creationId xmlns:p14="http://schemas.microsoft.com/office/powerpoint/2010/main" val="20635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Voltage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Grid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synchronisation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IO-Ports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gate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/>
              <a:t>Reset</a:t>
            </a:r>
            <a:r>
              <a:rPr lang="de-DE" sz="2200" dirty="0"/>
              <a:t> </a:t>
            </a:r>
            <a:r>
              <a:rPr lang="de-DE" sz="2200" dirty="0" err="1"/>
              <a:t>driver</a:t>
            </a:r>
            <a:endParaRPr lang="de-DE" sz="2200" dirty="0"/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Logic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interlocks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0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17" y="1988798"/>
            <a:ext cx="2699999" cy="36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29" y="1988798"/>
            <a:ext cx="2700000" cy="3600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38296" y="188550"/>
            <a:ext cx="7488000" cy="576000"/>
          </a:xfrm>
        </p:spPr>
        <p:txBody>
          <a:bodyPr/>
          <a:lstStyle/>
          <a:p>
            <a:r>
              <a:rPr lang="de-DE" dirty="0"/>
              <a:t>Power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en-US" dirty="0"/>
              <a:t>overview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1988798"/>
            <a:ext cx="2699999" cy="3600000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64977" y="1268700"/>
            <a:ext cx="776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</a:t>
            </a:r>
            <a:r>
              <a:rPr lang="de-DE" dirty="0" err="1" smtClean="0"/>
              <a:t>ontrol</a:t>
            </a:r>
            <a:r>
              <a:rPr lang="de-DE" dirty="0" smtClean="0"/>
              <a:t> </a:t>
            </a:r>
            <a:r>
              <a:rPr lang="de-DE" dirty="0" err="1" smtClean="0"/>
              <a:t>cabinet</a:t>
            </a:r>
            <a:r>
              <a:rPr lang="de-DE" dirty="0" smtClean="0">
                <a:solidFill>
                  <a:schemeClr val="bg1"/>
                </a:solidFill>
              </a:rPr>
              <a:t>		  </a:t>
            </a:r>
            <a:r>
              <a:rPr lang="de-DE" dirty="0" err="1" smtClean="0"/>
              <a:t>thyristor</a:t>
            </a:r>
            <a:r>
              <a:rPr lang="de-DE" dirty="0" smtClean="0"/>
              <a:t> </a:t>
            </a:r>
            <a:r>
              <a:rPr lang="de-DE" dirty="0" err="1" smtClean="0"/>
              <a:t>cabinet</a:t>
            </a:r>
            <a:r>
              <a:rPr lang="de-DE" dirty="0" smtClean="0"/>
              <a:t>		   parallel </a:t>
            </a:r>
            <a:r>
              <a:rPr lang="de-DE" dirty="0" err="1" smtClean="0"/>
              <a:t>feeding</a:t>
            </a:r>
            <a:endParaRPr lang="de-DE" dirty="0" smtClean="0"/>
          </a:p>
          <a:p>
            <a:r>
              <a:rPr lang="de-DE" sz="1400" dirty="0" smtClean="0"/>
              <a:t>2600 x 2200 x 850 mm		   5200 x 2200 x 1200 mm	    3000 x 2200 x 900 mm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300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1812" y="2457028"/>
            <a:ext cx="5099896" cy="24352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2368428"/>
            <a:ext cx="4896680" cy="381952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err="1" smtClean="0"/>
              <a:t>Reset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30</a:t>
            </a:fld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7380390" y="5332384"/>
            <a:ext cx="832114" cy="905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635145" y="5341792"/>
            <a:ext cx="918055" cy="895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1048430" y="5294491"/>
            <a:ext cx="593620" cy="297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 Verbindung mit Pfeil 32"/>
          <p:cNvCxnSpPr/>
          <p:nvPr/>
        </p:nvCxnSpPr>
        <p:spPr>
          <a:xfrm flipH="1" flipV="1">
            <a:off x="1654255" y="5517291"/>
            <a:ext cx="3980890" cy="1929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23944" y="1259418"/>
            <a:ext cx="396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Single </a:t>
            </a:r>
            <a:r>
              <a:rPr lang="de-DE" b="1" dirty="0" err="1" smtClean="0"/>
              <a:t>transistor</a:t>
            </a:r>
            <a:r>
              <a:rPr lang="de-DE" b="1" dirty="0" smtClean="0"/>
              <a:t> </a:t>
            </a:r>
            <a:r>
              <a:rPr lang="de-DE" b="1" dirty="0" err="1" smtClean="0"/>
              <a:t>group</a:t>
            </a:r>
            <a:r>
              <a:rPr lang="de-DE" b="1" dirty="0" smtClean="0"/>
              <a:t> </a:t>
            </a:r>
            <a:r>
              <a:rPr lang="de-DE" b="1" dirty="0" err="1" smtClean="0"/>
              <a:t>monitoring</a:t>
            </a:r>
            <a:endParaRPr lang="de-DE" b="1" dirty="0" smtClean="0"/>
          </a:p>
          <a:p>
            <a:r>
              <a:rPr lang="de-DE" b="1" dirty="0" err="1"/>
              <a:t>e</a:t>
            </a:r>
            <a:r>
              <a:rPr lang="de-DE" b="1" dirty="0" err="1" smtClean="0"/>
              <a:t>rror</a:t>
            </a:r>
            <a:r>
              <a:rPr lang="de-DE" b="1" dirty="0" smtClean="0"/>
              <a:t> </a:t>
            </a:r>
            <a:r>
              <a:rPr lang="de-DE" b="1" dirty="0" err="1" smtClean="0"/>
              <a:t>memory</a:t>
            </a:r>
            <a:endParaRPr lang="de-DE" b="1" dirty="0"/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835620" y="1905749"/>
            <a:ext cx="360050" cy="947171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Module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Voltage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Grid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synchronisation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Fiber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optic</a:t>
            </a:r>
            <a:r>
              <a:rPr lang="de-DE" sz="22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endParaRPr lang="de-DE" sz="2200" kern="1200" dirty="0" smtClean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IO-Ports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gate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(BUZ45)</a:t>
            </a: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Transistor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monitoring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Reset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driver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rtl="0" eaLnBrk="1" latinLnBrk="0" hangingPunct="1">
              <a:buFont typeface="Arial" panose="020B0604020202020204" pitchFamily="34" charset="0"/>
              <a:buChar char="•"/>
            </a:pPr>
            <a:r>
              <a:rPr lang="de-DE" sz="2200" dirty="0" err="1" smtClean="0"/>
              <a:t>Logic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interlocks</a:t>
            </a:r>
            <a:endParaRPr lang="de-DE" sz="2200" kern="1200" dirty="0" smtClean="0">
              <a:effectLst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2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interlocks</a:t>
            </a:r>
            <a:r>
              <a:rPr lang="de-DE" dirty="0" smtClean="0"/>
              <a:t>, „oben“ &amp; „unten“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32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23944" y="1268700"/>
            <a:ext cx="29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Every </a:t>
            </a:r>
            <a:r>
              <a:rPr lang="de-DE" dirty="0" err="1" smtClean="0"/>
              <a:t>signal</a:t>
            </a:r>
            <a:r>
              <a:rPr lang="de-DE" dirty="0" smtClean="0"/>
              <a:t> on </a:t>
            </a:r>
            <a:r>
              <a:rPr lang="de-DE" dirty="0" err="1" smtClean="0"/>
              <a:t>testpoints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410" y="2708900"/>
            <a:ext cx="29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gatter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endParaRPr lang="de-DE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316298" y="1484730"/>
            <a:ext cx="6205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921108" y="3212970"/>
            <a:ext cx="10157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7779" y="1389101"/>
            <a:ext cx="2820822" cy="25800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7496" y="1373334"/>
            <a:ext cx="2789288" cy="25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9226" y="1442548"/>
            <a:ext cx="5159660" cy="466794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interlocks</a:t>
            </a:r>
            <a:r>
              <a:rPr lang="de-DE" dirty="0" smtClean="0"/>
              <a:t>, </a:t>
            </a:r>
            <a:r>
              <a:rPr lang="de-DE" dirty="0" err="1" smtClean="0"/>
              <a:t>version</a:t>
            </a:r>
            <a:r>
              <a:rPr lang="de-DE" dirty="0" smtClean="0"/>
              <a:t> „unten“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33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23944" y="1268700"/>
            <a:ext cx="29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Every </a:t>
            </a:r>
            <a:r>
              <a:rPr lang="de-DE" dirty="0" err="1" smtClean="0"/>
              <a:t>signal</a:t>
            </a:r>
            <a:r>
              <a:rPr lang="de-DE" dirty="0" smtClean="0"/>
              <a:t> on </a:t>
            </a:r>
            <a:r>
              <a:rPr lang="de-DE" dirty="0" err="1" smtClean="0"/>
              <a:t>testpoints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3410" y="4388971"/>
            <a:ext cx="29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gatter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endParaRPr lang="de-DE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322760" y="1772770"/>
            <a:ext cx="12411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452370" y="4869200"/>
            <a:ext cx="10157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23410" y="2782669"/>
            <a:ext cx="29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Error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</a:t>
            </a:r>
            <a:r>
              <a:rPr lang="de-DE" dirty="0" err="1" smtClean="0"/>
              <a:t>with</a:t>
            </a:r>
            <a:r>
              <a:rPr lang="de-DE" dirty="0" smtClean="0"/>
              <a:t> LED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2339690" y="3068950"/>
            <a:ext cx="12411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8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interlocks</a:t>
            </a:r>
            <a:r>
              <a:rPr lang="de-DE" dirty="0" smtClean="0"/>
              <a:t>, </a:t>
            </a:r>
            <a:r>
              <a:rPr lang="de-DE" dirty="0" err="1" smtClean="0"/>
              <a:t>version</a:t>
            </a:r>
            <a:r>
              <a:rPr lang="de-DE" dirty="0" smtClean="0"/>
              <a:t> „oben“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34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23944" y="1268700"/>
            <a:ext cx="29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Every </a:t>
            </a:r>
            <a:r>
              <a:rPr lang="de-DE" dirty="0" err="1" smtClean="0"/>
              <a:t>signal</a:t>
            </a:r>
            <a:r>
              <a:rPr lang="de-DE" dirty="0" smtClean="0"/>
              <a:t> on </a:t>
            </a:r>
            <a:r>
              <a:rPr lang="de-DE" dirty="0" err="1" smtClean="0"/>
              <a:t>testpoints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23410" y="4365130"/>
            <a:ext cx="29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gatter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endParaRPr lang="de-DE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322760" y="1772770"/>
            <a:ext cx="12411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548120" y="4869200"/>
            <a:ext cx="10157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23410" y="2782669"/>
            <a:ext cx="29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Error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</a:t>
            </a:r>
            <a:r>
              <a:rPr lang="de-DE" dirty="0" err="1" smtClean="0"/>
              <a:t>with</a:t>
            </a:r>
            <a:r>
              <a:rPr lang="de-DE" dirty="0" smtClean="0"/>
              <a:t> LED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339690" y="3068950"/>
            <a:ext cx="12411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4891" y="1431689"/>
            <a:ext cx="5150647" cy="468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 smtClean="0"/>
              <a:t>Old mainboard had to be calibrated after repair, in case of an error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35</a:t>
            </a:fld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268701"/>
            <a:ext cx="6851897" cy="46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744800" y="5637416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36</a:t>
            </a:fld>
            <a:endParaRPr lang="de-DE"/>
          </a:p>
        </p:txBody>
      </p:sp>
      <p:sp>
        <p:nvSpPr>
          <p:cNvPr id="20" name="Titel 4"/>
          <p:cNvSpPr>
            <a:spLocks noGrp="1"/>
          </p:cNvSpPr>
          <p:nvPr>
            <p:ph type="title"/>
          </p:nvPr>
        </p:nvSpPr>
        <p:spPr>
          <a:xfrm>
            <a:off x="335397" y="154527"/>
            <a:ext cx="7488000" cy="576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new mainboard </a:t>
            </a:r>
            <a:r>
              <a:rPr lang="en-US" dirty="0"/>
              <a:t>is balanced in itself,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calibration of the function </a:t>
            </a:r>
            <a:r>
              <a:rPr lang="en-US" dirty="0" smtClean="0"/>
              <a:t>modules</a:t>
            </a:r>
            <a:endParaRPr lang="de-DE" dirty="0"/>
          </a:p>
        </p:txBody>
      </p:sp>
      <p:pic>
        <p:nvPicPr>
          <p:cNvPr id="1026" name="Picture 2" descr="C:\Users\Ehrlich\Desktop\Chris\Projekte\Projekt_Dipol_Ansteuerung_BUZ45\Bilder\V1.21\Fotos\IMG_0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1268700"/>
            <a:ext cx="6984970" cy="52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hrlich\Desktop\Chris\Projekte\Projekt_Dipol_Ansteuerung_BUZ45\Bilder\V1.21\Fotos\IMG_0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33733" y="2209143"/>
            <a:ext cx="4776170" cy="299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hrlich\Desktop\Chris\Projekte\Projekt_Dipol_Ansteuerung_BUZ45\Bilder\V1.21\Fotos\IMG_0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3132" y="3228532"/>
            <a:ext cx="3641705" cy="20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hrlich\Desktop\Chris\Projekte\Projekt_Dipol_Ansteuerung_BUZ45\Bilder\V1.21\Fotos\IMG_0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06967" y="2983634"/>
            <a:ext cx="4416193" cy="18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 smtClean="0"/>
              <a:t>Every spare parts are calibrated with the external  testing bench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37</a:t>
            </a:fld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1203533" y="2564880"/>
            <a:ext cx="416057" cy="452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691600" y="2564880"/>
            <a:ext cx="416057" cy="452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923910" y="3984637"/>
            <a:ext cx="936130" cy="452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084210" y="4416697"/>
            <a:ext cx="416057" cy="452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820313" y="4416697"/>
            <a:ext cx="416057" cy="452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7612423" y="4416697"/>
            <a:ext cx="776107" cy="452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4325660" y="1505942"/>
            <a:ext cx="0" cy="23551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325660" y="1518738"/>
            <a:ext cx="2494653" cy="27539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2119491" y="1518738"/>
            <a:ext cx="2206169" cy="11366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115294" y="1136610"/>
            <a:ext cx="295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Resistors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5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65" y="2200847"/>
            <a:ext cx="1754325" cy="1408817"/>
          </a:xfrm>
          <a:prstGeom prst="rect">
            <a:avLst/>
          </a:prstGeom>
        </p:spPr>
      </p:pic>
      <p:pic>
        <p:nvPicPr>
          <p:cNvPr id="3074" name="Picture 2" descr="C:\Users\Ehrlich\Desktop\Chris\Projekte\Projekt_Dipol_Ansteuerung_BUZ45\Bilder\V1.21\Fotos\IMG_0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1268700"/>
            <a:ext cx="4862746" cy="36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744800" y="5637416"/>
            <a:ext cx="2089446" cy="259769"/>
          </a:xfr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38</a:t>
            </a:fld>
            <a:endParaRPr lang="de-DE"/>
          </a:p>
        </p:txBody>
      </p:sp>
      <p:sp>
        <p:nvSpPr>
          <p:cNvPr id="20" name="Titel 4"/>
          <p:cNvSpPr>
            <a:spLocks noGrp="1"/>
          </p:cNvSpPr>
          <p:nvPr>
            <p:ph type="title"/>
          </p:nvPr>
        </p:nvSpPr>
        <p:spPr>
          <a:xfrm>
            <a:off x="335397" y="154527"/>
            <a:ext cx="7488000" cy="576000"/>
          </a:xfrm>
        </p:spPr>
        <p:txBody>
          <a:bodyPr/>
          <a:lstStyle/>
          <a:p>
            <a:r>
              <a:rPr lang="en-US" dirty="0" smtClean="0"/>
              <a:t>Repair without special knowledge about  the </a:t>
            </a:r>
            <a:r>
              <a:rPr lang="en-US" dirty="0" err="1" smtClean="0"/>
              <a:t>dipol</a:t>
            </a:r>
            <a:r>
              <a:rPr lang="en-US" dirty="0" smtClean="0"/>
              <a:t> power converter is possible</a:t>
            </a:r>
            <a:endParaRPr lang="de-DE" dirty="0"/>
          </a:p>
        </p:txBody>
      </p:sp>
      <p:cxnSp>
        <p:nvCxnSpPr>
          <p:cNvPr id="22" name="Gerade Verbindung 21"/>
          <p:cNvCxnSpPr/>
          <p:nvPr/>
        </p:nvCxnSpPr>
        <p:spPr>
          <a:xfrm>
            <a:off x="4649007" y="5157240"/>
            <a:ext cx="23713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7017543" y="4544196"/>
            <a:ext cx="0" cy="6130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4499990" y="5373270"/>
            <a:ext cx="3744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8244510" y="4544196"/>
            <a:ext cx="0" cy="8227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4644010" y="4408959"/>
            <a:ext cx="9994" cy="761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V="1">
            <a:off x="4499990" y="4408959"/>
            <a:ext cx="0" cy="9643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6030737" y="1340710"/>
            <a:ext cx="151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defect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pcb</a:t>
            </a:r>
            <a:r>
              <a:rPr lang="de-DE" b="1" dirty="0" smtClean="0">
                <a:solidFill>
                  <a:srgbClr val="FF0000"/>
                </a:solidFill>
              </a:rPr>
              <a:t> out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452400" y="1340710"/>
            <a:ext cx="151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B050"/>
                </a:solidFill>
              </a:rPr>
              <a:t>tested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pcb</a:t>
            </a:r>
            <a:r>
              <a:rPr lang="de-DE" b="1" dirty="0" smtClean="0">
                <a:solidFill>
                  <a:srgbClr val="00B050"/>
                </a:solidFill>
              </a:rPr>
              <a:t> in</a:t>
            </a:r>
            <a:endParaRPr lang="de-DE" b="1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Ehrlich\Desktop\Chris\Projekte\Projekt_Dipol_Ansteuerung_BUZ45\Bilder\V1.21\Fotos\IMG_0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05527" y="3245915"/>
            <a:ext cx="1588202" cy="9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Ehrlich\Desktop\Chris\Projekte\Projekt_Dipol_Ansteuerung_BUZ45\Bilder\V1.21\Fotos\IMG_0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7101" y="3259681"/>
            <a:ext cx="1588202" cy="9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 smtClean="0"/>
              <a:t>Maintenance </a:t>
            </a:r>
            <a:r>
              <a:rPr lang="en-US" dirty="0" smtClean="0"/>
              <a:t>time is </a:t>
            </a:r>
            <a:r>
              <a:rPr lang="en-US" smtClean="0"/>
              <a:t>much shorter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944" y="1268700"/>
            <a:ext cx="8568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 </a:t>
            </a:r>
            <a:r>
              <a:rPr lang="de-DE" dirty="0" err="1" smtClean="0"/>
              <a:t>terminals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mainboard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pluggable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 spare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calibrated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mainboard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„</a:t>
            </a:r>
            <a:r>
              <a:rPr lang="de-DE" dirty="0" err="1" smtClean="0"/>
              <a:t>siri-function</a:t>
            </a:r>
            <a:r>
              <a:rPr lang="de-DE" dirty="0" smtClean="0"/>
              <a:t>“ </a:t>
            </a:r>
            <a:r>
              <a:rPr lang="de-DE" dirty="0" err="1" smtClean="0"/>
              <a:t>for</a:t>
            </a:r>
            <a:r>
              <a:rPr lang="de-DE" dirty="0" smtClean="0"/>
              <a:t> PCB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fed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LEMO </a:t>
            </a:r>
            <a:r>
              <a:rPr lang="de-DE" dirty="0" err="1" smtClean="0"/>
              <a:t>sockets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Compatible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boards</a:t>
            </a:r>
            <a:r>
              <a:rPr lang="de-DE" dirty="0" smtClean="0"/>
              <a:t> E1-E3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activ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, all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coded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clearly</a:t>
            </a:r>
            <a:r>
              <a:rPr lang="de-DE" dirty="0" smtClean="0"/>
              <a:t> </a:t>
            </a:r>
            <a:r>
              <a:rPr lang="de-DE" dirty="0" err="1" smtClean="0"/>
              <a:t>labeled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49" y="1916113"/>
            <a:ext cx="5841852" cy="421005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930" y="188640"/>
            <a:ext cx="7488000" cy="576000"/>
          </a:xfrm>
        </p:spPr>
        <p:txBody>
          <a:bodyPr/>
          <a:lstStyle/>
          <a:p>
            <a:r>
              <a:rPr lang="de-DE" dirty="0" smtClean="0"/>
              <a:t>Power </a:t>
            </a:r>
            <a:r>
              <a:rPr lang="de-DE" dirty="0" err="1" smtClean="0"/>
              <a:t>converter</a:t>
            </a:r>
            <a:r>
              <a:rPr lang="de-DE" dirty="0" smtClean="0"/>
              <a:t>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699740" y="1988800"/>
            <a:ext cx="2736380" cy="1152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756010" y="3140960"/>
            <a:ext cx="4400210" cy="194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756010" y="5084784"/>
            <a:ext cx="4400210" cy="504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95536" y="1988800"/>
            <a:ext cx="129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Thyrister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stage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3461934"/>
            <a:ext cx="129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Parallel </a:t>
            </a:r>
            <a:r>
              <a:rPr lang="de-DE" dirty="0" err="1" smtClean="0"/>
              <a:t>feeding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73419" y="5013876"/>
            <a:ext cx="129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COSY </a:t>
            </a:r>
            <a:r>
              <a:rPr lang="de-DE" dirty="0" err="1" smtClean="0"/>
              <a:t>dipole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 24 (25)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259540" y="2492870"/>
            <a:ext cx="136819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550" y="3805156"/>
            <a:ext cx="3600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1331550" y="5337042"/>
            <a:ext cx="360050" cy="3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95536" y="1340710"/>
            <a:ext cx="684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o</a:t>
            </a:r>
            <a:r>
              <a:rPr lang="de-DE" dirty="0" err="1" smtClean="0"/>
              <a:t>utput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b="1" dirty="0" smtClean="0"/>
              <a:t>5000 A</a:t>
            </a:r>
            <a:r>
              <a:rPr lang="de-DE" dirty="0" smtClean="0"/>
              <a:t> (20ppm),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b="1" dirty="0" smtClean="0"/>
              <a:t>1250 V</a:t>
            </a:r>
            <a:r>
              <a:rPr lang="de-DE" dirty="0" smtClean="0"/>
              <a:t>, </a:t>
            </a:r>
            <a:r>
              <a:rPr lang="de-DE" b="1" dirty="0" smtClean="0"/>
              <a:t>6.25 MW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698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 smtClean="0"/>
              <a:t>Necessary modifications and difficulties </a:t>
            </a:r>
            <a:r>
              <a:rPr lang="en-US" dirty="0"/>
              <a:t>  </a:t>
            </a:r>
            <a:r>
              <a:rPr lang="en-US" dirty="0" smtClean="0"/>
              <a:t> in developing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944" y="1268700"/>
            <a:ext cx="8568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terminal </a:t>
            </a:r>
            <a:r>
              <a:rPr lang="de-DE" dirty="0" err="1" smtClean="0"/>
              <a:t>blocks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terminal </a:t>
            </a:r>
            <a:r>
              <a:rPr lang="de-DE" dirty="0" err="1" smtClean="0"/>
              <a:t>positioning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r>
              <a:rPr lang="de-DE" b="1" dirty="0" err="1" smtClean="0"/>
              <a:t>Difficulties</a:t>
            </a:r>
            <a:r>
              <a:rPr lang="de-DE" b="1" dirty="0" smtClean="0"/>
              <a:t> </a:t>
            </a:r>
            <a:r>
              <a:rPr lang="de-DE" b="1" dirty="0" err="1" smtClean="0"/>
              <a:t>during</a:t>
            </a:r>
            <a:r>
              <a:rPr lang="de-DE" b="1" dirty="0" smtClean="0"/>
              <a:t> </a:t>
            </a:r>
            <a:r>
              <a:rPr lang="de-DE" b="1" dirty="0" err="1" smtClean="0"/>
              <a:t>planning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development</a:t>
            </a:r>
            <a:r>
              <a:rPr lang="de-DE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dipol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maintenance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Subtle</a:t>
            </a:r>
            <a:r>
              <a:rPr lang="de-DE" dirty="0" smtClean="0"/>
              <a:t> </a:t>
            </a:r>
            <a:r>
              <a:rPr lang="de-DE" dirty="0" err="1"/>
              <a:t>differences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 smtClean="0"/>
              <a:t>version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Handmade</a:t>
            </a:r>
            <a:r>
              <a:rPr lang="de-DE" dirty="0"/>
              <a:t> </a:t>
            </a:r>
            <a:r>
              <a:rPr lang="de-DE" dirty="0" err="1"/>
              <a:t>connections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 smtClean="0"/>
              <a:t>pcb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Power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converter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Interaction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between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thyristor- &amp; parallel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feeding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stage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Development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steps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parallel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feeding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by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Markus Retzlaff &amp;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75000"/>
                  </a:schemeClr>
                </a:solidFill>
              </a:rPr>
              <a:t>Development </a:t>
            </a:r>
            <a:r>
              <a:rPr lang="de-DE" sz="2200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transistor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75000"/>
                  </a:schemeClr>
                </a:solidFill>
              </a:rPr>
              <a:t>driver</a:t>
            </a:r>
            <a:r>
              <a:rPr lang="de-DE" sz="22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2200" dirty="0" err="1" smtClean="0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2200" dirty="0" smtClean="0">
                <a:solidFill>
                  <a:schemeClr val="bg1">
                    <a:lumMod val="75000"/>
                  </a:schemeClr>
                </a:solidFill>
              </a:rPr>
              <a:t>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Development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new</a:t>
            </a:r>
            <a:r>
              <a:rPr lang="de-DE" sz="2200" dirty="0"/>
              <a:t> linear </a:t>
            </a:r>
            <a:r>
              <a:rPr lang="de-DE" sz="2200" dirty="0" err="1"/>
              <a:t>stage</a:t>
            </a:r>
            <a:r>
              <a:rPr lang="de-DE" sz="2200" dirty="0"/>
              <a:t>, </a:t>
            </a:r>
            <a:r>
              <a:rPr lang="de-DE" sz="2200" dirty="0" err="1"/>
              <a:t>by</a:t>
            </a:r>
            <a:r>
              <a:rPr lang="de-DE" sz="2200" dirty="0"/>
              <a:t> Markus Retzlaff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8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268700"/>
            <a:ext cx="6096000" cy="4572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 smtClean="0"/>
              <a:t>Interface for the new linear stage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42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1547580" y="1916790"/>
            <a:ext cx="937690" cy="2451457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4211950" y="1916790"/>
            <a:ext cx="2089850" cy="2451457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4211950" y="3340673"/>
            <a:ext cx="2089850" cy="2032597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0" y="1916790"/>
            <a:ext cx="4067930" cy="144643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70" y="4348000"/>
            <a:ext cx="2758440" cy="1097280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>
          <a:xfrm flipH="1">
            <a:off x="1547580" y="3363224"/>
            <a:ext cx="937690" cy="2010046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971500" y="767278"/>
            <a:ext cx="662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Same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mainboard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Ehrlich\Desktop\Chris\Projekte\Projekt_Dipol_Ansteuerung_BUZ45\Bilder\V1.21\Fotos\IMG_0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1268701"/>
            <a:ext cx="60960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268700"/>
            <a:ext cx="6096000" cy="4572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 smtClean="0"/>
              <a:t>Interface for the new linear stage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43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80" y="4365130"/>
            <a:ext cx="2880400" cy="10241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30" y="4437140"/>
            <a:ext cx="431800" cy="8178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00" y="4482860"/>
            <a:ext cx="441960" cy="77216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71500" y="763346"/>
            <a:ext cx="71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Same </a:t>
            </a:r>
            <a:r>
              <a:rPr lang="de-DE" dirty="0" err="1" smtClean="0"/>
              <a:t>Reset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Transistormonitoring</a:t>
            </a:r>
            <a:r>
              <a:rPr lang="de-DE" dirty="0" smtClean="0"/>
              <a:t> </a:t>
            </a:r>
            <a:r>
              <a:rPr lang="de-DE" smtClean="0"/>
              <a:t>signals</a:t>
            </a:r>
            <a:endParaRPr lang="de-DE" dirty="0"/>
          </a:p>
        </p:txBody>
      </p:sp>
      <p:pic>
        <p:nvPicPr>
          <p:cNvPr id="18" name="Picture 3" descr="D:\COSY\System\Dipol\Neubau PE\Analogstufe\Bilder\DSCN2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4180" y="4022070"/>
            <a:ext cx="2169429" cy="14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7452400" y="5589300"/>
            <a:ext cx="0" cy="504070"/>
          </a:xfrm>
          <a:prstGeom prst="line">
            <a:avLst/>
          </a:prstGeom>
          <a:ln w="508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059790" y="6093370"/>
            <a:ext cx="4410066" cy="0"/>
          </a:xfrm>
          <a:prstGeom prst="line">
            <a:avLst/>
          </a:prstGeom>
          <a:ln w="508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059790" y="5255020"/>
            <a:ext cx="0" cy="838350"/>
          </a:xfrm>
          <a:prstGeom prst="line">
            <a:avLst/>
          </a:prstGeom>
          <a:ln w="508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3131800" y="5661310"/>
            <a:ext cx="2880400" cy="0"/>
          </a:xfrm>
          <a:prstGeom prst="line">
            <a:avLst/>
          </a:prstGeom>
          <a:ln w="254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3203810" y="5517290"/>
            <a:ext cx="2299370" cy="0"/>
          </a:xfrm>
          <a:prstGeom prst="line">
            <a:avLst/>
          </a:prstGeom>
          <a:ln w="254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3134737" y="5255020"/>
            <a:ext cx="0" cy="406290"/>
          </a:xfrm>
          <a:prstGeom prst="line">
            <a:avLst/>
          </a:prstGeom>
          <a:ln w="254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203810" y="5255020"/>
            <a:ext cx="0" cy="262270"/>
          </a:xfrm>
          <a:prstGeom prst="line">
            <a:avLst/>
          </a:prstGeom>
          <a:ln w="254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5503180" y="5258179"/>
            <a:ext cx="0" cy="262270"/>
          </a:xfrm>
          <a:prstGeom prst="line">
            <a:avLst/>
          </a:prstGeom>
          <a:ln w="254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6012200" y="5255020"/>
            <a:ext cx="0" cy="406290"/>
          </a:xfrm>
          <a:prstGeom prst="line">
            <a:avLst/>
          </a:prstGeom>
          <a:ln w="254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CPA\2016\Bi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86" y="1013249"/>
            <a:ext cx="4008583" cy="53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old linear </a:t>
            </a:r>
            <a:r>
              <a:rPr lang="en-US" dirty="0"/>
              <a:t>stage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944" y="1268700"/>
            <a:ext cx="4464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MOSFETS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in parallel,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drain</a:t>
            </a:r>
            <a:r>
              <a:rPr lang="de-DE" dirty="0" smtClean="0"/>
              <a:t> </a:t>
            </a:r>
            <a:r>
              <a:rPr lang="de-DE" dirty="0" err="1" smtClean="0"/>
              <a:t>resistors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symmetry</a:t>
            </a:r>
            <a:r>
              <a:rPr lang="de-DE" dirty="0" smtClean="0"/>
              <a:t>, so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rely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symmetery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transistors</a:t>
            </a:r>
            <a:r>
              <a:rPr lang="de-DE" dirty="0" smtClean="0"/>
              <a:t> </a:t>
            </a:r>
            <a:r>
              <a:rPr lang="de-DE" dirty="0" err="1" smtClean="0"/>
              <a:t>themselfs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Groups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six</a:t>
            </a:r>
            <a:r>
              <a:rPr lang="de-DE" dirty="0" smtClean="0"/>
              <a:t> </a:t>
            </a:r>
            <a:r>
              <a:rPr lang="de-DE" dirty="0" err="1" smtClean="0"/>
              <a:t>transistors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supervized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drifts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broken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Modern </a:t>
            </a:r>
            <a:r>
              <a:rPr lang="de-DE" dirty="0" err="1" smtClean="0"/>
              <a:t>versions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MOSFETs (BUZ45A)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enormous</a:t>
            </a:r>
            <a:r>
              <a:rPr lang="de-DE" dirty="0" smtClean="0"/>
              <a:t> </a:t>
            </a:r>
            <a:r>
              <a:rPr lang="de-DE" dirty="0" err="1" smtClean="0"/>
              <a:t>drifts</a:t>
            </a:r>
            <a:r>
              <a:rPr lang="de-DE" dirty="0" smtClean="0"/>
              <a:t>, so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in parallel </a:t>
            </a:r>
            <a:r>
              <a:rPr lang="de-DE" dirty="0" err="1" smtClean="0"/>
              <a:t>connection</a:t>
            </a:r>
            <a:r>
              <a:rPr lang="de-DE" dirty="0" smtClean="0"/>
              <a:t>.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discard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3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new linear </a:t>
            </a:r>
            <a:r>
              <a:rPr lang="en-US" dirty="0"/>
              <a:t>stage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944" y="1268700"/>
            <a:ext cx="5256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Each</a:t>
            </a:r>
            <a:r>
              <a:rPr lang="de-DE" dirty="0" smtClean="0"/>
              <a:t> MOSFET </a:t>
            </a:r>
            <a:r>
              <a:rPr lang="de-DE" dirty="0" err="1" smtClean="0"/>
              <a:t>has</a:t>
            </a:r>
            <a:r>
              <a:rPr lang="de-DE" dirty="0" smtClean="0"/>
              <a:t> ist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,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symmetry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Each</a:t>
            </a:r>
            <a:r>
              <a:rPr lang="de-DE" dirty="0" smtClean="0"/>
              <a:t> MOSFET </a:t>
            </a:r>
            <a:r>
              <a:rPr lang="de-DE" dirty="0" err="1" smtClean="0"/>
              <a:t>has</a:t>
            </a:r>
            <a:r>
              <a:rPr lang="de-DE" dirty="0" smtClean="0"/>
              <a:t> ist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MOSFET </a:t>
            </a:r>
            <a:r>
              <a:rPr lang="de-DE" dirty="0" err="1" smtClean="0"/>
              <a:t>from</a:t>
            </a:r>
            <a:r>
              <a:rPr lang="de-DE" dirty="0" smtClean="0"/>
              <a:t> IXYS </a:t>
            </a:r>
            <a:r>
              <a:rPr lang="de-DE" dirty="0" err="1" smtClean="0"/>
              <a:t>specially</a:t>
            </a:r>
            <a:r>
              <a:rPr lang="de-DE" dirty="0" smtClean="0"/>
              <a:t>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linear </a:t>
            </a:r>
            <a:r>
              <a:rPr lang="de-DE" dirty="0" err="1" smtClean="0"/>
              <a:t>regulation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SOT-227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TO-3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051" name="Picture 3" descr="D:\COSY\System\Dipol\Neubau PE\Analogstufe\Bilder\DSCN2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8959" y="2545961"/>
            <a:ext cx="4448824" cy="29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new linear </a:t>
            </a:r>
            <a:r>
              <a:rPr lang="en-US" dirty="0"/>
              <a:t>stage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944" y="1268700"/>
            <a:ext cx="7560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Easy </a:t>
            </a:r>
            <a:r>
              <a:rPr lang="de-DE" dirty="0" err="1" smtClean="0"/>
              <a:t>daisy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 </a:t>
            </a:r>
            <a:r>
              <a:rPr lang="de-DE" dirty="0" err="1" smtClean="0"/>
              <a:t>boards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FFC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bus</a:t>
            </a:r>
            <a:r>
              <a:rPr lang="de-DE" dirty="0" smtClean="0"/>
              <a:t> </a:t>
            </a:r>
            <a:r>
              <a:rPr lang="de-DE" dirty="0" err="1" smtClean="0"/>
              <a:t>bars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050" name="Picture 2" descr="D:\COSY\System\Dipol\Neubau PE\DSCN01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t="24183" r="7216" b="27032"/>
          <a:stretch/>
        </p:blipFill>
        <p:spPr bwMode="auto">
          <a:xfrm>
            <a:off x="539440" y="2236634"/>
            <a:ext cx="8318090" cy="35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44" y="197046"/>
            <a:ext cx="7488000" cy="576000"/>
          </a:xfrm>
        </p:spPr>
        <p:txBody>
          <a:bodyPr/>
          <a:lstStyle/>
          <a:p>
            <a:r>
              <a:rPr lang="en-US" dirty="0" smtClean="0"/>
              <a:t>Outlook for the linear </a:t>
            </a:r>
            <a:r>
              <a:rPr lang="en-US" dirty="0"/>
              <a:t>stage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47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944" y="1268700"/>
            <a:ext cx="7560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intermediate </a:t>
            </a:r>
            <a:r>
              <a:rPr lang="de-DE" dirty="0" err="1" smtClean="0"/>
              <a:t>circuit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,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. This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dramatically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power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linear </a:t>
            </a:r>
            <a:r>
              <a:rPr lang="de-DE" dirty="0" err="1" smtClean="0"/>
              <a:t>stage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also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transistors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This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realized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source</a:t>
            </a:r>
            <a:r>
              <a:rPr lang="de-DE" dirty="0" smtClean="0"/>
              <a:t>- / sink power </a:t>
            </a:r>
            <a:r>
              <a:rPr lang="de-DE" dirty="0" err="1" smtClean="0"/>
              <a:t>converter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feed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back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mains</a:t>
            </a:r>
            <a:r>
              <a:rPr lang="de-DE" dirty="0" smtClean="0"/>
              <a:t>,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discharging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42129" y="908650"/>
            <a:ext cx="7488832" cy="4209331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Thanks</a:t>
            </a:r>
            <a:r>
              <a:rPr lang="de-DE" sz="2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lang="de-DE" sz="2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your</a:t>
            </a:r>
            <a:r>
              <a:rPr lang="de-DE" sz="2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2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attention</a:t>
            </a:r>
            <a:endParaRPr lang="de-DE" sz="2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rtl="0" eaLnBrk="1" latinLnBrk="0" hangingPunct="1"/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0" y="1254307"/>
            <a:ext cx="7502279" cy="38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Power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converter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Interaction </a:t>
            </a:r>
            <a:r>
              <a:rPr lang="de-DE" sz="2200" dirty="0" err="1"/>
              <a:t>between</a:t>
            </a:r>
            <a:r>
              <a:rPr lang="de-DE" sz="2200" dirty="0"/>
              <a:t> thyristor- &amp; parallel </a:t>
            </a:r>
            <a:r>
              <a:rPr lang="de-DE" sz="2200" dirty="0" err="1"/>
              <a:t>feeding</a:t>
            </a:r>
            <a:r>
              <a:rPr lang="de-DE" sz="2200" dirty="0"/>
              <a:t>- </a:t>
            </a:r>
            <a:r>
              <a:rPr lang="de-DE" sz="2200" dirty="0" err="1" smtClean="0"/>
              <a:t>stage</a:t>
            </a:r>
            <a:endParaRPr lang="de-D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Development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steps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parallel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feeding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by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Markus Retzlaff &amp;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Development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transistor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by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Development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linear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stage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Markus Retzlaff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5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48" y="1927087"/>
            <a:ext cx="5646105" cy="4210050"/>
          </a:xfrm>
        </p:spPr>
      </p:pic>
      <p:sp>
        <p:nvSpPr>
          <p:cNvPr id="5" name="Textfeld 4"/>
          <p:cNvSpPr txBox="1"/>
          <p:nvPr/>
        </p:nvSpPr>
        <p:spPr>
          <a:xfrm>
            <a:off x="539552" y="2060848"/>
            <a:ext cx="2042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Main </a:t>
            </a:r>
            <a:r>
              <a:rPr lang="de-DE" dirty="0" err="1" smtClean="0"/>
              <a:t>Current</a:t>
            </a:r>
            <a:r>
              <a:rPr lang="de-DE" dirty="0"/>
              <a:t> </a:t>
            </a:r>
          </a:p>
          <a:p>
            <a:r>
              <a:rPr lang="de-DE" b="1" dirty="0" smtClean="0"/>
              <a:t>IM = IS + IP</a:t>
            </a:r>
          </a:p>
          <a:p>
            <a:endParaRPr lang="de-DE" dirty="0"/>
          </a:p>
          <a:p>
            <a:r>
              <a:rPr lang="de-DE" dirty="0" smtClean="0"/>
              <a:t>Thyristor </a:t>
            </a:r>
            <a:r>
              <a:rPr lang="de-DE" dirty="0" err="1" smtClean="0"/>
              <a:t>Current</a:t>
            </a:r>
            <a:endParaRPr lang="de-DE" dirty="0" smtClean="0"/>
          </a:p>
          <a:p>
            <a:r>
              <a:rPr lang="de-DE" dirty="0" smtClean="0"/>
              <a:t>	</a:t>
            </a:r>
            <a:r>
              <a:rPr lang="de-DE" b="1" dirty="0" smtClean="0"/>
              <a:t>IS</a:t>
            </a:r>
          </a:p>
          <a:p>
            <a:endParaRPr lang="de-DE" dirty="0"/>
          </a:p>
          <a:p>
            <a:r>
              <a:rPr lang="de-DE" dirty="0" err="1" smtClean="0"/>
              <a:t>Prallel</a:t>
            </a:r>
            <a:r>
              <a:rPr lang="de-DE" dirty="0" smtClean="0"/>
              <a:t> </a:t>
            </a:r>
            <a:r>
              <a:rPr lang="de-DE" dirty="0" err="1" smtClean="0"/>
              <a:t>feeding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 smtClean="0"/>
          </a:p>
          <a:p>
            <a:r>
              <a:rPr lang="de-DE" dirty="0" smtClean="0"/>
              <a:t>	</a:t>
            </a:r>
            <a:r>
              <a:rPr lang="de-DE" b="1" dirty="0" smtClean="0"/>
              <a:t>IP</a:t>
            </a:r>
            <a:endParaRPr lang="de-DE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907704" y="2564904"/>
            <a:ext cx="3096344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1907704" y="2965285"/>
            <a:ext cx="3096344" cy="4092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907704" y="4437112"/>
            <a:ext cx="2880320" cy="713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02723"/>
            <a:ext cx="7488000" cy="576000"/>
          </a:xfrm>
        </p:spPr>
        <p:txBody>
          <a:bodyPr/>
          <a:lstStyle/>
          <a:p>
            <a:r>
              <a:rPr lang="de-DE" dirty="0" smtClean="0"/>
              <a:t>Interaction </a:t>
            </a:r>
            <a:r>
              <a:rPr lang="de-DE" dirty="0" err="1" smtClean="0"/>
              <a:t>between</a:t>
            </a:r>
            <a:r>
              <a:rPr lang="de-DE" dirty="0" smtClean="0"/>
              <a:t> thyristor- &amp; parallel </a:t>
            </a:r>
            <a:r>
              <a:rPr lang="de-DE" dirty="0" err="1" smtClean="0"/>
              <a:t>feeding</a:t>
            </a:r>
            <a:r>
              <a:rPr lang="de-DE" dirty="0" smtClean="0"/>
              <a:t>- </a:t>
            </a:r>
            <a:r>
              <a:rPr lang="de-DE" dirty="0" err="1" smtClean="0"/>
              <a:t>stage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6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Power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converter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Interaction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between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thyristor- &amp; parallel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feeding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stage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Development </a:t>
            </a:r>
            <a:r>
              <a:rPr lang="de-DE" sz="2200" dirty="0" err="1"/>
              <a:t>steps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new</a:t>
            </a:r>
            <a:r>
              <a:rPr lang="de-DE" sz="2200" dirty="0"/>
              <a:t> parallel </a:t>
            </a:r>
            <a:r>
              <a:rPr lang="de-DE" sz="2200" dirty="0" err="1" smtClean="0"/>
              <a:t>feeding</a:t>
            </a:r>
            <a:r>
              <a:rPr lang="de-DE" sz="2200" dirty="0" smtClean="0"/>
              <a:t>, </a:t>
            </a:r>
            <a:r>
              <a:rPr lang="de-DE" sz="2200" dirty="0" err="1" smtClean="0"/>
              <a:t>by</a:t>
            </a:r>
            <a:r>
              <a:rPr lang="de-DE" sz="2200" dirty="0" smtClean="0"/>
              <a:t> Markus Retzlaff &amp;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Development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transistor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driver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by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Development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linear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stage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Markus Retzlaff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2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10" y="188550"/>
            <a:ext cx="7488000" cy="576000"/>
          </a:xfrm>
        </p:spPr>
        <p:txBody>
          <a:bodyPr/>
          <a:lstStyle/>
          <a:p>
            <a:r>
              <a:rPr lang="de-DE" dirty="0" smtClean="0"/>
              <a:t>Development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parallel </a:t>
            </a:r>
            <a:r>
              <a:rPr lang="de-DE" dirty="0" err="1" smtClean="0"/>
              <a:t>feeding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5508756" y="3896868"/>
            <a:ext cx="2663744" cy="16717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823795" y="4312100"/>
            <a:ext cx="203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3789050"/>
            <a:ext cx="2555720" cy="1779538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 flipV="1">
            <a:off x="3347830" y="4653170"/>
            <a:ext cx="2160926" cy="28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3382574" y="2969168"/>
            <a:ext cx="2197566" cy="9639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763610" y="3077330"/>
            <a:ext cx="0" cy="6888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835620" y="3050386"/>
            <a:ext cx="1224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Extension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new</a:t>
            </a:r>
            <a:r>
              <a:rPr lang="de-DE" sz="1400" dirty="0" smtClean="0"/>
              <a:t> linear </a:t>
            </a:r>
            <a:r>
              <a:rPr lang="de-DE" sz="1400" dirty="0" err="1" smtClean="0"/>
              <a:t>stage</a:t>
            </a:r>
            <a:endParaRPr lang="de-DE" sz="1400" dirty="0"/>
          </a:p>
        </p:txBody>
      </p:sp>
      <p:sp>
        <p:nvSpPr>
          <p:cNvPr id="31" name="Textfeld 30"/>
          <p:cNvSpPr txBox="1"/>
          <p:nvPr/>
        </p:nvSpPr>
        <p:spPr>
          <a:xfrm rot="1517272">
            <a:off x="3373283" y="3082284"/>
            <a:ext cx="234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New </a:t>
            </a:r>
            <a:r>
              <a:rPr lang="de-DE" sz="1400" dirty="0" err="1" smtClean="0"/>
              <a:t>transistor</a:t>
            </a:r>
            <a:r>
              <a:rPr lang="de-DE" sz="1400" dirty="0" smtClean="0"/>
              <a:t> </a:t>
            </a:r>
            <a:r>
              <a:rPr lang="de-DE" sz="1400" dirty="0" err="1" smtClean="0"/>
              <a:t>gate</a:t>
            </a:r>
            <a:r>
              <a:rPr lang="de-DE" sz="1400" dirty="0" smtClean="0"/>
              <a:t> </a:t>
            </a:r>
            <a:r>
              <a:rPr lang="de-DE" sz="1400" dirty="0" err="1" smtClean="0"/>
              <a:t>driver</a:t>
            </a:r>
            <a:endParaRPr lang="de-DE" sz="1400" dirty="0"/>
          </a:p>
        </p:txBody>
      </p:sp>
      <p:sp>
        <p:nvSpPr>
          <p:cNvPr id="34" name="Textfeld 33"/>
          <p:cNvSpPr txBox="1"/>
          <p:nvPr/>
        </p:nvSpPr>
        <p:spPr>
          <a:xfrm>
            <a:off x="3518614" y="4345393"/>
            <a:ext cx="213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New linear </a:t>
            </a:r>
            <a:r>
              <a:rPr lang="de-DE" sz="1400" dirty="0" err="1" smtClean="0"/>
              <a:t>stage</a:t>
            </a:r>
            <a:endParaRPr lang="de-DE" sz="1400" dirty="0"/>
          </a:p>
        </p:txBody>
      </p:sp>
      <p:sp>
        <p:nvSpPr>
          <p:cNvPr id="38" name="Textfeld 37"/>
          <p:cNvSpPr txBox="1"/>
          <p:nvPr/>
        </p:nvSpPr>
        <p:spPr>
          <a:xfrm rot="16200000">
            <a:off x="-276114" y="1894517"/>
            <a:ext cx="1629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>
                <a:solidFill>
                  <a:srgbClr val="7030A0"/>
                </a:solidFill>
              </a:rPr>
              <a:t>by</a:t>
            </a:r>
            <a:r>
              <a:rPr lang="de-DE" sz="1100" b="1" dirty="0" smtClean="0">
                <a:solidFill>
                  <a:srgbClr val="7030A0"/>
                </a:solidFill>
              </a:rPr>
              <a:t> Christian Ehrlich</a:t>
            </a:r>
          </a:p>
          <a:p>
            <a:endParaRPr lang="de-DE" sz="1100" b="1" dirty="0">
              <a:solidFill>
                <a:srgbClr val="7030A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rot="16200000">
            <a:off x="-276114" y="4437726"/>
            <a:ext cx="1629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>
                <a:solidFill>
                  <a:srgbClr val="7030A0"/>
                </a:solidFill>
              </a:rPr>
              <a:t>by</a:t>
            </a:r>
            <a:r>
              <a:rPr lang="de-DE" sz="1100" b="1" dirty="0" smtClean="0">
                <a:solidFill>
                  <a:srgbClr val="7030A0"/>
                </a:solidFill>
              </a:rPr>
              <a:t> Markus Retzlaff</a:t>
            </a:r>
          </a:p>
          <a:p>
            <a:endParaRPr lang="de-DE" sz="1100" b="1" dirty="0">
              <a:solidFill>
                <a:srgbClr val="7030A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9" y="1166202"/>
            <a:ext cx="2556891" cy="19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1570" y="980660"/>
            <a:ext cx="7488832" cy="4209331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Power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converter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DE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Interaction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between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thyristor- &amp; parallel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feeding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stage</a:t>
            </a:r>
            <a:endParaRPr lang="de-DE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Development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steps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6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parallel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feeding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2200" dirty="0" err="1" smtClean="0">
                <a:solidFill>
                  <a:schemeClr val="bg1">
                    <a:lumMod val="65000"/>
                  </a:schemeClr>
                </a:solidFill>
              </a:rPr>
              <a:t>by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 Markus Retzlaff &amp;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Development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transistor</a:t>
            </a:r>
            <a:r>
              <a:rPr lang="de-DE" sz="2200" dirty="0"/>
              <a:t> </a:t>
            </a:r>
            <a:r>
              <a:rPr lang="de-DE" sz="2200" dirty="0" err="1" smtClean="0"/>
              <a:t>driver</a:t>
            </a:r>
            <a:r>
              <a:rPr lang="de-DE" sz="2200" dirty="0" smtClean="0"/>
              <a:t>, </a:t>
            </a:r>
            <a:r>
              <a:rPr lang="de-DE" sz="2200" dirty="0" err="1" smtClean="0"/>
              <a:t>by</a:t>
            </a:r>
            <a:r>
              <a:rPr lang="de-DE" sz="2200" dirty="0" smtClean="0"/>
              <a:t> Christian Ehrlich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Development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linear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stage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Markus Retzlaff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6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Jülich">
      <a:dk1>
        <a:sysClr val="windowText" lastClr="000000"/>
      </a:dk1>
      <a:lt1>
        <a:sysClr val="window" lastClr="FFFFFF"/>
      </a:lt1>
      <a:dk2>
        <a:srgbClr val="005B82"/>
      </a:dk2>
      <a:lt2>
        <a:srgbClr val="EEECE1"/>
      </a:lt2>
      <a:accent1>
        <a:srgbClr val="002060"/>
      </a:accent1>
      <a:accent2>
        <a:srgbClr val="00007F"/>
      </a:accent2>
      <a:accent3>
        <a:srgbClr val="6565FF"/>
      </a:accent3>
      <a:accent4>
        <a:srgbClr val="9999FF"/>
      </a:accent4>
      <a:accent5>
        <a:srgbClr val="CBCBFF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Bildschirmpräsentation (4:3)</PresentationFormat>
  <Paragraphs>308</Paragraphs>
  <Slides>48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Larissa</vt:lpstr>
      <vt:lpstr>New active filter for COSY dipole power converter</vt:lpstr>
      <vt:lpstr>Summery</vt:lpstr>
      <vt:lpstr>Power converter overview</vt:lpstr>
      <vt:lpstr>Power converter overview</vt:lpstr>
      <vt:lpstr>PowerPoint-Präsentation</vt:lpstr>
      <vt:lpstr>Interaction between thyristor- &amp; parallel feeding- stage</vt:lpstr>
      <vt:lpstr>PowerPoint-Präsentation</vt:lpstr>
      <vt:lpstr>Development steps for the new parallel feeding</vt:lpstr>
      <vt:lpstr>PowerPoint-Präsentation</vt:lpstr>
      <vt:lpstr>The old transistor driver from 1988 </vt:lpstr>
      <vt:lpstr>The new transistor driver</vt:lpstr>
      <vt:lpstr>Global pcb setting indicator &amp; switch</vt:lpstr>
      <vt:lpstr>Single pcb setting idicator, „OK“</vt:lpstr>
      <vt:lpstr>Single pcb setting idicator, „wrong“</vt:lpstr>
      <vt:lpstr>Major functions</vt:lpstr>
      <vt:lpstr>Module functions</vt:lpstr>
      <vt:lpstr>Voltage monitor</vt:lpstr>
      <vt:lpstr>Module functions</vt:lpstr>
      <vt:lpstr>Grid synchronisation</vt:lpstr>
      <vt:lpstr>Module functions</vt:lpstr>
      <vt:lpstr>Fiber optic communication</vt:lpstr>
      <vt:lpstr>Module functions</vt:lpstr>
      <vt:lpstr>Input ports and MiniSemi monitoring</vt:lpstr>
      <vt:lpstr>Output ports</vt:lpstr>
      <vt:lpstr>Module functions</vt:lpstr>
      <vt:lpstr>Transistor gate driver</vt:lpstr>
      <vt:lpstr>Module functions</vt:lpstr>
      <vt:lpstr>Transistor monitoring</vt:lpstr>
      <vt:lpstr>Module functions</vt:lpstr>
      <vt:lpstr>Reset driver</vt:lpstr>
      <vt:lpstr>Module functions</vt:lpstr>
      <vt:lpstr>Logic for interlocks, „oben“ &amp; „unten“ </vt:lpstr>
      <vt:lpstr>Logic for interlocks, version „unten“</vt:lpstr>
      <vt:lpstr>Logic for interlocks, version „oben“</vt:lpstr>
      <vt:lpstr>Old mainboard had to be calibrated after repair, in case of an error</vt:lpstr>
      <vt:lpstr>The new mainboard is balanced in itself,  by calibration of the function modules</vt:lpstr>
      <vt:lpstr>Every spare parts are calibrated with the external  testing bench</vt:lpstr>
      <vt:lpstr>Repair without special knowledge about  the dipol power converter is possible</vt:lpstr>
      <vt:lpstr>Maintenance time is much shorter</vt:lpstr>
      <vt:lpstr>Necessary modifications and difficulties    in developing</vt:lpstr>
      <vt:lpstr>PowerPoint-Präsentation</vt:lpstr>
      <vt:lpstr>Interface for the new linear stage</vt:lpstr>
      <vt:lpstr>Interface for the new linear stage</vt:lpstr>
      <vt:lpstr>The old linear stage</vt:lpstr>
      <vt:lpstr>The new linear stage</vt:lpstr>
      <vt:lpstr>The new linear stage</vt:lpstr>
      <vt:lpstr>Outlook for the linear stage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Christian Ehrlich</cp:lastModifiedBy>
  <cp:revision>277</cp:revision>
  <cp:lastPrinted>2015-11-04T09:32:16Z</cp:lastPrinted>
  <dcterms:created xsi:type="dcterms:W3CDTF">2011-04-21T10:53:40Z</dcterms:created>
  <dcterms:modified xsi:type="dcterms:W3CDTF">2016-05-20T05:58:38Z</dcterms:modified>
</cp:coreProperties>
</file>