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5" r:id="rId2"/>
    <p:sldId id="257" r:id="rId3"/>
    <p:sldId id="256" r:id="rId4"/>
    <p:sldId id="264" r:id="rId5"/>
    <p:sldId id="289" r:id="rId6"/>
    <p:sldId id="292" r:id="rId7"/>
    <p:sldId id="261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93" r:id="rId17"/>
    <p:sldId id="294" r:id="rId18"/>
    <p:sldId id="29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86" r:id="rId28"/>
    <p:sldId id="290" r:id="rId29"/>
    <p:sldId id="287" r:id="rId30"/>
    <p:sldId id="291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EF077-4883-47F4-A9AC-CCBC7893D82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FEA45-6D0F-4BC0-BD4F-4FE8E7AE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74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4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9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01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930275"/>
          </a:xfrm>
          <a:prstGeom prst="rect">
            <a:avLst/>
          </a:prstGeom>
          <a:solidFill>
            <a:srgbClr val="695C4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TextBox 16"/>
          <p:cNvSpPr txBox="1">
            <a:spLocks noChangeArrowheads="1"/>
          </p:cNvSpPr>
          <p:nvPr userDrawn="1"/>
        </p:nvSpPr>
        <p:spPr bwMode="auto">
          <a:xfrm flipV="1">
            <a:off x="0" y="917575"/>
            <a:ext cx="9144000" cy="5940425"/>
          </a:xfrm>
          <a:prstGeom prst="rect">
            <a:avLst/>
          </a:prstGeom>
          <a:solidFill>
            <a:srgbClr val="EAE7E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" name="TextBox 17"/>
          <p:cNvSpPr txBox="1">
            <a:spLocks noChangeArrowheads="1"/>
          </p:cNvSpPr>
          <p:nvPr userDrawn="1"/>
        </p:nvSpPr>
        <p:spPr bwMode="auto">
          <a:xfrm>
            <a:off x="6818313" y="917575"/>
            <a:ext cx="2325687" cy="5940425"/>
          </a:xfrm>
          <a:prstGeom prst="rect">
            <a:avLst/>
          </a:prstGeom>
          <a:solidFill>
            <a:srgbClr val="8B181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76200" y="6324600"/>
            <a:ext cx="6096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600">
                <a:solidFill>
                  <a:srgbClr val="695C4C"/>
                </a:solidFill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r">
              <a:spcBef>
                <a:spcPct val="50000"/>
              </a:spcBef>
              <a:defRPr/>
            </a:pPr>
            <a:r>
              <a:rPr lang="en-US" sz="600">
                <a:solidFill>
                  <a:srgbClr val="695C4C"/>
                </a:solidFill>
                <a:cs typeface="Arial" charset="0"/>
              </a:rPr>
              <a:t>Propriété d’un consortium d’universités canadiennes, géré en co-entreprise à partir d’une contribution administrée par le Conseil national de recherches Canada</a:t>
            </a:r>
            <a:endParaRPr lang="en-US" sz="600" i="1">
              <a:solidFill>
                <a:srgbClr val="695C4C"/>
              </a:solidFill>
              <a:latin typeface="Arial Black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7" name="Picture 16" descr="TRIUMF_logo_white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47650" y="123825"/>
            <a:ext cx="2286000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6019800" y="304800"/>
            <a:ext cx="31242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>
                <a:solidFill>
                  <a:schemeClr val="bg1"/>
                </a:solidFill>
                <a:cs typeface="Arial" charset="0"/>
              </a:rPr>
              <a:t>Canada’s National Laboratory for Particle and Nuclear Physics </a:t>
            </a:r>
          </a:p>
          <a:p>
            <a:pPr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>
                <a:solidFill>
                  <a:schemeClr val="bg1"/>
                </a:solidFill>
              </a:rPr>
              <a:t>Laboratoire national canadien pour la recherche en physique nucléaire </a:t>
            </a:r>
          </a:p>
          <a:p>
            <a:pPr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>
                <a:solidFill>
                  <a:schemeClr val="bg1"/>
                </a:solidFill>
              </a:rPr>
              <a:t>et en physique des particules</a:t>
            </a:r>
            <a:endParaRPr lang="en-US" sz="70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60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0" y="0"/>
            <a:ext cx="9144000" cy="1109663"/>
            <a:chOff x="0" y="0"/>
            <a:chExt cx="9144000" cy="1109663"/>
          </a:xfrm>
        </p:grpSpPr>
        <p:sp>
          <p:nvSpPr>
            <p:cNvPr id="6" name="TextBox 5"/>
            <p:cNvSpPr txBox="1"/>
            <p:nvPr userDrawn="1"/>
          </p:nvSpPr>
          <p:spPr>
            <a:xfrm>
              <a:off x="0" y="0"/>
              <a:ext cx="9144000" cy="1109663"/>
            </a:xfrm>
            <a:prstGeom prst="rect">
              <a:avLst/>
            </a:prstGeom>
            <a:solidFill>
              <a:srgbClr val="695C4C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8" name="Picture 15" descr="TRIUMF_logo_white.eps"/>
            <p:cNvPicPr>
              <a:picLocks noChangeAspect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76200"/>
              <a:ext cx="1050925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C2477-7D20-4AD1-B544-15A925730FCD}" type="datetime1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C9246-9D1D-486A-B3D0-43B5320C8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81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3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9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08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15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9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4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1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3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5351B-471A-47B2-B935-11FB123E6A66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5BCEC-F7AF-4F2A-A147-C7748636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2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 txBox="1">
            <a:spLocks noChangeArrowheads="1"/>
          </p:cNvSpPr>
          <p:nvPr/>
        </p:nvSpPr>
        <p:spPr bwMode="auto">
          <a:xfrm>
            <a:off x="758825" y="2778125"/>
            <a:ext cx="5413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 smtClean="0">
                <a:solidFill>
                  <a:srgbClr val="004C84"/>
                </a:solidFill>
                <a:latin typeface="Myriad Pro" charset="0"/>
                <a:ea typeface="ＭＳ Ｐゴシック" pitchFamily="34" charset="-128"/>
              </a:rPr>
              <a:t>2.9 MW Cyclotron Main Magnet Power Supply</a:t>
            </a:r>
          </a:p>
          <a:p>
            <a:pPr algn="r"/>
            <a:r>
              <a:rPr lang="en-US" sz="1400" b="1" dirty="0">
                <a:solidFill>
                  <a:srgbClr val="2F6DD1"/>
                </a:solidFill>
                <a:latin typeface="Myriad Pro" charset="0"/>
                <a:ea typeface="ＭＳ Ｐゴシック" pitchFamily="34" charset="-128"/>
              </a:rPr>
              <a:t/>
            </a:r>
            <a:br>
              <a:rPr lang="en-US" sz="1400" b="1" dirty="0">
                <a:solidFill>
                  <a:srgbClr val="2F6DD1"/>
                </a:solidFill>
                <a:latin typeface="Myriad Pro" charset="0"/>
                <a:ea typeface="ＭＳ Ｐゴシック" pitchFamily="34" charset="-128"/>
              </a:rPr>
            </a:br>
            <a:endParaRPr lang="en-US" sz="1400" b="1" dirty="0">
              <a:solidFill>
                <a:srgbClr val="A7A295"/>
              </a:solidFill>
              <a:latin typeface="Myriad Pro" charset="0"/>
              <a:ea typeface="ＭＳ Ｐゴシック" pitchFamily="34" charset="-128"/>
            </a:endParaRPr>
          </a:p>
          <a:p>
            <a:pPr algn="r"/>
            <a:endParaRPr lang="en-US" sz="1400" b="1" dirty="0">
              <a:solidFill>
                <a:srgbClr val="A7A295"/>
              </a:solidFill>
              <a:latin typeface="Myriad Pro" charset="0"/>
              <a:ea typeface="ＭＳ Ｐゴシック" pitchFamily="34" charset="-128"/>
            </a:endParaRPr>
          </a:p>
          <a:p>
            <a:pPr algn="r"/>
            <a:endParaRPr lang="en-US" sz="1400" b="1" dirty="0">
              <a:solidFill>
                <a:srgbClr val="A7A295"/>
              </a:solidFill>
              <a:latin typeface="Myriad Pro" charset="0"/>
              <a:ea typeface="ＭＳ Ｐゴシック" pitchFamily="34" charset="-128"/>
            </a:endParaRPr>
          </a:p>
          <a:p>
            <a:pPr algn="r"/>
            <a:endParaRPr lang="en-US" sz="1400" b="1" dirty="0">
              <a:solidFill>
                <a:srgbClr val="A7A295"/>
              </a:solidFill>
              <a:latin typeface="Myriad Pro" charset="0"/>
              <a:ea typeface="ＭＳ Ｐゴシック" pitchFamily="34" charset="-128"/>
            </a:endParaRPr>
          </a:p>
          <a:p>
            <a:pPr algn="r"/>
            <a:endParaRPr lang="en-US" sz="1400" b="1" dirty="0">
              <a:solidFill>
                <a:srgbClr val="A7A295"/>
              </a:solidFill>
              <a:latin typeface="Myriad Pro" charset="0"/>
              <a:ea typeface="ＭＳ Ｐゴシック" pitchFamily="34" charset="-128"/>
            </a:endParaRPr>
          </a:p>
          <a:p>
            <a:pPr algn="r"/>
            <a:endParaRPr lang="en-US" sz="1400" b="1" dirty="0">
              <a:solidFill>
                <a:srgbClr val="A7A295"/>
              </a:solidFill>
              <a:latin typeface="Myriad Pro" charset="0"/>
              <a:ea typeface="ＭＳ Ｐゴシック" pitchFamily="34" charset="-128"/>
            </a:endParaRPr>
          </a:p>
          <a:p>
            <a:pPr algn="r"/>
            <a:endParaRPr lang="en-US" sz="1400" b="1" dirty="0">
              <a:solidFill>
                <a:srgbClr val="A7A295"/>
              </a:solidFill>
              <a:latin typeface="Myriad Pro" charset="0"/>
              <a:ea typeface="ＭＳ Ｐゴシック" pitchFamily="34" charset="-128"/>
            </a:endParaRPr>
          </a:p>
          <a:p>
            <a:pPr algn="r">
              <a:spcBef>
                <a:spcPct val="20000"/>
              </a:spcBef>
            </a:pPr>
            <a:r>
              <a:rPr lang="en-US" sz="1100" b="1" dirty="0">
                <a:solidFill>
                  <a:srgbClr val="004C84"/>
                </a:solidFill>
                <a:latin typeface="Myriad Pro" charset="0"/>
                <a:ea typeface="ＭＳ Ｐゴシック" pitchFamily="34" charset="-128"/>
              </a:rPr>
              <a:t>Dan Louie </a:t>
            </a:r>
            <a:r>
              <a:rPr lang="en-US" sz="1100" b="1" dirty="0">
                <a:solidFill>
                  <a:srgbClr val="A7A295"/>
                </a:solidFill>
                <a:latin typeface="Myriad Pro" charset="0"/>
              </a:rPr>
              <a:t>|</a:t>
            </a:r>
            <a:r>
              <a:rPr lang="en-US" sz="1100" b="1" dirty="0">
                <a:solidFill>
                  <a:srgbClr val="695C4C"/>
                </a:solidFill>
                <a:latin typeface="Myriad Pro" charset="0"/>
              </a:rPr>
              <a:t> </a:t>
            </a:r>
            <a:r>
              <a:rPr lang="en-US" sz="1100" b="1" dirty="0">
                <a:solidFill>
                  <a:srgbClr val="004C84"/>
                </a:solidFill>
                <a:latin typeface="Myriad Pro" charset="0"/>
                <a:ea typeface="ＭＳ Ｐゴシック" pitchFamily="34" charset="-128"/>
              </a:rPr>
              <a:t>TRIUMF</a:t>
            </a:r>
          </a:p>
          <a:p>
            <a:pPr algn="r"/>
            <a:endParaRPr lang="en-US" sz="1400" b="1" dirty="0">
              <a:solidFill>
                <a:srgbClr val="A7A295"/>
              </a:solidFill>
              <a:latin typeface="Myriad Pro" charset="0"/>
              <a:ea typeface="ＭＳ Ｐゴシック" pitchFamily="34" charset="-128"/>
            </a:endParaRPr>
          </a:p>
        </p:txBody>
      </p:sp>
      <p:pic>
        <p:nvPicPr>
          <p:cNvPr id="6" name="Picture 5" descr="P10009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508" y="1523999"/>
            <a:ext cx="2063263" cy="15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Cyclotron Magnet Power Supply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15" y="1217800"/>
            <a:ext cx="6910667" cy="51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Cyclotron Magnet Power Supply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3" y="1287556"/>
            <a:ext cx="6817659" cy="51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Cyclotron Magnet Power Supply – Major Components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4" name="Picture 13" descr="MM Block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903"/>
            <a:ext cx="9144000" cy="34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0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Cyclotron Magnet Power Supply – Control Cabinet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 descr="P10100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78" y="1272209"/>
            <a:ext cx="3694374" cy="4925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2790" y="1916264"/>
            <a:ext cx="28856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Analog Meter: AC Current, Output Volt, Output Current, Ground Current.</a:t>
            </a:r>
          </a:p>
          <a:p>
            <a:endParaRPr lang="en-US" dirty="0" smtClean="0"/>
          </a:p>
          <a:p>
            <a:r>
              <a:rPr lang="en-US" dirty="0" smtClean="0"/>
              <a:t>Many Interlock Indicator Lights. Supply has many internal fault protection.</a:t>
            </a:r>
          </a:p>
          <a:p>
            <a:endParaRPr lang="en-US" dirty="0" smtClean="0"/>
          </a:p>
          <a:p>
            <a:r>
              <a:rPr lang="en-US" dirty="0" smtClean="0"/>
              <a:t>Very stable voltage reference.</a:t>
            </a:r>
          </a:p>
          <a:p>
            <a:endParaRPr lang="en-US" dirty="0"/>
          </a:p>
          <a:p>
            <a:r>
              <a:rPr lang="en-US" dirty="0" smtClean="0"/>
              <a:t>Output is set via a 24-bit parallel digital interface.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69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Cyclotron Magnet Power Supply – Rectifier Cabinet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788458"/>
            <a:ext cx="5974974" cy="44812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2057400"/>
            <a:ext cx="250115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Contains:</a:t>
            </a:r>
          </a:p>
          <a:p>
            <a:r>
              <a:rPr lang="en-CA" sz="1600" dirty="0" smtClean="0"/>
              <a:t>Duel AC transformers</a:t>
            </a:r>
          </a:p>
          <a:p>
            <a:r>
              <a:rPr lang="en-CA" sz="1600" dirty="0" smtClean="0"/>
              <a:t>Rectifier Diodes</a:t>
            </a:r>
          </a:p>
          <a:p>
            <a:r>
              <a:rPr lang="en-CA" sz="1600" dirty="0" smtClean="0"/>
              <a:t>Inter-phase Transformer</a:t>
            </a:r>
          </a:p>
          <a:p>
            <a:r>
              <a:rPr lang="en-CA" sz="1600" dirty="0" smtClean="0"/>
              <a:t>Choke Inductor</a:t>
            </a:r>
          </a:p>
          <a:p>
            <a:r>
              <a:rPr lang="en-CA" sz="1600" dirty="0" smtClean="0"/>
              <a:t>Capacitor Filter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533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Cyclotron Magnet Power Supply – Duel AC Input Transformers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91418" y="1833843"/>
            <a:ext cx="3009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T1:</a:t>
            </a:r>
          </a:p>
          <a:p>
            <a:r>
              <a:rPr lang="en-CA" dirty="0" smtClean="0"/>
              <a:t>Delta – Delta arrangement</a:t>
            </a:r>
          </a:p>
          <a:p>
            <a:r>
              <a:rPr lang="en-CA" dirty="0" smtClean="0"/>
              <a:t>2255 kVA, 3 phase, 60 Hz</a:t>
            </a:r>
          </a:p>
          <a:p>
            <a:r>
              <a:rPr lang="en-CA" dirty="0" smtClean="0"/>
              <a:t>Primary 1174 V, 1074 A</a:t>
            </a:r>
          </a:p>
          <a:p>
            <a:r>
              <a:rPr lang="en-CA" dirty="0" smtClean="0"/>
              <a:t>Secondary 119 V, 10890 A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5291418" y="3612777"/>
            <a:ext cx="3009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T2:</a:t>
            </a:r>
          </a:p>
          <a:p>
            <a:r>
              <a:rPr lang="en-CA" dirty="0" smtClean="0"/>
              <a:t>Delta – Wye arrangement</a:t>
            </a:r>
          </a:p>
          <a:p>
            <a:r>
              <a:rPr lang="en-CA" dirty="0" smtClean="0"/>
              <a:t>2255 kVA, 3 phase, 60 Hz</a:t>
            </a:r>
          </a:p>
          <a:p>
            <a:r>
              <a:rPr lang="en-CA" dirty="0" smtClean="0"/>
              <a:t>Primary 1174 V, 1074 A</a:t>
            </a:r>
          </a:p>
          <a:p>
            <a:r>
              <a:rPr lang="en-CA" dirty="0" smtClean="0"/>
              <a:t>Secondary 119 V, 10890 A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2" y="1250575"/>
            <a:ext cx="3889562" cy="51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Cyclotron Magnet Power Supply – Transformer Water Leak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 descr="P100071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158990"/>
            <a:ext cx="4648200" cy="3619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08418" y="1676400"/>
            <a:ext cx="3886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Water was found on the floor next to the transformer cabinet on April 15</a:t>
            </a:r>
            <a:r>
              <a:rPr lang="en-US" baseline="30000" dirty="0"/>
              <a:t>th</a:t>
            </a:r>
            <a:r>
              <a:rPr lang="en-US" dirty="0"/>
              <a:t> 2012.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Proton therapy was taken place at the time and scheduled for another 2 days.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Initial assessment on the evening of April 15</a:t>
            </a:r>
            <a:r>
              <a:rPr lang="en-US" baseline="30000" dirty="0"/>
              <a:t>th</a:t>
            </a:r>
            <a:r>
              <a:rPr lang="en-US" dirty="0"/>
              <a:t> indicated the leak was in the power transformer </a:t>
            </a:r>
            <a:r>
              <a:rPr lang="en-US" dirty="0" smtClean="0"/>
              <a:t>TR1.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Decision was made to leave the power supply ON to complete patient treatment.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The power supply was immediately switched OFF after the final patient treatment on April 17</a:t>
            </a:r>
            <a:r>
              <a:rPr lang="en-US" baseline="30000" dirty="0"/>
              <a:t>th</a:t>
            </a:r>
            <a:r>
              <a:rPr lang="en-US" dirty="0"/>
              <a:t>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36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Cyclotron Magnet Power Supply – Transformer Construction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 descr="P100071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995606"/>
            <a:ext cx="4572000" cy="39479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490352" y="3057114"/>
            <a:ext cx="129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3657600"/>
            <a:ext cx="147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Primary Layer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4768334"/>
            <a:ext cx="171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Secondary Layer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9927" y="2041773"/>
            <a:ext cx="3962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Transformer </a:t>
            </a:r>
            <a:r>
              <a:rPr lang="en-US" dirty="0" smtClean="0"/>
              <a:t>has </a:t>
            </a:r>
            <a:r>
              <a:rPr lang="en-US" dirty="0"/>
              <a:t>3 layers of primary windings wrapped around the core with the secondary making up the 4</a:t>
            </a:r>
            <a:r>
              <a:rPr lang="en-US" baseline="30000" dirty="0"/>
              <a:t>th</a:t>
            </a:r>
            <a:r>
              <a:rPr lang="en-US" dirty="0"/>
              <a:t> outer most layer.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Both Primary and secondary windings constructed of ½” schedule-40 copper pipe.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Leak was located at the secondary winding of the middle phase.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Leak </a:t>
            </a:r>
            <a:r>
              <a:rPr lang="en-US" dirty="0"/>
              <a:t>rate was estimated to be about 5 liters per hour.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48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Cyclotron Magnet Power Supply – Transformer Water Leak – Actions and Results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5800" y="1447800"/>
            <a:ext cx="78486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Conventional fix of removing and rewinding the transformer would take up to 6 months.</a:t>
            </a:r>
            <a:endParaRPr lang="en-CA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An alternative experimental method of stopping the leak by lining the inner wall of the pipe with epoxy </a:t>
            </a:r>
            <a:r>
              <a:rPr lang="en-US" sz="1600" dirty="0" smtClean="0"/>
              <a:t>was employed</a:t>
            </a:r>
            <a:r>
              <a:rPr lang="en-US" sz="1600" dirty="0"/>
              <a:t>.</a:t>
            </a:r>
            <a:endParaRPr lang="en-CA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 The company selected to perform the work is </a:t>
            </a:r>
            <a:r>
              <a:rPr lang="en-US" sz="1600" dirty="0" err="1"/>
              <a:t>Curaflo</a:t>
            </a:r>
            <a:r>
              <a:rPr lang="en-US" sz="1600" dirty="0"/>
              <a:t>.</a:t>
            </a:r>
            <a:endParaRPr lang="en-CA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Calculation </a:t>
            </a:r>
            <a:r>
              <a:rPr lang="en-US" sz="1600" dirty="0"/>
              <a:t>was performed to estimate the rise in copper temperature due to the </a:t>
            </a:r>
            <a:r>
              <a:rPr lang="en-US" sz="1600" dirty="0" err="1"/>
              <a:t>thermo</a:t>
            </a:r>
            <a:r>
              <a:rPr lang="en-US" sz="1600" dirty="0"/>
              <a:t> insulating property of the epoxy coating. The increased in temperature was expected to be 5 degrees Celsius.</a:t>
            </a:r>
            <a:endParaRPr lang="en-CA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Two temperature sensors were installed. One to the treated winding, the other to a non-treated winding. After a warm up period, the treated winding temperature was 38 degrees Celsius; the non-treated winding was 34 degrees Celsius.</a:t>
            </a:r>
            <a:endParaRPr lang="en-CA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Reduction </a:t>
            </a:r>
            <a:r>
              <a:rPr lang="en-US" sz="1600" dirty="0"/>
              <a:t>in pipe wall thickness due to erosion is relatively minimal.</a:t>
            </a:r>
            <a:endParaRPr lang="en-CA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The contractor also noticed while the epoxy was emitting out of the pipe, the ‘gurgling’ sound made was more due to a small crack rather than a pin-hole.</a:t>
            </a:r>
            <a:endParaRPr lang="en-CA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The speculation is that the crack was cause by a onetime mechanical stress rather than wear and tear.</a:t>
            </a:r>
            <a:endParaRPr lang="en-CA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Treatment started on April 23rd, main magnet supply was turned ON April 25</a:t>
            </a:r>
            <a:r>
              <a:rPr lang="en-US" sz="1600" baseline="30000" dirty="0"/>
              <a:t>th</a:t>
            </a:r>
            <a:r>
              <a:rPr lang="en-US" sz="1600" dirty="0"/>
              <a:t>.</a:t>
            </a:r>
            <a:endParaRPr lang="en-CA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Cost of treatment was about $14,000Can.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3956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Cyclotron Magnet Power Supply – Rectifier Diodes Assembly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237129"/>
            <a:ext cx="3872753" cy="51636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1929" y="1568708"/>
            <a:ext cx="325867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Diode rating: 300 V – 1700 Amp</a:t>
            </a:r>
          </a:p>
          <a:p>
            <a:endParaRPr lang="en-CA" sz="1600" dirty="0" smtClean="0"/>
          </a:p>
          <a:p>
            <a:r>
              <a:rPr lang="en-CA" sz="1600" dirty="0" smtClean="0"/>
              <a:t>The outputs of T1 and T2 are rectified by duel six-phase full-wave diode assembly.</a:t>
            </a:r>
          </a:p>
          <a:p>
            <a:endParaRPr lang="en-CA" sz="1600" dirty="0"/>
          </a:p>
          <a:p>
            <a:r>
              <a:rPr lang="en-CA" sz="1600" dirty="0" smtClean="0"/>
              <a:t>The two outputs are connected in parallel to the common load through an interphase transformer.</a:t>
            </a:r>
          </a:p>
          <a:p>
            <a:endParaRPr lang="en-CA" sz="1600" dirty="0"/>
          </a:p>
          <a:p>
            <a:r>
              <a:rPr lang="en-CA" sz="1600" dirty="0" smtClean="0"/>
              <a:t>This combination results in 12-phase rectification with low ripple component.</a:t>
            </a:r>
          </a:p>
          <a:p>
            <a:endParaRPr lang="en-CA" sz="1600" dirty="0" smtClean="0"/>
          </a:p>
          <a:p>
            <a:endParaRPr lang="en-CA" sz="1600" dirty="0" smtClean="0"/>
          </a:p>
          <a:p>
            <a:endParaRPr lang="en-CA" sz="1600" dirty="0" smtClean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896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TRIUMFsit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23193"/>
            <a:ext cx="43703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269308" y="228600"/>
            <a:ext cx="8686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1F5D95"/>
                </a:solidFill>
                <a:latin typeface="Arial" charset="0"/>
              </a:rPr>
              <a:t>TRIUMF </a:t>
            </a:r>
            <a:r>
              <a:rPr lang="en-US" altLang="en-US" b="1" dirty="0" smtClean="0">
                <a:solidFill>
                  <a:srgbClr val="1F5D95"/>
                </a:solidFill>
                <a:latin typeface="Arial" charset="0"/>
              </a:rPr>
              <a:t>stands for TRI U</a:t>
            </a:r>
            <a:r>
              <a:rPr lang="en-US" altLang="en-US" b="1" dirty="0" smtClean="0">
                <a:solidFill>
                  <a:srgbClr val="00B0F0"/>
                </a:solidFill>
                <a:latin typeface="Arial" charset="0"/>
              </a:rPr>
              <a:t>niversity</a:t>
            </a:r>
            <a:r>
              <a:rPr lang="en-US" altLang="en-US" b="1" dirty="0" smtClean="0">
                <a:solidFill>
                  <a:srgbClr val="1F5D95"/>
                </a:solidFill>
                <a:latin typeface="Arial" charset="0"/>
              </a:rPr>
              <a:t> M</a:t>
            </a:r>
            <a:r>
              <a:rPr lang="en-US" altLang="en-US" b="1" dirty="0" smtClean="0">
                <a:solidFill>
                  <a:srgbClr val="00B0F0"/>
                </a:solidFill>
                <a:latin typeface="Arial" charset="0"/>
              </a:rPr>
              <a:t>eson</a:t>
            </a:r>
            <a:r>
              <a:rPr lang="en-US" altLang="en-US" b="1" dirty="0" smtClean="0">
                <a:solidFill>
                  <a:srgbClr val="1F5D95"/>
                </a:solidFill>
                <a:latin typeface="Arial" charset="0"/>
              </a:rPr>
              <a:t> F</a:t>
            </a:r>
            <a:r>
              <a:rPr lang="en-US" altLang="en-US" b="1" dirty="0" smtClean="0">
                <a:solidFill>
                  <a:srgbClr val="00B0F0"/>
                </a:solidFill>
                <a:latin typeface="Arial" charset="0"/>
              </a:rPr>
              <a:t>acility</a:t>
            </a:r>
            <a:endParaRPr lang="en-US" altLang="en-US" b="1" dirty="0">
              <a:solidFill>
                <a:srgbClr val="00B0F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srgbClr val="800000"/>
                </a:solidFill>
                <a:latin typeface="Arial" charset="0"/>
              </a:rPr>
              <a:t>Founded by </a:t>
            </a:r>
            <a:r>
              <a:rPr lang="en-US" altLang="en-US" sz="1600" b="1" dirty="0" smtClean="0">
                <a:solidFill>
                  <a:srgbClr val="800000"/>
                </a:solidFill>
                <a:latin typeface="Arial" charset="0"/>
              </a:rPr>
              <a:t>University of British Columbia, Simon Fraser University, University of Victoria  43 </a:t>
            </a:r>
            <a:r>
              <a:rPr lang="en-US" altLang="en-US" sz="1600" b="1" dirty="0">
                <a:solidFill>
                  <a:srgbClr val="800000"/>
                </a:solidFill>
                <a:latin typeface="Arial" charset="0"/>
              </a:rPr>
              <a:t>Years </a:t>
            </a:r>
            <a:r>
              <a:rPr lang="en-US" altLang="en-US" sz="1600" b="1" dirty="0" smtClean="0">
                <a:solidFill>
                  <a:srgbClr val="800000"/>
                </a:solidFill>
                <a:latin typeface="Arial" charset="0"/>
              </a:rPr>
              <a:t>Ago</a:t>
            </a:r>
            <a:endParaRPr lang="en-US" altLang="en-US" sz="1600" b="1" dirty="0">
              <a:solidFill>
                <a:srgbClr val="8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1F5D95"/>
              </a:solidFill>
              <a:latin typeface="Arial" charset="0"/>
            </a:endParaRP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5625419" y="1169987"/>
            <a:ext cx="298767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 smtClean="0">
                <a:solidFill>
                  <a:srgbClr val="800000"/>
                </a:solidFill>
                <a:latin typeface="Arial" charset="0"/>
              </a:rPr>
              <a:t>Full Members:</a:t>
            </a:r>
            <a:endParaRPr lang="en-US" altLang="en-US" sz="1800" dirty="0">
              <a:solidFill>
                <a:srgbClr val="800000"/>
              </a:solidFill>
              <a:latin typeface="Arial" charset="0"/>
            </a:endParaRP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Carleton University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University of Guelph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Queen’s University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Simon Fraser University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University of Alberta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University of BC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University of Manitoba</a:t>
            </a:r>
          </a:p>
          <a:p>
            <a:pPr eaLnBrk="1" hangingPunct="1"/>
            <a:r>
              <a:rPr lang="en-US" altLang="en-US" sz="1800" dirty="0" err="1">
                <a:solidFill>
                  <a:schemeClr val="accent2"/>
                </a:solidFill>
                <a:latin typeface="Arial" charset="0"/>
              </a:rPr>
              <a:t>Université</a:t>
            </a:r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 de Montréal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University of Toronto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University of Victoria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York University</a:t>
            </a:r>
          </a:p>
          <a:p>
            <a:pPr eaLnBrk="1" hangingPunct="1"/>
            <a:r>
              <a:rPr lang="en-US" altLang="en-US" sz="1800" dirty="0">
                <a:solidFill>
                  <a:srgbClr val="800000"/>
                </a:solidFill>
                <a:latin typeface="Arial" charset="0"/>
              </a:rPr>
              <a:t>Associate </a:t>
            </a:r>
            <a:r>
              <a:rPr lang="en-US" altLang="en-US" sz="1800" dirty="0" smtClean="0">
                <a:solidFill>
                  <a:srgbClr val="800000"/>
                </a:solidFill>
                <a:latin typeface="Arial" charset="0"/>
              </a:rPr>
              <a:t>Members:</a:t>
            </a:r>
            <a:endParaRPr lang="en-US" altLang="en-US" sz="1800" dirty="0">
              <a:solidFill>
                <a:schemeClr val="accent2"/>
              </a:solidFill>
              <a:latin typeface="Arial" charset="0"/>
            </a:endParaRP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University of Calgary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McMaster University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Saint Mary’s University</a:t>
            </a:r>
          </a:p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University of Regina</a:t>
            </a:r>
          </a:p>
          <a:p>
            <a:pPr eaLnBrk="1" hangingPunct="1"/>
            <a:endParaRPr lang="en-US" altLang="en-US" sz="1800" dirty="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5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Cyclotron Magnet Power Supply – Interface Transformer and Choke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5" y="1237129"/>
            <a:ext cx="3711389" cy="49485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3671" y="1855694"/>
            <a:ext cx="3079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Inter-phase Transformer:</a:t>
            </a:r>
          </a:p>
          <a:p>
            <a:r>
              <a:rPr lang="en-CA" dirty="0" smtClean="0"/>
              <a:t>26700 Amp</a:t>
            </a:r>
          </a:p>
          <a:p>
            <a:r>
              <a:rPr lang="en-CA" dirty="0" smtClean="0"/>
              <a:t>160 </a:t>
            </a:r>
            <a:r>
              <a:rPr lang="en-CA" dirty="0" err="1" smtClean="0"/>
              <a:t>Vdc</a:t>
            </a:r>
            <a:r>
              <a:rPr lang="en-CA" dirty="0" smtClean="0"/>
              <a:t> Working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5338482" y="3563471"/>
            <a:ext cx="2716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Choke Inductor</a:t>
            </a:r>
          </a:p>
          <a:p>
            <a:r>
              <a:rPr lang="en-CA" dirty="0" smtClean="0"/>
              <a:t>5 </a:t>
            </a:r>
            <a:r>
              <a:rPr lang="en-CA" dirty="0" err="1" smtClean="0"/>
              <a:t>uH</a:t>
            </a:r>
            <a:endParaRPr lang="en-CA" dirty="0" smtClean="0"/>
          </a:p>
          <a:p>
            <a:r>
              <a:rPr lang="en-CA" dirty="0" smtClean="0"/>
              <a:t>26700 Amp</a:t>
            </a:r>
          </a:p>
          <a:p>
            <a:r>
              <a:rPr lang="en-CA" dirty="0" smtClean="0"/>
              <a:t>160 </a:t>
            </a:r>
            <a:r>
              <a:rPr lang="en-CA" dirty="0" err="1" smtClean="0"/>
              <a:t>Vdc</a:t>
            </a:r>
            <a:r>
              <a:rPr lang="en-CA" dirty="0" smtClean="0"/>
              <a:t> Working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75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Cyclotron Magnet Power Supply – Regulating Cabinet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1546410"/>
            <a:ext cx="6060143" cy="4545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2554941"/>
            <a:ext cx="27431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Contains:</a:t>
            </a:r>
          </a:p>
          <a:p>
            <a:r>
              <a:rPr lang="en-CA" dirty="0" smtClean="0"/>
              <a:t>Four Transistor Banks</a:t>
            </a:r>
          </a:p>
          <a:p>
            <a:r>
              <a:rPr lang="en-CA" dirty="0" smtClean="0"/>
              <a:t>Current Shunt</a:t>
            </a:r>
          </a:p>
          <a:p>
            <a:r>
              <a:rPr lang="en-CA" dirty="0" smtClean="0"/>
              <a:t>DC Bus Bars</a:t>
            </a:r>
          </a:p>
          <a:p>
            <a:r>
              <a:rPr lang="en-CA" dirty="0" smtClean="0"/>
              <a:t>Error Amp PCB</a:t>
            </a:r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72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Cyclotron Magnet Power Supply – Transistor  Banks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3" y="1290917"/>
            <a:ext cx="3721474" cy="4961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4012" y="1855694"/>
            <a:ext cx="28776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Multiple stages – current gain of more than 1 million from error amp to output.</a:t>
            </a:r>
          </a:p>
          <a:p>
            <a:endParaRPr lang="en-CA" dirty="0" smtClean="0"/>
          </a:p>
          <a:p>
            <a:r>
              <a:rPr lang="en-CA" dirty="0" smtClean="0"/>
              <a:t>Four transistor banks running in parallel in final output stage.</a:t>
            </a:r>
          </a:p>
          <a:p>
            <a:endParaRPr lang="en-CA" dirty="0"/>
          </a:p>
          <a:p>
            <a:r>
              <a:rPr lang="en-CA" dirty="0" smtClean="0"/>
              <a:t>2000 transistors make up the four banks.</a:t>
            </a:r>
          </a:p>
          <a:p>
            <a:endParaRPr lang="en-CA" dirty="0" smtClean="0"/>
          </a:p>
          <a:p>
            <a:r>
              <a:rPr lang="en-CA" dirty="0" smtClean="0"/>
              <a:t>Supply will trip OFF if more than three transistors have failed.</a:t>
            </a:r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57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Cyclotron Magnet Power Supply – Precision Shunt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2" y="1734670"/>
            <a:ext cx="5478807" cy="41091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1553" y="2751693"/>
            <a:ext cx="3442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Current Rating: 26700 Amps</a:t>
            </a:r>
          </a:p>
          <a:p>
            <a:r>
              <a:rPr lang="en-CA" dirty="0" smtClean="0"/>
              <a:t>Output Signal: 1 </a:t>
            </a:r>
            <a:r>
              <a:rPr lang="en-CA" dirty="0" err="1" smtClean="0"/>
              <a:t>Vdc</a:t>
            </a:r>
            <a:r>
              <a:rPr lang="en-CA" dirty="0" smtClean="0"/>
              <a:t> Full Scale</a:t>
            </a:r>
          </a:p>
          <a:p>
            <a:r>
              <a:rPr lang="en-CA" dirty="0" smtClean="0"/>
              <a:t>Stability: 1 ppm</a:t>
            </a:r>
          </a:p>
          <a:p>
            <a:r>
              <a:rPr lang="en-CA" dirty="0" smtClean="0"/>
              <a:t>Temperature Compensated</a:t>
            </a:r>
          </a:p>
          <a:p>
            <a:r>
              <a:rPr lang="en-CA" dirty="0" smtClean="0"/>
              <a:t>Dissipates about 20 kW during normal operation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02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Cyclotron Magnet Power Supply – Cyclotron DC Bus Bars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1442197"/>
            <a:ext cx="5983941" cy="44879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0459" y="2178424"/>
            <a:ext cx="27835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Aluminum bus bar – cross section 1” X 18”</a:t>
            </a:r>
          </a:p>
          <a:p>
            <a:endParaRPr lang="en-CA" dirty="0"/>
          </a:p>
          <a:p>
            <a:r>
              <a:rPr lang="en-CA" dirty="0" smtClean="0"/>
              <a:t>Cooled by aluminum low conductivity water.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88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Cyclotron Magnet Power Supply –  Free Wheeling Diodes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580" y="1940498"/>
            <a:ext cx="4928438" cy="3696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8482" y="1963271"/>
            <a:ext cx="27297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40 high power diodes connected in parallel to main magnet coils.</a:t>
            </a:r>
          </a:p>
          <a:p>
            <a:endParaRPr lang="en-CA" dirty="0"/>
          </a:p>
          <a:p>
            <a:r>
              <a:rPr lang="en-CA" dirty="0" smtClean="0"/>
              <a:t>20 MJ of stored energy in the magnet during normal operation.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63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Cyclotron Magnet Power Supply – Magnetic Field Compensation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7294" y="2130950"/>
            <a:ext cx="765710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Stable output from the power supply does not guarantee stable magnetic field.</a:t>
            </a:r>
          </a:p>
          <a:p>
            <a:endParaRPr lang="en-US" dirty="0" smtClean="0"/>
          </a:p>
          <a:p>
            <a:r>
              <a:rPr lang="en-US" dirty="0" smtClean="0"/>
              <a:t>Physical characteristics of the magnet and environmental factors contribute to long term magnetic field drift.</a:t>
            </a:r>
          </a:p>
          <a:p>
            <a:endParaRPr lang="en-US" dirty="0" smtClean="0"/>
          </a:p>
          <a:p>
            <a:r>
              <a:rPr lang="en-US" dirty="0" smtClean="0"/>
              <a:t>The signal from a pickup coil is integrated and fed back to the control loop of the supply to counteract external disturbances.</a:t>
            </a:r>
          </a:p>
          <a:p>
            <a:endParaRPr lang="en-US" sz="1600" dirty="0" smtClean="0"/>
          </a:p>
          <a:p>
            <a:r>
              <a:rPr lang="en-US" sz="1600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Cyclotron Magnet Power Supply – Pickup Coil compensation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 descr="MM TC 54 feedback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4" y="1278831"/>
            <a:ext cx="6180429" cy="5121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3680" y="1828800"/>
            <a:ext cx="25603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Graph shows Nuclear Magnetic Resonance (NMR ) probe 5608.2 Gauss.</a:t>
            </a:r>
          </a:p>
          <a:p>
            <a:endParaRPr lang="en-US" sz="1600" dirty="0" smtClean="0"/>
          </a:p>
          <a:p>
            <a:r>
              <a:rPr lang="en-US" sz="1600" dirty="0" smtClean="0"/>
              <a:t>Compensation was disabled for first hour.</a:t>
            </a:r>
          </a:p>
          <a:p>
            <a:endParaRPr lang="en-US" sz="1600" dirty="0" smtClean="0"/>
          </a:p>
          <a:p>
            <a:r>
              <a:rPr lang="en-US" sz="1600" dirty="0" smtClean="0"/>
              <a:t>Long term drift for cyclotron magnetic field is &lt; 1 </a:t>
            </a:r>
            <a:r>
              <a:rPr lang="en-US" sz="1600" dirty="0" err="1" smtClean="0"/>
              <a:t>ppm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Compensation is disabled momentarily when adjustment is done on the main magnet or any of the trim and harmonic coils.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Cyclotron Magnet Power Supply - Replacement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37968" y="1840910"/>
            <a:ext cx="674403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Klaus Reinger (former TRIUMF Power Supplies Group Leader) authored the technical specifications for new power supply in March 2015.</a:t>
            </a:r>
          </a:p>
          <a:p>
            <a:endParaRPr lang="en-US" sz="2000" dirty="0"/>
          </a:p>
          <a:p>
            <a:r>
              <a:rPr lang="en-US" sz="2000" dirty="0" smtClean="0"/>
              <a:t>Output Requirements:</a:t>
            </a:r>
          </a:p>
          <a:p>
            <a:r>
              <a:rPr lang="en-US" sz="2000" dirty="0"/>
              <a:t>	</a:t>
            </a:r>
            <a:r>
              <a:rPr lang="en-US" sz="1600" dirty="0" smtClean="0"/>
              <a:t>Maximum Output Power	1.6MW DC continuous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Maximum Output Current	20 000 Amp DC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Maximum Output Voltage	80 Volt DC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Normal Output Current Range	17 000 to 20 000 Amp DC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Overall Stability		+/- 2ppm of 20000 Amp for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		range of 17 000 to 20 000 Amp</a:t>
            </a:r>
          </a:p>
          <a:p>
            <a:r>
              <a:rPr lang="en-US" sz="2000" dirty="0"/>
              <a:t>	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739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Cyclotron Magnet Power Supply - Replacement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37969" y="1524000"/>
            <a:ext cx="580445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specifications was part of a Request for Proposal published in April 2015.</a:t>
            </a:r>
          </a:p>
          <a:p>
            <a:endParaRPr lang="en-US" sz="2000" dirty="0" smtClean="0"/>
          </a:p>
          <a:p>
            <a:r>
              <a:rPr lang="en-US" sz="2000" dirty="0" smtClean="0"/>
              <a:t>The following companies returned proposal:</a:t>
            </a:r>
          </a:p>
          <a:p>
            <a:endParaRPr lang="en-US" sz="2000" dirty="0" smtClean="0"/>
          </a:p>
          <a:p>
            <a:r>
              <a:rPr lang="en-US" sz="2000" dirty="0" smtClean="0"/>
              <a:t>OCEM (Bologna, Italy)</a:t>
            </a:r>
          </a:p>
          <a:p>
            <a:r>
              <a:rPr lang="en-US" sz="2000" dirty="0" smtClean="0"/>
              <a:t>Danfysik (</a:t>
            </a:r>
            <a:r>
              <a:rPr lang="en-US" sz="2000" dirty="0" err="1" smtClean="0"/>
              <a:t>Taastrup</a:t>
            </a:r>
            <a:r>
              <a:rPr lang="en-US" sz="2000" dirty="0" smtClean="0"/>
              <a:t>, Denmark)</a:t>
            </a:r>
          </a:p>
          <a:p>
            <a:r>
              <a:rPr lang="en-US" sz="2000" dirty="0" smtClean="0"/>
              <a:t>Alpha Scientific (California, USA)</a:t>
            </a:r>
          </a:p>
          <a:p>
            <a:r>
              <a:rPr lang="en-US" sz="2000" dirty="0" smtClean="0"/>
              <a:t>JEMA (</a:t>
            </a:r>
            <a:r>
              <a:rPr lang="en-US" sz="2000" dirty="0" err="1" smtClean="0"/>
              <a:t>Gipuzkoa</a:t>
            </a:r>
            <a:r>
              <a:rPr lang="en-US" sz="2000" dirty="0" smtClean="0"/>
              <a:t>, Spain)</a:t>
            </a:r>
          </a:p>
          <a:p>
            <a:r>
              <a:rPr lang="en-US" sz="2000" dirty="0" smtClean="0"/>
              <a:t>EEI (Vicenza, Italy)</a:t>
            </a:r>
          </a:p>
          <a:p>
            <a:r>
              <a:rPr lang="en-US" sz="2000" dirty="0" smtClean="0"/>
              <a:t>TEMES (</a:t>
            </a:r>
            <a:r>
              <a:rPr lang="en-US" sz="2000" dirty="0" err="1" smtClean="0"/>
              <a:t>Warngau</a:t>
            </a:r>
            <a:r>
              <a:rPr lang="en-US" sz="2000" dirty="0" smtClean="0"/>
              <a:t>, Germany)</a:t>
            </a:r>
          </a:p>
          <a:p>
            <a:endParaRPr lang="en-US" sz="2000" dirty="0" smtClean="0"/>
          </a:p>
          <a:p>
            <a:r>
              <a:rPr lang="en-US" sz="2000" dirty="0" smtClean="0"/>
              <a:t>Price range $930 000 to $1 900 000 CAN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50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200"/>
            <a:ext cx="5867400" cy="5404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60198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TRIUMF is located on the campus of University of British Columbia.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5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Cyclotron Magnet Power Supply - Replacement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1447800"/>
            <a:ext cx="666783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Joerg Eckoldt, DESY, was member of the proposal assessment committee.</a:t>
            </a:r>
          </a:p>
          <a:p>
            <a:endParaRPr lang="en-US" sz="2000" dirty="0"/>
          </a:p>
          <a:p>
            <a:r>
              <a:rPr lang="en-US" sz="2000" dirty="0" smtClean="0"/>
              <a:t>Contract was awarded to OCEM Power Electronics, Bologna, Italy.</a:t>
            </a:r>
          </a:p>
          <a:p>
            <a:endParaRPr lang="en-US" sz="2000" dirty="0"/>
          </a:p>
          <a:p>
            <a:r>
              <a:rPr lang="en-US" sz="2000" dirty="0" smtClean="0"/>
              <a:t>Initial design report was accepted by TRIUMF March 2016.</a:t>
            </a:r>
          </a:p>
          <a:p>
            <a:endParaRPr lang="en-US" sz="2000" dirty="0"/>
          </a:p>
          <a:p>
            <a:r>
              <a:rPr lang="en-US" sz="2000" dirty="0" smtClean="0"/>
              <a:t>Construction has started.</a:t>
            </a:r>
          </a:p>
          <a:p>
            <a:endParaRPr lang="en-US" sz="2000" dirty="0"/>
          </a:p>
          <a:p>
            <a:r>
              <a:rPr lang="en-US" sz="2000" dirty="0" smtClean="0"/>
              <a:t>Testing at OCEM facility in November 2016.</a:t>
            </a:r>
          </a:p>
          <a:p>
            <a:endParaRPr lang="en-US" sz="2000" dirty="0"/>
          </a:p>
          <a:p>
            <a:r>
              <a:rPr lang="en-US" sz="2000" dirty="0" smtClean="0"/>
              <a:t>Shipped to TRIUMF December 2016.</a:t>
            </a:r>
          </a:p>
          <a:p>
            <a:endParaRPr lang="en-US" sz="2000" dirty="0"/>
          </a:p>
          <a:p>
            <a:r>
              <a:rPr lang="en-US" sz="2000" dirty="0" smtClean="0"/>
              <a:t>Installation begin during scheduled shutdown in January 2017.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115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Cyclotron Magnet Power Supply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08960" y="2918129"/>
            <a:ext cx="329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Thank You !</a:t>
            </a:r>
          </a:p>
          <a:p>
            <a:r>
              <a:rPr lang="en-US" sz="3200" dirty="0" smtClean="0"/>
              <a:t>Gracias 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548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4062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CA" sz="36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51DFF-AE5A-4D4F-8119-91F29950840F}" type="slidenum">
              <a:rPr lang="en-US" sz="900" smtClean="0"/>
              <a:pPr>
                <a:defRPr/>
              </a:pPr>
              <a:t>4</a:t>
            </a:fld>
            <a:endParaRPr lang="en-US" sz="900"/>
          </a:p>
        </p:txBody>
      </p:sp>
      <p:grpSp>
        <p:nvGrpSpPr>
          <p:cNvPr id="2" name="Group 78"/>
          <p:cNvGrpSpPr/>
          <p:nvPr/>
        </p:nvGrpSpPr>
        <p:grpSpPr>
          <a:xfrm>
            <a:off x="1963729" y="410382"/>
            <a:ext cx="6712727" cy="6858000"/>
            <a:chOff x="1393030" y="262147"/>
            <a:chExt cx="6712727" cy="6858000"/>
          </a:xfrm>
        </p:grpSpPr>
        <p:pic>
          <p:nvPicPr>
            <p:cNvPr id="24" name="Picture 23" descr="TRIUMF_Layout 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3030" y="262147"/>
              <a:ext cx="6712727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" name="Group 77"/>
            <p:cNvGrpSpPr/>
            <p:nvPr/>
          </p:nvGrpSpPr>
          <p:grpSpPr>
            <a:xfrm>
              <a:off x="3679210" y="4072435"/>
              <a:ext cx="1601034" cy="1461865"/>
              <a:chOff x="3679210" y="4072435"/>
              <a:chExt cx="1601034" cy="1461865"/>
            </a:xfrm>
          </p:grpSpPr>
          <p:pic>
            <p:nvPicPr>
              <p:cNvPr id="206849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691656" y="4743450"/>
                <a:ext cx="866446" cy="790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72"/>
              <p:cNvGrpSpPr/>
              <p:nvPr/>
            </p:nvGrpSpPr>
            <p:grpSpPr>
              <a:xfrm>
                <a:off x="3679210" y="4663737"/>
                <a:ext cx="572713" cy="155592"/>
                <a:chOff x="3679210" y="4663737"/>
                <a:chExt cx="572713" cy="155592"/>
              </a:xfrm>
            </p:grpSpPr>
            <p:sp>
              <p:nvSpPr>
                <p:cNvPr id="13326" name="Line 28"/>
                <p:cNvSpPr>
                  <a:spLocks noChangeShapeType="1"/>
                </p:cNvSpPr>
                <p:nvPr/>
              </p:nvSpPr>
              <p:spPr bwMode="auto">
                <a:xfrm rot="1250671" flipH="1">
                  <a:off x="3679210" y="4663737"/>
                  <a:ext cx="314959" cy="140342"/>
                </a:xfrm>
                <a:prstGeom prst="line">
                  <a:avLst/>
                </a:prstGeom>
                <a:noFill/>
                <a:ln w="76200">
                  <a:solidFill>
                    <a:srgbClr val="CC66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CA" sz="2000">
                    <a:latin typeface="+mj-lt"/>
                  </a:endParaRPr>
                </a:p>
              </p:txBody>
            </p:sp>
            <p:sp>
              <p:nvSpPr>
                <p:cNvPr id="13327" name="Line 29"/>
                <p:cNvSpPr>
                  <a:spLocks noChangeShapeType="1"/>
                </p:cNvSpPr>
                <p:nvPr/>
              </p:nvSpPr>
              <p:spPr bwMode="auto">
                <a:xfrm rot="1233596">
                  <a:off x="3977684" y="4773503"/>
                  <a:ext cx="274239" cy="45826"/>
                </a:xfrm>
                <a:prstGeom prst="line">
                  <a:avLst/>
                </a:prstGeom>
                <a:noFill/>
                <a:ln w="76200">
                  <a:solidFill>
                    <a:srgbClr val="CC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 sz="2000">
                    <a:latin typeface="+mj-lt"/>
                  </a:endParaRPr>
                </a:p>
              </p:txBody>
            </p:sp>
          </p:grpSp>
          <p:grpSp>
            <p:nvGrpSpPr>
              <p:cNvPr id="5" name="Group 71"/>
              <p:cNvGrpSpPr/>
              <p:nvPr/>
            </p:nvGrpSpPr>
            <p:grpSpPr>
              <a:xfrm>
                <a:off x="4460314" y="4072435"/>
                <a:ext cx="138733" cy="1295106"/>
                <a:chOff x="4460314" y="4072435"/>
                <a:chExt cx="138733" cy="1295106"/>
              </a:xfrm>
            </p:grpSpPr>
            <p:sp>
              <p:nvSpPr>
                <p:cNvPr id="31" name="Line 27"/>
                <p:cNvSpPr>
                  <a:spLocks noChangeAspect="1" noChangeShapeType="1"/>
                </p:cNvSpPr>
                <p:nvPr/>
              </p:nvSpPr>
              <p:spPr bwMode="auto">
                <a:xfrm rot="16200000">
                  <a:off x="4398122" y="5171284"/>
                  <a:ext cx="258449" cy="134065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 sz="2000">
                    <a:latin typeface="+mj-lt"/>
                  </a:endParaRPr>
                </a:p>
              </p:txBody>
            </p:sp>
            <p:sp>
              <p:nvSpPr>
                <p:cNvPr id="30" name="Line 26"/>
                <p:cNvSpPr>
                  <a:spLocks noChangeShapeType="1"/>
                </p:cNvSpPr>
                <p:nvPr/>
              </p:nvSpPr>
              <p:spPr bwMode="auto">
                <a:xfrm rot="16200000">
                  <a:off x="4060200" y="4611282"/>
                  <a:ext cx="1077693" cy="0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CA" sz="2000">
                    <a:latin typeface="+mj-lt"/>
                  </a:endParaRPr>
                </a:p>
              </p:txBody>
            </p:sp>
          </p:grpSp>
          <p:grpSp>
            <p:nvGrpSpPr>
              <p:cNvPr id="6" name="Group 69"/>
              <p:cNvGrpSpPr/>
              <p:nvPr/>
            </p:nvGrpSpPr>
            <p:grpSpPr>
              <a:xfrm>
                <a:off x="3969309" y="5426387"/>
                <a:ext cx="1310935" cy="107913"/>
                <a:chOff x="4192369" y="5557590"/>
                <a:chExt cx="1310935" cy="107913"/>
              </a:xfrm>
            </p:grpSpPr>
            <p:sp>
              <p:nvSpPr>
                <p:cNvPr id="42" name="Line 23"/>
                <p:cNvSpPr>
                  <a:spLocks noChangeShapeType="1"/>
                </p:cNvSpPr>
                <p:nvPr/>
              </p:nvSpPr>
              <p:spPr bwMode="auto">
                <a:xfrm>
                  <a:off x="4466666" y="5665503"/>
                  <a:ext cx="1036638" cy="0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CA" sz="2000">
                    <a:latin typeface="+mj-lt"/>
                  </a:endParaRPr>
                </a:p>
              </p:txBody>
            </p:sp>
            <p:sp>
              <p:nvSpPr>
                <p:cNvPr id="44" name="Line 24"/>
                <p:cNvSpPr>
                  <a:spLocks noChangeShapeType="1"/>
                </p:cNvSpPr>
                <p:nvPr/>
              </p:nvSpPr>
              <p:spPr bwMode="auto">
                <a:xfrm>
                  <a:off x="4192369" y="5557590"/>
                  <a:ext cx="274297" cy="107912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 sz="2000">
                    <a:latin typeface="+mj-lt"/>
                  </a:endParaRPr>
                </a:p>
              </p:txBody>
            </p:sp>
          </p:grpSp>
          <p:grpSp>
            <p:nvGrpSpPr>
              <p:cNvPr id="7" name="Group 70"/>
              <p:cNvGrpSpPr/>
              <p:nvPr/>
            </p:nvGrpSpPr>
            <p:grpSpPr>
              <a:xfrm>
                <a:off x="4384648" y="5172084"/>
                <a:ext cx="404663" cy="282837"/>
                <a:chOff x="4384648" y="5172084"/>
                <a:chExt cx="404663" cy="282837"/>
              </a:xfrm>
            </p:grpSpPr>
            <p:sp>
              <p:nvSpPr>
                <p:cNvPr id="41" name="Line 28"/>
                <p:cNvSpPr>
                  <a:spLocks noChangeShapeType="1"/>
                </p:cNvSpPr>
                <p:nvPr/>
              </p:nvSpPr>
              <p:spPr bwMode="auto">
                <a:xfrm rot="1250671" flipV="1">
                  <a:off x="4548902" y="5172084"/>
                  <a:ext cx="240409" cy="276305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CA" sz="2000">
                    <a:latin typeface="+mj-lt"/>
                  </a:endParaRPr>
                </a:p>
              </p:txBody>
            </p:sp>
            <p:sp>
              <p:nvSpPr>
                <p:cNvPr id="68" name="Line 29"/>
                <p:cNvSpPr>
                  <a:spLocks noChangeShapeType="1"/>
                </p:cNvSpPr>
                <p:nvPr/>
              </p:nvSpPr>
              <p:spPr bwMode="auto">
                <a:xfrm rot="1233596" flipV="1">
                  <a:off x="4384648" y="5330957"/>
                  <a:ext cx="185849" cy="123964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 sz="2000">
                    <a:latin typeface="+mj-lt"/>
                  </a:endParaRPr>
                </a:p>
              </p:txBody>
            </p:sp>
          </p:grpSp>
        </p:grpSp>
      </p:grp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2452702" y="2723734"/>
            <a:ext cx="967170" cy="523220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accent2"/>
                </a:solidFill>
                <a:latin typeface="+mj-lt"/>
              </a:rPr>
              <a:t>ARIEL Facility</a:t>
            </a:r>
            <a:endParaRPr lang="en-US" sz="1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2195736" y="-144017"/>
            <a:ext cx="5760640" cy="69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CA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TRIUMF Accelerators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004048" y="1351801"/>
            <a:ext cx="875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b="1" dirty="0" smtClean="0">
                <a:solidFill>
                  <a:srgbClr val="0000FF"/>
                </a:solidFill>
              </a:rPr>
              <a:t>SRF </a:t>
            </a:r>
            <a:r>
              <a:rPr lang="en-CA" sz="1100" b="1" dirty="0" err="1" smtClean="0">
                <a:solidFill>
                  <a:srgbClr val="0000FF"/>
                </a:solidFill>
              </a:rPr>
              <a:t>Linac</a:t>
            </a:r>
            <a:endParaRPr lang="en-CA" sz="1100" b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27984" y="1844824"/>
            <a:ext cx="57606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solidFill>
                  <a:srgbClr val="0000FF"/>
                </a:solidFill>
              </a:rPr>
              <a:t>DTL</a:t>
            </a:r>
            <a:endParaRPr lang="en-CA" sz="1100" b="1" dirty="0">
              <a:solidFill>
                <a:srgbClr val="00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16488" y="3368025"/>
            <a:ext cx="122413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100" dirty="0" smtClean="0">
                <a:solidFill>
                  <a:srgbClr val="0000FF"/>
                </a:solidFill>
              </a:rPr>
              <a:t>ISAC Targets</a:t>
            </a:r>
            <a:endParaRPr lang="en-CA" sz="1100" dirty="0">
              <a:solidFill>
                <a:srgbClr val="0000FF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-1" y="332656"/>
            <a:ext cx="1828801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>
              <a:buClr>
                <a:srgbClr val="C00000"/>
              </a:buClr>
            </a:pPr>
            <a:endParaRPr lang="en-CA" sz="1600" dirty="0" smtClean="0"/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600" dirty="0"/>
              <a:t> </a:t>
            </a:r>
            <a:r>
              <a:rPr lang="en-CA" sz="1600" dirty="0" smtClean="0"/>
              <a:t>500MeV H</a:t>
            </a:r>
            <a:r>
              <a:rPr lang="en-CA" sz="1600" baseline="30000" dirty="0" smtClean="0"/>
              <a:t>-</a:t>
            </a:r>
            <a:r>
              <a:rPr lang="en-CA" sz="1600" dirty="0" smtClean="0"/>
              <a:t> cyclotron since 1974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CA" sz="1600" dirty="0" smtClean="0"/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600" dirty="0" smtClean="0"/>
              <a:t> ISAC-I accelerates rare-isotopes 2001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CA" sz="1600" dirty="0" smtClean="0"/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600" dirty="0" smtClean="0"/>
              <a:t> ISAC-II first experiment 2007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CA" sz="1600" dirty="0" smtClean="0"/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600" dirty="0" smtClean="0"/>
              <a:t> ARIEL (e-</a:t>
            </a:r>
            <a:r>
              <a:rPr lang="en-CA" sz="1600" dirty="0" err="1" smtClean="0"/>
              <a:t>Linac</a:t>
            </a:r>
            <a:r>
              <a:rPr lang="en-CA" sz="1600" dirty="0" smtClean="0"/>
              <a:t>) begins 2010</a:t>
            </a:r>
          </a:p>
          <a:p>
            <a:pPr lvl="1">
              <a:buClr>
                <a:srgbClr val="C00000"/>
              </a:buClr>
            </a:pPr>
            <a:endParaRPr lang="en-CA" sz="1600" dirty="0" smtClean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555776" y="5301208"/>
            <a:ext cx="864096" cy="57606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914078" y="5589240"/>
            <a:ext cx="513906" cy="343209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995936" y="2143889"/>
            <a:ext cx="5040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solidFill>
                  <a:srgbClr val="0000FF"/>
                </a:solidFill>
              </a:rPr>
              <a:t>RFQ</a:t>
            </a:r>
            <a:endParaRPr lang="en-CA" sz="1100" b="1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55976" y="2348880"/>
            <a:ext cx="144016" cy="21602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644008" y="2060848"/>
            <a:ext cx="144016" cy="21602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5292080" y="3356993"/>
            <a:ext cx="360040" cy="14401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Rectangle 7172"/>
          <p:cNvSpPr/>
          <p:nvPr/>
        </p:nvSpPr>
        <p:spPr>
          <a:xfrm>
            <a:off x="2411760" y="5157192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73" name="Rectangle 72"/>
          <p:cNvSpPr/>
          <p:nvPr/>
        </p:nvSpPr>
        <p:spPr>
          <a:xfrm>
            <a:off x="2844755" y="5949280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3818619" y="5919909"/>
            <a:ext cx="1177116" cy="523220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500 </a:t>
            </a:r>
            <a:r>
              <a:rPr lang="en-US" sz="1400" b="1" dirty="0" err="1">
                <a:solidFill>
                  <a:schemeClr val="accent2"/>
                </a:solidFill>
                <a:latin typeface="+mj-lt"/>
              </a:rPr>
              <a:t>MeV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> Cyclotron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923928" y="3501008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75" name="Rectangle 74"/>
          <p:cNvSpPr/>
          <p:nvPr/>
        </p:nvSpPr>
        <p:spPr>
          <a:xfrm>
            <a:off x="4427984" y="3645024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76" name="Rectangle 75"/>
          <p:cNvSpPr/>
          <p:nvPr/>
        </p:nvSpPr>
        <p:spPr>
          <a:xfrm>
            <a:off x="5220072" y="980728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644008" y="836712"/>
            <a:ext cx="792088" cy="307777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ISAC-II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436096" y="4941168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78" name="Rectangle 77"/>
          <p:cNvSpPr/>
          <p:nvPr/>
        </p:nvSpPr>
        <p:spPr>
          <a:xfrm>
            <a:off x="3995936" y="4509120"/>
            <a:ext cx="108012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80" name="Rectangle 79"/>
          <p:cNvSpPr/>
          <p:nvPr/>
        </p:nvSpPr>
        <p:spPr>
          <a:xfrm>
            <a:off x="4788024" y="6525344"/>
            <a:ext cx="576064" cy="324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81" name="Rectangle 80"/>
          <p:cNvSpPr/>
          <p:nvPr/>
        </p:nvSpPr>
        <p:spPr>
          <a:xfrm>
            <a:off x="7236296" y="5949280"/>
            <a:ext cx="72008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82" name="Rectangle 81"/>
          <p:cNvSpPr/>
          <p:nvPr/>
        </p:nvSpPr>
        <p:spPr>
          <a:xfrm>
            <a:off x="6300192" y="5949280"/>
            <a:ext cx="43204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83" name="Rectangle 82"/>
          <p:cNvSpPr/>
          <p:nvPr/>
        </p:nvSpPr>
        <p:spPr>
          <a:xfrm>
            <a:off x="7524328" y="5013176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84" name="Rectangle 83"/>
          <p:cNvSpPr/>
          <p:nvPr/>
        </p:nvSpPr>
        <p:spPr>
          <a:xfrm>
            <a:off x="6452592" y="6101680"/>
            <a:ext cx="43204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85" name="Rectangle 84"/>
          <p:cNvSpPr/>
          <p:nvPr/>
        </p:nvSpPr>
        <p:spPr>
          <a:xfrm>
            <a:off x="5868144" y="4797152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86" name="Rectangle 85"/>
          <p:cNvSpPr/>
          <p:nvPr/>
        </p:nvSpPr>
        <p:spPr>
          <a:xfrm>
            <a:off x="6876256" y="3861048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87" name="Rectangle 86"/>
          <p:cNvSpPr/>
          <p:nvPr/>
        </p:nvSpPr>
        <p:spPr>
          <a:xfrm>
            <a:off x="5148064" y="2996952"/>
            <a:ext cx="57606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7176" name="Text Box 13"/>
          <p:cNvSpPr txBox="1">
            <a:spLocks noChangeArrowheads="1"/>
          </p:cNvSpPr>
          <p:nvPr/>
        </p:nvSpPr>
        <p:spPr bwMode="auto">
          <a:xfrm>
            <a:off x="5724128" y="2852936"/>
            <a:ext cx="864096" cy="307777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ISAC-I</a:t>
            </a:r>
          </a:p>
        </p:txBody>
      </p:sp>
      <p:sp>
        <p:nvSpPr>
          <p:cNvPr id="88" name="Rectangle 87"/>
          <p:cNvSpPr/>
          <p:nvPr/>
        </p:nvSpPr>
        <p:spPr>
          <a:xfrm>
            <a:off x="5652120" y="6093296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89" name="Rectangle 88"/>
          <p:cNvSpPr/>
          <p:nvPr/>
        </p:nvSpPr>
        <p:spPr>
          <a:xfrm>
            <a:off x="4283968" y="5771811"/>
            <a:ext cx="792088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90" name="Rectangle 89"/>
          <p:cNvSpPr/>
          <p:nvPr/>
        </p:nvSpPr>
        <p:spPr>
          <a:xfrm>
            <a:off x="3195135" y="5776331"/>
            <a:ext cx="707792" cy="66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1887296" y="5877272"/>
            <a:ext cx="936104" cy="738664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accent2"/>
                </a:solidFill>
                <a:latin typeface="+mj-lt"/>
              </a:rPr>
              <a:t>50 </a:t>
            </a:r>
            <a:r>
              <a:rPr lang="en-US" sz="1400" b="1" dirty="0" err="1" smtClean="0">
                <a:solidFill>
                  <a:schemeClr val="accent2"/>
                </a:solidFill>
                <a:latin typeface="+mj-lt"/>
              </a:rPr>
              <a:t>MeV</a:t>
            </a:r>
            <a:r>
              <a:rPr lang="en-US" sz="1400" b="1" dirty="0" smtClean="0">
                <a:solidFill>
                  <a:schemeClr val="accent2"/>
                </a:solidFill>
                <a:latin typeface="+mj-lt"/>
              </a:rPr>
              <a:t> Electron </a:t>
            </a:r>
            <a:r>
              <a:rPr lang="en-US" sz="1400" b="1" dirty="0" err="1" smtClean="0">
                <a:solidFill>
                  <a:schemeClr val="accent2"/>
                </a:solidFill>
                <a:latin typeface="+mj-lt"/>
              </a:rPr>
              <a:t>Linac</a:t>
            </a:r>
            <a:endParaRPr lang="en-US" sz="1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168" name="Rectangle 7167"/>
          <p:cNvSpPr/>
          <p:nvPr/>
        </p:nvSpPr>
        <p:spPr>
          <a:xfrm>
            <a:off x="152399" y="548680"/>
            <a:ext cx="1676401" cy="4395971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/>
          </a:p>
        </p:txBody>
      </p:sp>
      <p:sp>
        <p:nvSpPr>
          <p:cNvPr id="8" name="TextBox 7"/>
          <p:cNvSpPr txBox="1"/>
          <p:nvPr/>
        </p:nvSpPr>
        <p:spPr>
          <a:xfrm>
            <a:off x="228599" y="508518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ISAC: Isotope Separator and Accelerator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228599" y="582239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ARIEL: Advanced Rare IsotopE Laboratory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25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Myriad Pro" charset="0"/>
                <a:ea typeface="ＭＳ Ｐゴシック" pitchFamily="34" charset="-128"/>
                <a:cs typeface="Myriad Pro" charset="0"/>
              </a:rPr>
              <a:t>TRIUMF Power Supplies Distribution</a:t>
            </a:r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/>
          <a:p>
            <a:fld id="{633235DA-1C35-4B93-8987-13BE0248ED4B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" name="Rectangle 8"/>
          <p:cNvSpPr/>
          <p:nvPr/>
        </p:nvSpPr>
        <p:spPr>
          <a:xfrm>
            <a:off x="685800" y="1295400"/>
            <a:ext cx="830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 smtClean="0"/>
              <a:t>Proton Accelerators</a:t>
            </a:r>
            <a:endParaRPr lang="en-US" sz="2400" dirty="0"/>
          </a:p>
          <a:p>
            <a:r>
              <a:rPr lang="en-US" dirty="0" smtClean="0"/>
              <a:t>	Cyclotron:  Trim Coils, 5kW, (max. 85 Amperes)		 88 </a:t>
            </a:r>
          </a:p>
          <a:p>
            <a:r>
              <a:rPr lang="en-US" dirty="0"/>
              <a:t>	</a:t>
            </a:r>
            <a:r>
              <a:rPr lang="en-US" dirty="0" smtClean="0"/>
              <a:t>	   Harmonic Coils, 5kW, (max. 85 Amperes)	 22 </a:t>
            </a:r>
          </a:p>
          <a:p>
            <a:r>
              <a:rPr lang="en-US" dirty="0"/>
              <a:t>	</a:t>
            </a:r>
            <a:r>
              <a:rPr lang="en-US" dirty="0" smtClean="0"/>
              <a:t>	   Main Magnet, </a:t>
            </a:r>
            <a:r>
              <a:rPr lang="en-US" dirty="0" smtClean="0"/>
              <a:t>2.9MW</a:t>
            </a:r>
            <a:r>
              <a:rPr lang="en-US" dirty="0" smtClean="0"/>
              <a:t>, (max. 26700 Amperes) 	   1  </a:t>
            </a:r>
          </a:p>
          <a:p>
            <a:r>
              <a:rPr lang="en-US" dirty="0"/>
              <a:t>	</a:t>
            </a:r>
            <a:r>
              <a:rPr lang="en-US" dirty="0" smtClean="0"/>
              <a:t>Beamlines: Dipoles, 100kW, (max. 1250 Amperes)	 30 </a:t>
            </a:r>
          </a:p>
          <a:p>
            <a:r>
              <a:rPr lang="en-US" dirty="0"/>
              <a:t>	</a:t>
            </a:r>
            <a:r>
              <a:rPr lang="en-US" dirty="0" smtClean="0"/>
              <a:t>	   Quadrupoles, 100kW, (max. 1000 Amperes)	225 </a:t>
            </a:r>
          </a:p>
          <a:p>
            <a:r>
              <a:rPr lang="en-US" dirty="0"/>
              <a:t>	</a:t>
            </a:r>
            <a:r>
              <a:rPr lang="en-US" dirty="0" smtClean="0"/>
              <a:t>	   Steerers, 1.5kW, (max. 30 Amperes)		183</a:t>
            </a:r>
          </a:p>
          <a:p>
            <a:r>
              <a:rPr lang="en-US" dirty="0"/>
              <a:t>	</a:t>
            </a:r>
            <a:r>
              <a:rPr lang="en-US" dirty="0" smtClean="0"/>
              <a:t>					Total:        549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4038600"/>
            <a:ext cx="7772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 smtClean="0"/>
              <a:t>Electron </a:t>
            </a:r>
            <a:r>
              <a:rPr lang="en-US" sz="2400" dirty="0" err="1" smtClean="0"/>
              <a:t>Linac</a:t>
            </a:r>
            <a:endParaRPr lang="en-US" sz="2400" dirty="0"/>
          </a:p>
          <a:p>
            <a:r>
              <a:rPr lang="en-US" dirty="0" smtClean="0"/>
              <a:t>	Beamlines: Dipoles, 20kW, (max. 400 Amperes)	              10	</a:t>
            </a:r>
          </a:p>
          <a:p>
            <a:r>
              <a:rPr lang="en-US" dirty="0"/>
              <a:t>	</a:t>
            </a:r>
            <a:r>
              <a:rPr lang="en-US" dirty="0" smtClean="0"/>
              <a:t>	   Quadrupoles, 1.6kW, (max. 60 Amperes)          54</a:t>
            </a:r>
          </a:p>
          <a:p>
            <a:r>
              <a:rPr lang="en-US" dirty="0"/>
              <a:t>	</a:t>
            </a:r>
            <a:r>
              <a:rPr lang="en-US" dirty="0" smtClean="0"/>
              <a:t>	   Steerers, 50W, (max. 5 Amperes)	             126					            	            Total:         190	</a:t>
            </a:r>
          </a:p>
          <a:p>
            <a:r>
              <a:rPr lang="en-US" dirty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67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Myriad Pro" charset="0"/>
                <a:ea typeface="ＭＳ Ｐゴシック" pitchFamily="34" charset="-128"/>
                <a:cs typeface="Myriad Pro" charset="0"/>
              </a:rPr>
              <a:t>Cyclotron Facts</a:t>
            </a:r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/>
          <a:p>
            <a:fld id="{633235DA-1C35-4B93-8987-13BE0248ED4B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9" name="Rectangle 8"/>
          <p:cNvSpPr/>
          <p:nvPr/>
        </p:nvSpPr>
        <p:spPr>
          <a:xfrm>
            <a:off x="990600" y="1066800"/>
            <a:ext cx="586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/>
              <a:t>Function :</a:t>
            </a:r>
            <a:endParaRPr lang="en-US" dirty="0"/>
          </a:p>
          <a:p>
            <a:r>
              <a:rPr lang="en-US" dirty="0" smtClean="0"/>
              <a:t>Accelerates H- ion beam.</a:t>
            </a:r>
          </a:p>
          <a:p>
            <a:r>
              <a:rPr lang="en-US" dirty="0" smtClean="0"/>
              <a:t>Average beam current 350 </a:t>
            </a:r>
            <a:r>
              <a:rPr lang="en-US" dirty="0" err="1" smtClean="0"/>
              <a:t>uA</a:t>
            </a:r>
            <a:r>
              <a:rPr lang="en-US" dirty="0" smtClean="0"/>
              <a:t>, up to 520 MeV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90600" y="2418586"/>
            <a:ext cx="586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/>
              <a:t>Vacuum Tank:</a:t>
            </a:r>
            <a:endParaRPr lang="en-US" dirty="0"/>
          </a:p>
          <a:p>
            <a:r>
              <a:rPr lang="en-US" dirty="0" smtClean="0"/>
              <a:t>Diameter: about 18 meters </a:t>
            </a:r>
          </a:p>
          <a:p>
            <a:r>
              <a:rPr lang="en-US" dirty="0" smtClean="0"/>
              <a:t>Pressure achieved: less than 5 X 10-8 Torr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0600" y="3645809"/>
            <a:ext cx="5867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/>
              <a:t>Main Magnet:</a:t>
            </a:r>
            <a:endParaRPr lang="en-US" dirty="0"/>
          </a:p>
          <a:p>
            <a:r>
              <a:rPr lang="en-US" dirty="0"/>
              <a:t>Type : Sector-</a:t>
            </a:r>
            <a:r>
              <a:rPr lang="en-US" dirty="0" err="1"/>
              <a:t>focussed</a:t>
            </a:r>
            <a:r>
              <a:rPr lang="en-US" dirty="0"/>
              <a:t> electro-magnet </a:t>
            </a:r>
            <a:endParaRPr lang="en-US" dirty="0" smtClean="0"/>
          </a:p>
          <a:p>
            <a:r>
              <a:rPr lang="en-US" dirty="0" smtClean="0"/>
              <a:t>Configuration </a:t>
            </a:r>
            <a:r>
              <a:rPr lang="en-US" dirty="0"/>
              <a:t>: " Pinwheel " , 6-sectors trailing CCW looking from top (see TRIUMF logo)</a:t>
            </a:r>
          </a:p>
          <a:p>
            <a:r>
              <a:rPr lang="en-US" dirty="0"/>
              <a:t>Pole diameter: </a:t>
            </a:r>
            <a:r>
              <a:rPr lang="en-US" dirty="0" smtClean="0"/>
              <a:t>~</a:t>
            </a:r>
            <a:r>
              <a:rPr lang="en-US" dirty="0"/>
              <a:t>18 </a:t>
            </a:r>
            <a:r>
              <a:rPr lang="en-US" dirty="0" smtClean="0"/>
              <a:t>meters</a:t>
            </a:r>
          </a:p>
          <a:p>
            <a:r>
              <a:rPr lang="en-US" dirty="0" smtClean="0"/>
              <a:t>Weight: 4000 Tons</a:t>
            </a:r>
            <a:endParaRPr lang="en-US" dirty="0"/>
          </a:p>
          <a:p>
            <a:r>
              <a:rPr lang="en-US" dirty="0" smtClean="0"/>
              <a:t>Coils: 30 turns (15 upper and 15 lower)</a:t>
            </a:r>
          </a:p>
          <a:p>
            <a:r>
              <a:rPr lang="en-US" dirty="0" smtClean="0"/>
              <a:t>Characteristics: 0.004 ohm, 0.12 H</a:t>
            </a:r>
          </a:p>
          <a:p>
            <a:r>
              <a:rPr lang="en-US" dirty="0" smtClean="0"/>
              <a:t>Normal Operating Power: 18400 Amperes at 75 </a:t>
            </a:r>
            <a:r>
              <a:rPr lang="en-US" dirty="0" err="1" smtClean="0"/>
              <a:t>Vdc</a:t>
            </a:r>
            <a:r>
              <a:rPr lang="en-US" dirty="0" smtClean="0"/>
              <a:t>.</a:t>
            </a:r>
          </a:p>
          <a:p>
            <a:r>
              <a:rPr lang="en-US" dirty="0"/>
              <a:t>Field : 5608 Gauss (normal operation)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638" y="0"/>
            <a:ext cx="9799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Myriad Pro" charset="0"/>
                <a:ea typeface="ＭＳ Ｐゴシック" pitchFamily="34" charset="-128"/>
                <a:cs typeface="Myriad Pro" charset="0"/>
              </a:rPr>
              <a:t>Cyclotron Magnet</a:t>
            </a:r>
          </a:p>
        </p:txBody>
      </p:sp>
      <p:sp>
        <p:nvSpPr>
          <p:cNvPr id="1028" name="Date Placeholder 2"/>
          <p:cNvSpPr>
            <a:spLocks noGrp="1"/>
          </p:cNvSpPr>
          <p:nvPr>
            <p:ph type="dt" sz="quarter" idx="15"/>
          </p:nvPr>
        </p:nvSpPr>
        <p:spPr>
          <a:noFill/>
        </p:spPr>
        <p:txBody>
          <a:bodyPr/>
          <a:lstStyle/>
          <a:p>
            <a:fld id="{DD13F18C-497C-4B97-894A-D4913717942A}" type="datetime1">
              <a:rPr lang="en-US" smtClean="0"/>
              <a:pPr/>
              <a:t>5/25/2016</a:t>
            </a:fld>
            <a:endParaRPr lang="en-US" smtClean="0"/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/>
          <a:p>
            <a:fld id="{633235DA-1C35-4B93-8987-13BE0248ED4B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 rot="10800000" flipV="1">
            <a:off x="2590797" y="6244493"/>
            <a:ext cx="6215063" cy="312615"/>
          </a:xfrm>
        </p:spPr>
        <p:txBody>
          <a:bodyPr/>
          <a:lstStyle/>
          <a:p>
            <a:pPr>
              <a:buNone/>
            </a:pPr>
            <a:r>
              <a:rPr lang="en-US" sz="1400" dirty="0" smtClean="0"/>
              <a:t>Bottom half of main magnet poles and coil</a:t>
            </a:r>
          </a:p>
          <a:p>
            <a:endParaRPr lang="en-US" sz="1400" dirty="0"/>
          </a:p>
        </p:txBody>
      </p:sp>
      <p:pic>
        <p:nvPicPr>
          <p:cNvPr id="7" name="Picture 6" descr="triumf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31" y="1238858"/>
            <a:ext cx="6088184" cy="48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Cyclotron Magnet Power Supply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591596" y="1812910"/>
            <a:ext cx="3463392" cy="3811053"/>
          </a:xfrm>
        </p:spPr>
        <p:txBody>
          <a:bodyPr/>
          <a:lstStyle/>
          <a:p>
            <a:r>
              <a:rPr lang="en-US" sz="1600" dirty="0" smtClean="0"/>
              <a:t>Linear, Series Pass Regulator</a:t>
            </a:r>
          </a:p>
          <a:p>
            <a:r>
              <a:rPr lang="en-US" sz="1600" dirty="0" smtClean="0"/>
              <a:t>Max Output Voltage: 110Vdc</a:t>
            </a:r>
          </a:p>
          <a:p>
            <a:r>
              <a:rPr lang="en-US" sz="1600" dirty="0" smtClean="0"/>
              <a:t>Max Output Current: 26,700 Amps</a:t>
            </a:r>
          </a:p>
          <a:p>
            <a:r>
              <a:rPr lang="en-US" sz="1600" dirty="0" smtClean="0"/>
              <a:t>Max Output Power: ~2.9 MW</a:t>
            </a:r>
          </a:p>
          <a:p>
            <a:r>
              <a:rPr lang="en-US" sz="1600" dirty="0" smtClean="0"/>
              <a:t>Current Stability: 2 </a:t>
            </a:r>
            <a:r>
              <a:rPr lang="en-US" sz="1600" dirty="0" err="1" smtClean="0"/>
              <a:t>ppm</a:t>
            </a:r>
            <a:endParaRPr lang="en-US" sz="1600" dirty="0" smtClean="0"/>
          </a:p>
          <a:p>
            <a:r>
              <a:rPr lang="en-US" sz="1600" dirty="0" smtClean="0"/>
              <a:t>Magnetic Field Stability: ~1 ppm with external field compensation</a:t>
            </a:r>
          </a:p>
          <a:p>
            <a:r>
              <a:rPr lang="en-US" sz="1600" dirty="0" smtClean="0"/>
              <a:t>In operation since: 1974</a:t>
            </a:r>
          </a:p>
          <a:p>
            <a:r>
              <a:rPr lang="en-US" sz="1600" dirty="0" smtClean="0"/>
              <a:t>Made by Alpha Scientific, California, USA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ECC2477-7D20-4AD1-B544-15A925730FCD}" type="datetime1">
              <a:rPr lang="en-US" smtClean="0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9EC9246-9D1D-486A-B3D0-43B5320C85B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9" y="1278836"/>
            <a:ext cx="5171508" cy="49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1449</Words>
  <Application>Microsoft Office PowerPoint</Application>
  <PresentationFormat>On-screen Show (4:3)</PresentationFormat>
  <Paragraphs>309</Paragraphs>
  <Slides>31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TRIUMF Power Supplies Distribution</vt:lpstr>
      <vt:lpstr>Cyclotron Facts</vt:lpstr>
      <vt:lpstr>PowerPoint Presentation</vt:lpstr>
      <vt:lpstr>Cyclotron Magnet</vt:lpstr>
      <vt:lpstr>Cyclotron Magnet Power Supply</vt:lpstr>
      <vt:lpstr>Cyclotron Magnet Power Supply</vt:lpstr>
      <vt:lpstr>Cyclotron Magnet Power Supply</vt:lpstr>
      <vt:lpstr>Cyclotron Magnet Power Supply – Major Components</vt:lpstr>
      <vt:lpstr>Cyclotron Magnet Power Supply – Control Cabinet</vt:lpstr>
      <vt:lpstr>Cyclotron Magnet Power Supply – Rectifier Cabinet</vt:lpstr>
      <vt:lpstr>Cyclotron Magnet Power Supply – Duel AC Input Transformers</vt:lpstr>
      <vt:lpstr>Cyclotron Magnet Power Supply – Transformer Water Leak</vt:lpstr>
      <vt:lpstr>Cyclotron Magnet Power Supply – Transformer Construction</vt:lpstr>
      <vt:lpstr>Cyclotron Magnet Power Supply – Transformer Water Leak – Actions and Results</vt:lpstr>
      <vt:lpstr>Cyclotron Magnet Power Supply – Rectifier Diodes Assembly</vt:lpstr>
      <vt:lpstr>Cyclotron Magnet Power Supply – Interface Transformer and Choke</vt:lpstr>
      <vt:lpstr>Cyclotron Magnet Power Supply – Regulating Cabinet</vt:lpstr>
      <vt:lpstr>Cyclotron Magnet Power Supply – Transistor  Banks </vt:lpstr>
      <vt:lpstr>Cyclotron Magnet Power Supply – Precision Shunt </vt:lpstr>
      <vt:lpstr>Cyclotron Magnet Power Supply – Cyclotron DC Bus Bars </vt:lpstr>
      <vt:lpstr>Cyclotron Magnet Power Supply –  Free Wheeling Diodes</vt:lpstr>
      <vt:lpstr>Cyclotron Magnet Power Supply – Magnetic Field Compensation </vt:lpstr>
      <vt:lpstr>Cyclotron Magnet Power Supply – Pickup Coil compensation </vt:lpstr>
      <vt:lpstr>Cyclotron Magnet Power Supply - Replacement</vt:lpstr>
      <vt:lpstr>Cyclotron Magnet Power Supply - Replacement</vt:lpstr>
      <vt:lpstr>Cyclotron Magnet Power Supply - Replacement</vt:lpstr>
      <vt:lpstr>Cyclotron Magnet Power Supply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Louie</dc:creator>
  <cp:lastModifiedBy>Dan Louie</cp:lastModifiedBy>
  <cp:revision>53</cp:revision>
  <dcterms:created xsi:type="dcterms:W3CDTF">2016-04-22T17:48:21Z</dcterms:created>
  <dcterms:modified xsi:type="dcterms:W3CDTF">2016-05-25T00:21:38Z</dcterms:modified>
</cp:coreProperties>
</file>