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0" r:id="rId4"/>
    <p:sldId id="259" r:id="rId5"/>
    <p:sldId id="264" r:id="rId6"/>
    <p:sldId id="267" r:id="rId7"/>
    <p:sldId id="266" r:id="rId8"/>
    <p:sldId id="257" r:id="rId9"/>
    <p:sldId id="258" r:id="rId10"/>
    <p:sldId id="263" r:id="rId11"/>
    <p:sldId id="26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128" y="-1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4D270124-E198-4E14-847F-648D274A096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4D270124-E198-4E14-847F-648D274A0965}" type="slidenum">
              <a:rPr lang="en-US" smtClean="0"/>
              <a:pPr/>
              <a:t>‹#›</a:t>
            </a:fld>
            <a:endParaRPr lang="en-US"/>
          </a:p>
        </p:txBody>
      </p:sp>
      <p:sp>
        <p:nvSpPr>
          <p:cNvPr id="7" name="Date Placeholder 3"/>
          <p:cNvSpPr>
            <a:spLocks noGrp="1"/>
          </p:cNvSpPr>
          <p:nvPr>
            <p:ph type="dt" sz="half" idx="2"/>
          </p:nvPr>
        </p:nvSpPr>
        <p:spPr>
          <a:xfrm>
            <a:off x="457200" y="6172200"/>
            <a:ext cx="3581400" cy="549275"/>
          </a:xfrm>
          <a:prstGeom prst="rect">
            <a:avLst/>
          </a:prstGeom>
        </p:spPr>
        <p:txBody>
          <a:bodyPr vert="horz" lIns="91440" tIns="45720" rIns="91440" bIns="45720" rtlCol="0" anchor="ctr"/>
          <a:lstStyle>
            <a:lvl1pPr algn="ctr">
              <a:defRPr sz="1400">
                <a:solidFill>
                  <a:schemeClr val="tx1"/>
                </a:solidFill>
                <a:latin typeface="MV Boli" pitchFamily="2" charset="0"/>
                <a:cs typeface="MV Boli" pitchFamily="2" charset="0"/>
              </a:defRPr>
            </a:lvl1pPr>
          </a:lstStyle>
          <a:p>
            <a:r>
              <a:rPr lang="en-US" dirty="0" smtClean="0"/>
              <a:t>5</a:t>
            </a:r>
            <a:r>
              <a:rPr lang="en-US" baseline="30000" dirty="0" smtClean="0"/>
              <a:t>th</a:t>
            </a:r>
            <a:r>
              <a:rPr lang="en-US" dirty="0" smtClean="0"/>
              <a:t> Workshop on Power Converters</a:t>
            </a:r>
          </a:p>
          <a:p>
            <a:r>
              <a:rPr lang="en-US" dirty="0" smtClean="0"/>
              <a:t>For Particle Accelerators</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15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66800"/>
            <a:ext cx="8229600" cy="5059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72200"/>
            <a:ext cx="3581400" cy="549275"/>
          </a:xfrm>
          <a:prstGeom prst="rect">
            <a:avLst/>
          </a:prstGeom>
        </p:spPr>
        <p:txBody>
          <a:bodyPr vert="horz" lIns="91440" tIns="45720" rIns="91440" bIns="45720" rtlCol="0" anchor="ctr"/>
          <a:lstStyle>
            <a:lvl1pPr algn="ctr">
              <a:defRPr sz="1400">
                <a:solidFill>
                  <a:schemeClr val="tx1"/>
                </a:solidFill>
                <a:latin typeface="MV Boli" pitchFamily="2" charset="0"/>
                <a:cs typeface="MV Boli" pitchFamily="2" charset="0"/>
              </a:defRPr>
            </a:lvl1pPr>
          </a:lstStyle>
          <a:p>
            <a:r>
              <a:rPr lang="en-US" dirty="0" smtClean="0"/>
              <a:t>5</a:t>
            </a:r>
            <a:r>
              <a:rPr lang="en-US" baseline="30000" dirty="0" smtClean="0"/>
              <a:t>th</a:t>
            </a:r>
            <a:r>
              <a:rPr lang="en-US" dirty="0" smtClean="0"/>
              <a:t> Workshop on Power Converters</a:t>
            </a:r>
          </a:p>
          <a:p>
            <a:r>
              <a:rPr lang="en-US" dirty="0" smtClean="0"/>
              <a:t>For Particle Accelerators</a:t>
            </a:r>
            <a:endParaRPr lang="en-US" dirty="0"/>
          </a:p>
        </p:txBody>
      </p:sp>
      <p:sp>
        <p:nvSpPr>
          <p:cNvPr id="6" name="Slide Number Placeholder 5"/>
          <p:cNvSpPr>
            <a:spLocks noGrp="1"/>
          </p:cNvSpPr>
          <p:nvPr>
            <p:ph type="sldNum" sz="quarter" idx="4"/>
          </p:nvPr>
        </p:nvSpPr>
        <p:spPr>
          <a:xfrm>
            <a:off x="4343400" y="6248400"/>
            <a:ext cx="457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D270124-E198-4E14-847F-648D274A0965}" type="slidenum">
              <a:rPr lang="en-US" smtClean="0"/>
              <a:pPr/>
              <a:t>‹#›</a:t>
            </a:fld>
            <a:endParaRPr lang="en-US" dirty="0"/>
          </a:p>
        </p:txBody>
      </p:sp>
      <p:pic>
        <p:nvPicPr>
          <p:cNvPr id="7" name="Picture 6" descr="Logo_Big.gif"/>
          <p:cNvPicPr>
            <a:picLocks noChangeAspect="1"/>
          </p:cNvPicPr>
          <p:nvPr userDrawn="1"/>
        </p:nvPicPr>
        <p:blipFill>
          <a:blip r:embed="rId4" cstate="print"/>
          <a:stretch>
            <a:fillRect/>
          </a:stretch>
        </p:blipFill>
        <p:spPr>
          <a:xfrm>
            <a:off x="5867400" y="6131560"/>
            <a:ext cx="1981200" cy="72644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2800" kern="1200">
          <a:solidFill>
            <a:schemeClr val="tx1"/>
          </a:solidFill>
          <a:latin typeface="MV Boli" pitchFamily="2" charset="0"/>
          <a:ea typeface="+mj-ea"/>
          <a:cs typeface="MV Boli" pitchFamily="2" charset="0"/>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MV Boli" pitchFamily="2" charset="0"/>
          <a:ea typeface="+mn-ea"/>
          <a:cs typeface="MV Boli" pitchFamily="2"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V Boli" pitchFamily="2" charset="0"/>
          <a:ea typeface="+mn-ea"/>
          <a:cs typeface="MV Boli" pitchFamily="2"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V Boli" pitchFamily="2" charset="0"/>
          <a:ea typeface="+mn-ea"/>
          <a:cs typeface="MV Boli" pitchFamily="2"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V Boli" pitchFamily="2" charset="0"/>
          <a:ea typeface="+mn-ea"/>
          <a:cs typeface="MV Boli" pitchFamily="2"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V Boli" pitchFamily="2" charset="0"/>
          <a:ea typeface="+mn-ea"/>
          <a:cs typeface="MV Boli"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lstStyle/>
          <a:p>
            <a:r>
              <a:rPr lang="en-US" dirty="0" smtClean="0"/>
              <a:t>Powering New Projects</a:t>
            </a:r>
            <a:br>
              <a:rPr lang="en-US" dirty="0" smtClean="0"/>
            </a:br>
            <a:r>
              <a:rPr lang="en-US" dirty="0" smtClean="0"/>
              <a:t>at</a:t>
            </a:r>
            <a:br>
              <a:rPr lang="en-US" dirty="0" smtClean="0"/>
            </a:br>
            <a:r>
              <a:rPr lang="en-US" dirty="0" smtClean="0"/>
              <a:t>Brookhaven National Laboratory</a:t>
            </a:r>
            <a:endParaRPr lang="en-US" dirty="0"/>
          </a:p>
        </p:txBody>
      </p:sp>
      <p:sp>
        <p:nvSpPr>
          <p:cNvPr id="3" name="Subtitle 2"/>
          <p:cNvSpPr>
            <a:spLocks noGrp="1"/>
          </p:cNvSpPr>
          <p:nvPr>
            <p:ph type="subTitle" idx="1"/>
          </p:nvPr>
        </p:nvSpPr>
        <p:spPr>
          <a:xfrm>
            <a:off x="304800" y="3124200"/>
            <a:ext cx="8534400" cy="2057400"/>
          </a:xfrm>
        </p:spPr>
        <p:txBody>
          <a:bodyPr>
            <a:noAutofit/>
          </a:bodyPr>
          <a:lstStyle/>
          <a:p>
            <a:r>
              <a:rPr lang="en-US" sz="2000" dirty="0" smtClean="0">
                <a:solidFill>
                  <a:schemeClr val="tx1"/>
                </a:solidFill>
              </a:rPr>
              <a:t>Bob Lambiase</a:t>
            </a:r>
          </a:p>
          <a:p>
            <a:endParaRPr lang="en-US" sz="2000" dirty="0">
              <a:solidFill>
                <a:schemeClr val="tx1"/>
              </a:solidFill>
            </a:endParaRPr>
          </a:p>
          <a:p>
            <a:r>
              <a:rPr lang="en-US" sz="2000" dirty="0" smtClean="0">
                <a:solidFill>
                  <a:schemeClr val="tx1"/>
                </a:solidFill>
              </a:rPr>
              <a:t>5</a:t>
            </a:r>
            <a:r>
              <a:rPr lang="en-US" sz="2000" baseline="30000" dirty="0" smtClean="0">
                <a:solidFill>
                  <a:schemeClr val="tx1"/>
                </a:solidFill>
              </a:rPr>
              <a:t>th</a:t>
            </a:r>
            <a:r>
              <a:rPr lang="en-US" sz="2000" dirty="0" smtClean="0">
                <a:solidFill>
                  <a:schemeClr val="tx1"/>
                </a:solidFill>
              </a:rPr>
              <a:t> Workshop on Power Converters for Particle Accelerators</a:t>
            </a:r>
          </a:p>
          <a:p>
            <a:endParaRPr lang="en-US" sz="2000" dirty="0">
              <a:solidFill>
                <a:schemeClr val="tx1"/>
              </a:solidFill>
            </a:endParaRPr>
          </a:p>
          <a:p>
            <a:r>
              <a:rPr lang="en-US" dirty="0" smtClean="0">
                <a:solidFill>
                  <a:schemeClr val="tx1"/>
                </a:solidFill>
              </a:rPr>
              <a:t>24 – 26 May 2016</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Coherent Electron Cooling - Proof of Principle</a:t>
            </a:r>
            <a:endParaRPr lang="en-US" dirty="0"/>
          </a:p>
        </p:txBody>
      </p:sp>
      <p:sp>
        <p:nvSpPr>
          <p:cNvPr id="7" name="Slide Number Placeholder 5"/>
          <p:cNvSpPr>
            <a:spLocks noGrp="1"/>
          </p:cNvSpPr>
          <p:nvPr>
            <p:ph type="sldNum" sz="quarter" idx="12"/>
          </p:nvPr>
        </p:nvSpPr>
        <p:spPr>
          <a:xfrm>
            <a:off x="4343400" y="6248400"/>
            <a:ext cx="457200" cy="365125"/>
          </a:xfrm>
        </p:spPr>
        <p:txBody>
          <a:bodyPr/>
          <a:lstStyle/>
          <a:p>
            <a:fld id="{4D270124-E198-4E14-847F-648D274A0965}" type="slidenum">
              <a:rPr lang="en-US" smtClean="0"/>
              <a:pPr/>
              <a:t>10</a:t>
            </a:fld>
            <a:endParaRPr lang="en-US"/>
          </a:p>
        </p:txBody>
      </p:sp>
      <p:sp>
        <p:nvSpPr>
          <p:cNvPr id="8" name="Date Placeholder 3"/>
          <p:cNvSpPr>
            <a:spLocks noGrp="1"/>
          </p:cNvSpPr>
          <p:nvPr>
            <p:ph type="dt" sz="half" idx="2"/>
          </p:nvPr>
        </p:nvSpPr>
        <p:spPr>
          <a:xfrm>
            <a:off x="457200" y="6172200"/>
            <a:ext cx="3581400" cy="549275"/>
          </a:xfrm>
          <a:prstGeom prst="rect">
            <a:avLst/>
          </a:prstGeom>
        </p:spPr>
        <p:txBody>
          <a:bodyPr vert="horz" lIns="91440" tIns="45720" rIns="91440" bIns="45720" rtlCol="0" anchor="ctr"/>
          <a:lstStyle>
            <a:lvl1pPr algn="ctr">
              <a:defRPr sz="1400">
                <a:solidFill>
                  <a:schemeClr val="tx1"/>
                </a:solidFill>
                <a:latin typeface="MV Boli" pitchFamily="2" charset="0"/>
                <a:cs typeface="MV Boli" pitchFamily="2" charset="0"/>
              </a:defRPr>
            </a:lvl1pPr>
          </a:lstStyle>
          <a:p>
            <a:r>
              <a:rPr lang="en-US" dirty="0" smtClean="0"/>
              <a:t>5</a:t>
            </a:r>
            <a:r>
              <a:rPr lang="en-US" baseline="30000" dirty="0" smtClean="0"/>
              <a:t>th</a:t>
            </a:r>
            <a:r>
              <a:rPr lang="en-US" dirty="0" smtClean="0"/>
              <a:t> Workshop on Power Converters</a:t>
            </a:r>
          </a:p>
          <a:p>
            <a:r>
              <a:rPr lang="en-US" dirty="0" smtClean="0"/>
              <a:t>For Particle Accelerators</a:t>
            </a:r>
            <a:endParaRPr lang="en-US" dirty="0"/>
          </a:p>
        </p:txBody>
      </p:sp>
      <p:pic>
        <p:nvPicPr>
          <p:cNvPr id="4" name="Picture 3"/>
          <p:cNvPicPr>
            <a:picLocks noChangeAspect="1"/>
          </p:cNvPicPr>
          <p:nvPr/>
        </p:nvPicPr>
        <p:blipFill>
          <a:blip r:embed="rId2" cstate="print"/>
          <a:stretch>
            <a:fillRect/>
          </a:stretch>
        </p:blipFill>
        <p:spPr>
          <a:xfrm>
            <a:off x="609600" y="990600"/>
            <a:ext cx="7926780" cy="1447800"/>
          </a:xfrm>
          <a:prstGeom prst="rect">
            <a:avLst/>
          </a:prstGeom>
        </p:spPr>
      </p:pic>
      <p:sp>
        <p:nvSpPr>
          <p:cNvPr id="10" name="TextBox 9"/>
          <p:cNvSpPr txBox="1"/>
          <p:nvPr/>
        </p:nvSpPr>
        <p:spPr>
          <a:xfrm>
            <a:off x="457200" y="4267200"/>
            <a:ext cx="8458200" cy="1169551"/>
          </a:xfrm>
          <a:prstGeom prst="rect">
            <a:avLst/>
          </a:prstGeom>
          <a:noFill/>
        </p:spPr>
        <p:txBody>
          <a:bodyPr wrap="square" rtlCol="0">
            <a:spAutoFit/>
          </a:bodyPr>
          <a:lstStyle/>
          <a:p>
            <a:r>
              <a:rPr lang="en-US" sz="1400" dirty="0" smtClean="0">
                <a:latin typeface="MV Boli" pitchFamily="2" charset="0"/>
                <a:cs typeface="MV Boli" pitchFamily="2" charset="0"/>
              </a:rPr>
              <a:t>Electrons are injected into the modulator section, where they travel at the same speed as the hadrons.  The hadrons density modulate the electrons.  In the wiggler section, the speed of the electrons along the </a:t>
            </a:r>
            <a:r>
              <a:rPr lang="en-US" sz="1400" dirty="0" err="1" smtClean="0">
                <a:latin typeface="MV Boli" pitchFamily="2" charset="0"/>
                <a:cs typeface="MV Boli" pitchFamily="2" charset="0"/>
              </a:rPr>
              <a:t>beamline</a:t>
            </a:r>
            <a:r>
              <a:rPr lang="en-US" sz="1400" dirty="0" smtClean="0">
                <a:latin typeface="MV Boli" pitchFamily="2" charset="0"/>
                <a:cs typeface="MV Boli" pitchFamily="2" charset="0"/>
              </a:rPr>
              <a:t> axis is slowed, but the modulation frequency remains the same.  This amplifies the density modulation.  In the kicker section, the electrons and hadrons are again at the same velocity, and the electron modulation cools the </a:t>
            </a:r>
            <a:r>
              <a:rPr lang="en-US" sz="1400" dirty="0" err="1" smtClean="0">
                <a:latin typeface="MV Boli" pitchFamily="2" charset="0"/>
                <a:cs typeface="MV Boli" pitchFamily="2" charset="0"/>
              </a:rPr>
              <a:t>hadron</a:t>
            </a:r>
            <a:r>
              <a:rPr lang="en-US" sz="1400" dirty="0" smtClean="0">
                <a:latin typeface="MV Boli" pitchFamily="2" charset="0"/>
                <a:cs typeface="MV Boli" pitchFamily="2" charset="0"/>
              </a:rPr>
              <a:t> beam.</a:t>
            </a:r>
          </a:p>
        </p:txBody>
      </p:sp>
      <p:pic>
        <p:nvPicPr>
          <p:cNvPr id="9" name="Picture 8" descr="Model.gif"/>
          <p:cNvPicPr>
            <a:picLocks noChangeAspect="1"/>
          </p:cNvPicPr>
          <p:nvPr/>
        </p:nvPicPr>
        <p:blipFill>
          <a:blip r:embed="rId3" cstate="print"/>
          <a:stretch>
            <a:fillRect/>
          </a:stretch>
        </p:blipFill>
        <p:spPr>
          <a:xfrm>
            <a:off x="304800" y="2628220"/>
            <a:ext cx="8686800" cy="1601560"/>
          </a:xfrm>
          <a:prstGeom prst="rect">
            <a:avLst/>
          </a:prstGeom>
        </p:spPr>
      </p:pic>
    </p:spTree>
    <p:extLst>
      <p:ext uri="{BB962C8B-B14F-4D97-AF65-F5344CB8AC3E}">
        <p14:creationId xmlns:p14="http://schemas.microsoft.com/office/powerpoint/2010/main" val="3541471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CeC</a:t>
            </a:r>
            <a:r>
              <a:rPr lang="en-US" dirty="0" smtClean="0"/>
              <a:t> </a:t>
            </a:r>
            <a:r>
              <a:rPr lang="en-US" dirty="0" err="1" smtClean="0"/>
              <a:t>PoP</a:t>
            </a:r>
            <a:r>
              <a:rPr lang="en-US" dirty="0" smtClean="0"/>
              <a:t> Implementation &amp; Status</a:t>
            </a:r>
            <a:endParaRPr lang="en-US" dirty="0"/>
          </a:p>
        </p:txBody>
      </p:sp>
      <p:sp>
        <p:nvSpPr>
          <p:cNvPr id="7" name="Slide Number Placeholder 5"/>
          <p:cNvSpPr>
            <a:spLocks noGrp="1"/>
          </p:cNvSpPr>
          <p:nvPr>
            <p:ph type="sldNum" sz="quarter" idx="12"/>
          </p:nvPr>
        </p:nvSpPr>
        <p:spPr>
          <a:xfrm>
            <a:off x="4343400" y="6248400"/>
            <a:ext cx="457200" cy="365125"/>
          </a:xfrm>
        </p:spPr>
        <p:txBody>
          <a:bodyPr/>
          <a:lstStyle/>
          <a:p>
            <a:fld id="{4D270124-E198-4E14-847F-648D274A0965}" type="slidenum">
              <a:rPr lang="en-US" smtClean="0"/>
              <a:pPr/>
              <a:t>11</a:t>
            </a:fld>
            <a:endParaRPr lang="en-US"/>
          </a:p>
        </p:txBody>
      </p:sp>
      <p:sp>
        <p:nvSpPr>
          <p:cNvPr id="8" name="Date Placeholder 3"/>
          <p:cNvSpPr>
            <a:spLocks noGrp="1"/>
          </p:cNvSpPr>
          <p:nvPr>
            <p:ph type="dt" sz="half" idx="2"/>
          </p:nvPr>
        </p:nvSpPr>
        <p:spPr>
          <a:xfrm>
            <a:off x="457200" y="6172200"/>
            <a:ext cx="3581400" cy="549275"/>
          </a:xfrm>
          <a:prstGeom prst="rect">
            <a:avLst/>
          </a:prstGeom>
        </p:spPr>
        <p:txBody>
          <a:bodyPr vert="horz" lIns="91440" tIns="45720" rIns="91440" bIns="45720" rtlCol="0" anchor="ctr"/>
          <a:lstStyle>
            <a:lvl1pPr algn="ctr">
              <a:defRPr sz="1400">
                <a:solidFill>
                  <a:schemeClr val="tx1"/>
                </a:solidFill>
                <a:latin typeface="MV Boli" pitchFamily="2" charset="0"/>
                <a:cs typeface="MV Boli" pitchFamily="2" charset="0"/>
              </a:defRPr>
            </a:lvl1pPr>
          </a:lstStyle>
          <a:p>
            <a:r>
              <a:rPr lang="en-US" dirty="0" smtClean="0"/>
              <a:t>5</a:t>
            </a:r>
            <a:r>
              <a:rPr lang="en-US" baseline="30000" dirty="0" smtClean="0"/>
              <a:t>th</a:t>
            </a:r>
            <a:r>
              <a:rPr lang="en-US" dirty="0" smtClean="0"/>
              <a:t> Workshop on Power Converters</a:t>
            </a:r>
          </a:p>
          <a:p>
            <a:r>
              <a:rPr lang="en-US" dirty="0" smtClean="0"/>
              <a:t>For Particle Accelerators</a:t>
            </a:r>
            <a:endParaRPr lang="en-US" dirty="0"/>
          </a:p>
        </p:txBody>
      </p:sp>
      <p:pic>
        <p:nvPicPr>
          <p:cNvPr id="4" name="Picture 3"/>
          <p:cNvPicPr>
            <a:picLocks noChangeAspect="1"/>
          </p:cNvPicPr>
          <p:nvPr/>
        </p:nvPicPr>
        <p:blipFill>
          <a:blip r:embed="rId2" cstate="print"/>
          <a:stretch>
            <a:fillRect/>
          </a:stretch>
        </p:blipFill>
        <p:spPr>
          <a:xfrm>
            <a:off x="5727793" y="1143001"/>
            <a:ext cx="3125466" cy="476381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143000"/>
            <a:ext cx="1499849" cy="4637846"/>
          </a:xfrm>
          <a:prstGeom prst="rect">
            <a:avLst/>
          </a:prstGeom>
        </p:spPr>
      </p:pic>
      <p:sp>
        <p:nvSpPr>
          <p:cNvPr id="10" name="TextBox 9"/>
          <p:cNvSpPr txBox="1"/>
          <p:nvPr/>
        </p:nvSpPr>
        <p:spPr>
          <a:xfrm>
            <a:off x="1976099" y="1133475"/>
            <a:ext cx="3594193" cy="3970318"/>
          </a:xfrm>
          <a:prstGeom prst="rect">
            <a:avLst/>
          </a:prstGeom>
          <a:noFill/>
        </p:spPr>
        <p:txBody>
          <a:bodyPr wrap="square" rtlCol="0">
            <a:spAutoFit/>
          </a:bodyPr>
          <a:lstStyle/>
          <a:p>
            <a:r>
              <a:rPr lang="en-US" sz="1400" dirty="0" smtClean="0">
                <a:latin typeface="MV Boli" pitchFamily="2" charset="0"/>
                <a:cs typeface="MV Boli" pitchFamily="2" charset="0"/>
              </a:rPr>
              <a:t>The 140A main dipole string and three 75A wiggler phase shifters use </a:t>
            </a:r>
            <a:r>
              <a:rPr lang="en-US" sz="1400" dirty="0" err="1" smtClean="0">
                <a:latin typeface="MV Boli" pitchFamily="2" charset="0"/>
                <a:cs typeface="MV Boli" pitchFamily="2" charset="0"/>
              </a:rPr>
              <a:t>BiGen</a:t>
            </a:r>
            <a:r>
              <a:rPr lang="en-US" sz="1400" dirty="0" smtClean="0">
                <a:latin typeface="MV Boli" pitchFamily="2" charset="0"/>
                <a:cs typeface="MV Boli" pitchFamily="2" charset="0"/>
              </a:rPr>
              <a:t> supplies.  There are three components: the </a:t>
            </a:r>
            <a:r>
              <a:rPr lang="en-US" sz="1400" dirty="0" err="1" smtClean="0">
                <a:latin typeface="MV Boli" pitchFamily="2" charset="0"/>
                <a:cs typeface="MV Boli" pitchFamily="2" charset="0"/>
              </a:rPr>
              <a:t>Genesys</a:t>
            </a:r>
            <a:r>
              <a:rPr lang="en-US" sz="1400" dirty="0" smtClean="0">
                <a:latin typeface="MV Boli" pitchFamily="2" charset="0"/>
                <a:cs typeface="MV Boli" pitchFamily="2" charset="0"/>
              </a:rPr>
              <a:t> PS, the Ethernet Power Controller, and a DCCT / FWD chassis.</a:t>
            </a:r>
          </a:p>
          <a:p>
            <a:endParaRPr lang="en-US" sz="1400" dirty="0">
              <a:latin typeface="MV Boli" pitchFamily="2" charset="0"/>
              <a:cs typeface="MV Boli" pitchFamily="2" charset="0"/>
            </a:endParaRPr>
          </a:p>
          <a:p>
            <a:r>
              <a:rPr lang="en-US" sz="1400" dirty="0" smtClean="0">
                <a:latin typeface="MV Boli" pitchFamily="2" charset="0"/>
                <a:cs typeface="MV Boli" pitchFamily="2" charset="0"/>
              </a:rPr>
              <a:t>The remaining 68 power supplies are implemented with </a:t>
            </a:r>
            <a:r>
              <a:rPr lang="en-US" sz="1400" dirty="0" err="1" smtClean="0">
                <a:latin typeface="MV Boli" pitchFamily="2" charset="0"/>
                <a:cs typeface="MV Boli" pitchFamily="2" charset="0"/>
              </a:rPr>
              <a:t>CAENels</a:t>
            </a:r>
            <a:r>
              <a:rPr lang="en-US" sz="1400" dirty="0" smtClean="0">
                <a:latin typeface="MV Boli" pitchFamily="2" charset="0"/>
                <a:cs typeface="MV Boli" pitchFamily="2" charset="0"/>
              </a:rPr>
              <a:t> SY3634 type units with current ratings from 1A to 20A, and either 20V or 40V voltage ratings.  The versatility of this system allowed reconfiguration among different stages of development.</a:t>
            </a:r>
            <a:br>
              <a:rPr lang="en-US" sz="1400" dirty="0" smtClean="0">
                <a:latin typeface="MV Boli" pitchFamily="2" charset="0"/>
                <a:cs typeface="MV Boli" pitchFamily="2" charset="0"/>
              </a:rPr>
            </a:br>
            <a:r>
              <a:rPr lang="en-US" sz="1400" dirty="0" smtClean="0">
                <a:latin typeface="MV Boli" pitchFamily="2" charset="0"/>
                <a:cs typeface="MV Boli" pitchFamily="2" charset="0"/>
              </a:rPr>
              <a:t/>
            </a:r>
            <a:br>
              <a:rPr lang="en-US" sz="1400" dirty="0" smtClean="0">
                <a:latin typeface="MV Boli" pitchFamily="2" charset="0"/>
                <a:cs typeface="MV Boli" pitchFamily="2" charset="0"/>
              </a:rPr>
            </a:br>
            <a:r>
              <a:rPr lang="en-US" sz="1400" dirty="0" smtClean="0">
                <a:latin typeface="MV Boli" pitchFamily="2" charset="0"/>
                <a:cs typeface="MV Boli" pitchFamily="2" charset="0"/>
              </a:rPr>
              <a:t>All power supplies have been installed and tested.  Commissioning has begun with the photocathode electron source and low energy beam transport.</a:t>
            </a:r>
          </a:p>
        </p:txBody>
      </p:sp>
    </p:spTree>
    <p:extLst>
      <p:ext uri="{BB962C8B-B14F-4D97-AF65-F5344CB8AC3E}">
        <p14:creationId xmlns:p14="http://schemas.microsoft.com/office/powerpoint/2010/main" val="35414715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228600" y="3276600"/>
            <a:ext cx="5393011" cy="3314250"/>
          </a:xfrm>
          <a:prstGeom prst="rect">
            <a:avLst/>
          </a:prstGeom>
        </p:spPr>
      </p:pic>
      <p:sp>
        <p:nvSpPr>
          <p:cNvPr id="2" name="Title 1"/>
          <p:cNvSpPr>
            <a:spLocks noGrp="1"/>
          </p:cNvSpPr>
          <p:nvPr>
            <p:ph type="title"/>
          </p:nvPr>
        </p:nvSpPr>
        <p:spPr/>
        <p:txBody>
          <a:bodyPr>
            <a:normAutofit fontScale="90000"/>
          </a:bodyPr>
          <a:lstStyle/>
          <a:p>
            <a:r>
              <a:rPr lang="en-US" dirty="0" smtClean="0"/>
              <a:t>Brookhaven </a:t>
            </a:r>
            <a:r>
              <a:rPr lang="en-US" dirty="0" err="1" smtClean="0"/>
              <a:t>Linac</a:t>
            </a:r>
            <a:r>
              <a:rPr lang="en-US" dirty="0" smtClean="0"/>
              <a:t> Isotope Producer (BLIP) Upgrade</a:t>
            </a:r>
            <a:endParaRPr lang="en-US" dirty="0"/>
          </a:p>
        </p:txBody>
      </p:sp>
      <p:sp>
        <p:nvSpPr>
          <p:cNvPr id="7" name="Slide Number Placeholder 5"/>
          <p:cNvSpPr>
            <a:spLocks noGrp="1"/>
          </p:cNvSpPr>
          <p:nvPr>
            <p:ph type="sldNum" sz="quarter" idx="12"/>
          </p:nvPr>
        </p:nvSpPr>
        <p:spPr>
          <a:xfrm>
            <a:off x="4343400" y="6248400"/>
            <a:ext cx="457200" cy="365125"/>
          </a:xfrm>
        </p:spPr>
        <p:txBody>
          <a:bodyPr/>
          <a:lstStyle/>
          <a:p>
            <a:fld id="{4D270124-E198-4E14-847F-648D274A0965}" type="slidenum">
              <a:rPr lang="en-US" smtClean="0"/>
              <a:pPr/>
              <a:t>2</a:t>
            </a:fld>
            <a:endParaRPr lang="en-US"/>
          </a:p>
        </p:txBody>
      </p:sp>
      <p:sp>
        <p:nvSpPr>
          <p:cNvPr id="8" name="Date Placeholder 3"/>
          <p:cNvSpPr>
            <a:spLocks noGrp="1"/>
          </p:cNvSpPr>
          <p:nvPr>
            <p:ph type="dt" sz="half" idx="2"/>
          </p:nvPr>
        </p:nvSpPr>
        <p:spPr>
          <a:xfrm>
            <a:off x="457200" y="6172200"/>
            <a:ext cx="3581400" cy="549275"/>
          </a:xfrm>
          <a:prstGeom prst="rect">
            <a:avLst/>
          </a:prstGeom>
        </p:spPr>
        <p:txBody>
          <a:bodyPr vert="horz" lIns="91440" tIns="45720" rIns="91440" bIns="45720" rtlCol="0" anchor="ctr"/>
          <a:lstStyle>
            <a:lvl1pPr algn="ctr">
              <a:defRPr sz="1400">
                <a:solidFill>
                  <a:schemeClr val="tx1"/>
                </a:solidFill>
                <a:latin typeface="MV Boli" pitchFamily="2" charset="0"/>
                <a:cs typeface="MV Boli" pitchFamily="2" charset="0"/>
              </a:defRPr>
            </a:lvl1pPr>
          </a:lstStyle>
          <a:p>
            <a:r>
              <a:rPr lang="en-US" dirty="0" smtClean="0"/>
              <a:t>5</a:t>
            </a:r>
            <a:r>
              <a:rPr lang="en-US" baseline="30000" dirty="0" smtClean="0"/>
              <a:t>th</a:t>
            </a:r>
            <a:r>
              <a:rPr lang="en-US" dirty="0" smtClean="0"/>
              <a:t> Workshop on Power Converters</a:t>
            </a:r>
          </a:p>
          <a:p>
            <a:r>
              <a:rPr lang="en-US" dirty="0" smtClean="0"/>
              <a:t>For Particle Accelerators</a:t>
            </a:r>
            <a:endParaRPr lang="en-US" dirty="0"/>
          </a:p>
        </p:txBody>
      </p:sp>
      <p:sp>
        <p:nvSpPr>
          <p:cNvPr id="9" name="TextBox 8"/>
          <p:cNvSpPr txBox="1"/>
          <p:nvPr/>
        </p:nvSpPr>
        <p:spPr>
          <a:xfrm>
            <a:off x="381000" y="914400"/>
            <a:ext cx="8192219" cy="2292935"/>
          </a:xfrm>
          <a:prstGeom prst="rect">
            <a:avLst/>
          </a:prstGeom>
          <a:noFill/>
        </p:spPr>
        <p:txBody>
          <a:bodyPr wrap="square" rtlCol="0">
            <a:spAutoFit/>
          </a:bodyPr>
          <a:lstStyle/>
          <a:p>
            <a:r>
              <a:rPr lang="en-US" sz="1300" dirty="0" smtClean="0">
                <a:latin typeface="MV Boli" pitchFamily="2" charset="0"/>
                <a:cs typeface="MV Boli" pitchFamily="2" charset="0"/>
              </a:rPr>
              <a:t>To increase the production of medical isotopes, the average beam current needed to be increased.  To prevent overheating and target damage, the beam is scanned over a larger area of the target.  This scanning is done by a two axis dipole magnet with a ferrite core.</a:t>
            </a:r>
          </a:p>
          <a:p>
            <a:endParaRPr lang="en-US" sz="1300" dirty="0" smtClean="0">
              <a:latin typeface="MV Boli" pitchFamily="2" charset="0"/>
              <a:cs typeface="MV Boli" pitchFamily="2" charset="0"/>
            </a:endParaRPr>
          </a:p>
          <a:p>
            <a:r>
              <a:rPr lang="en-US" sz="1300" dirty="0" smtClean="0">
                <a:latin typeface="MV Boli" pitchFamily="2" charset="0"/>
                <a:cs typeface="MV Boli" pitchFamily="2" charset="0"/>
              </a:rPr>
              <a:t>To efficiently reach the design goals, the magnet was resonated.  The resonating capacitors were remotely located from the magnet, which was in a high radiation area, by Kapton insulated litz wire.  An impedance matching transformer created the optimum operating point for linear amplifier from the losses in the magnet.</a:t>
            </a:r>
          </a:p>
          <a:p>
            <a:endParaRPr lang="en-US" sz="1300" dirty="0" smtClean="0">
              <a:latin typeface="MV Boli" pitchFamily="2" charset="0"/>
              <a:cs typeface="MV Boli" pitchFamily="2" charset="0"/>
            </a:endParaRPr>
          </a:p>
          <a:p>
            <a:r>
              <a:rPr lang="en-US" sz="1300" dirty="0" smtClean="0">
                <a:latin typeface="MV Boli" pitchFamily="2" charset="0"/>
                <a:cs typeface="MV Boli" pitchFamily="2" charset="0"/>
              </a:rPr>
              <a:t>The control system implemented the two amplitude loops, a frequency loop to optimize power factor, and a phase loop to maintain the 90° difference between axes.</a:t>
            </a:r>
          </a:p>
        </p:txBody>
      </p:sp>
      <p:sp>
        <p:nvSpPr>
          <p:cNvPr id="11" name="TextBox 10"/>
          <p:cNvSpPr txBox="1"/>
          <p:nvPr/>
        </p:nvSpPr>
        <p:spPr>
          <a:xfrm>
            <a:off x="5638800" y="3276600"/>
            <a:ext cx="3276600" cy="2893100"/>
          </a:xfrm>
          <a:prstGeom prst="rect">
            <a:avLst/>
          </a:prstGeom>
          <a:noFill/>
        </p:spPr>
        <p:txBody>
          <a:bodyPr wrap="square" rtlCol="0">
            <a:spAutoFit/>
          </a:bodyPr>
          <a:lstStyle/>
          <a:p>
            <a:r>
              <a:rPr lang="en-US" sz="1300" u="sng" dirty="0" smtClean="0">
                <a:latin typeface="MV Boli" pitchFamily="2" charset="0"/>
                <a:cs typeface="MV Boli" pitchFamily="2" charset="0"/>
              </a:rPr>
              <a:t>Specifications</a:t>
            </a:r>
          </a:p>
          <a:p>
            <a:endParaRPr lang="en-US" sz="1300" dirty="0" smtClean="0">
              <a:latin typeface="MV Boli" pitchFamily="2" charset="0"/>
              <a:cs typeface="MV Boli" pitchFamily="2" charset="0"/>
            </a:endParaRPr>
          </a:p>
          <a:p>
            <a:r>
              <a:rPr lang="en-US" sz="1300" dirty="0" smtClean="0">
                <a:latin typeface="MV Boli" pitchFamily="2" charset="0"/>
                <a:cs typeface="MV Boli" pitchFamily="2" charset="0"/>
              </a:rPr>
              <a:t>Nominal Frequency: 4,800 Hz</a:t>
            </a:r>
          </a:p>
          <a:p>
            <a:r>
              <a:rPr lang="en-US" sz="1300" dirty="0" smtClean="0">
                <a:latin typeface="MV Boli" pitchFamily="2" charset="0"/>
                <a:cs typeface="MV Boli" pitchFamily="2" charset="0"/>
              </a:rPr>
              <a:t>Peak Magnet Current:  318 Amps</a:t>
            </a:r>
          </a:p>
          <a:p>
            <a:r>
              <a:rPr lang="en-US" sz="1300" dirty="0" smtClean="0">
                <a:latin typeface="MV Boli" pitchFamily="2" charset="0"/>
                <a:cs typeface="MV Boli" pitchFamily="2" charset="0"/>
              </a:rPr>
              <a:t>Load Inductance: 68 µ</a:t>
            </a:r>
            <a:r>
              <a:rPr lang="en-US" sz="1300" dirty="0" err="1" smtClean="0">
                <a:latin typeface="MV Boli" pitchFamily="2" charset="0"/>
                <a:cs typeface="MV Boli" pitchFamily="2" charset="0"/>
              </a:rPr>
              <a:t>Hy</a:t>
            </a:r>
            <a:endParaRPr lang="en-US" sz="1300" dirty="0" smtClean="0">
              <a:latin typeface="MV Boli" pitchFamily="2" charset="0"/>
              <a:cs typeface="MV Boli" pitchFamily="2" charset="0"/>
            </a:endParaRPr>
          </a:p>
          <a:p>
            <a:r>
              <a:rPr lang="en-US" sz="1300" dirty="0" smtClean="0">
                <a:latin typeface="MV Boli" pitchFamily="2" charset="0"/>
                <a:cs typeface="MV Boli" pitchFamily="2" charset="0"/>
              </a:rPr>
              <a:t>Apparent Magnet Power: 106 </a:t>
            </a:r>
            <a:r>
              <a:rPr lang="en-US" sz="1300" dirty="0" err="1" smtClean="0">
                <a:latin typeface="MV Boli" pitchFamily="2" charset="0"/>
                <a:cs typeface="MV Boli" pitchFamily="2" charset="0"/>
              </a:rPr>
              <a:t>kVA</a:t>
            </a:r>
            <a:endParaRPr lang="en-US" sz="1300" dirty="0" smtClean="0">
              <a:latin typeface="MV Boli" pitchFamily="2" charset="0"/>
              <a:cs typeface="MV Boli" pitchFamily="2" charset="0"/>
            </a:endParaRPr>
          </a:p>
          <a:p>
            <a:r>
              <a:rPr lang="en-US" sz="1300" dirty="0" smtClean="0">
                <a:latin typeface="MV Boli" pitchFamily="2" charset="0"/>
                <a:cs typeface="MV Boli" pitchFamily="2" charset="0"/>
              </a:rPr>
              <a:t>Load Losses: 3.18 kW</a:t>
            </a:r>
          </a:p>
          <a:p>
            <a:r>
              <a:rPr lang="en-US" sz="1300" dirty="0" smtClean="0">
                <a:latin typeface="MV Boli" pitchFamily="2" charset="0"/>
                <a:cs typeface="MV Boli" pitchFamily="2" charset="0"/>
              </a:rPr>
              <a:t>Resonating Caps:  ICAR THY series</a:t>
            </a:r>
          </a:p>
          <a:p>
            <a:r>
              <a:rPr lang="en-US" sz="1300" dirty="0" smtClean="0">
                <a:latin typeface="MV Boli" pitchFamily="2" charset="0"/>
                <a:cs typeface="MV Boli" pitchFamily="2" charset="0"/>
              </a:rPr>
              <a:t>Cap Construction: Oil – Metalized Film</a:t>
            </a:r>
          </a:p>
          <a:p>
            <a:r>
              <a:rPr lang="en-US" sz="1300" dirty="0" smtClean="0">
                <a:latin typeface="MV Boli" pitchFamily="2" charset="0"/>
                <a:cs typeface="MV Boli" pitchFamily="2" charset="0"/>
              </a:rPr>
              <a:t>Linear Amp: Pacific Power 160AMX</a:t>
            </a:r>
          </a:p>
          <a:p>
            <a:r>
              <a:rPr lang="en-US" sz="1300" dirty="0" smtClean="0">
                <a:latin typeface="MV Boli" pitchFamily="2" charset="0"/>
                <a:cs typeface="MV Boli" pitchFamily="2" charset="0"/>
              </a:rPr>
              <a:t>Amplifier Rating: 6 </a:t>
            </a:r>
            <a:r>
              <a:rPr lang="en-US" sz="1300" dirty="0" err="1" smtClean="0">
                <a:latin typeface="MV Boli" pitchFamily="2" charset="0"/>
                <a:cs typeface="MV Boli" pitchFamily="2" charset="0"/>
              </a:rPr>
              <a:t>kVA</a:t>
            </a:r>
            <a:endParaRPr lang="en-US" sz="1300" dirty="0" smtClean="0">
              <a:latin typeface="MV Boli" pitchFamily="2" charset="0"/>
              <a:cs typeface="MV Boli" pitchFamily="2" charset="0"/>
            </a:endParaRPr>
          </a:p>
          <a:p>
            <a:r>
              <a:rPr lang="en-US" sz="1300" dirty="0" smtClean="0">
                <a:latin typeface="MV Boli" pitchFamily="2" charset="0"/>
                <a:cs typeface="MV Boli" pitchFamily="2" charset="0"/>
              </a:rPr>
              <a:t>Controls: NI–</a:t>
            </a:r>
            <a:r>
              <a:rPr lang="en-US" sz="1300" dirty="0" err="1" smtClean="0">
                <a:latin typeface="MV Boli" pitchFamily="2" charset="0"/>
                <a:cs typeface="MV Boli" pitchFamily="2" charset="0"/>
              </a:rPr>
              <a:t>PXIe</a:t>
            </a:r>
            <a:r>
              <a:rPr lang="en-US" sz="1300" dirty="0" smtClean="0">
                <a:latin typeface="MV Boli" pitchFamily="2" charset="0"/>
                <a:cs typeface="MV Boli" pitchFamily="2" charset="0"/>
              </a:rPr>
              <a:t> type with </a:t>
            </a:r>
            <a:r>
              <a:rPr lang="en-US" sz="1300" dirty="0" err="1" smtClean="0">
                <a:latin typeface="MV Boli" pitchFamily="2" charset="0"/>
                <a:cs typeface="MV Boli" pitchFamily="2" charset="0"/>
              </a:rPr>
              <a:t>LabView</a:t>
            </a:r>
            <a:endParaRPr lang="en-US" sz="1300" dirty="0" smtClean="0">
              <a:latin typeface="MV Boli" pitchFamily="2" charset="0"/>
              <a:cs typeface="MV Boli" pitchFamily="2" charset="0"/>
            </a:endParaRPr>
          </a:p>
          <a:p>
            <a:r>
              <a:rPr lang="en-US" sz="1300" dirty="0" smtClean="0">
                <a:latin typeface="MV Boli" pitchFamily="2" charset="0"/>
                <a:cs typeface="MV Boli" pitchFamily="2" charset="0"/>
              </a:rPr>
              <a:t>Sensors: 3 independent sets, passive</a:t>
            </a:r>
          </a:p>
          <a:p>
            <a:r>
              <a:rPr lang="en-US" sz="1300" dirty="0" smtClean="0">
                <a:latin typeface="MV Boli" pitchFamily="2" charset="0"/>
                <a:cs typeface="MV Boli" pitchFamily="2" charset="0"/>
              </a:rPr>
              <a:t>Protection: 2 independent, </a:t>
            </a:r>
            <a:r>
              <a:rPr lang="en-US" sz="1300" dirty="0" err="1" smtClean="0">
                <a:latin typeface="MV Boli" pitchFamily="2" charset="0"/>
                <a:cs typeface="MV Boli" pitchFamily="2" charset="0"/>
              </a:rPr>
              <a:t>Zynq</a:t>
            </a:r>
            <a:r>
              <a:rPr lang="en-US" sz="1300" dirty="0" smtClean="0">
                <a:latin typeface="MV Boli" pitchFamily="2" charset="0"/>
                <a:cs typeface="MV Boli" pitchFamily="2" charset="0"/>
              </a:rPr>
              <a:t> based</a:t>
            </a:r>
          </a:p>
        </p:txBody>
      </p:sp>
    </p:spTree>
    <p:extLst>
      <p:ext uri="{BB962C8B-B14F-4D97-AF65-F5344CB8AC3E}">
        <p14:creationId xmlns:p14="http://schemas.microsoft.com/office/powerpoint/2010/main" val="3541471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BLIP Upgrade Operational Results</a:t>
            </a:r>
            <a:endParaRPr lang="en-US" dirty="0"/>
          </a:p>
        </p:txBody>
      </p:sp>
      <p:sp>
        <p:nvSpPr>
          <p:cNvPr id="7" name="Slide Number Placeholder 5"/>
          <p:cNvSpPr>
            <a:spLocks noGrp="1"/>
          </p:cNvSpPr>
          <p:nvPr>
            <p:ph type="sldNum" sz="quarter" idx="12"/>
          </p:nvPr>
        </p:nvSpPr>
        <p:spPr>
          <a:xfrm>
            <a:off x="4343400" y="6248400"/>
            <a:ext cx="457200" cy="365125"/>
          </a:xfrm>
        </p:spPr>
        <p:txBody>
          <a:bodyPr/>
          <a:lstStyle/>
          <a:p>
            <a:fld id="{4D270124-E198-4E14-847F-648D274A0965}" type="slidenum">
              <a:rPr lang="en-US" smtClean="0"/>
              <a:pPr/>
              <a:t>3</a:t>
            </a:fld>
            <a:endParaRPr lang="en-US"/>
          </a:p>
        </p:txBody>
      </p:sp>
      <p:sp>
        <p:nvSpPr>
          <p:cNvPr id="8" name="Date Placeholder 3"/>
          <p:cNvSpPr>
            <a:spLocks noGrp="1"/>
          </p:cNvSpPr>
          <p:nvPr>
            <p:ph type="dt" sz="half" idx="2"/>
          </p:nvPr>
        </p:nvSpPr>
        <p:spPr>
          <a:xfrm>
            <a:off x="457200" y="6172200"/>
            <a:ext cx="3581400" cy="549275"/>
          </a:xfrm>
          <a:prstGeom prst="rect">
            <a:avLst/>
          </a:prstGeom>
        </p:spPr>
        <p:txBody>
          <a:bodyPr vert="horz" lIns="91440" tIns="45720" rIns="91440" bIns="45720" rtlCol="0" anchor="ctr"/>
          <a:lstStyle>
            <a:lvl1pPr algn="ctr">
              <a:defRPr sz="1400">
                <a:solidFill>
                  <a:schemeClr val="tx1"/>
                </a:solidFill>
                <a:latin typeface="MV Boli" pitchFamily="2" charset="0"/>
                <a:cs typeface="MV Boli" pitchFamily="2" charset="0"/>
              </a:defRPr>
            </a:lvl1pPr>
          </a:lstStyle>
          <a:p>
            <a:r>
              <a:rPr lang="en-US" dirty="0" smtClean="0"/>
              <a:t>5</a:t>
            </a:r>
            <a:r>
              <a:rPr lang="en-US" baseline="30000" dirty="0" smtClean="0"/>
              <a:t>th</a:t>
            </a:r>
            <a:r>
              <a:rPr lang="en-US" dirty="0" smtClean="0"/>
              <a:t> Workshop on Power Converters</a:t>
            </a:r>
          </a:p>
          <a:p>
            <a:r>
              <a:rPr lang="en-US" dirty="0" smtClean="0"/>
              <a:t>For Particle Accelerators</a:t>
            </a:r>
            <a:endParaRPr lang="en-US" dirty="0"/>
          </a:p>
        </p:txBody>
      </p:sp>
      <p:sp>
        <p:nvSpPr>
          <p:cNvPr id="9" name="TextBox 8"/>
          <p:cNvSpPr txBox="1"/>
          <p:nvPr/>
        </p:nvSpPr>
        <p:spPr>
          <a:xfrm>
            <a:off x="418381" y="990600"/>
            <a:ext cx="4953000" cy="2677656"/>
          </a:xfrm>
          <a:prstGeom prst="rect">
            <a:avLst/>
          </a:prstGeom>
          <a:noFill/>
        </p:spPr>
        <p:txBody>
          <a:bodyPr wrap="square" rtlCol="0">
            <a:spAutoFit/>
          </a:bodyPr>
          <a:lstStyle/>
          <a:p>
            <a:r>
              <a:rPr lang="en-US" sz="1400" dirty="0" smtClean="0">
                <a:latin typeface="MV Boli" pitchFamily="2" charset="0"/>
                <a:cs typeface="MV Boli" pitchFamily="2" charset="0"/>
              </a:rPr>
              <a:t>The scanning power supply successfully ran over a weekend at the full 318A peak.  After that, a leak was discovered on a ceramic beam pipe seal.  The beam pipe was replaced and the current is now limited to 260A and a warm up profile is used to reduce stress.</a:t>
            </a:r>
          </a:p>
          <a:p>
            <a:endParaRPr lang="en-US" sz="1400" dirty="0">
              <a:latin typeface="MV Boli" pitchFamily="2" charset="0"/>
              <a:cs typeface="MV Boli" pitchFamily="2" charset="0"/>
            </a:endParaRPr>
          </a:p>
          <a:p>
            <a:r>
              <a:rPr lang="en-US" sz="1400" dirty="0" smtClean="0">
                <a:latin typeface="MV Boli" pitchFamily="2" charset="0"/>
                <a:cs typeface="MV Boli" pitchFamily="2" charset="0"/>
              </a:rPr>
              <a:t>The charts on the right show current density distribution on the target.  The top chart is the pattern for 100µA average current, without scanning.  The bottom is the pattern for 155µA average current.  This is achieved with four beam pulses at 155A peak magnet current and one pulse at 71A.</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1066800"/>
            <a:ext cx="2878667" cy="231321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1975" y="3380014"/>
            <a:ext cx="2669292" cy="252680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131" y="3886200"/>
            <a:ext cx="2571750" cy="2152443"/>
          </a:xfrm>
          <a:prstGeom prst="rect">
            <a:avLst/>
          </a:prstGeom>
        </p:spPr>
      </p:pic>
      <p:sp>
        <p:nvSpPr>
          <p:cNvPr id="10" name="TextBox 9"/>
          <p:cNvSpPr txBox="1"/>
          <p:nvPr/>
        </p:nvSpPr>
        <p:spPr>
          <a:xfrm>
            <a:off x="2942875" y="3657600"/>
            <a:ext cx="2800525" cy="2462213"/>
          </a:xfrm>
          <a:prstGeom prst="rect">
            <a:avLst/>
          </a:prstGeom>
          <a:noFill/>
        </p:spPr>
        <p:txBody>
          <a:bodyPr wrap="square" rtlCol="0">
            <a:spAutoFit/>
          </a:bodyPr>
          <a:lstStyle/>
          <a:p>
            <a:r>
              <a:rPr lang="en-US" sz="1400" dirty="0" smtClean="0">
                <a:latin typeface="MV Boli" pitchFamily="2" charset="0"/>
                <a:cs typeface="MV Boli" pitchFamily="2" charset="0"/>
              </a:rPr>
              <a:t>The system was also operated at 200 MeV </a:t>
            </a:r>
            <a:r>
              <a:rPr lang="en-US" sz="1400" dirty="0">
                <a:latin typeface="MV Boli" pitchFamily="2" charset="0"/>
                <a:cs typeface="MV Boli" pitchFamily="2" charset="0"/>
              </a:rPr>
              <a:t>and 140µA average </a:t>
            </a:r>
            <a:r>
              <a:rPr lang="en-US" sz="1400" dirty="0" smtClean="0">
                <a:latin typeface="MV Boli" pitchFamily="2" charset="0"/>
                <a:cs typeface="MV Boli" pitchFamily="2" charset="0"/>
              </a:rPr>
              <a:t>current.  The scanning magnet sequence for this mode was four beam pulses at 225A peak and one pulse at 95A peak.  </a:t>
            </a:r>
          </a:p>
          <a:p>
            <a:endParaRPr lang="en-US" sz="1400" dirty="0">
              <a:latin typeface="MV Boli" pitchFamily="2" charset="0"/>
              <a:cs typeface="MV Boli" pitchFamily="2" charset="0"/>
            </a:endParaRPr>
          </a:p>
          <a:p>
            <a:r>
              <a:rPr lang="en-US" sz="1400" dirty="0" smtClean="0">
                <a:latin typeface="MV Boli" pitchFamily="2" charset="0"/>
                <a:cs typeface="MV Boli" pitchFamily="2" charset="0"/>
              </a:rPr>
              <a:t>The 200 MeV current density distribution is shown to the left.</a:t>
            </a:r>
          </a:p>
        </p:txBody>
      </p:sp>
    </p:spTree>
    <p:extLst>
      <p:ext uri="{BB962C8B-B14F-4D97-AF65-F5344CB8AC3E}">
        <p14:creationId xmlns:p14="http://schemas.microsoft.com/office/powerpoint/2010/main" val="3541471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Energy RHIC Electron Cooling (</a:t>
            </a:r>
            <a:r>
              <a:rPr lang="en-US" dirty="0" err="1" smtClean="0"/>
              <a:t>LEReC</a:t>
            </a:r>
            <a:r>
              <a:rPr lang="en-US" dirty="0" smtClean="0"/>
              <a:t>)</a:t>
            </a:r>
            <a:endParaRPr lang="en-US" dirty="0"/>
          </a:p>
        </p:txBody>
      </p:sp>
      <p:sp>
        <p:nvSpPr>
          <p:cNvPr id="7" name="Slide Number Placeholder 5"/>
          <p:cNvSpPr>
            <a:spLocks noGrp="1"/>
          </p:cNvSpPr>
          <p:nvPr>
            <p:ph type="sldNum" sz="quarter" idx="12"/>
          </p:nvPr>
        </p:nvSpPr>
        <p:spPr>
          <a:xfrm>
            <a:off x="4343400" y="6248400"/>
            <a:ext cx="457200" cy="365125"/>
          </a:xfrm>
        </p:spPr>
        <p:txBody>
          <a:bodyPr/>
          <a:lstStyle/>
          <a:p>
            <a:fld id="{4D270124-E198-4E14-847F-648D274A0965}" type="slidenum">
              <a:rPr lang="en-US" smtClean="0"/>
              <a:pPr/>
              <a:t>4</a:t>
            </a:fld>
            <a:endParaRPr lang="en-US"/>
          </a:p>
        </p:txBody>
      </p:sp>
      <p:sp>
        <p:nvSpPr>
          <p:cNvPr id="8" name="Date Placeholder 3"/>
          <p:cNvSpPr>
            <a:spLocks noGrp="1"/>
          </p:cNvSpPr>
          <p:nvPr>
            <p:ph type="dt" sz="half" idx="2"/>
          </p:nvPr>
        </p:nvSpPr>
        <p:spPr>
          <a:xfrm>
            <a:off x="457200" y="6172200"/>
            <a:ext cx="3581400" cy="549275"/>
          </a:xfrm>
          <a:prstGeom prst="rect">
            <a:avLst/>
          </a:prstGeom>
        </p:spPr>
        <p:txBody>
          <a:bodyPr vert="horz" lIns="91440" tIns="45720" rIns="91440" bIns="45720" rtlCol="0" anchor="ctr"/>
          <a:lstStyle>
            <a:lvl1pPr algn="ctr">
              <a:defRPr sz="1400">
                <a:solidFill>
                  <a:schemeClr val="tx1"/>
                </a:solidFill>
                <a:latin typeface="MV Boli" pitchFamily="2" charset="0"/>
                <a:cs typeface="MV Boli" pitchFamily="2" charset="0"/>
              </a:defRPr>
            </a:lvl1pPr>
          </a:lstStyle>
          <a:p>
            <a:r>
              <a:rPr lang="en-US" dirty="0" smtClean="0"/>
              <a:t>5</a:t>
            </a:r>
            <a:r>
              <a:rPr lang="en-US" baseline="30000" dirty="0" smtClean="0"/>
              <a:t>th</a:t>
            </a:r>
            <a:r>
              <a:rPr lang="en-US" dirty="0" smtClean="0"/>
              <a:t> Workshop on Power Converters</a:t>
            </a:r>
          </a:p>
          <a:p>
            <a:r>
              <a:rPr lang="en-US" dirty="0" smtClean="0"/>
              <a:t>For Particle Accelerators</a:t>
            </a:r>
            <a:endParaRPr lang="en-US" dirty="0"/>
          </a:p>
        </p:txBody>
      </p:sp>
      <p:sp>
        <p:nvSpPr>
          <p:cNvPr id="9" name="TextBox 8"/>
          <p:cNvSpPr txBox="1"/>
          <p:nvPr/>
        </p:nvSpPr>
        <p:spPr>
          <a:xfrm>
            <a:off x="380999" y="1000780"/>
            <a:ext cx="8229601" cy="1384995"/>
          </a:xfrm>
          <a:prstGeom prst="rect">
            <a:avLst/>
          </a:prstGeom>
          <a:noFill/>
        </p:spPr>
        <p:txBody>
          <a:bodyPr wrap="square" rtlCol="0">
            <a:spAutoFit/>
          </a:bodyPr>
          <a:lstStyle/>
          <a:p>
            <a:r>
              <a:rPr lang="en-US" sz="1400" dirty="0" smtClean="0">
                <a:latin typeface="MV Boli" pitchFamily="2" charset="0"/>
                <a:cs typeface="MV Boli" pitchFamily="2" charset="0"/>
              </a:rPr>
              <a:t>An electron cooling section is being installed near the 2:00 interaction region of RHIC.  This will permit operation of RHIC at energies lower than is now possible.  This opens a new region for research.</a:t>
            </a:r>
          </a:p>
          <a:p>
            <a:endParaRPr lang="en-US" sz="1400" dirty="0">
              <a:latin typeface="MV Boli" pitchFamily="2" charset="0"/>
              <a:cs typeface="MV Boli" pitchFamily="2" charset="0"/>
            </a:endParaRPr>
          </a:p>
          <a:p>
            <a:r>
              <a:rPr lang="en-US" sz="1400" dirty="0" smtClean="0">
                <a:latin typeface="MV Boli" pitchFamily="2" charset="0"/>
                <a:cs typeface="MV Boli" pitchFamily="2" charset="0"/>
              </a:rPr>
              <a:t>This system is currently under construction.  It re-uses many of the power supplies and some of the magnets from the BNL R&amp;D ERL, which recently ceased operation.</a:t>
            </a:r>
            <a:endParaRPr lang="en-US" sz="1400" dirty="0">
              <a:latin typeface="MV Boli" pitchFamily="2" charset="0"/>
              <a:cs typeface="MV Boli"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1081" y="2819400"/>
            <a:ext cx="7057933" cy="326690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sPhenix</a:t>
            </a:r>
            <a:endParaRPr lang="en-US" dirty="0"/>
          </a:p>
        </p:txBody>
      </p:sp>
      <p:sp>
        <p:nvSpPr>
          <p:cNvPr id="7" name="Slide Number Placeholder 5"/>
          <p:cNvSpPr>
            <a:spLocks noGrp="1"/>
          </p:cNvSpPr>
          <p:nvPr>
            <p:ph type="sldNum" sz="quarter" idx="12"/>
          </p:nvPr>
        </p:nvSpPr>
        <p:spPr>
          <a:xfrm>
            <a:off x="4343400" y="6248400"/>
            <a:ext cx="457200" cy="365125"/>
          </a:xfrm>
        </p:spPr>
        <p:txBody>
          <a:bodyPr/>
          <a:lstStyle/>
          <a:p>
            <a:fld id="{4D270124-E198-4E14-847F-648D274A0965}" type="slidenum">
              <a:rPr lang="en-US" smtClean="0"/>
              <a:pPr/>
              <a:t>5</a:t>
            </a:fld>
            <a:endParaRPr lang="en-US" dirty="0"/>
          </a:p>
        </p:txBody>
      </p:sp>
      <p:sp>
        <p:nvSpPr>
          <p:cNvPr id="8" name="Date Placeholder 3"/>
          <p:cNvSpPr>
            <a:spLocks noGrp="1"/>
          </p:cNvSpPr>
          <p:nvPr>
            <p:ph type="dt" sz="half" idx="2"/>
          </p:nvPr>
        </p:nvSpPr>
        <p:spPr>
          <a:xfrm>
            <a:off x="457200" y="6172200"/>
            <a:ext cx="3581400" cy="549275"/>
          </a:xfrm>
          <a:prstGeom prst="rect">
            <a:avLst/>
          </a:prstGeom>
        </p:spPr>
        <p:txBody>
          <a:bodyPr vert="horz" lIns="91440" tIns="45720" rIns="91440" bIns="45720" rtlCol="0" anchor="ctr"/>
          <a:lstStyle>
            <a:lvl1pPr algn="ctr">
              <a:defRPr sz="1400">
                <a:solidFill>
                  <a:schemeClr val="tx1"/>
                </a:solidFill>
                <a:latin typeface="MV Boli" pitchFamily="2" charset="0"/>
                <a:cs typeface="MV Boli" pitchFamily="2" charset="0"/>
              </a:defRPr>
            </a:lvl1pPr>
          </a:lstStyle>
          <a:p>
            <a:r>
              <a:rPr lang="en-US" dirty="0" smtClean="0"/>
              <a:t>5</a:t>
            </a:r>
            <a:r>
              <a:rPr lang="en-US" baseline="30000" dirty="0" smtClean="0"/>
              <a:t>th</a:t>
            </a:r>
            <a:r>
              <a:rPr lang="en-US" dirty="0" smtClean="0"/>
              <a:t> Workshop on Power Converters</a:t>
            </a:r>
          </a:p>
          <a:p>
            <a:r>
              <a:rPr lang="en-US" dirty="0" smtClean="0"/>
              <a:t>For Particle Accelerators</a:t>
            </a:r>
            <a:endParaRPr lang="en-US" dirty="0"/>
          </a:p>
        </p:txBody>
      </p:sp>
      <p:pic>
        <p:nvPicPr>
          <p:cNvPr id="4" name="Picture 3"/>
          <p:cNvPicPr>
            <a:picLocks noChangeAspect="1"/>
          </p:cNvPicPr>
          <p:nvPr/>
        </p:nvPicPr>
        <p:blipFill>
          <a:blip r:embed="rId2" cstate="print"/>
          <a:stretch>
            <a:fillRect/>
          </a:stretch>
        </p:blipFill>
        <p:spPr>
          <a:xfrm>
            <a:off x="5334000" y="1066800"/>
            <a:ext cx="3519259" cy="4755188"/>
          </a:xfrm>
          <a:prstGeom prst="rect">
            <a:avLst/>
          </a:prstGeom>
        </p:spPr>
      </p:pic>
      <p:sp>
        <p:nvSpPr>
          <p:cNvPr id="10" name="TextBox 9"/>
          <p:cNvSpPr txBox="1"/>
          <p:nvPr/>
        </p:nvSpPr>
        <p:spPr>
          <a:xfrm>
            <a:off x="381000" y="838200"/>
            <a:ext cx="4876800" cy="5493812"/>
          </a:xfrm>
          <a:prstGeom prst="rect">
            <a:avLst/>
          </a:prstGeom>
          <a:noFill/>
        </p:spPr>
        <p:txBody>
          <a:bodyPr wrap="square" rtlCol="0">
            <a:spAutoFit/>
          </a:bodyPr>
          <a:lstStyle/>
          <a:p>
            <a:r>
              <a:rPr lang="en-US" sz="1300" dirty="0" smtClean="0">
                <a:latin typeface="MV Boli" pitchFamily="2" charset="0"/>
                <a:cs typeface="MV Boli" pitchFamily="2" charset="0"/>
              </a:rPr>
              <a:t>A superconducting solenoid, formerly used as part of SLAC’s </a:t>
            </a:r>
            <a:r>
              <a:rPr lang="en-US" sz="1300" dirty="0" err="1" smtClean="0">
                <a:latin typeface="MV Boli" pitchFamily="2" charset="0"/>
                <a:cs typeface="MV Boli" pitchFamily="2" charset="0"/>
              </a:rPr>
              <a:t>BaBar</a:t>
            </a:r>
            <a:r>
              <a:rPr lang="en-US" sz="1300" dirty="0" smtClean="0">
                <a:latin typeface="MV Boli" pitchFamily="2" charset="0"/>
                <a:cs typeface="MV Boli" pitchFamily="2" charset="0"/>
              </a:rPr>
              <a:t> experiment, was available for use as an upgrade to BNL’s </a:t>
            </a:r>
            <a:r>
              <a:rPr lang="en-US" sz="1300" dirty="0" err="1" smtClean="0">
                <a:latin typeface="MV Boli" pitchFamily="2" charset="0"/>
                <a:cs typeface="MV Boli" pitchFamily="2" charset="0"/>
              </a:rPr>
              <a:t>Phenix</a:t>
            </a:r>
            <a:r>
              <a:rPr lang="en-US" sz="1300" dirty="0" smtClean="0">
                <a:latin typeface="MV Boli" pitchFamily="2" charset="0"/>
                <a:cs typeface="MV Boli" pitchFamily="2" charset="0"/>
              </a:rPr>
              <a:t> detector.  The upgraded magnet was designed to server as the foundation of a future </a:t>
            </a:r>
            <a:r>
              <a:rPr lang="en-US" sz="1300" dirty="0" err="1" smtClean="0">
                <a:latin typeface="MV Boli" pitchFamily="2" charset="0"/>
                <a:cs typeface="MV Boli" pitchFamily="2" charset="0"/>
              </a:rPr>
              <a:t>ePhenix</a:t>
            </a:r>
            <a:r>
              <a:rPr lang="en-US" sz="1300" dirty="0" smtClean="0">
                <a:latin typeface="MV Boli" pitchFamily="2" charset="0"/>
                <a:cs typeface="MV Boli" pitchFamily="2" charset="0"/>
              </a:rPr>
              <a:t>, to be compatible with BNL’s proposed electron ion collider (EIC), known as </a:t>
            </a:r>
            <a:r>
              <a:rPr lang="en-US" sz="1300" dirty="0" err="1" smtClean="0">
                <a:latin typeface="MV Boli" pitchFamily="2" charset="0"/>
                <a:cs typeface="MV Boli" pitchFamily="2" charset="0"/>
              </a:rPr>
              <a:t>eRHIC</a:t>
            </a:r>
            <a:r>
              <a:rPr lang="en-US" sz="1300" dirty="0" smtClean="0">
                <a:latin typeface="MV Boli" pitchFamily="2" charset="0"/>
                <a:cs typeface="MV Boli" pitchFamily="2" charset="0"/>
              </a:rPr>
              <a:t>.</a:t>
            </a:r>
          </a:p>
          <a:p>
            <a:endParaRPr lang="en-US" sz="1300" dirty="0">
              <a:latin typeface="MV Boli" pitchFamily="2" charset="0"/>
              <a:cs typeface="MV Boli" pitchFamily="2" charset="0"/>
            </a:endParaRPr>
          </a:p>
          <a:p>
            <a:r>
              <a:rPr lang="en-US" sz="1300" dirty="0" smtClean="0">
                <a:latin typeface="MV Boli" pitchFamily="2" charset="0"/>
                <a:cs typeface="MV Boli" pitchFamily="2" charset="0"/>
              </a:rPr>
              <a:t>This massive 40,000 pound magnet was shipped to New York from California by truck.  This magnet is 3.5 meters across and 3.9 meters long.</a:t>
            </a:r>
          </a:p>
          <a:p>
            <a:endParaRPr lang="en-US" sz="1300" dirty="0" smtClean="0">
              <a:latin typeface="MV Boli" pitchFamily="2" charset="0"/>
              <a:cs typeface="MV Boli" pitchFamily="2" charset="0"/>
            </a:endParaRPr>
          </a:p>
          <a:p>
            <a:r>
              <a:rPr lang="en-US" sz="1300" dirty="0" smtClean="0">
                <a:latin typeface="MV Boli" pitchFamily="2" charset="0"/>
                <a:cs typeface="MV Boli" pitchFamily="2" charset="0"/>
              </a:rPr>
              <a:t>The magnet is designed to create a 1.5T central field at 4,600 Amps.  It uses </a:t>
            </a:r>
            <a:r>
              <a:rPr lang="en-US" sz="1300" dirty="0" err="1" smtClean="0">
                <a:latin typeface="MV Boli" pitchFamily="2" charset="0"/>
                <a:cs typeface="MV Boli" pitchFamily="2" charset="0"/>
              </a:rPr>
              <a:t>NbTi</a:t>
            </a:r>
            <a:r>
              <a:rPr lang="en-US" sz="1300" dirty="0" smtClean="0">
                <a:latin typeface="MV Boli" pitchFamily="2" charset="0"/>
                <a:cs typeface="MV Boli" pitchFamily="2" charset="0"/>
              </a:rPr>
              <a:t> superconductor stabilized by aluminum and operates at 4.2K.  With an </a:t>
            </a:r>
            <a:r>
              <a:rPr lang="en-US" sz="1300" dirty="0" err="1" smtClean="0">
                <a:latin typeface="MV Boli" pitchFamily="2" charset="0"/>
                <a:cs typeface="MV Boli" pitchFamily="2" charset="0"/>
              </a:rPr>
              <a:t>incductance</a:t>
            </a:r>
            <a:r>
              <a:rPr lang="en-US" sz="1300" dirty="0" smtClean="0">
                <a:latin typeface="MV Boli" pitchFamily="2" charset="0"/>
                <a:cs typeface="MV Boli" pitchFamily="2" charset="0"/>
              </a:rPr>
              <a:t> of about 2.4 </a:t>
            </a:r>
            <a:r>
              <a:rPr lang="en-US" sz="1300" dirty="0" err="1" smtClean="0">
                <a:latin typeface="MV Boli" pitchFamily="2" charset="0"/>
                <a:cs typeface="MV Boli" pitchFamily="2" charset="0"/>
              </a:rPr>
              <a:t>Hy</a:t>
            </a:r>
            <a:r>
              <a:rPr lang="en-US" sz="1300" dirty="0" smtClean="0">
                <a:latin typeface="MV Boli" pitchFamily="2" charset="0"/>
                <a:cs typeface="MV Boli" pitchFamily="2" charset="0"/>
              </a:rPr>
              <a:t>, is stores 25 MJ.</a:t>
            </a:r>
          </a:p>
          <a:p>
            <a:endParaRPr lang="en-US" sz="1300" dirty="0" smtClean="0">
              <a:latin typeface="MV Boli" pitchFamily="2" charset="0"/>
              <a:cs typeface="MV Boli" pitchFamily="2" charset="0"/>
            </a:endParaRPr>
          </a:p>
          <a:p>
            <a:r>
              <a:rPr lang="en-US" sz="1300" dirty="0" smtClean="0">
                <a:latin typeface="MV Boli" pitchFamily="2" charset="0"/>
                <a:cs typeface="MV Boli" pitchFamily="2" charset="0"/>
              </a:rPr>
              <a:t>Once the magnet arrived at BNL, it was prepared for low current testing.  This past March, the unit was cooled to 4.2K and tested with 100 Amps.  This test showed the magnet was viable, and provided key parameters to set up the quench detection system for the high current test.  Instrumentation also measured strain gauges to monitor forces, and linear potentiometers for movement during cool-down.</a:t>
            </a:r>
          </a:p>
          <a:p>
            <a:endParaRPr lang="en-US" sz="1300" dirty="0" smtClean="0">
              <a:latin typeface="MV Boli" pitchFamily="2" charset="0"/>
              <a:cs typeface="MV Boli" pitchFamily="2" charset="0"/>
            </a:endParaRPr>
          </a:p>
          <a:p>
            <a:r>
              <a:rPr lang="en-US" sz="1300" dirty="0" smtClean="0">
                <a:latin typeface="MV Boli" pitchFamily="2" charset="0"/>
                <a:cs typeface="MV Boli" pitchFamily="2" charset="0"/>
              </a:rPr>
              <a:t>Full current testing is scheduled at 4,600 Amps early in 2017.</a:t>
            </a:r>
          </a:p>
        </p:txBody>
      </p:sp>
    </p:spTree>
    <p:extLst>
      <p:ext uri="{BB962C8B-B14F-4D97-AF65-F5344CB8AC3E}">
        <p14:creationId xmlns:p14="http://schemas.microsoft.com/office/powerpoint/2010/main" val="3541471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eRHIC</a:t>
            </a:r>
            <a:endParaRPr lang="en-US" dirty="0"/>
          </a:p>
        </p:txBody>
      </p:sp>
      <p:sp>
        <p:nvSpPr>
          <p:cNvPr id="7" name="Slide Number Placeholder 5"/>
          <p:cNvSpPr>
            <a:spLocks noGrp="1"/>
          </p:cNvSpPr>
          <p:nvPr>
            <p:ph type="sldNum" sz="quarter" idx="12"/>
          </p:nvPr>
        </p:nvSpPr>
        <p:spPr>
          <a:xfrm>
            <a:off x="4343400" y="6248400"/>
            <a:ext cx="457200" cy="365125"/>
          </a:xfrm>
        </p:spPr>
        <p:txBody>
          <a:bodyPr/>
          <a:lstStyle/>
          <a:p>
            <a:fld id="{4D270124-E198-4E14-847F-648D274A0965}" type="slidenum">
              <a:rPr lang="en-US" smtClean="0"/>
              <a:pPr/>
              <a:t>6</a:t>
            </a:fld>
            <a:endParaRPr lang="en-US"/>
          </a:p>
        </p:txBody>
      </p:sp>
      <p:sp>
        <p:nvSpPr>
          <p:cNvPr id="8" name="Date Placeholder 3"/>
          <p:cNvSpPr>
            <a:spLocks noGrp="1"/>
          </p:cNvSpPr>
          <p:nvPr>
            <p:ph type="dt" sz="half" idx="2"/>
          </p:nvPr>
        </p:nvSpPr>
        <p:spPr>
          <a:xfrm>
            <a:off x="457200" y="6172200"/>
            <a:ext cx="3581400" cy="549275"/>
          </a:xfrm>
          <a:prstGeom prst="rect">
            <a:avLst/>
          </a:prstGeom>
        </p:spPr>
        <p:txBody>
          <a:bodyPr vert="horz" lIns="91440" tIns="45720" rIns="91440" bIns="45720" rtlCol="0" anchor="ctr"/>
          <a:lstStyle>
            <a:lvl1pPr algn="ctr">
              <a:defRPr sz="1400">
                <a:solidFill>
                  <a:schemeClr val="tx1"/>
                </a:solidFill>
                <a:latin typeface="MV Boli" pitchFamily="2" charset="0"/>
                <a:cs typeface="MV Boli" pitchFamily="2" charset="0"/>
              </a:defRPr>
            </a:lvl1pPr>
          </a:lstStyle>
          <a:p>
            <a:r>
              <a:rPr lang="en-US" dirty="0" smtClean="0"/>
              <a:t>5</a:t>
            </a:r>
            <a:r>
              <a:rPr lang="en-US" baseline="30000" dirty="0" smtClean="0"/>
              <a:t>th</a:t>
            </a:r>
            <a:r>
              <a:rPr lang="en-US" dirty="0" smtClean="0"/>
              <a:t> Workshop on Power Converters</a:t>
            </a:r>
          </a:p>
          <a:p>
            <a:r>
              <a:rPr lang="en-US" dirty="0" smtClean="0"/>
              <a:t>For Particle Accelerators</a:t>
            </a:r>
            <a:endParaRPr lang="en-US" dirty="0"/>
          </a:p>
        </p:txBody>
      </p:sp>
      <p:sp>
        <p:nvSpPr>
          <p:cNvPr id="9" name="TextBox 8"/>
          <p:cNvSpPr txBox="1"/>
          <p:nvPr/>
        </p:nvSpPr>
        <p:spPr>
          <a:xfrm>
            <a:off x="381000" y="914400"/>
            <a:ext cx="8192219" cy="4616648"/>
          </a:xfrm>
          <a:prstGeom prst="rect">
            <a:avLst/>
          </a:prstGeom>
          <a:noFill/>
        </p:spPr>
        <p:txBody>
          <a:bodyPr wrap="square" rtlCol="0">
            <a:spAutoFit/>
          </a:bodyPr>
          <a:lstStyle/>
          <a:p>
            <a:r>
              <a:rPr lang="en-US" sz="1400" dirty="0" err="1" smtClean="0">
                <a:latin typeface="MV Boli" pitchFamily="2" charset="0"/>
                <a:cs typeface="MV Boli" pitchFamily="2" charset="0"/>
              </a:rPr>
              <a:t>eRHIC</a:t>
            </a:r>
            <a:r>
              <a:rPr lang="en-US" sz="1400" dirty="0" smtClean="0">
                <a:latin typeface="MV Boli" pitchFamily="2" charset="0"/>
                <a:cs typeface="MV Boli" pitchFamily="2" charset="0"/>
              </a:rPr>
              <a:t> is the proposed electron ion collider.  It will use one of the existing heavy ion rings, which is now part of RHIC with new polarized electron rings.</a:t>
            </a:r>
          </a:p>
          <a:p>
            <a:endParaRPr lang="en-US" sz="1400" dirty="0" smtClean="0">
              <a:latin typeface="MV Boli" pitchFamily="2" charset="0"/>
              <a:cs typeface="MV Boli" pitchFamily="2" charset="0"/>
            </a:endParaRPr>
          </a:p>
          <a:p>
            <a:pPr marL="285750" indent="-285750"/>
            <a:r>
              <a:rPr lang="en-US" sz="1400" dirty="0" smtClean="0">
                <a:latin typeface="MV Boli" pitchFamily="2" charset="0"/>
                <a:cs typeface="MV Boli" pitchFamily="2" charset="0"/>
              </a:rPr>
              <a:t>Some of the features of this electron ring are:</a:t>
            </a:r>
          </a:p>
          <a:p>
            <a:pPr marL="285750" indent="-285750"/>
            <a:endParaRPr lang="en-US" sz="1400" dirty="0" smtClean="0">
              <a:latin typeface="MV Boli" pitchFamily="2" charset="0"/>
              <a:cs typeface="MV Boli" pitchFamily="2" charset="0"/>
            </a:endParaRPr>
          </a:p>
          <a:p>
            <a:pPr marL="285750" indent="-285750">
              <a:buFont typeface="Arial" pitchFamily="34" charset="0"/>
              <a:buChar char="•"/>
            </a:pPr>
            <a:r>
              <a:rPr lang="en-US" sz="1400" dirty="0" smtClean="0">
                <a:latin typeface="MV Boli" pitchFamily="2" charset="0"/>
                <a:cs typeface="MV Boli" pitchFamily="2" charset="0"/>
              </a:rPr>
              <a:t>A common Energy Recovery </a:t>
            </a:r>
            <a:r>
              <a:rPr lang="en-US" sz="1400" dirty="0" err="1" smtClean="0">
                <a:latin typeface="MV Boli" pitchFamily="2" charset="0"/>
                <a:cs typeface="MV Boli" pitchFamily="2" charset="0"/>
              </a:rPr>
              <a:t>Linac</a:t>
            </a:r>
            <a:r>
              <a:rPr lang="en-US" sz="1400" dirty="0" smtClean="0">
                <a:latin typeface="MV Boli" pitchFamily="2" charset="0"/>
                <a:cs typeface="MV Boli" pitchFamily="2" charset="0"/>
              </a:rPr>
              <a:t> (ERL) for all energies.</a:t>
            </a:r>
            <a:br>
              <a:rPr lang="en-US" sz="1400" dirty="0" smtClean="0">
                <a:latin typeface="MV Boli" pitchFamily="2" charset="0"/>
                <a:cs typeface="MV Boli" pitchFamily="2" charset="0"/>
              </a:rPr>
            </a:br>
            <a:endParaRPr lang="en-US" sz="1400" dirty="0" smtClean="0">
              <a:latin typeface="MV Boli" pitchFamily="2" charset="0"/>
              <a:cs typeface="MV Boli" pitchFamily="2" charset="0"/>
            </a:endParaRPr>
          </a:p>
          <a:p>
            <a:pPr marL="285750" indent="-285750">
              <a:buFont typeface="Arial" pitchFamily="34" charset="0"/>
              <a:buChar char="•"/>
            </a:pPr>
            <a:r>
              <a:rPr lang="en-US" sz="1400" dirty="0" smtClean="0">
                <a:latin typeface="MV Boli" pitchFamily="2" charset="0"/>
                <a:cs typeface="MV Boli" pitchFamily="2" charset="0"/>
              </a:rPr>
              <a:t>Two Fixed Field Alternating Gradient (FFAG) rings made using permanent magnets.  The low energy FFAG has beams at 1.7, 3.4, and 5.0 </a:t>
            </a:r>
            <a:r>
              <a:rPr lang="en-US" sz="1400" dirty="0" err="1" smtClean="0">
                <a:latin typeface="MV Boli" pitchFamily="2" charset="0"/>
                <a:cs typeface="MV Boli" pitchFamily="2" charset="0"/>
              </a:rPr>
              <a:t>GeV</a:t>
            </a:r>
            <a:r>
              <a:rPr lang="en-US" sz="1400" dirty="0" smtClean="0">
                <a:latin typeface="MV Boli" pitchFamily="2" charset="0"/>
                <a:cs typeface="MV Boli" pitchFamily="2" charset="0"/>
              </a:rPr>
              <a:t>.  The high energy FFAG has beams at 6.7, 8.4, 10.0, 11.7, 13.4, 15.0, 16.7, and 18.3 </a:t>
            </a:r>
            <a:r>
              <a:rPr lang="en-US" sz="1400" dirty="0" err="1" smtClean="0">
                <a:latin typeface="MV Boli" pitchFamily="2" charset="0"/>
                <a:cs typeface="MV Boli" pitchFamily="2" charset="0"/>
              </a:rPr>
              <a:t>GeV</a:t>
            </a:r>
            <a:r>
              <a:rPr lang="en-US" sz="1400" dirty="0" smtClean="0">
                <a:latin typeface="MV Boli" pitchFamily="2" charset="0"/>
                <a:cs typeface="MV Boli" pitchFamily="2" charset="0"/>
              </a:rPr>
              <a:t>.  Because there is no control over permanent magnets, 8,500 correctors are needed.</a:t>
            </a:r>
            <a:br>
              <a:rPr lang="en-US" sz="1400" dirty="0" smtClean="0">
                <a:latin typeface="MV Boli" pitchFamily="2" charset="0"/>
                <a:cs typeface="MV Boli" pitchFamily="2" charset="0"/>
              </a:rPr>
            </a:br>
            <a:endParaRPr lang="en-US" sz="1400" dirty="0" smtClean="0">
              <a:latin typeface="MV Boli" pitchFamily="2" charset="0"/>
              <a:cs typeface="MV Boli" pitchFamily="2" charset="0"/>
            </a:endParaRPr>
          </a:p>
          <a:p>
            <a:pPr marL="285750" indent="-285750">
              <a:buFont typeface="Arial" pitchFamily="34" charset="0"/>
              <a:buChar char="•"/>
            </a:pPr>
            <a:r>
              <a:rPr lang="en-US" sz="1400" dirty="0" smtClean="0">
                <a:latin typeface="MV Boli" pitchFamily="2" charset="0"/>
                <a:cs typeface="MV Boli" pitchFamily="2" charset="0"/>
              </a:rPr>
              <a:t>One high energy transport line at 20GeV</a:t>
            </a:r>
            <a:br>
              <a:rPr lang="en-US" sz="1400" dirty="0" smtClean="0">
                <a:latin typeface="MV Boli" pitchFamily="2" charset="0"/>
                <a:cs typeface="MV Boli" pitchFamily="2" charset="0"/>
              </a:rPr>
            </a:br>
            <a:endParaRPr lang="en-US" sz="1400" dirty="0" smtClean="0">
              <a:latin typeface="MV Boli" pitchFamily="2" charset="0"/>
              <a:cs typeface="MV Boli" pitchFamily="2" charset="0"/>
            </a:endParaRPr>
          </a:p>
          <a:p>
            <a:pPr marL="285750" indent="-285750">
              <a:buFont typeface="Arial" pitchFamily="34" charset="0"/>
              <a:buChar char="•"/>
            </a:pPr>
            <a:r>
              <a:rPr lang="en-US" sz="1400" dirty="0" smtClean="0">
                <a:latin typeface="MV Boli" pitchFamily="2" charset="0"/>
                <a:cs typeface="MV Boli" pitchFamily="2" charset="0"/>
              </a:rPr>
              <a:t>A polarized electron source.  The primary source is multiple single cathodes, with beams combined by electrostatic plates driven resonantly.  A lower cost Gatling Gun approach is being investigated in parallel.</a:t>
            </a:r>
            <a:br>
              <a:rPr lang="en-US" sz="1400" dirty="0" smtClean="0">
                <a:latin typeface="MV Boli" pitchFamily="2" charset="0"/>
                <a:cs typeface="MV Boli" pitchFamily="2" charset="0"/>
              </a:rPr>
            </a:br>
            <a:endParaRPr lang="en-US" sz="1400" dirty="0" smtClean="0">
              <a:latin typeface="MV Boli" pitchFamily="2" charset="0"/>
              <a:cs typeface="MV Boli" pitchFamily="2" charset="0"/>
            </a:endParaRPr>
          </a:p>
          <a:p>
            <a:pPr marL="285750" indent="-285750">
              <a:buFont typeface="Arial" pitchFamily="34" charset="0"/>
              <a:buChar char="•"/>
            </a:pPr>
            <a:r>
              <a:rPr lang="en-US" sz="1400" dirty="0" smtClean="0">
                <a:latin typeface="MV Boli" pitchFamily="2" charset="0"/>
                <a:cs typeface="MV Boli" pitchFamily="2" charset="0"/>
              </a:rPr>
              <a:t>Coherent Electron Cooling.</a:t>
            </a:r>
            <a:br>
              <a:rPr lang="en-US" sz="1400" dirty="0" smtClean="0">
                <a:latin typeface="MV Boli" pitchFamily="2" charset="0"/>
                <a:cs typeface="MV Boli" pitchFamily="2" charset="0"/>
              </a:rPr>
            </a:br>
            <a:endParaRPr lang="en-US" sz="1400" dirty="0" smtClean="0">
              <a:latin typeface="MV Boli" pitchFamily="2" charset="0"/>
              <a:cs typeface="MV Boli" pitchFamily="2" charset="0"/>
            </a:endParaRPr>
          </a:p>
          <a:p>
            <a:pPr marL="285750" indent="-285750">
              <a:buFont typeface="Arial" pitchFamily="34" charset="0"/>
              <a:buChar char="•"/>
            </a:pPr>
            <a:r>
              <a:rPr lang="en-US" sz="1400" dirty="0" smtClean="0">
                <a:latin typeface="MV Boli" pitchFamily="2" charset="0"/>
                <a:cs typeface="MV Boli" pitchFamily="2" charset="0"/>
              </a:rPr>
              <a:t>Experimental area upgrade.  Initially, there will be one detector, </a:t>
            </a:r>
            <a:r>
              <a:rPr lang="en-US" sz="1400" dirty="0" err="1" smtClean="0">
                <a:latin typeface="MV Boli" pitchFamily="2" charset="0"/>
                <a:cs typeface="MV Boli" pitchFamily="2" charset="0"/>
              </a:rPr>
              <a:t>ePhenix</a:t>
            </a:r>
            <a:r>
              <a:rPr lang="en-US" sz="1400" dirty="0" smtClean="0">
                <a:latin typeface="MV Boli" pitchFamily="2" charset="0"/>
                <a:cs typeface="MV Boli" pitchFamily="2" charset="0"/>
              </a:rPr>
              <a:t>.</a:t>
            </a:r>
          </a:p>
        </p:txBody>
      </p:sp>
    </p:spTree>
    <p:extLst>
      <p:ext uri="{BB962C8B-B14F-4D97-AF65-F5344CB8AC3E}">
        <p14:creationId xmlns:p14="http://schemas.microsoft.com/office/powerpoint/2010/main" val="2700245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191420"/>
            <a:ext cx="8381999" cy="5933942"/>
          </a:xfrm>
        </p:spPr>
      </p:pic>
      <p:sp>
        <p:nvSpPr>
          <p:cNvPr id="7" name="Slide Number Placeholder 5"/>
          <p:cNvSpPr>
            <a:spLocks noGrp="1"/>
          </p:cNvSpPr>
          <p:nvPr>
            <p:ph type="sldNum" sz="quarter" idx="12"/>
          </p:nvPr>
        </p:nvSpPr>
        <p:spPr>
          <a:xfrm>
            <a:off x="4343400" y="6248400"/>
            <a:ext cx="457200" cy="365125"/>
          </a:xfrm>
        </p:spPr>
        <p:txBody>
          <a:bodyPr/>
          <a:lstStyle/>
          <a:p>
            <a:fld id="{4D270124-E198-4E14-847F-648D274A0965}" type="slidenum">
              <a:rPr lang="en-US" smtClean="0"/>
              <a:pPr/>
              <a:t>7</a:t>
            </a:fld>
            <a:endParaRPr lang="en-US"/>
          </a:p>
        </p:txBody>
      </p:sp>
      <p:sp>
        <p:nvSpPr>
          <p:cNvPr id="8" name="Date Placeholder 3"/>
          <p:cNvSpPr>
            <a:spLocks noGrp="1"/>
          </p:cNvSpPr>
          <p:nvPr>
            <p:ph type="dt" sz="half" idx="2"/>
          </p:nvPr>
        </p:nvSpPr>
        <p:spPr>
          <a:xfrm>
            <a:off x="457200" y="6172200"/>
            <a:ext cx="3581400" cy="549275"/>
          </a:xfrm>
          <a:prstGeom prst="rect">
            <a:avLst/>
          </a:prstGeom>
        </p:spPr>
        <p:txBody>
          <a:bodyPr vert="horz" lIns="91440" tIns="45720" rIns="91440" bIns="45720" rtlCol="0" anchor="ctr"/>
          <a:lstStyle>
            <a:lvl1pPr algn="ctr">
              <a:defRPr sz="1400">
                <a:solidFill>
                  <a:schemeClr val="tx1"/>
                </a:solidFill>
                <a:latin typeface="MV Boli" pitchFamily="2" charset="0"/>
                <a:cs typeface="MV Boli" pitchFamily="2" charset="0"/>
              </a:defRPr>
            </a:lvl1pPr>
          </a:lstStyle>
          <a:p>
            <a:r>
              <a:rPr lang="en-US" dirty="0" smtClean="0"/>
              <a:t>5</a:t>
            </a:r>
            <a:r>
              <a:rPr lang="en-US" baseline="30000" dirty="0" smtClean="0"/>
              <a:t>th</a:t>
            </a:r>
            <a:r>
              <a:rPr lang="en-US" dirty="0" smtClean="0"/>
              <a:t> Workshop on Power Converters</a:t>
            </a:r>
          </a:p>
          <a:p>
            <a:r>
              <a:rPr lang="en-US" dirty="0" smtClean="0"/>
              <a:t>For Particle Accelerators</a:t>
            </a:r>
            <a:endParaRPr lang="en-US" dirty="0"/>
          </a:p>
        </p:txBody>
      </p:sp>
    </p:spTree>
    <p:extLst>
      <p:ext uri="{BB962C8B-B14F-4D97-AF65-F5344CB8AC3E}">
        <p14:creationId xmlns:p14="http://schemas.microsoft.com/office/powerpoint/2010/main" val="2834444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Gatling Gun Polarized Electron Source</a:t>
            </a:r>
            <a:endParaRPr lang="en-US" dirty="0"/>
          </a:p>
        </p:txBody>
      </p:sp>
      <p:pic>
        <p:nvPicPr>
          <p:cNvPr id="5" name="Content Placeholder 4" descr="Concept.jpg"/>
          <p:cNvPicPr>
            <a:picLocks noGrp="1" noChangeAspect="1"/>
          </p:cNvPicPr>
          <p:nvPr>
            <p:ph idx="1"/>
          </p:nvPr>
        </p:nvPicPr>
        <p:blipFill>
          <a:blip r:embed="rId2" cstate="print"/>
          <a:stretch>
            <a:fillRect/>
          </a:stretch>
        </p:blipFill>
        <p:spPr>
          <a:xfrm>
            <a:off x="4876800" y="1066800"/>
            <a:ext cx="3690705" cy="2514600"/>
          </a:xfrm>
        </p:spPr>
      </p:pic>
      <p:pic>
        <p:nvPicPr>
          <p:cNvPr id="6" name="Picture 5" descr="Gun.JPG"/>
          <p:cNvPicPr>
            <a:picLocks noChangeAspect="1"/>
          </p:cNvPicPr>
          <p:nvPr/>
        </p:nvPicPr>
        <p:blipFill>
          <a:blip r:embed="rId3" cstate="print"/>
          <a:stretch>
            <a:fillRect/>
          </a:stretch>
        </p:blipFill>
        <p:spPr>
          <a:xfrm>
            <a:off x="533400" y="3048000"/>
            <a:ext cx="3962400" cy="2971800"/>
          </a:xfrm>
          <a:prstGeom prst="rect">
            <a:avLst/>
          </a:prstGeom>
        </p:spPr>
      </p:pic>
      <p:sp>
        <p:nvSpPr>
          <p:cNvPr id="7" name="Slide Number Placeholder 5"/>
          <p:cNvSpPr>
            <a:spLocks noGrp="1"/>
          </p:cNvSpPr>
          <p:nvPr>
            <p:ph type="sldNum" sz="quarter" idx="12"/>
          </p:nvPr>
        </p:nvSpPr>
        <p:spPr>
          <a:xfrm>
            <a:off x="4343400" y="6248400"/>
            <a:ext cx="457200" cy="365125"/>
          </a:xfrm>
        </p:spPr>
        <p:txBody>
          <a:bodyPr/>
          <a:lstStyle/>
          <a:p>
            <a:fld id="{4D270124-E198-4E14-847F-648D274A0965}" type="slidenum">
              <a:rPr lang="en-US" smtClean="0"/>
              <a:pPr/>
              <a:t>8</a:t>
            </a:fld>
            <a:endParaRPr lang="en-US"/>
          </a:p>
        </p:txBody>
      </p:sp>
      <p:sp>
        <p:nvSpPr>
          <p:cNvPr id="8" name="Date Placeholder 3"/>
          <p:cNvSpPr>
            <a:spLocks noGrp="1"/>
          </p:cNvSpPr>
          <p:nvPr>
            <p:ph type="dt" sz="half" idx="2"/>
          </p:nvPr>
        </p:nvSpPr>
        <p:spPr>
          <a:xfrm>
            <a:off x="457200" y="6172200"/>
            <a:ext cx="3581400" cy="549275"/>
          </a:xfrm>
          <a:prstGeom prst="rect">
            <a:avLst/>
          </a:prstGeom>
        </p:spPr>
        <p:txBody>
          <a:bodyPr vert="horz" lIns="91440" tIns="45720" rIns="91440" bIns="45720" rtlCol="0" anchor="ctr"/>
          <a:lstStyle>
            <a:lvl1pPr algn="ctr">
              <a:defRPr sz="1400">
                <a:solidFill>
                  <a:schemeClr val="tx1"/>
                </a:solidFill>
                <a:latin typeface="MV Boli" pitchFamily="2" charset="0"/>
                <a:cs typeface="MV Boli" pitchFamily="2" charset="0"/>
              </a:defRPr>
            </a:lvl1pPr>
          </a:lstStyle>
          <a:p>
            <a:r>
              <a:rPr lang="en-US" dirty="0" smtClean="0"/>
              <a:t>5</a:t>
            </a:r>
            <a:r>
              <a:rPr lang="en-US" baseline="30000" dirty="0" smtClean="0"/>
              <a:t>th</a:t>
            </a:r>
            <a:r>
              <a:rPr lang="en-US" dirty="0" smtClean="0"/>
              <a:t> Workshop on Power Converters</a:t>
            </a:r>
          </a:p>
          <a:p>
            <a:r>
              <a:rPr lang="en-US" dirty="0" smtClean="0"/>
              <a:t>For Particle Accelerators</a:t>
            </a:r>
            <a:endParaRPr lang="en-US" dirty="0"/>
          </a:p>
        </p:txBody>
      </p:sp>
      <p:sp>
        <p:nvSpPr>
          <p:cNvPr id="9" name="TextBox 8"/>
          <p:cNvSpPr txBox="1"/>
          <p:nvPr/>
        </p:nvSpPr>
        <p:spPr>
          <a:xfrm>
            <a:off x="457200" y="1066800"/>
            <a:ext cx="4191000" cy="1815882"/>
          </a:xfrm>
          <a:prstGeom prst="rect">
            <a:avLst/>
          </a:prstGeom>
          <a:noFill/>
        </p:spPr>
        <p:txBody>
          <a:bodyPr wrap="square" rtlCol="0">
            <a:spAutoFit/>
          </a:bodyPr>
          <a:lstStyle/>
          <a:p>
            <a:r>
              <a:rPr lang="en-US" sz="1400" dirty="0" smtClean="0">
                <a:latin typeface="MV Boli" pitchFamily="2" charset="0"/>
                <a:cs typeface="MV Boli" pitchFamily="2" charset="0"/>
              </a:rPr>
              <a:t>While </a:t>
            </a:r>
            <a:r>
              <a:rPr lang="en-US" sz="1400" dirty="0" err="1" smtClean="0">
                <a:latin typeface="MV Boli" pitchFamily="2" charset="0"/>
                <a:cs typeface="MV Boli" pitchFamily="2" charset="0"/>
              </a:rPr>
              <a:t>eRHIC</a:t>
            </a:r>
            <a:r>
              <a:rPr lang="en-US" sz="1400" dirty="0" smtClean="0">
                <a:latin typeface="MV Boli" pitchFamily="2" charset="0"/>
                <a:cs typeface="MV Boli" pitchFamily="2" charset="0"/>
              </a:rPr>
              <a:t> is planned to have a more conventional source, a multiple cathode (Gatling Gun) alternative is being developed as a potential lower cost solution.</a:t>
            </a:r>
            <a:br>
              <a:rPr lang="en-US" sz="1400" dirty="0" smtClean="0">
                <a:latin typeface="MV Boli" pitchFamily="2" charset="0"/>
                <a:cs typeface="MV Boli" pitchFamily="2" charset="0"/>
              </a:rPr>
            </a:br>
            <a:endParaRPr lang="en-US" sz="1400" dirty="0" smtClean="0">
              <a:latin typeface="MV Boli" pitchFamily="2" charset="0"/>
              <a:cs typeface="MV Boli" pitchFamily="2" charset="0"/>
            </a:endParaRPr>
          </a:p>
          <a:p>
            <a:r>
              <a:rPr lang="en-US" sz="1400" dirty="0" smtClean="0">
                <a:latin typeface="MV Boli" pitchFamily="2" charset="0"/>
                <a:cs typeface="MV Boli" pitchFamily="2" charset="0"/>
              </a:rPr>
              <a:t>The electrons from twenty cathodes are to be bent into a dipole / quadrupole field that is designed to rotate at 650kHz </a:t>
            </a:r>
            <a:endParaRPr lang="en-US" sz="1400" dirty="0">
              <a:latin typeface="MV Boli" pitchFamily="2" charset="0"/>
              <a:cs typeface="MV Boli" pitchFamily="2" charset="0"/>
            </a:endParaRPr>
          </a:p>
        </p:txBody>
      </p:sp>
      <p:sp>
        <p:nvSpPr>
          <p:cNvPr id="10" name="TextBox 9"/>
          <p:cNvSpPr txBox="1"/>
          <p:nvPr/>
        </p:nvSpPr>
        <p:spPr>
          <a:xfrm>
            <a:off x="4876800" y="3733800"/>
            <a:ext cx="3810000" cy="1815882"/>
          </a:xfrm>
          <a:prstGeom prst="rect">
            <a:avLst/>
          </a:prstGeom>
          <a:noFill/>
        </p:spPr>
        <p:txBody>
          <a:bodyPr wrap="square" rtlCol="0">
            <a:spAutoFit/>
          </a:bodyPr>
          <a:lstStyle/>
          <a:p>
            <a:r>
              <a:rPr lang="en-US" sz="1400" dirty="0" smtClean="0">
                <a:latin typeface="MV Boli" pitchFamily="2" charset="0"/>
                <a:cs typeface="MV Boli" pitchFamily="2" charset="0"/>
              </a:rPr>
              <a:t>The system has been designed to operate at up to 250kV, but low frequency testing to this point has be done at about 45 kV.</a:t>
            </a:r>
            <a:br>
              <a:rPr lang="en-US" sz="1400" dirty="0" smtClean="0">
                <a:latin typeface="MV Boli" pitchFamily="2" charset="0"/>
                <a:cs typeface="MV Boli" pitchFamily="2" charset="0"/>
              </a:rPr>
            </a:br>
            <a:endParaRPr lang="en-US" sz="1400" dirty="0" smtClean="0">
              <a:latin typeface="MV Boli" pitchFamily="2" charset="0"/>
              <a:cs typeface="MV Boli" pitchFamily="2" charset="0"/>
            </a:endParaRPr>
          </a:p>
          <a:p>
            <a:r>
              <a:rPr lang="en-US" sz="1400" dirty="0" smtClean="0">
                <a:latin typeface="MV Boli" pitchFamily="2" charset="0"/>
                <a:cs typeface="MV Boli" pitchFamily="2" charset="0"/>
              </a:rPr>
              <a:t>The equipment shown at the left is installed and is being tested at Stony Brook University.</a:t>
            </a:r>
            <a:endParaRPr lang="en-US" sz="1400" dirty="0">
              <a:latin typeface="MV Boli" pitchFamily="2" charset="0"/>
              <a:cs typeface="MV Boli" pitchFamily="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Gatling Gun – Some Test Results</a:t>
            </a:r>
            <a:endParaRPr lang="en-US" dirty="0"/>
          </a:p>
        </p:txBody>
      </p:sp>
      <p:pic>
        <p:nvPicPr>
          <p:cNvPr id="5" name="Content Placeholder 4" descr="Concept.jpg"/>
          <p:cNvPicPr>
            <a:picLocks noGrp="1" noChangeAspect="1"/>
          </p:cNvPicPr>
          <p:nvPr>
            <p:ph idx="1"/>
          </p:nvPr>
        </p:nvPicPr>
        <p:blipFill>
          <a:blip r:embed="rId2" cstate="print"/>
          <a:stretch>
            <a:fillRect/>
          </a:stretch>
        </p:blipFill>
        <p:spPr>
          <a:xfrm>
            <a:off x="5009816" y="1066800"/>
            <a:ext cx="3424672" cy="2514600"/>
          </a:xfrm>
        </p:spPr>
      </p:pic>
      <p:pic>
        <p:nvPicPr>
          <p:cNvPr id="6" name="Picture 5" descr="Gun.JPG"/>
          <p:cNvPicPr>
            <a:picLocks noChangeAspect="1"/>
          </p:cNvPicPr>
          <p:nvPr/>
        </p:nvPicPr>
        <p:blipFill>
          <a:blip r:embed="rId3" cstate="print"/>
          <a:stretch>
            <a:fillRect/>
          </a:stretch>
        </p:blipFill>
        <p:spPr>
          <a:xfrm>
            <a:off x="743635" y="3048000"/>
            <a:ext cx="3541929" cy="2971800"/>
          </a:xfrm>
          <a:prstGeom prst="rect">
            <a:avLst/>
          </a:prstGeom>
        </p:spPr>
      </p:pic>
      <p:sp>
        <p:nvSpPr>
          <p:cNvPr id="7" name="Slide Number Placeholder 5"/>
          <p:cNvSpPr>
            <a:spLocks noGrp="1"/>
          </p:cNvSpPr>
          <p:nvPr>
            <p:ph type="sldNum" sz="quarter" idx="12"/>
          </p:nvPr>
        </p:nvSpPr>
        <p:spPr>
          <a:xfrm>
            <a:off x="4343400" y="6248400"/>
            <a:ext cx="457200" cy="365125"/>
          </a:xfrm>
        </p:spPr>
        <p:txBody>
          <a:bodyPr/>
          <a:lstStyle/>
          <a:p>
            <a:fld id="{4D270124-E198-4E14-847F-648D274A0965}" type="slidenum">
              <a:rPr lang="en-US" smtClean="0"/>
              <a:pPr/>
              <a:t>9</a:t>
            </a:fld>
            <a:endParaRPr lang="en-US"/>
          </a:p>
        </p:txBody>
      </p:sp>
      <p:sp>
        <p:nvSpPr>
          <p:cNvPr id="8" name="Date Placeholder 3"/>
          <p:cNvSpPr>
            <a:spLocks noGrp="1"/>
          </p:cNvSpPr>
          <p:nvPr>
            <p:ph type="dt" sz="half" idx="2"/>
          </p:nvPr>
        </p:nvSpPr>
        <p:spPr>
          <a:xfrm>
            <a:off x="457200" y="6172200"/>
            <a:ext cx="3581400" cy="549275"/>
          </a:xfrm>
          <a:prstGeom prst="rect">
            <a:avLst/>
          </a:prstGeom>
        </p:spPr>
        <p:txBody>
          <a:bodyPr vert="horz" lIns="91440" tIns="45720" rIns="91440" bIns="45720" rtlCol="0" anchor="ctr"/>
          <a:lstStyle>
            <a:lvl1pPr algn="ctr">
              <a:defRPr sz="1400">
                <a:solidFill>
                  <a:schemeClr val="tx1"/>
                </a:solidFill>
                <a:latin typeface="MV Boli" pitchFamily="2" charset="0"/>
                <a:cs typeface="MV Boli" pitchFamily="2" charset="0"/>
              </a:defRPr>
            </a:lvl1pPr>
          </a:lstStyle>
          <a:p>
            <a:r>
              <a:rPr lang="en-US" dirty="0" smtClean="0"/>
              <a:t>5</a:t>
            </a:r>
            <a:r>
              <a:rPr lang="en-US" baseline="30000" dirty="0" smtClean="0"/>
              <a:t>th</a:t>
            </a:r>
            <a:r>
              <a:rPr lang="en-US" dirty="0" smtClean="0"/>
              <a:t> Workshop on Power Converters</a:t>
            </a:r>
          </a:p>
          <a:p>
            <a:r>
              <a:rPr lang="en-US" dirty="0" smtClean="0"/>
              <a:t>For Particle Accelerators</a:t>
            </a:r>
            <a:endParaRPr lang="en-US" dirty="0"/>
          </a:p>
        </p:txBody>
      </p:sp>
      <p:sp>
        <p:nvSpPr>
          <p:cNvPr id="9" name="TextBox 8"/>
          <p:cNvSpPr txBox="1"/>
          <p:nvPr/>
        </p:nvSpPr>
        <p:spPr>
          <a:xfrm>
            <a:off x="457200" y="1066800"/>
            <a:ext cx="4191000" cy="1815882"/>
          </a:xfrm>
          <a:prstGeom prst="rect">
            <a:avLst/>
          </a:prstGeom>
          <a:noFill/>
        </p:spPr>
        <p:txBody>
          <a:bodyPr wrap="square" rtlCol="0">
            <a:spAutoFit/>
          </a:bodyPr>
          <a:lstStyle/>
          <a:p>
            <a:r>
              <a:rPr lang="en-US" sz="1400" dirty="0" smtClean="0">
                <a:latin typeface="MV Boli" pitchFamily="2" charset="0"/>
                <a:cs typeface="MV Boli" pitchFamily="2" charset="0"/>
              </a:rPr>
              <a:t>The combination of the beams (1µA, 40kV) from two cathodes can be seen from the </a:t>
            </a:r>
            <a:r>
              <a:rPr lang="en-US" sz="1400" dirty="0" err="1" smtClean="0">
                <a:latin typeface="MV Boli" pitchFamily="2" charset="0"/>
                <a:cs typeface="MV Boli" pitchFamily="2" charset="0"/>
              </a:rPr>
              <a:t>Yag</a:t>
            </a:r>
            <a:r>
              <a:rPr lang="en-US" sz="1400" dirty="0" smtClean="0">
                <a:latin typeface="MV Boli" pitchFamily="2" charset="0"/>
                <a:cs typeface="MV Boli" pitchFamily="2" charset="0"/>
              </a:rPr>
              <a:t> crystal picture below.  This has been artificially color enhanced to differentiate the two beams.</a:t>
            </a:r>
            <a:br>
              <a:rPr lang="en-US" sz="1400" dirty="0" smtClean="0">
                <a:latin typeface="MV Boli" pitchFamily="2" charset="0"/>
                <a:cs typeface="MV Boli" pitchFamily="2" charset="0"/>
              </a:rPr>
            </a:br>
            <a:endParaRPr lang="en-US" sz="1400" dirty="0" smtClean="0">
              <a:latin typeface="MV Boli" pitchFamily="2" charset="0"/>
              <a:cs typeface="MV Boli" pitchFamily="2" charset="0"/>
            </a:endParaRPr>
          </a:p>
          <a:p>
            <a:r>
              <a:rPr lang="en-US" sz="1400" dirty="0" smtClean="0">
                <a:latin typeface="MV Boli" pitchFamily="2" charset="0"/>
                <a:cs typeface="MV Boli" pitchFamily="2" charset="0"/>
              </a:rPr>
              <a:t>This test was used to determine what effect one cathode had on the lifetime of the other.</a:t>
            </a:r>
            <a:endParaRPr lang="en-US" sz="1400" dirty="0">
              <a:latin typeface="MV Boli" pitchFamily="2" charset="0"/>
              <a:cs typeface="MV Boli" pitchFamily="2" charset="0"/>
            </a:endParaRPr>
          </a:p>
        </p:txBody>
      </p:sp>
      <p:sp>
        <p:nvSpPr>
          <p:cNvPr id="10" name="TextBox 9"/>
          <p:cNvSpPr txBox="1"/>
          <p:nvPr/>
        </p:nvSpPr>
        <p:spPr>
          <a:xfrm>
            <a:off x="4876800" y="3733800"/>
            <a:ext cx="3810000" cy="2246769"/>
          </a:xfrm>
          <a:prstGeom prst="rect">
            <a:avLst/>
          </a:prstGeom>
          <a:noFill/>
        </p:spPr>
        <p:txBody>
          <a:bodyPr wrap="square" rtlCol="0">
            <a:spAutoFit/>
          </a:bodyPr>
          <a:lstStyle/>
          <a:p>
            <a:r>
              <a:rPr lang="en-US" sz="1400" dirty="0" smtClean="0">
                <a:latin typeface="MV Boli" pitchFamily="2" charset="0"/>
                <a:cs typeface="MV Boli" pitchFamily="2" charset="0"/>
              </a:rPr>
              <a:t>The high frequency characteristics of the combiner magnet circuit were tested.  The 2.31µHy dipole circuit was resonated and matched to a lower impedance input with a capacitive transformer.</a:t>
            </a:r>
          </a:p>
          <a:p>
            <a:endParaRPr lang="en-US" sz="1400" dirty="0" smtClean="0">
              <a:latin typeface="MV Boli" pitchFamily="2" charset="0"/>
              <a:cs typeface="MV Boli" pitchFamily="2" charset="0"/>
            </a:endParaRPr>
          </a:p>
          <a:p>
            <a:r>
              <a:rPr lang="en-US" sz="1400" dirty="0" smtClean="0">
                <a:latin typeface="MV Boli" pitchFamily="2" charset="0"/>
                <a:cs typeface="MV Boli" pitchFamily="2" charset="0"/>
              </a:rPr>
              <a:t>In the scope trace, Ch 1 (</a:t>
            </a:r>
            <a:r>
              <a:rPr lang="en-US" sz="1400" dirty="0" err="1" smtClean="0">
                <a:latin typeface="MV Boli" pitchFamily="2" charset="0"/>
                <a:cs typeface="MV Boli" pitchFamily="2" charset="0"/>
              </a:rPr>
              <a:t>Dk</a:t>
            </a:r>
            <a:r>
              <a:rPr lang="en-US" sz="1400" dirty="0" smtClean="0">
                <a:latin typeface="MV Boli" pitchFamily="2" charset="0"/>
                <a:cs typeface="MV Boli" pitchFamily="2" charset="0"/>
              </a:rPr>
              <a:t> Blue) is input current, Ch 2 (Lt Blue) is magnet current , Ch 3 (Purple) is input voltage, and Ch 4, (Green) is magnet voltage.</a:t>
            </a:r>
            <a:endParaRPr lang="en-US" sz="1400" dirty="0">
              <a:latin typeface="MV Boli" pitchFamily="2" charset="0"/>
              <a:cs typeface="MV Boli" pitchFamily="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2925</TotalTime>
  <Words>1166</Words>
  <Application>Microsoft Office PowerPoint</Application>
  <PresentationFormat>On-screen Show (4:3)</PresentationFormat>
  <Paragraphs>105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Powering New Projects at Brookhaven National Laboratory</vt:lpstr>
      <vt:lpstr>Brookhaven Linac Isotope Producer (BLIP) Upgrade</vt:lpstr>
      <vt:lpstr>BLIP Upgrade Operational Results</vt:lpstr>
      <vt:lpstr>Low Energy RHIC Electron Cooling (LEReC)</vt:lpstr>
      <vt:lpstr>sPhenix</vt:lpstr>
      <vt:lpstr>eRHIC</vt:lpstr>
      <vt:lpstr>PowerPoint Presentation</vt:lpstr>
      <vt:lpstr>Gatling Gun Polarized Electron Source</vt:lpstr>
      <vt:lpstr>Gatling Gun – Some Test Results</vt:lpstr>
      <vt:lpstr>Coherent Electron Cooling - Proof of Principle</vt:lpstr>
      <vt:lpstr>CeC PoP Implementation &amp; Status</vt:lpstr>
    </vt:vector>
  </TitlesOfParts>
  <Company>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Lambiase, Robert</dc:creator>
  <cp:lastModifiedBy> </cp:lastModifiedBy>
  <cp:revision>112</cp:revision>
  <dcterms:created xsi:type="dcterms:W3CDTF">2016-05-12T20:30:39Z</dcterms:created>
  <dcterms:modified xsi:type="dcterms:W3CDTF">2016-05-24T05:50:53Z</dcterms:modified>
</cp:coreProperties>
</file>