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17"/>
  </p:notesMasterIdLst>
  <p:handoutMasterIdLst>
    <p:handoutMasterId r:id="rId18"/>
  </p:handoutMasterIdLst>
  <p:sldIdLst>
    <p:sldId id="328" r:id="rId2"/>
    <p:sldId id="323" r:id="rId3"/>
    <p:sldId id="335" r:id="rId4"/>
    <p:sldId id="349" r:id="rId5"/>
    <p:sldId id="348" r:id="rId6"/>
    <p:sldId id="329" r:id="rId7"/>
    <p:sldId id="351" r:id="rId8"/>
    <p:sldId id="334" r:id="rId9"/>
    <p:sldId id="338" r:id="rId10"/>
    <p:sldId id="339" r:id="rId11"/>
    <p:sldId id="340" r:id="rId12"/>
    <p:sldId id="346" r:id="rId13"/>
    <p:sldId id="344" r:id="rId14"/>
    <p:sldId id="353" r:id="rId15"/>
    <p:sldId id="350" r:id="rId16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28"/>
            <p14:sldId id="323"/>
            <p14:sldId id="335"/>
            <p14:sldId id="349"/>
            <p14:sldId id="348"/>
            <p14:sldId id="329"/>
            <p14:sldId id="351"/>
            <p14:sldId id="334"/>
            <p14:sldId id="338"/>
            <p14:sldId id="339"/>
            <p14:sldId id="340"/>
            <p14:sldId id="346"/>
            <p14:sldId id="344"/>
            <p14:sldId id="353"/>
            <p14:sldId id="35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FFFFFF"/>
    <a:srgbClr val="808080"/>
    <a:srgbClr val="000000"/>
    <a:srgbClr val="FDCA00"/>
    <a:srgbClr val="EF5B00"/>
    <a:srgbClr val="C50006"/>
    <a:srgbClr val="7C204E"/>
    <a:srgbClr val="003B6E"/>
    <a:srgbClr val="197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7" autoAdjust="0"/>
  </p:normalViewPr>
  <p:slideViewPr>
    <p:cSldViewPr snapToObjects="1">
      <p:cViewPr varScale="1">
        <p:scale>
          <a:sx n="123" d="100"/>
          <a:sy n="123" d="100"/>
        </p:scale>
        <p:origin x="-1284" y="-90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‹Nr.›</a:t>
            </a:fld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200" u="none" dirty="0" err="1" smtClean="0"/>
              <a:t>Hello</a:t>
            </a:r>
            <a:r>
              <a:rPr lang="de-CH" sz="1200" u="none" dirty="0" smtClean="0"/>
              <a:t>, </a:t>
            </a:r>
            <a:r>
              <a:rPr lang="de-CH" sz="1200" u="none" dirty="0" err="1" smtClean="0"/>
              <a:t>I’m</a:t>
            </a:r>
            <a:r>
              <a:rPr lang="de-CH" sz="1200" u="none" dirty="0" smtClean="0"/>
              <a:t> Simon </a:t>
            </a:r>
            <a:r>
              <a:rPr lang="de-CH" sz="1200" u="none" dirty="0" err="1" smtClean="0"/>
              <a:t>Richner</a:t>
            </a:r>
            <a:r>
              <a:rPr lang="de-CH" sz="1200" u="none" dirty="0" smtClean="0"/>
              <a:t> </a:t>
            </a:r>
            <a:r>
              <a:rPr lang="de-CH" sz="1200" u="none" dirty="0" err="1" smtClean="0"/>
              <a:t>from</a:t>
            </a:r>
            <a:r>
              <a:rPr lang="de-CH" sz="1200" u="none" dirty="0" smtClean="0"/>
              <a:t> PSI </a:t>
            </a:r>
            <a:r>
              <a:rPr lang="de-CH" sz="1200" u="none" dirty="0" err="1" smtClean="0"/>
              <a:t>and</a:t>
            </a:r>
            <a:r>
              <a:rPr lang="de-CH" sz="1200" u="none" dirty="0" smtClean="0"/>
              <a:t> </a:t>
            </a:r>
            <a:r>
              <a:rPr lang="de-CH" sz="1200" u="none" dirty="0" err="1" smtClean="0"/>
              <a:t>I’m</a:t>
            </a:r>
            <a:r>
              <a:rPr lang="de-CH" sz="1200" u="none" dirty="0" smtClean="0"/>
              <a:t> </a:t>
            </a:r>
            <a:r>
              <a:rPr lang="de-CH" sz="1200" u="none" dirty="0" err="1" smtClean="0"/>
              <a:t>going</a:t>
            </a:r>
            <a:r>
              <a:rPr lang="de-CH" sz="1200" u="none" dirty="0" smtClean="0"/>
              <a:t> </a:t>
            </a:r>
            <a:r>
              <a:rPr lang="de-CH" sz="1200" u="none" dirty="0" err="1" smtClean="0"/>
              <a:t>to</a:t>
            </a:r>
            <a:r>
              <a:rPr lang="de-CH" sz="1200" u="none" dirty="0" smtClean="0"/>
              <a:t> </a:t>
            </a:r>
            <a:r>
              <a:rPr lang="de-CH" sz="1200" u="none" dirty="0" err="1" smtClean="0"/>
              <a:t>talk</a:t>
            </a:r>
            <a:r>
              <a:rPr lang="de-CH" sz="1200" u="none" dirty="0" smtClean="0"/>
              <a:t> </a:t>
            </a:r>
            <a:r>
              <a:rPr lang="de-CH" sz="1200" u="none" dirty="0" err="1" smtClean="0"/>
              <a:t>about</a:t>
            </a:r>
            <a:r>
              <a:rPr lang="de-CH" sz="1200" u="none" dirty="0" smtClean="0"/>
              <a:t> </a:t>
            </a:r>
            <a:r>
              <a:rPr lang="de-CH" sz="1200" u="none" dirty="0" err="1" smtClean="0"/>
              <a:t>our</a:t>
            </a:r>
            <a:r>
              <a:rPr lang="de-CH" sz="1200" u="none" dirty="0" smtClean="0"/>
              <a:t> </a:t>
            </a:r>
            <a:r>
              <a:rPr lang="de-CH" sz="1200" u="none" dirty="0" err="1" smtClean="0"/>
              <a:t>new</a:t>
            </a:r>
            <a:r>
              <a:rPr lang="de-CH" sz="1200" u="none" dirty="0" smtClean="0"/>
              <a:t> </a:t>
            </a:r>
            <a:r>
              <a:rPr lang="de-CH" sz="1200" u="none" dirty="0" err="1" smtClean="0"/>
              <a:t>automated</a:t>
            </a:r>
            <a:r>
              <a:rPr lang="de-CH" sz="1200" u="none" dirty="0" smtClean="0"/>
              <a:t> power </a:t>
            </a:r>
            <a:r>
              <a:rPr lang="de-CH" sz="1200" u="none" dirty="0" err="1" smtClean="0"/>
              <a:t>supply</a:t>
            </a:r>
            <a:r>
              <a:rPr lang="de-CH" sz="1200" u="none" dirty="0" smtClean="0"/>
              <a:t> </a:t>
            </a:r>
            <a:r>
              <a:rPr lang="de-CH" sz="1200" u="none" dirty="0" err="1" smtClean="0"/>
              <a:t>commissioning</a:t>
            </a:r>
            <a:r>
              <a:rPr lang="de-CH" sz="1200" u="none" dirty="0" smtClean="0"/>
              <a:t> </a:t>
            </a:r>
            <a:r>
              <a:rPr lang="de-CH" sz="1200" u="none" dirty="0" err="1" smtClean="0"/>
              <a:t>tool</a:t>
            </a:r>
            <a:r>
              <a:rPr lang="de-CH" sz="1200" u="none" dirty="0" smtClean="0"/>
              <a:t>.</a:t>
            </a:r>
            <a:endParaRPr lang="de-CH" sz="1200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89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38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… 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reason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descided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connect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power </a:t>
            </a:r>
            <a:r>
              <a:rPr lang="de-DE" baseline="0" dirty="0" err="1" smtClean="0"/>
              <a:t>supplies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Ethernet.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1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de-CH" dirty="0" err="1" smtClean="0"/>
              <a:t>read</a:t>
            </a:r>
            <a:r>
              <a:rPr lang="de-CH" dirty="0" smtClean="0"/>
              <a:t> </a:t>
            </a:r>
            <a:r>
              <a:rPr lang="de-CH" dirty="0" err="1" smtClean="0"/>
              <a:t>acces</a:t>
            </a:r>
            <a:r>
              <a:rPr lang="de-CH" dirty="0" smtClean="0"/>
              <a:t> </a:t>
            </a:r>
            <a:r>
              <a:rPr lang="de-CH" dirty="0" err="1" smtClean="0"/>
              <a:t>over</a:t>
            </a:r>
            <a:r>
              <a:rPr lang="de-CH" dirty="0" smtClean="0"/>
              <a:t> EPICS, </a:t>
            </a:r>
          </a:p>
          <a:p>
            <a:r>
              <a:rPr lang="de-CH" dirty="0" smtClean="0"/>
              <a:t>Slow </a:t>
            </a:r>
            <a:r>
              <a:rPr lang="de-CH" dirty="0" err="1" smtClean="0"/>
              <a:t>connection</a:t>
            </a:r>
            <a:endParaRPr lang="de-CH" dirty="0" smtClean="0"/>
          </a:p>
          <a:p>
            <a:r>
              <a:rPr lang="de-CH" dirty="0" smtClean="0"/>
              <a:t>Limited </a:t>
            </a:r>
            <a:r>
              <a:rPr lang="de-CH" dirty="0" err="1" smtClean="0"/>
              <a:t>data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access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8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Monitor </a:t>
            </a:r>
            <a:r>
              <a:rPr lang="de-DE" dirty="0" err="1" smtClean="0"/>
              <a:t>several</a:t>
            </a:r>
            <a:r>
              <a:rPr lang="de-DE" dirty="0" smtClean="0"/>
              <a:t> power </a:t>
            </a:r>
            <a:r>
              <a:rPr lang="de-DE" dirty="0" err="1" smtClean="0"/>
              <a:t>supplies</a:t>
            </a:r>
            <a:r>
              <a:rPr lang="de-DE" dirty="0" smtClean="0"/>
              <a:t> at </a:t>
            </a:r>
            <a:r>
              <a:rPr lang="de-DE" dirty="0" err="1" smtClean="0"/>
              <a:t>once</a:t>
            </a:r>
            <a:r>
              <a:rPr lang="de-DE" dirty="0" smtClean="0"/>
              <a:t> </a:t>
            </a:r>
          </a:p>
          <a:p>
            <a:r>
              <a:rPr lang="de-DE" dirty="0" smtClean="0"/>
              <a:t>But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benefit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power </a:t>
            </a:r>
            <a:r>
              <a:rPr lang="de-DE" baseline="0" dirty="0" err="1" smtClean="0"/>
              <a:t>supplies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office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workspace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1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Don’t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on </a:t>
            </a:r>
            <a:r>
              <a:rPr lang="de-CH" dirty="0" err="1" smtClean="0"/>
              <a:t>site</a:t>
            </a:r>
            <a:r>
              <a:rPr lang="de-CH" dirty="0" smtClean="0"/>
              <a:t>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04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Record</a:t>
            </a:r>
            <a:r>
              <a:rPr lang="de-CH" dirty="0" smtClean="0"/>
              <a:t> </a:t>
            </a:r>
            <a:r>
              <a:rPr lang="de-CH" dirty="0" err="1" smtClean="0"/>
              <a:t>load</a:t>
            </a:r>
            <a:r>
              <a:rPr lang="de-CH" dirty="0" smtClean="0"/>
              <a:t> </a:t>
            </a:r>
            <a:r>
              <a:rPr lang="de-CH" dirty="0" err="1" smtClean="0"/>
              <a:t>current</a:t>
            </a:r>
            <a:r>
              <a:rPr lang="de-CH" dirty="0" smtClean="0"/>
              <a:t> at a </a:t>
            </a:r>
            <a:r>
              <a:rPr lang="de-CH" dirty="0" err="1" smtClean="0"/>
              <a:t>sampling</a:t>
            </a:r>
            <a:r>
              <a:rPr lang="de-CH" dirty="0" smtClean="0"/>
              <a:t> rate </a:t>
            </a:r>
            <a:r>
              <a:rPr lang="de-CH" dirty="0" err="1" smtClean="0"/>
              <a:t>of</a:t>
            </a:r>
            <a:r>
              <a:rPr lang="de-CH" dirty="0" smtClean="0"/>
              <a:t> 100kHz.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5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Operate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controller</a:t>
            </a:r>
            <a:r>
              <a:rPr lang="de-CH" dirty="0" smtClean="0"/>
              <a:t> in a linear </a:t>
            </a:r>
            <a:r>
              <a:rPr lang="de-CH" dirty="0" err="1" smtClean="0"/>
              <a:t>range</a:t>
            </a:r>
            <a:r>
              <a:rPr lang="de-CH" dirty="0" smtClean="0"/>
              <a:t>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58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98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79" y="1773238"/>
            <a:ext cx="7507089" cy="2011316"/>
          </a:xfrm>
          <a:prstGeom prst="rect">
            <a:avLst/>
          </a:prstGeom>
        </p:spPr>
      </p:pic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414338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0" y="1773238"/>
            <a:ext cx="719138" cy="200342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7" name="Rechteck 15"/>
          <p:cNvSpPr>
            <a:spLocks noChangeArrowheads="1"/>
          </p:cNvSpPr>
          <p:nvPr/>
        </p:nvSpPr>
        <p:spPr bwMode="auto">
          <a:xfrm>
            <a:off x="8423275" y="9699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607999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068001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003800" y="1772816"/>
            <a:ext cx="332986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200" b="1" i="0" kern="0" spc="3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200" b="1" i="0" kern="0" spc="3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qu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5" y="1019811"/>
            <a:ext cx="8316468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5946" y="5013176"/>
            <a:ext cx="8316468" cy="1584475"/>
          </a:xfrm>
          <a:solidFill>
            <a:schemeClr val="bg1">
              <a:alpha val="75000"/>
            </a:schemeClr>
          </a:solidFill>
        </p:spPr>
        <p:txBody>
          <a:bodyPr lIns="1260000" tIns="36000" rIns="36000" bIns="36000" anchor="ctr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spc="0" baseline="0"/>
            </a:lvl1pPr>
            <a:lvl2pPr>
              <a:lnSpc>
                <a:spcPct val="110000"/>
              </a:lnSpc>
              <a:spcAft>
                <a:spcPts val="0"/>
              </a:spcAft>
              <a:defRPr sz="1800" spc="0" baseline="0"/>
            </a:lvl2pPr>
            <a:lvl3pPr>
              <a:lnSpc>
                <a:spcPct val="110000"/>
              </a:lnSpc>
              <a:spcAft>
                <a:spcPts val="0"/>
              </a:spcAft>
              <a:defRPr sz="1800" spc="0" baseline="0"/>
            </a:lvl3pPr>
            <a:lvl4pPr>
              <a:lnSpc>
                <a:spcPct val="110000"/>
              </a:lnSpc>
              <a:spcAft>
                <a:spcPts val="0"/>
              </a:spcAft>
              <a:defRPr sz="1800" spc="0" baseline="0"/>
            </a:lvl4pPr>
            <a:lvl5pPr>
              <a:lnSpc>
                <a:spcPct val="110000"/>
              </a:lnSpc>
              <a:spcAft>
                <a:spcPts val="0"/>
              </a:spcAft>
              <a:defRPr sz="1800" spc="0" baseline="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pic>
        <p:nvPicPr>
          <p:cNvPr id="11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38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7" y="1019811"/>
            <a:ext cx="8315325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75" r:id="rId8"/>
    <p:sldLayoutId id="2147483980" r:id="rId9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387" y="4776365"/>
            <a:ext cx="7969249" cy="1028899"/>
          </a:xfrm>
        </p:spPr>
        <p:txBody>
          <a:bodyPr/>
          <a:lstStyle/>
          <a:p>
            <a:r>
              <a:rPr lang="en-GB" dirty="0" smtClean="0"/>
              <a:t>Automated power supply commissioning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Simon </a:t>
            </a:r>
            <a:r>
              <a:rPr lang="en-GB" dirty="0" err="1" smtClean="0"/>
              <a:t>Richner</a:t>
            </a:r>
            <a:r>
              <a:rPr lang="en-GB" smtClean="0"/>
              <a:t>  ::  Development Engineer  ::  Paul </a:t>
            </a:r>
            <a:r>
              <a:rPr lang="en-GB" err="1" smtClean="0"/>
              <a:t>Scherrer</a:t>
            </a:r>
            <a:r>
              <a:rPr lang="en-GB" smtClean="0"/>
              <a:t> </a:t>
            </a:r>
            <a:r>
              <a:rPr lang="en-GB" err="1" smtClean="0"/>
              <a:t>Institut</a:t>
            </a:r>
            <a:endParaRPr lang="en-GB" smtClean="0"/>
          </a:p>
          <a:p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814387" y="5877272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smtClean="0">
                <a:solidFill>
                  <a:srgbClr val="969696"/>
                </a:solidFill>
                <a:latin typeface="+mn-lt"/>
              </a:rPr>
              <a:t>5</a:t>
            </a:r>
            <a:r>
              <a:rPr lang="en-GB" sz="1800" b="1" baseline="30000" smtClean="0">
                <a:solidFill>
                  <a:srgbClr val="969696"/>
                </a:solidFill>
                <a:latin typeface="+mn-lt"/>
              </a:rPr>
              <a:t>th</a:t>
            </a:r>
            <a:r>
              <a:rPr lang="en-GB" sz="1800" b="1" smtClean="0">
                <a:solidFill>
                  <a:srgbClr val="969696"/>
                </a:solidFill>
                <a:latin typeface="+mn-lt"/>
              </a:rPr>
              <a:t> POCPA workshop 24.05.16 – 26.05.16</a:t>
            </a:r>
            <a:endParaRPr lang="en-GB" sz="1800" b="1" kern="1000" spc="30" smtClean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45748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635896" y="1341438"/>
            <a:ext cx="5149329" cy="4679951"/>
          </a:xfrm>
        </p:spPr>
        <p:txBody>
          <a:bodyPr/>
          <a:lstStyle/>
          <a:p>
            <a:r>
              <a:rPr lang="en-US" sz="2400" b="1" dirty="0" smtClean="0"/>
              <a:t>Simulate load behavior</a:t>
            </a:r>
          </a:p>
          <a:p>
            <a:pPr lvl="1"/>
            <a:r>
              <a:rPr lang="en-US" sz="2000" dirty="0" smtClean="0"/>
              <a:t>Correlate step response </a:t>
            </a:r>
            <a:r>
              <a:rPr lang="en-US" sz="2000" dirty="0" smtClean="0"/>
              <a:t>with a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  <a:r>
              <a:rPr lang="en-US" sz="2000" dirty="0" smtClean="0"/>
              <a:t>order low pass </a:t>
            </a:r>
            <a:r>
              <a:rPr lang="en-US" sz="2000" dirty="0" smtClean="0"/>
              <a:t>filter model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77800" lvl="1" indent="0">
              <a:buNone/>
            </a:pPr>
            <a:endParaRPr lang="en-US" dirty="0" smtClean="0"/>
          </a:p>
          <a:p>
            <a:r>
              <a:rPr lang="en-US" sz="2400" b="1" dirty="0" smtClean="0"/>
              <a:t>Calculate feedback parameters</a:t>
            </a:r>
          </a:p>
          <a:p>
            <a:pPr lvl="1"/>
            <a:r>
              <a:rPr lang="en-US" sz="2000" dirty="0" smtClean="0"/>
              <a:t>Use simple PI-controller</a:t>
            </a:r>
          </a:p>
          <a:p>
            <a:pPr lvl="1"/>
            <a:r>
              <a:rPr lang="en-US" sz="2000" dirty="0" smtClean="0"/>
              <a:t>Calculate K_I / K_P</a:t>
            </a:r>
          </a:p>
          <a:p>
            <a:pPr lvl="1"/>
            <a:r>
              <a:rPr lang="en-US" sz="2000" dirty="0" smtClean="0"/>
              <a:t>Limit </a:t>
            </a:r>
            <a:r>
              <a:rPr lang="en-US" sz="2000" dirty="0" err="1" smtClean="0"/>
              <a:t>dm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 slope to prevent damage to converter</a:t>
            </a:r>
          </a:p>
          <a:p>
            <a:pPr lvl="1"/>
            <a:r>
              <a:rPr lang="en-US" sz="2000" dirty="0" smtClean="0"/>
              <a:t>Calculate and set further control parameters 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Commissioning – Parametrization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/>
          </a:p>
        </p:txBody>
      </p:sp>
      <p:sp>
        <p:nvSpPr>
          <p:cNvPr id="6" name="Pfeil nach unten 5"/>
          <p:cNvSpPr/>
          <p:nvPr/>
        </p:nvSpPr>
        <p:spPr bwMode="auto">
          <a:xfrm>
            <a:off x="2003220" y="2276872"/>
            <a:ext cx="145317" cy="360040"/>
          </a:xfrm>
          <a:prstGeom prst="downArrow">
            <a:avLst/>
          </a:prstGeom>
          <a:solidFill>
            <a:srgbClr val="4055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22953" r="32094" b="24639"/>
          <a:stretch/>
        </p:blipFill>
        <p:spPr>
          <a:xfrm>
            <a:off x="1410047" y="1160924"/>
            <a:ext cx="1331664" cy="104394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94" y="5091738"/>
            <a:ext cx="2543970" cy="1217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Pfeil nach unten 14"/>
          <p:cNvSpPr/>
          <p:nvPr/>
        </p:nvSpPr>
        <p:spPr bwMode="auto">
          <a:xfrm>
            <a:off x="2003219" y="4581128"/>
            <a:ext cx="145317" cy="360040"/>
          </a:xfrm>
          <a:prstGeom prst="downArrow">
            <a:avLst/>
          </a:prstGeom>
          <a:solidFill>
            <a:srgbClr val="4055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01" y="2709505"/>
            <a:ext cx="2307352" cy="182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5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635896" y="1341438"/>
            <a:ext cx="5149329" cy="4679951"/>
          </a:xfrm>
        </p:spPr>
        <p:txBody>
          <a:bodyPr/>
          <a:lstStyle/>
          <a:p>
            <a:r>
              <a:rPr lang="en-US" sz="2400" b="1" dirty="0" smtClean="0"/>
              <a:t>Verify controller behavior</a:t>
            </a:r>
          </a:p>
          <a:p>
            <a:pPr lvl="1"/>
            <a:r>
              <a:rPr lang="en-US" sz="2000" dirty="0" smtClean="0"/>
              <a:t>Closed loop settling time</a:t>
            </a:r>
          </a:p>
          <a:p>
            <a:pPr lvl="1"/>
            <a:r>
              <a:rPr lang="en-US" sz="2000" dirty="0" smtClean="0"/>
              <a:t>Ramp error</a:t>
            </a:r>
          </a:p>
          <a:p>
            <a:pPr lvl="1"/>
            <a:r>
              <a:rPr lang="en-US" sz="2000" dirty="0" smtClean="0"/>
              <a:t>Load current ripple</a:t>
            </a:r>
          </a:p>
          <a:p>
            <a:pPr lvl="1"/>
            <a:r>
              <a:rPr lang="en-US" sz="2000" dirty="0" smtClean="0"/>
              <a:t>Noise spectrum (purely informative)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77800" lvl="1" indent="0">
              <a:buNone/>
            </a:pPr>
            <a:endParaRPr lang="en-US" dirty="0" smtClean="0"/>
          </a:p>
          <a:p>
            <a:r>
              <a:rPr lang="en-US" sz="2400" b="1" dirty="0" smtClean="0"/>
              <a:t>Generate and archive report</a:t>
            </a:r>
          </a:p>
          <a:p>
            <a:pPr lvl="1"/>
            <a:r>
              <a:rPr lang="en-US" sz="2000" dirty="0" smtClean="0"/>
              <a:t>Pdf/Html report for manual inspection</a:t>
            </a:r>
          </a:p>
          <a:p>
            <a:pPr lvl="1"/>
            <a:r>
              <a:rPr lang="en-US" sz="2000" dirty="0" smtClean="0"/>
              <a:t>Parameter files for backup</a:t>
            </a:r>
          </a:p>
          <a:p>
            <a:pPr lvl="1"/>
            <a:r>
              <a:rPr lang="en-US" sz="2000" dirty="0" smtClean="0"/>
              <a:t>Raw data for further analysis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Commissioning – Verification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/>
          </a:p>
        </p:txBody>
      </p:sp>
      <p:sp>
        <p:nvSpPr>
          <p:cNvPr id="15" name="Pfeil nach unten 14"/>
          <p:cNvSpPr/>
          <p:nvPr/>
        </p:nvSpPr>
        <p:spPr bwMode="auto">
          <a:xfrm>
            <a:off x="2032112" y="5013176"/>
            <a:ext cx="145317" cy="360040"/>
          </a:xfrm>
          <a:prstGeom prst="downArrow">
            <a:avLst/>
          </a:prstGeom>
          <a:solidFill>
            <a:srgbClr val="4055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357566" y="5517232"/>
            <a:ext cx="1486242" cy="936104"/>
            <a:chOff x="611560" y="5012423"/>
            <a:chExt cx="2143131" cy="1440913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5085184"/>
              <a:ext cx="878146" cy="936104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5462333"/>
              <a:ext cx="991003" cy="991003"/>
            </a:xfrm>
            <a:prstGeom prst="rect">
              <a:avLst/>
            </a:prstGeom>
          </p:spPr>
        </p:pic>
        <p:cxnSp>
          <p:nvCxnSpPr>
            <p:cNvPr id="10" name="Gerade Verbindung 9"/>
            <p:cNvCxnSpPr/>
            <p:nvPr/>
          </p:nvCxnSpPr>
          <p:spPr bwMode="auto">
            <a:xfrm flipH="1">
              <a:off x="1401106" y="5012423"/>
              <a:ext cx="576064" cy="144016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isometricRightUp"/>
              <a:lightRig rig="threePt" dir="t"/>
            </a:scene3d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" name="Textfeld 13"/>
          <p:cNvSpPr txBox="1"/>
          <p:nvPr/>
        </p:nvSpPr>
        <p:spPr>
          <a:xfrm>
            <a:off x="1926143" y="2924944"/>
            <a:ext cx="367255" cy="7920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CH" sz="3600" b="1" kern="1000" spc="30" dirty="0" smtClean="0">
                <a:solidFill>
                  <a:srgbClr val="003B6E"/>
                </a:solidFill>
                <a:latin typeface="+mn-lt"/>
                <a:cs typeface="Franklin Gothic Book"/>
              </a:rPr>
              <a:t>+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9" y="1196752"/>
            <a:ext cx="2587222" cy="187220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87" y="3410402"/>
            <a:ext cx="2226568" cy="15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34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Commissioning – </a:t>
            </a:r>
            <a:r>
              <a:rPr lang="en-US" dirty="0" smtClean="0"/>
              <a:t>Summary Report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307" y="908720"/>
            <a:ext cx="7675142" cy="257584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3719682"/>
            <a:ext cx="7632849" cy="25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13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b="1" dirty="0"/>
              <a:t>Manual work </a:t>
            </a:r>
            <a:r>
              <a:rPr lang="en-US" sz="2400" b="1" dirty="0" smtClean="0"/>
              <a:t>steps (half automated)</a:t>
            </a:r>
            <a:endParaRPr lang="en-US" sz="2400" b="1" dirty="0"/>
          </a:p>
          <a:p>
            <a:pPr lvl="1"/>
            <a:r>
              <a:rPr lang="en-US" sz="2000" dirty="0" smtClean="0"/>
              <a:t>Polarity </a:t>
            </a:r>
            <a:r>
              <a:rPr lang="en-US" sz="2000" dirty="0"/>
              <a:t>check</a:t>
            </a:r>
          </a:p>
          <a:p>
            <a:pPr lvl="1"/>
            <a:r>
              <a:rPr lang="en-US" sz="2000" dirty="0"/>
              <a:t>Verify analog </a:t>
            </a:r>
            <a:r>
              <a:rPr lang="en-US" sz="2000" dirty="0" smtClean="0"/>
              <a:t>measurements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Commissioning – </a:t>
            </a:r>
            <a:r>
              <a:rPr lang="en-US" dirty="0" smtClean="0"/>
              <a:t>Manual Steps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912991" cy="345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680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b="1" dirty="0" smtClean="0"/>
              <a:t>Outlook</a:t>
            </a:r>
          </a:p>
          <a:p>
            <a:pPr lvl="1"/>
            <a:r>
              <a:rPr lang="en-US" sz="2000" dirty="0" smtClean="0"/>
              <a:t>Better models for iron core magnets</a:t>
            </a:r>
          </a:p>
          <a:p>
            <a:pPr lvl="1"/>
            <a:r>
              <a:rPr lang="en-US" sz="2000" dirty="0" smtClean="0"/>
              <a:t>More detailed verification?</a:t>
            </a:r>
          </a:p>
          <a:p>
            <a:pPr lvl="1"/>
            <a:r>
              <a:rPr lang="en-US" sz="2000" dirty="0" smtClean="0"/>
              <a:t>Draw conclusions from collected data?</a:t>
            </a:r>
          </a:p>
          <a:p>
            <a:pPr lvl="1"/>
            <a:r>
              <a:rPr lang="en-US" sz="2000" dirty="0" smtClean="0"/>
              <a:t>Further enhancements depend on future projects</a:t>
            </a:r>
          </a:p>
          <a:p>
            <a:pPr lvl="1"/>
            <a:endParaRPr lang="en-US" sz="20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Commissioning – </a:t>
            </a:r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605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 schaffen Wissen – heute für morgen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err="1" smtClean="0"/>
              <a:t>My</a:t>
            </a:r>
            <a:r>
              <a:rPr lang="de-CH" b="1" dirty="0" smtClean="0"/>
              <a:t> </a:t>
            </a:r>
            <a:r>
              <a:rPr lang="de-CH" b="1" dirty="0" err="1" smtClean="0"/>
              <a:t>thanks</a:t>
            </a:r>
            <a:r>
              <a:rPr lang="de-CH" b="1" dirty="0" smtClean="0"/>
              <a:t> </a:t>
            </a:r>
            <a:r>
              <a:rPr lang="de-CH" b="1" dirty="0" err="1" smtClean="0"/>
              <a:t>go</a:t>
            </a:r>
            <a:r>
              <a:rPr lang="de-CH" b="1" dirty="0" smtClean="0"/>
              <a:t> </a:t>
            </a:r>
            <a:r>
              <a:rPr lang="de-CH" b="1" dirty="0" err="1" smtClean="0"/>
              <a:t>to</a:t>
            </a:r>
            <a:endParaRPr lang="de-CH" b="1" dirty="0" smtClean="0"/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 Hans Jäckle</a:t>
            </a:r>
          </a:p>
          <a:p>
            <a:r>
              <a:rPr lang="de-CH" dirty="0"/>
              <a:t> </a:t>
            </a:r>
            <a:r>
              <a:rPr lang="de-CH" dirty="0" smtClean="0"/>
              <a:t>David </a:t>
            </a:r>
            <a:r>
              <a:rPr lang="de-CH" dirty="0" err="1" smtClean="0"/>
              <a:t>Clavier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350130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/>
          </a:p>
        </p:txBody>
      </p:sp>
      <p:sp>
        <p:nvSpPr>
          <p:cNvPr id="6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1341438"/>
            <a:ext cx="7742237" cy="4679951"/>
          </a:xfrm>
        </p:spPr>
        <p:txBody>
          <a:bodyPr/>
          <a:lstStyle/>
          <a:p>
            <a:r>
              <a:rPr lang="en-US" sz="2800" b="1" dirty="0" smtClean="0"/>
              <a:t>The </a:t>
            </a:r>
            <a:r>
              <a:rPr lang="en-US" sz="2800" b="1" dirty="0" err="1" smtClean="0"/>
              <a:t>SwissFEL</a:t>
            </a:r>
            <a:r>
              <a:rPr lang="en-US" sz="2800" b="1" dirty="0" smtClean="0"/>
              <a:t> Project</a:t>
            </a:r>
          </a:p>
          <a:p>
            <a:pPr lvl="1"/>
            <a:r>
              <a:rPr lang="en-US" sz="2400" dirty="0"/>
              <a:t>Reasons for </a:t>
            </a:r>
            <a:r>
              <a:rPr lang="en-US" sz="2400" dirty="0" smtClean="0"/>
              <a:t>remote </a:t>
            </a:r>
            <a:r>
              <a:rPr lang="en-US" sz="2400" dirty="0"/>
              <a:t>access over Ethernet </a:t>
            </a:r>
            <a:endParaRPr lang="en-US" sz="2400" dirty="0" smtClean="0"/>
          </a:p>
          <a:p>
            <a:pPr lvl="1"/>
            <a:r>
              <a:rPr lang="en-US" sz="2400" dirty="0" smtClean="0"/>
              <a:t>Reasons for automated commissioning</a:t>
            </a:r>
            <a:br>
              <a:rPr lang="en-US" sz="2400" dirty="0" smtClean="0"/>
            </a:b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Auto commissioning tool</a:t>
            </a:r>
          </a:p>
          <a:p>
            <a:pPr lvl="1"/>
            <a:r>
              <a:rPr lang="en-US" sz="2400" dirty="0" smtClean="0"/>
              <a:t>Load identification</a:t>
            </a:r>
          </a:p>
          <a:p>
            <a:pPr lvl="1"/>
            <a:r>
              <a:rPr lang="en-US" sz="2400" dirty="0" smtClean="0"/>
              <a:t>Controller parametrization</a:t>
            </a:r>
          </a:p>
          <a:p>
            <a:pPr lvl="1"/>
            <a:r>
              <a:rPr lang="en-US" sz="2400" dirty="0" smtClean="0"/>
              <a:t>Verification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b="1" dirty="0" smtClean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3790117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SwissFEL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Page </a:t>
            </a:r>
            <a:fld id="{EBC07571-3134-BB4B-B83F-1A9FE18D34F3}" type="slidenum">
              <a:rPr lang="en-US" smtClean="0"/>
              <a:pPr algn="r">
                <a:defRPr/>
              </a:pPr>
              <a:t>3</a:t>
            </a:fld>
            <a:endParaRPr lang="en-US"/>
          </a:p>
        </p:txBody>
      </p:sp>
      <p:pic>
        <p:nvPicPr>
          <p:cNvPr id="2050" name="Picture 2" descr="U:\POCPA\Bilder\20140519_PSI_Luftbild_0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7786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39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1341439"/>
            <a:ext cx="7742237" cy="1727522"/>
          </a:xfrm>
        </p:spPr>
        <p:txBody>
          <a:bodyPr/>
          <a:lstStyle/>
          <a:p>
            <a:r>
              <a:rPr lang="en-US" sz="2400" dirty="0" smtClean="0"/>
              <a:t>Facility size and location </a:t>
            </a:r>
          </a:p>
          <a:p>
            <a:pPr marL="177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Remote monitoring</a:t>
            </a:r>
          </a:p>
          <a:p>
            <a:pPr marL="177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Remote soft-/firmware update</a:t>
            </a:r>
          </a:p>
          <a:p>
            <a:pPr marL="177800" lvl="1">
              <a:buFont typeface="Arial" panose="020B0604020202020204" pitchFamily="34" charset="0"/>
              <a:buChar char="•"/>
            </a:pPr>
            <a:r>
              <a:rPr lang="en-US" sz="2400" dirty="0"/>
              <a:t>Access to multiple power supplies at one </a:t>
            </a:r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remote service access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/>
          </a:p>
        </p:txBody>
      </p:sp>
      <p:pic>
        <p:nvPicPr>
          <p:cNvPr id="5" name="Picture 4" descr="U:\POCPA\Bilder\PSI_SwissFEL_2016_Pic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539693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1"/>
          <p:cNvSpPr txBox="1">
            <a:spLocks/>
          </p:cNvSpPr>
          <p:nvPr/>
        </p:nvSpPr>
        <p:spPr>
          <a:xfrm>
            <a:off x="6479455" y="3356992"/>
            <a:ext cx="2485033" cy="22322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700m beam line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75 converter racks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300 </a:t>
            </a:r>
            <a:r>
              <a:rPr lang="en-US" dirty="0"/>
              <a:t>controller </a:t>
            </a:r>
            <a:r>
              <a:rPr lang="en-US" dirty="0" smtClean="0"/>
              <a:t>cards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800 power supplies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0992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access over Ethernet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Page </a:t>
            </a:r>
            <a:fld id="{EBC07571-3134-BB4B-B83F-1A9FE18D34F3}" type="slidenum">
              <a:rPr lang="en-US" smtClean="0"/>
              <a:pPr algn="r">
                <a:defRPr/>
              </a:pPr>
              <a:t>5</a:t>
            </a:fld>
            <a:endParaRPr lang="en-US"/>
          </a:p>
        </p:txBody>
      </p:sp>
      <p:sp>
        <p:nvSpPr>
          <p:cNvPr id="7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1196753"/>
            <a:ext cx="7742237" cy="1224136"/>
          </a:xfrm>
        </p:spPr>
        <p:txBody>
          <a:bodyPr/>
          <a:lstStyle/>
          <a:p>
            <a:r>
              <a:rPr lang="en-US" sz="2400" b="1" dirty="0" smtClean="0"/>
              <a:t>Local access (unprotected)</a:t>
            </a:r>
          </a:p>
          <a:p>
            <a:r>
              <a:rPr lang="en-US" sz="2400" b="1" dirty="0" smtClean="0"/>
              <a:t>Domain wide access (via Terminal Server)</a:t>
            </a:r>
          </a:p>
          <a:p>
            <a:r>
              <a:rPr lang="en-US" sz="2400" b="1" dirty="0" smtClean="0"/>
              <a:t>World wide access (via VPN)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1" y="2638800"/>
            <a:ext cx="7746053" cy="3816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638800"/>
            <a:ext cx="7746053" cy="3816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638800"/>
            <a:ext cx="7746053" cy="3816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31" y="2638800"/>
            <a:ext cx="7738790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32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Simplify commissioning process</a:t>
            </a:r>
          </a:p>
          <a:p>
            <a:r>
              <a:rPr lang="en-US" sz="2400" dirty="0" smtClean="0"/>
              <a:t>Reduce commissioning time (10min per power supply)</a:t>
            </a:r>
          </a:p>
          <a:p>
            <a:r>
              <a:rPr lang="en-US" sz="2400" dirty="0" smtClean="0"/>
              <a:t>Eliminate human errors</a:t>
            </a:r>
          </a:p>
          <a:p>
            <a:r>
              <a:rPr lang="en-US" sz="2400" dirty="0" smtClean="0"/>
              <a:t>Document the behavior (reproducibility)</a:t>
            </a:r>
          </a:p>
          <a:p>
            <a:r>
              <a:rPr lang="en-US" sz="2400" dirty="0" smtClean="0"/>
              <a:t>Archive results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auto commissioning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367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1341439"/>
            <a:ext cx="7742237" cy="1727522"/>
          </a:xfrm>
        </p:spPr>
        <p:txBody>
          <a:bodyPr/>
          <a:lstStyle/>
          <a:p>
            <a:r>
              <a:rPr lang="en-US" sz="2400" dirty="0" smtClean="0"/>
              <a:t>Focus on commissioning</a:t>
            </a:r>
          </a:p>
          <a:p>
            <a:pPr lvl="1"/>
            <a:r>
              <a:rPr lang="en-US" sz="2000" dirty="0" smtClean="0"/>
              <a:t>No focus on optimization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independent external </a:t>
            </a:r>
            <a:r>
              <a:rPr lang="en-US" sz="2000" dirty="0" smtClean="0"/>
              <a:t>verification</a:t>
            </a:r>
          </a:p>
          <a:p>
            <a:r>
              <a:rPr lang="en-US" sz="2400" dirty="0" smtClean="0"/>
              <a:t>Focus on small power supplies (97% coverage)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Commissioning –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/>
          </a:p>
        </p:txBody>
      </p:sp>
      <p:pic>
        <p:nvPicPr>
          <p:cNvPr id="5" name="Picture 6" descr="U:\POCPA\Bilder\Mag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5227987" cy="318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1"/>
          <p:cNvSpPr txBox="1">
            <a:spLocks/>
          </p:cNvSpPr>
          <p:nvPr/>
        </p:nvSpPr>
        <p:spPr>
          <a:xfrm>
            <a:off x="6300192" y="3356891"/>
            <a:ext cx="2664296" cy="2808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764 small power supplies</a:t>
            </a:r>
          </a:p>
          <a:p>
            <a:pPr lvl="1"/>
            <a:r>
              <a:rPr lang="en-US" dirty="0" smtClean="0"/>
              <a:t>731 x 10A/24V</a:t>
            </a:r>
          </a:p>
          <a:p>
            <a:pPr lvl="1"/>
            <a:r>
              <a:rPr lang="en-US" dirty="0" smtClean="0"/>
              <a:t>  20 x 50A/24V</a:t>
            </a:r>
          </a:p>
          <a:p>
            <a:pPr lvl="1"/>
            <a:r>
              <a:rPr lang="en-US" dirty="0" smtClean="0"/>
              <a:t>  13 x 20A/10V</a:t>
            </a:r>
          </a:p>
          <a:p>
            <a:pPr lvl="1">
              <a:buFont typeface="Calibri" panose="020F0502020204030204" pitchFamily="34" charset="0"/>
              <a:buChar char="≈"/>
            </a:pPr>
            <a:r>
              <a:rPr lang="en-US" dirty="0" smtClean="0"/>
              <a:t>30 magnet types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24 larger power supplies</a:t>
            </a:r>
          </a:p>
          <a:p>
            <a:pPr lvl="1">
              <a:buFont typeface="Calibri" panose="020F0502020204030204" pitchFamily="34" charset="0"/>
              <a:buChar char="≈"/>
            </a:pPr>
            <a:r>
              <a:rPr lang="en-US" dirty="0" smtClean="0"/>
              <a:t>10 </a:t>
            </a:r>
            <a:r>
              <a:rPr lang="en-US" dirty="0"/>
              <a:t>magnet types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0833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635896" y="1341438"/>
            <a:ext cx="5149329" cy="4679951"/>
          </a:xfrm>
        </p:spPr>
        <p:txBody>
          <a:bodyPr/>
          <a:lstStyle/>
          <a:p>
            <a:r>
              <a:rPr lang="en-US" sz="2400" b="1" dirty="0" smtClean="0"/>
              <a:t>Magnet-Type specific settings file</a:t>
            </a:r>
          </a:p>
          <a:p>
            <a:pPr lvl="1"/>
            <a:r>
              <a:rPr lang="en-US" sz="2000" dirty="0" smtClean="0"/>
              <a:t>Nominal current</a:t>
            </a:r>
          </a:p>
          <a:p>
            <a:pPr lvl="1"/>
            <a:r>
              <a:rPr lang="en-US" sz="2000" dirty="0" smtClean="0"/>
              <a:t>Target bandwidth</a:t>
            </a:r>
          </a:p>
          <a:p>
            <a:pPr lvl="1"/>
            <a:r>
              <a:rPr lang="en-US" sz="2000" dirty="0" smtClean="0"/>
              <a:t>Tolerance limits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77800" lvl="1" indent="0">
              <a:buNone/>
            </a:pPr>
            <a:endParaRPr lang="en-US" dirty="0" smtClean="0"/>
          </a:p>
          <a:p>
            <a:r>
              <a:rPr lang="en-US" sz="2400" b="1" dirty="0" smtClean="0"/>
              <a:t>Access to controller via service tool</a:t>
            </a:r>
          </a:p>
          <a:p>
            <a:pPr lvl="1"/>
            <a:r>
              <a:rPr lang="en-US" sz="2000" dirty="0" smtClean="0"/>
              <a:t>Communication over Ethernet</a:t>
            </a:r>
          </a:p>
          <a:p>
            <a:pPr lvl="1"/>
            <a:r>
              <a:rPr lang="en-US" sz="2000" dirty="0" smtClean="0"/>
              <a:t>Consecutive commissioning of multiple power supplies without intervention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Commissioning – Setup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/>
          </a:p>
        </p:txBody>
      </p:sp>
      <p:pic>
        <p:nvPicPr>
          <p:cNvPr id="1026" name="Picture 2" descr="U:\POCPA\Bilder\XM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27" y="1355742"/>
            <a:ext cx="1152127" cy="105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69" y="2996951"/>
            <a:ext cx="1273842" cy="1055977"/>
          </a:xfrm>
          <a:prstGeom prst="rect">
            <a:avLst/>
          </a:prstGeom>
        </p:spPr>
      </p:pic>
      <p:pic>
        <p:nvPicPr>
          <p:cNvPr id="1027" name="Picture 3" descr="H:\DPC_User\Richner\Präsentationen\DPC_C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41442"/>
            <a:ext cx="1389483" cy="166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feil nach unten 5"/>
          <p:cNvSpPr/>
          <p:nvPr/>
        </p:nvSpPr>
        <p:spPr bwMode="auto">
          <a:xfrm>
            <a:off x="2024909" y="2498812"/>
            <a:ext cx="145317" cy="360040"/>
          </a:xfrm>
          <a:prstGeom prst="downArrow">
            <a:avLst/>
          </a:prstGeom>
          <a:solidFill>
            <a:srgbClr val="4055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028" name="Picture 4" descr="U:\POCPA\Bilder\EthKabe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13" y="4092617"/>
            <a:ext cx="133951" cy="7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259632" y="43148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CH" sz="1100" b="1" kern="1000" spc="30" dirty="0" smtClean="0">
                <a:solidFill>
                  <a:srgbClr val="405583"/>
                </a:solidFill>
                <a:latin typeface="+mn-lt"/>
                <a:cs typeface="Franklin Gothic Book"/>
              </a:rPr>
              <a:t>Ethernet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CH" sz="1100" b="1" kern="1000" spc="30" dirty="0" smtClean="0">
                <a:solidFill>
                  <a:srgbClr val="405583"/>
                </a:solidFill>
                <a:latin typeface="+mn-lt"/>
                <a:cs typeface="Franklin Gothic Book"/>
              </a:rPr>
              <a:t>100MBit/s</a:t>
            </a:r>
          </a:p>
        </p:txBody>
      </p:sp>
    </p:spTree>
    <p:extLst>
      <p:ext uri="{BB962C8B-B14F-4D97-AF65-F5344CB8AC3E}">
        <p14:creationId xmlns:p14="http://schemas.microsoft.com/office/powerpoint/2010/main" val="3932060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635896" y="1341438"/>
            <a:ext cx="5149329" cy="4679951"/>
          </a:xfrm>
        </p:spPr>
        <p:txBody>
          <a:bodyPr/>
          <a:lstStyle/>
          <a:p>
            <a:r>
              <a:rPr lang="en-US" sz="2400" b="1" dirty="0" smtClean="0"/>
              <a:t>Estimate total resistance</a:t>
            </a:r>
          </a:p>
          <a:p>
            <a:pPr lvl="1"/>
            <a:r>
              <a:rPr lang="en-US" sz="2400" dirty="0" smtClean="0"/>
              <a:t>Small modulation steps</a:t>
            </a:r>
          </a:p>
          <a:p>
            <a:pPr lvl="1"/>
            <a:r>
              <a:rPr lang="en-US" sz="2400" dirty="0" smtClean="0"/>
              <a:t>Monitor input voltage and load current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endParaRPr lang="en-US" sz="1600" b="1" dirty="0" smtClean="0"/>
          </a:p>
          <a:p>
            <a:r>
              <a:rPr lang="en-US" sz="2400" b="1" dirty="0" smtClean="0"/>
              <a:t>Record </a:t>
            </a:r>
            <a:r>
              <a:rPr lang="en-US" sz="2400" b="1" dirty="0"/>
              <a:t>open loop step response</a:t>
            </a:r>
          </a:p>
          <a:p>
            <a:pPr lvl="1"/>
            <a:r>
              <a:rPr lang="en-US" sz="2000" dirty="0" smtClean="0"/>
              <a:t>At 50% of nominal current</a:t>
            </a:r>
          </a:p>
          <a:p>
            <a:pPr lvl="1"/>
            <a:r>
              <a:rPr lang="en-US" sz="2000" dirty="0" smtClean="0"/>
              <a:t>1% step of nominal current</a:t>
            </a:r>
          </a:p>
          <a:p>
            <a:pPr lvl="1"/>
            <a:r>
              <a:rPr lang="en-US" sz="2000" dirty="0" smtClean="0"/>
              <a:t>Sample load current @ 100kHz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Commissioning – Load Identification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86" y="2213282"/>
            <a:ext cx="1048900" cy="1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887" y="5085184"/>
            <a:ext cx="2277298" cy="1575966"/>
          </a:xfrm>
          <a:prstGeom prst="rect">
            <a:avLst/>
          </a:prstGeom>
        </p:spPr>
      </p:pic>
      <p:sp>
        <p:nvSpPr>
          <p:cNvPr id="15" name="Pfeil nach unten 14"/>
          <p:cNvSpPr/>
          <p:nvPr/>
        </p:nvSpPr>
        <p:spPr bwMode="auto">
          <a:xfrm>
            <a:off x="2023878" y="3356992"/>
            <a:ext cx="145317" cy="216024"/>
          </a:xfrm>
          <a:prstGeom prst="downArrow">
            <a:avLst/>
          </a:prstGeom>
          <a:solidFill>
            <a:srgbClr val="4055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484" y="3645024"/>
            <a:ext cx="1952104" cy="112600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45" y="1178318"/>
            <a:ext cx="1753509" cy="954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Pfeil nach unten 12"/>
          <p:cNvSpPr/>
          <p:nvPr/>
        </p:nvSpPr>
        <p:spPr bwMode="auto">
          <a:xfrm>
            <a:off x="2023877" y="4797152"/>
            <a:ext cx="145317" cy="216024"/>
          </a:xfrm>
          <a:prstGeom prst="downArrow">
            <a:avLst/>
          </a:prstGeom>
          <a:solidFill>
            <a:srgbClr val="4055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995936" y="3025863"/>
                <a:ext cx="3456384" cy="7631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1800" b="0" i="1" kern="1000" spc="30" smtClean="0">
                              <a:latin typeface="Cambria Math"/>
                              <a:cs typeface="Franklin Gothic Book"/>
                            </a:rPr>
                          </m:ctrlPr>
                        </m:sSubPr>
                        <m:e>
                          <m:r>
                            <a:rPr lang="de-CH" sz="1800" b="0" i="1" kern="1000" spc="30" smtClean="0">
                              <a:latin typeface="Cambria Math"/>
                              <a:cs typeface="Franklin Gothic Book"/>
                            </a:rPr>
                            <m:t>𝑅</m:t>
                          </m:r>
                        </m:e>
                        <m:sub>
                          <m:r>
                            <a:rPr lang="de-CH" sz="1800" b="0" i="1" kern="1000" spc="30" smtClean="0">
                              <a:latin typeface="Cambria Math"/>
                              <a:cs typeface="Franklin Gothic Book"/>
                            </a:rPr>
                            <m:t>𝑇𝑜𝑡𝑎𝑙</m:t>
                          </m:r>
                        </m:sub>
                      </m:sSub>
                      <m:r>
                        <a:rPr lang="de-CH" sz="1800" b="0" i="1" kern="1000" spc="30" smtClean="0">
                          <a:latin typeface="Cambria Math"/>
                          <a:cs typeface="Franklin Gothic Book"/>
                        </a:rPr>
                        <m:t>=</m:t>
                      </m:r>
                      <m:f>
                        <m:fPr>
                          <m:ctrlPr>
                            <a:rPr lang="de-CH" sz="1800" b="0" i="1" kern="1000" spc="3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CH" sz="1800" i="1" kern="1000" spc="30">
                              <a:latin typeface="Cambria Math"/>
                              <a:ea typeface="Cambria Math"/>
                              <a:cs typeface="Franklin Gothic Book"/>
                            </a:rPr>
                            <m:t>∆</m:t>
                          </m:r>
                          <m:sSub>
                            <m:sSubPr>
                              <m:ctrlPr>
                                <a:rPr lang="de-CH" sz="1800" b="0" i="1" kern="1000" spc="30" smtClean="0">
                                  <a:latin typeface="Cambria Math"/>
                                  <a:ea typeface="Cambria Math"/>
                                  <a:cs typeface="Franklin Gothic Book"/>
                                </a:rPr>
                              </m:ctrlPr>
                            </m:sSubPr>
                            <m:e>
                              <m:r>
                                <a:rPr lang="de-CH" sz="1800" b="0" i="1" kern="1000" spc="30" smtClean="0">
                                  <a:latin typeface="Cambria Math"/>
                                  <a:ea typeface="Cambria Math"/>
                                  <a:cs typeface="Franklin Gothic Book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CH" sz="1800" b="0" i="1" kern="1000" spc="30" smtClean="0">
                                  <a:latin typeface="Cambria Math"/>
                                  <a:ea typeface="Cambria Math"/>
                                  <a:cs typeface="Franklin Gothic Book"/>
                                </a:rPr>
                                <m:t>𝑂𝑈𝑇</m:t>
                              </m:r>
                            </m:sub>
                          </m:sSub>
                        </m:num>
                        <m:den>
                          <m:r>
                            <a:rPr lang="de-CH" sz="1800" i="1" kern="1000" spc="3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de-CH" sz="1800" i="1" kern="1000" spc="3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CH" sz="1800" i="1" kern="1000" spc="3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CH" sz="1800" i="1" kern="1000" spc="30">
                                  <a:latin typeface="Cambria Math"/>
                                  <a:ea typeface="Cambria Math"/>
                                </a:rPr>
                                <m:t>𝐿𝑜𝑎𝑑</m:t>
                              </m:r>
                            </m:sub>
                          </m:sSub>
                        </m:den>
                      </m:f>
                      <m:r>
                        <a:rPr lang="de-CH" sz="1800" b="0" i="1" kern="1000" spc="3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CH" sz="1800" b="0" i="1" kern="1000" spc="3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CH" sz="1800" i="1" kern="1000" spc="30">
                              <a:latin typeface="Cambria Math"/>
                              <a:ea typeface="Cambria Math"/>
                              <a:cs typeface="Franklin Gothic Book"/>
                            </a:rPr>
                            <m:t>∆</m:t>
                          </m:r>
                          <m:r>
                            <a:rPr lang="de-CH" sz="1800" i="1" kern="1000" spc="30">
                              <a:latin typeface="Cambria Math"/>
                              <a:cs typeface="Franklin Gothic Book"/>
                            </a:rPr>
                            <m:t>𝑚</m:t>
                          </m:r>
                          <m:r>
                            <a:rPr lang="de-CH" sz="1800" i="1" kern="1000" spc="30">
                              <a:latin typeface="Cambria Math"/>
                              <a:ea typeface="Cambria Math"/>
                              <a:cs typeface="Franklin Gothic Book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CH" sz="1800" i="1" kern="1000" spc="30">
                                  <a:latin typeface="Cambria Math"/>
                                  <a:ea typeface="Cambria Math"/>
                                  <a:cs typeface="Franklin Gothic Book"/>
                                </a:rPr>
                              </m:ctrlPr>
                            </m:sSubPr>
                            <m:e>
                              <m:r>
                                <a:rPr lang="de-CH" sz="1800" i="1" kern="1000" spc="30">
                                  <a:latin typeface="Cambria Math"/>
                                  <a:ea typeface="Cambria Math"/>
                                  <a:cs typeface="Franklin Gothic Book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CH" sz="1800" i="1" kern="1000" spc="30">
                                  <a:latin typeface="Cambria Math"/>
                                  <a:ea typeface="Cambria Math"/>
                                  <a:cs typeface="Franklin Gothic Book"/>
                                </a:rPr>
                                <m:t>𝐷𝐶</m:t>
                              </m:r>
                              <m:r>
                                <a:rPr lang="de-CH" sz="1800" i="1" kern="1000" spc="30">
                                  <a:latin typeface="Cambria Math"/>
                                  <a:ea typeface="Cambria Math"/>
                                  <a:cs typeface="Franklin Gothic Book"/>
                                </a:rPr>
                                <m:t>_</m:t>
                              </m:r>
                              <m:r>
                                <a:rPr lang="de-CH" sz="1800" i="1" kern="1000" spc="30">
                                  <a:latin typeface="Cambria Math"/>
                                  <a:ea typeface="Cambria Math"/>
                                  <a:cs typeface="Franklin Gothic Book"/>
                                </a:rPr>
                                <m:t>𝐿𝑖𝑛𝑘</m:t>
                              </m:r>
                            </m:sub>
                          </m:sSub>
                        </m:num>
                        <m:den>
                          <m:r>
                            <a:rPr lang="de-CH" sz="1800" b="0" i="1" kern="1000" spc="30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de-CH" sz="1800" b="0" i="1" kern="1000" spc="3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CH" sz="1800" b="0" i="1" kern="1000" spc="30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CH" sz="1800" b="0" i="1" kern="1000" spc="30" smtClean="0">
                                  <a:latin typeface="Cambria Math"/>
                                  <a:ea typeface="Cambria Math"/>
                                </a:rPr>
                                <m:t>𝐿𝑜𝑎𝑑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CH" sz="1800" kern="1000" spc="30" dirty="0" err="1" smtClean="0">
                  <a:latin typeface="+mn-lt"/>
                  <a:cs typeface="Franklin Gothic Book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025863"/>
                <a:ext cx="3456384" cy="763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995936" y="5564189"/>
                <a:ext cx="1967102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1800" b="0" i="1" kern="1000" spc="30" smtClean="0">
                              <a:latin typeface="Cambria Math"/>
                              <a:cs typeface="Franklin Gothic Book"/>
                            </a:rPr>
                          </m:ctrlPr>
                        </m:sSubPr>
                        <m:e>
                          <m:r>
                            <a:rPr lang="de-CH" sz="1800" b="0" i="1" kern="1000" spc="30" smtClean="0">
                              <a:latin typeface="Cambria Math"/>
                              <a:cs typeface="Franklin Gothic Book"/>
                            </a:rPr>
                            <m:t>𝐿</m:t>
                          </m:r>
                        </m:e>
                        <m:sub>
                          <m:r>
                            <a:rPr lang="de-CH" sz="1800" b="0" i="1" kern="1000" spc="30" smtClean="0">
                              <a:latin typeface="Cambria Math"/>
                              <a:cs typeface="Franklin Gothic Book"/>
                            </a:rPr>
                            <m:t>𝑇𝑜𝑡𝑎𝑙</m:t>
                          </m:r>
                        </m:sub>
                      </m:sSub>
                      <m:r>
                        <a:rPr lang="de-CH" sz="1800" b="0" i="1" kern="1000" spc="30" smtClean="0">
                          <a:latin typeface="Cambria Math"/>
                          <a:cs typeface="Franklin Gothic Book"/>
                        </a:rPr>
                        <m:t>=</m:t>
                      </m:r>
                      <m:r>
                        <a:rPr lang="de-CH" sz="1800" b="0" i="1" kern="1000" spc="30" smtClean="0">
                          <a:latin typeface="Cambria Math"/>
                          <a:ea typeface="Cambria Math"/>
                          <a:cs typeface="Franklin Gothic Book"/>
                        </a:rPr>
                        <m:t>𝜏</m:t>
                      </m:r>
                      <m:r>
                        <a:rPr lang="de-CH" sz="1800" b="0" i="1" kern="1000" spc="30" smtClean="0">
                          <a:latin typeface="Cambria Math"/>
                          <a:ea typeface="Cambria Math"/>
                          <a:cs typeface="Franklin Gothic Book"/>
                        </a:rPr>
                        <m:t>∙</m:t>
                      </m:r>
                      <m:sSub>
                        <m:sSubPr>
                          <m:ctrlPr>
                            <a:rPr lang="de-CH" sz="1800" b="0" i="1" kern="1000" spc="30" smtClean="0">
                              <a:latin typeface="Cambria Math"/>
                              <a:ea typeface="Cambria Math"/>
                              <a:cs typeface="Franklin Gothic Book"/>
                            </a:rPr>
                          </m:ctrlPr>
                        </m:sSubPr>
                        <m:e>
                          <m:r>
                            <a:rPr lang="de-CH" sz="1800" b="0" i="1" kern="1000" spc="30" smtClean="0">
                              <a:latin typeface="Cambria Math"/>
                              <a:ea typeface="Cambria Math"/>
                              <a:cs typeface="Franklin Gothic Book"/>
                            </a:rPr>
                            <m:t>𝑅</m:t>
                          </m:r>
                        </m:e>
                        <m:sub>
                          <m:r>
                            <a:rPr lang="de-CH" sz="1800" b="0" i="1" kern="1000" spc="30" smtClean="0">
                              <a:latin typeface="Cambria Math"/>
                              <a:ea typeface="Cambria Math"/>
                              <a:cs typeface="Franklin Gothic Book"/>
                            </a:rPr>
                            <m:t>𝑇𝑜𝑡𝑎𝑙</m:t>
                          </m:r>
                        </m:sub>
                      </m:sSub>
                    </m:oMath>
                  </m:oMathPara>
                </a14:m>
                <a:endParaRPr lang="de-CH" sz="1800" kern="1000" spc="30" dirty="0" err="1" smtClean="0">
                  <a:latin typeface="+mn-lt"/>
                  <a:cs typeface="Franklin Gothic Book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564189"/>
                <a:ext cx="1967102" cy="4572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965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0</TotalTime>
  <Words>481</Words>
  <Application>Microsoft Office PowerPoint</Application>
  <PresentationFormat>Bildschirmpräsentation (4:3)</PresentationFormat>
  <Paragraphs>136</Paragraphs>
  <Slides>15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PSI PowerPoint Master english</vt:lpstr>
      <vt:lpstr>Automated power supply commissioning</vt:lpstr>
      <vt:lpstr>Overview</vt:lpstr>
      <vt:lpstr>The SwissFEL project</vt:lpstr>
      <vt:lpstr>Reasons for remote service access</vt:lpstr>
      <vt:lpstr>Remote access over Ethernet</vt:lpstr>
      <vt:lpstr>Reasons for auto commissioning</vt:lpstr>
      <vt:lpstr>Auto Commissioning – Requirements</vt:lpstr>
      <vt:lpstr>Auto Commissioning – Setup</vt:lpstr>
      <vt:lpstr>Auto Commissioning – Load Identification</vt:lpstr>
      <vt:lpstr>Auto Commissioning – Parametrization</vt:lpstr>
      <vt:lpstr>Auto Commissioning – Verification</vt:lpstr>
      <vt:lpstr>Auto Commissioning – Summary Report</vt:lpstr>
      <vt:lpstr>Auto Commissioning – Manual Steps</vt:lpstr>
      <vt:lpstr>Auto Commissioning – Outlook</vt:lpstr>
      <vt:lpstr>Wir schaffen Wissen – heute für morgen</vt:lpstr>
    </vt:vector>
  </TitlesOfParts>
  <Company>PSI - Paul Scherrer Institut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presentation here</dc:title>
  <dc:creator>Richner Simon</dc:creator>
  <cp:lastModifiedBy>Richner Simon</cp:lastModifiedBy>
  <cp:revision>150</cp:revision>
  <cp:lastPrinted>2015-07-23T13:50:07Z</cp:lastPrinted>
  <dcterms:created xsi:type="dcterms:W3CDTF">2016-04-12T06:21:39Z</dcterms:created>
  <dcterms:modified xsi:type="dcterms:W3CDTF">2016-05-19T10:26:58Z</dcterms:modified>
</cp:coreProperties>
</file>