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32" r:id="rId2"/>
    <p:sldId id="318" r:id="rId3"/>
    <p:sldId id="595" r:id="rId4"/>
    <p:sldId id="649" r:id="rId5"/>
    <p:sldId id="591" r:id="rId6"/>
    <p:sldId id="592" r:id="rId7"/>
    <p:sldId id="593" r:id="rId8"/>
    <p:sldId id="596" r:id="rId9"/>
    <p:sldId id="636" r:id="rId10"/>
    <p:sldId id="650" r:id="rId11"/>
    <p:sldId id="639" r:id="rId12"/>
    <p:sldId id="645" r:id="rId13"/>
    <p:sldId id="651" r:id="rId14"/>
    <p:sldId id="621" r:id="rId15"/>
    <p:sldId id="623" r:id="rId16"/>
    <p:sldId id="624" r:id="rId17"/>
    <p:sldId id="625" r:id="rId18"/>
    <p:sldId id="627" r:id="rId19"/>
    <p:sldId id="628" r:id="rId20"/>
    <p:sldId id="652" r:id="rId21"/>
    <p:sldId id="614" r:id="rId22"/>
    <p:sldId id="617" r:id="rId23"/>
    <p:sldId id="641" r:id="rId24"/>
    <p:sldId id="656" r:id="rId25"/>
    <p:sldId id="657" r:id="rId26"/>
    <p:sldId id="655" r:id="rId27"/>
    <p:sldId id="654" r:id="rId28"/>
    <p:sldId id="618" r:id="rId29"/>
    <p:sldId id="653" r:id="rId30"/>
    <p:sldId id="619" r:id="rId31"/>
    <p:sldId id="633" r:id="rId32"/>
  </p:sldIdLst>
  <p:sldSz cx="9144000" cy="6858000" type="screen4x3"/>
  <p:notesSz cx="7315200" cy="96012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3300"/>
    <a:srgbClr val="0066FF"/>
    <a:srgbClr val="7DAD21"/>
    <a:srgbClr val="993300"/>
    <a:srgbClr val="720E26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874" autoAdjust="0"/>
  </p:normalViewPr>
  <p:slideViewPr>
    <p:cSldViewPr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F5D23-E60B-4078-8181-C63B86D000B6}" type="doc">
      <dgm:prSet loTypeId="urn:microsoft.com/office/officeart/2005/8/layout/chevron1" loCatId="process" qsTypeId="urn:microsoft.com/office/officeart/2005/8/quickstyle/simple3" qsCatId="simple" csTypeId="urn:microsoft.com/office/officeart/2005/8/colors/accent2_3" csCatId="accent2" phldr="1"/>
      <dgm:spPr/>
    </dgm:pt>
    <dgm:pt modelId="{5185A1FF-E941-4ECE-A884-7E7C720E147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CONTROLLER</a:t>
          </a:r>
          <a:endParaRPr lang="en-US" dirty="0"/>
        </a:p>
      </dgm:t>
    </dgm:pt>
    <dgm:pt modelId="{48CB3E3A-4D53-495D-82D9-5A488C72885A}" type="parTrans" cxnId="{6CC78A7A-7163-4795-B779-FD5767995AA6}">
      <dgm:prSet/>
      <dgm:spPr/>
      <dgm:t>
        <a:bodyPr/>
        <a:lstStyle/>
        <a:p>
          <a:endParaRPr lang="en-US"/>
        </a:p>
      </dgm:t>
    </dgm:pt>
    <dgm:pt modelId="{8F749499-60BD-47DF-8491-D5D984BA5F68}" type="sibTrans" cxnId="{6CC78A7A-7163-4795-B779-FD5767995AA6}">
      <dgm:prSet/>
      <dgm:spPr/>
      <dgm:t>
        <a:bodyPr/>
        <a:lstStyle/>
        <a:p>
          <a:endParaRPr lang="en-US"/>
        </a:p>
      </dgm:t>
    </dgm:pt>
    <dgm:pt modelId="{59142F56-2351-46CD-BA52-2D1D9F12AFEB}" type="pres">
      <dgm:prSet presAssocID="{4F7F5D23-E60B-4078-8181-C63B86D000B6}" presName="Name0" presStyleCnt="0">
        <dgm:presLayoutVars>
          <dgm:dir/>
          <dgm:animLvl val="lvl"/>
          <dgm:resizeHandles val="exact"/>
        </dgm:presLayoutVars>
      </dgm:prSet>
      <dgm:spPr/>
    </dgm:pt>
    <dgm:pt modelId="{3933F5BE-63E3-48D6-9ED8-01E319739F1E}" type="pres">
      <dgm:prSet presAssocID="{5185A1FF-E941-4ECE-A884-7E7C720E1475}" presName="parTxOnly" presStyleLbl="node1" presStyleIdx="0" presStyleCnt="1" custScaleY="13590" custLinFactNeighborY="-15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F6377-B645-4B9C-AD29-EA3AA1F30E25}" type="presOf" srcId="{4F7F5D23-E60B-4078-8181-C63B86D000B6}" destId="{59142F56-2351-46CD-BA52-2D1D9F12AFEB}" srcOrd="0" destOrd="0" presId="urn:microsoft.com/office/officeart/2005/8/layout/chevron1"/>
    <dgm:cxn modelId="{6CC78A7A-7163-4795-B779-FD5767995AA6}" srcId="{4F7F5D23-E60B-4078-8181-C63B86D000B6}" destId="{5185A1FF-E941-4ECE-A884-7E7C720E1475}" srcOrd="0" destOrd="0" parTransId="{48CB3E3A-4D53-495D-82D9-5A488C72885A}" sibTransId="{8F749499-60BD-47DF-8491-D5D984BA5F68}"/>
    <dgm:cxn modelId="{60452CAF-1E24-43F2-8D01-6F571A13824A}" type="presOf" srcId="{5185A1FF-E941-4ECE-A884-7E7C720E1475}" destId="{3933F5BE-63E3-48D6-9ED8-01E319739F1E}" srcOrd="0" destOrd="0" presId="urn:microsoft.com/office/officeart/2005/8/layout/chevron1"/>
    <dgm:cxn modelId="{006750D2-EF41-49BB-A711-65B559BFD6C7}" type="presParOf" srcId="{59142F56-2351-46CD-BA52-2D1D9F12AFEB}" destId="{3933F5BE-63E3-48D6-9ED8-01E319739F1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F5D23-E60B-4078-8181-C63B86D000B6}" type="doc">
      <dgm:prSet loTypeId="urn:microsoft.com/office/officeart/2005/8/layout/chevron1" loCatId="process" qsTypeId="urn:microsoft.com/office/officeart/2005/8/quickstyle/simple3" qsCatId="simple" csTypeId="urn:microsoft.com/office/officeart/2005/8/colors/accent2_3" csCatId="accent2" phldr="1"/>
      <dgm:spPr/>
    </dgm:pt>
    <dgm:pt modelId="{5185A1FF-E941-4ECE-A884-7E7C720E147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VOLTAGE SOURCE</a:t>
          </a:r>
          <a:endParaRPr lang="en-US" dirty="0"/>
        </a:p>
      </dgm:t>
    </dgm:pt>
    <dgm:pt modelId="{8F749499-60BD-47DF-8491-D5D984BA5F68}" type="sibTrans" cxnId="{6CC78A7A-7163-4795-B779-FD5767995AA6}">
      <dgm:prSet/>
      <dgm:spPr/>
      <dgm:t>
        <a:bodyPr/>
        <a:lstStyle/>
        <a:p>
          <a:endParaRPr lang="en-US"/>
        </a:p>
      </dgm:t>
    </dgm:pt>
    <dgm:pt modelId="{48CB3E3A-4D53-495D-82D9-5A488C72885A}" type="parTrans" cxnId="{6CC78A7A-7163-4795-B779-FD5767995AA6}">
      <dgm:prSet/>
      <dgm:spPr/>
      <dgm:t>
        <a:bodyPr/>
        <a:lstStyle/>
        <a:p>
          <a:endParaRPr lang="en-US"/>
        </a:p>
      </dgm:t>
    </dgm:pt>
    <dgm:pt modelId="{59142F56-2351-46CD-BA52-2D1D9F12AFEB}" type="pres">
      <dgm:prSet presAssocID="{4F7F5D23-E60B-4078-8181-C63B86D000B6}" presName="Name0" presStyleCnt="0">
        <dgm:presLayoutVars>
          <dgm:dir/>
          <dgm:animLvl val="lvl"/>
          <dgm:resizeHandles val="exact"/>
        </dgm:presLayoutVars>
      </dgm:prSet>
      <dgm:spPr/>
    </dgm:pt>
    <dgm:pt modelId="{3933F5BE-63E3-48D6-9ED8-01E319739F1E}" type="pres">
      <dgm:prSet presAssocID="{5185A1FF-E941-4ECE-A884-7E7C720E1475}" presName="parTxOnly" presStyleLbl="node1" presStyleIdx="0" presStyleCnt="1" custLinFactX="33524" custLinFactNeighborX="100000" custLinFactNeighborY="8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DDE1E-B8F4-4D7B-B9A2-7239C2DB5D28}" type="presOf" srcId="{4F7F5D23-E60B-4078-8181-C63B86D000B6}" destId="{59142F56-2351-46CD-BA52-2D1D9F12AFEB}" srcOrd="0" destOrd="0" presId="urn:microsoft.com/office/officeart/2005/8/layout/chevron1"/>
    <dgm:cxn modelId="{6CC78A7A-7163-4795-B779-FD5767995AA6}" srcId="{4F7F5D23-E60B-4078-8181-C63B86D000B6}" destId="{5185A1FF-E941-4ECE-A884-7E7C720E1475}" srcOrd="0" destOrd="0" parTransId="{48CB3E3A-4D53-495D-82D9-5A488C72885A}" sibTransId="{8F749499-60BD-47DF-8491-D5D984BA5F68}"/>
    <dgm:cxn modelId="{F7B30A27-76B4-4998-917C-8E2093D4CC51}" type="presOf" srcId="{5185A1FF-E941-4ECE-A884-7E7C720E1475}" destId="{3933F5BE-63E3-48D6-9ED8-01E319739F1E}" srcOrd="0" destOrd="0" presId="urn:microsoft.com/office/officeart/2005/8/layout/chevron1"/>
    <dgm:cxn modelId="{97FCA124-5232-4E1A-B0F0-AB12079C7849}" type="presParOf" srcId="{59142F56-2351-46CD-BA52-2D1D9F12AFEB}" destId="{3933F5BE-63E3-48D6-9ED8-01E319739F1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F5D23-E60B-4078-8181-C63B86D000B6}" type="doc">
      <dgm:prSet loTypeId="urn:microsoft.com/office/officeart/2005/8/layout/chevron1" loCatId="process" qsTypeId="urn:microsoft.com/office/officeart/2005/8/quickstyle/simple3" qsCatId="simple" csTypeId="urn:microsoft.com/office/officeart/2005/8/colors/accent2_3" csCatId="accent2" phldr="1"/>
      <dgm:spPr/>
    </dgm:pt>
    <dgm:pt modelId="{5185A1FF-E941-4ECE-A884-7E7C720E147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DCCT</a:t>
          </a:r>
          <a:endParaRPr lang="en-US" dirty="0"/>
        </a:p>
      </dgm:t>
    </dgm:pt>
    <dgm:pt modelId="{8F749499-60BD-47DF-8491-D5D984BA5F68}" type="sibTrans" cxnId="{6CC78A7A-7163-4795-B779-FD5767995AA6}">
      <dgm:prSet/>
      <dgm:spPr/>
      <dgm:t>
        <a:bodyPr/>
        <a:lstStyle/>
        <a:p>
          <a:endParaRPr lang="en-US"/>
        </a:p>
      </dgm:t>
    </dgm:pt>
    <dgm:pt modelId="{48CB3E3A-4D53-495D-82D9-5A488C72885A}" type="parTrans" cxnId="{6CC78A7A-7163-4795-B779-FD5767995AA6}">
      <dgm:prSet/>
      <dgm:spPr/>
      <dgm:t>
        <a:bodyPr/>
        <a:lstStyle/>
        <a:p>
          <a:endParaRPr lang="en-US"/>
        </a:p>
      </dgm:t>
    </dgm:pt>
    <dgm:pt modelId="{59142F56-2351-46CD-BA52-2D1D9F12AFEB}" type="pres">
      <dgm:prSet presAssocID="{4F7F5D23-E60B-4078-8181-C63B86D000B6}" presName="Name0" presStyleCnt="0">
        <dgm:presLayoutVars>
          <dgm:dir/>
          <dgm:animLvl val="lvl"/>
          <dgm:resizeHandles val="exact"/>
        </dgm:presLayoutVars>
      </dgm:prSet>
      <dgm:spPr/>
    </dgm:pt>
    <dgm:pt modelId="{3933F5BE-63E3-48D6-9ED8-01E319739F1E}" type="pres">
      <dgm:prSet presAssocID="{5185A1FF-E941-4ECE-A884-7E7C720E1475}" presName="parTxOnly" presStyleLbl="node1" presStyleIdx="0" presStyleCnt="1" custScaleY="34301" custLinFactNeighborX="-1044" custLinFactNeighborY="-35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A8D88-B3B5-4A1E-97BA-4DEB2B806529}" type="presOf" srcId="{4F7F5D23-E60B-4078-8181-C63B86D000B6}" destId="{59142F56-2351-46CD-BA52-2D1D9F12AFEB}" srcOrd="0" destOrd="0" presId="urn:microsoft.com/office/officeart/2005/8/layout/chevron1"/>
    <dgm:cxn modelId="{C02C41B1-ADEC-4FF3-B69A-16A6ED7CBA28}" type="presOf" srcId="{5185A1FF-E941-4ECE-A884-7E7C720E1475}" destId="{3933F5BE-63E3-48D6-9ED8-01E319739F1E}" srcOrd="0" destOrd="0" presId="urn:microsoft.com/office/officeart/2005/8/layout/chevron1"/>
    <dgm:cxn modelId="{6CC78A7A-7163-4795-B779-FD5767995AA6}" srcId="{4F7F5D23-E60B-4078-8181-C63B86D000B6}" destId="{5185A1FF-E941-4ECE-A884-7E7C720E1475}" srcOrd="0" destOrd="0" parTransId="{48CB3E3A-4D53-495D-82D9-5A488C72885A}" sibTransId="{8F749499-60BD-47DF-8491-D5D984BA5F68}"/>
    <dgm:cxn modelId="{105B93C9-D895-4204-BEA8-30F37AB8004F}" type="presParOf" srcId="{59142F56-2351-46CD-BA52-2D1D9F12AFEB}" destId="{3933F5BE-63E3-48D6-9ED8-01E319739F1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3F5BE-63E3-48D6-9ED8-01E319739F1E}">
      <dsp:nvSpPr>
        <dsp:cNvPr id="0" name=""/>
        <dsp:cNvSpPr/>
      </dsp:nvSpPr>
      <dsp:spPr>
        <a:xfrm>
          <a:off x="0" y="0"/>
          <a:ext cx="2887766" cy="15697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CONTROLLER</a:t>
          </a:r>
          <a:endParaRPr lang="en-US" sz="900" kern="1200" dirty="0"/>
        </a:p>
      </dsp:txBody>
      <dsp:txXfrm>
        <a:off x="78489" y="0"/>
        <a:ext cx="2730788" cy="156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3F5BE-63E3-48D6-9ED8-01E319739F1E}">
      <dsp:nvSpPr>
        <dsp:cNvPr id="0" name=""/>
        <dsp:cNvSpPr/>
      </dsp:nvSpPr>
      <dsp:spPr>
        <a:xfrm>
          <a:off x="2600" y="0"/>
          <a:ext cx="2660350" cy="170875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VOLTAGE SOURCE</a:t>
          </a:r>
          <a:endParaRPr lang="en-US" sz="1000" kern="1200" dirty="0"/>
        </a:p>
      </dsp:txBody>
      <dsp:txXfrm>
        <a:off x="88038" y="0"/>
        <a:ext cx="2489475" cy="170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3F5BE-63E3-48D6-9ED8-01E319739F1E}">
      <dsp:nvSpPr>
        <dsp:cNvPr id="0" name=""/>
        <dsp:cNvSpPr/>
      </dsp:nvSpPr>
      <dsp:spPr>
        <a:xfrm>
          <a:off x="0" y="71088"/>
          <a:ext cx="1326302" cy="181973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DCCT</a:t>
          </a:r>
          <a:endParaRPr lang="en-US" sz="1000" kern="1200" dirty="0"/>
        </a:p>
      </dsp:txBody>
      <dsp:txXfrm>
        <a:off x="90987" y="71088"/>
        <a:ext cx="1144329" cy="18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73975B-EE5A-43B2-B83D-A5A60211CD07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1/73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F1B561-BB0D-4155-9E1C-5D0CC7127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81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3F2F78A-28A4-47AD-B906-455C1C5FEE6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1/73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8D50C4-FEDA-4789-B79B-130AFCD9E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93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1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283968" y="0"/>
            <a:ext cx="4860032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428396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680012" y="1201707"/>
            <a:ext cx="3981444" cy="50022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43" y="1772815"/>
            <a:ext cx="3369377" cy="234026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400" i="0" cap="none" baseline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defRPr>
            </a:lvl1pPr>
          </a:lstStyle>
          <a:p>
            <a:pPr lvl="0"/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82544" y="4257092"/>
            <a:ext cx="3369377" cy="57606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cap="none" baseline="0">
                <a:solidFill>
                  <a:schemeClr val="bg2">
                    <a:lumMod val="50000"/>
                  </a:schemeClr>
                </a:solidFill>
                <a:latin typeface="Goudy Old Style" pitchFamily="18" charset="0"/>
              </a:defRPr>
            </a:lvl1pPr>
          </a:lstStyle>
          <a:p>
            <a:pPr lvl="0"/>
            <a:r>
              <a:rPr lang="en-GB" noProof="0" dirty="0" smtClean="0"/>
              <a:t>Conference / Organisation</a:t>
            </a:r>
            <a:endParaRPr lang="en-GB" noProof="0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652" y="4896511"/>
            <a:ext cx="3369377" cy="62072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400" cap="none" baseline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defRPr>
            </a:lvl1pPr>
          </a:lstStyle>
          <a:p>
            <a:pPr lvl="0"/>
            <a:r>
              <a:rPr lang="en-GB" noProof="0" dirty="0" smtClean="0"/>
              <a:t>Author(s)</a:t>
            </a:r>
            <a:endParaRPr lang="en-GB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7544" y="5553101"/>
            <a:ext cx="3369377" cy="54019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400" cap="none" baseline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defRPr>
            </a:lvl1pPr>
          </a:lstStyle>
          <a:p>
            <a:pPr lvl="0"/>
            <a:r>
              <a:rPr lang="en-GB" noProof="0" dirty="0" smtClean="0"/>
              <a:t>Co-Author(s)</a:t>
            </a:r>
            <a:endParaRPr lang="en-GB" noProof="0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508" y="512676"/>
            <a:ext cx="914450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-508" y="512676"/>
            <a:ext cx="914450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516" y="728700"/>
            <a:ext cx="0" cy="594066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215516" y="6669360"/>
            <a:ext cx="849694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56208" y="1201706"/>
            <a:ext cx="3687813" cy="50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44" y="1201707"/>
            <a:ext cx="4637152" cy="5040000"/>
          </a:xfrm>
          <a:prstGeom prst="rect">
            <a:avLst/>
          </a:prstGeom>
        </p:spPr>
        <p:txBody>
          <a:bodyPr/>
          <a:lstStyle>
            <a:lvl1pPr algn="l">
              <a:buFont typeface="Wingdings" pitchFamily="2" charset="2"/>
              <a:buChar char="§"/>
              <a:defRPr cap="none" baseline="0">
                <a:solidFill>
                  <a:schemeClr val="accent3">
                    <a:lumMod val="50000"/>
                  </a:schemeClr>
                </a:solidFill>
              </a:defRPr>
            </a:lvl1pPr>
            <a:lvl2pPr marL="648000">
              <a:defRPr lang="en-GB" sz="1400" b="1" kern="1200" noProof="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648000" indent="0">
              <a:buNone/>
              <a:defRPr lang="en-GB" sz="1400" b="1" i="1" kern="1200" noProof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en-GB" noProof="0" dirty="0" smtClean="0"/>
              <a:t>Introduction</a:t>
            </a:r>
          </a:p>
          <a:p>
            <a:pPr lvl="1"/>
            <a:r>
              <a:rPr lang="en-GB" noProof="0" dirty="0" smtClean="0"/>
              <a:t>Subheading</a:t>
            </a:r>
          </a:p>
          <a:p>
            <a:pPr lvl="0"/>
            <a:r>
              <a:rPr lang="en-GB" noProof="0" dirty="0" smtClean="0"/>
              <a:t>Chapter2</a:t>
            </a:r>
          </a:p>
          <a:p>
            <a:pPr lvl="0"/>
            <a:r>
              <a:rPr lang="en-GB" noProof="0" dirty="0" smtClean="0"/>
              <a:t>Chapter 3</a:t>
            </a:r>
          </a:p>
          <a:p>
            <a:pPr lvl="0"/>
            <a:r>
              <a:rPr lang="en-GB" noProof="0" dirty="0" smtClean="0"/>
              <a:t>Chapter 4</a:t>
            </a:r>
            <a:endParaRPr lang="en-GB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5856" y="142830"/>
            <a:ext cx="350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kern="1200" cap="all" spc="100" baseline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CONTENTS</a:t>
            </a: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-508" y="0"/>
            <a:ext cx="9144508" cy="51267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508" y="512676"/>
            <a:ext cx="914450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508" y="512676"/>
            <a:ext cx="914450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e 22"/>
          <p:cNvSpPr/>
          <p:nvPr userDrawn="1"/>
        </p:nvSpPr>
        <p:spPr>
          <a:xfrm>
            <a:off x="8280412" y="332656"/>
            <a:ext cx="468052" cy="468052"/>
          </a:xfrm>
          <a:prstGeom prst="pie">
            <a:avLst>
              <a:gd name="adj1" fmla="val 0"/>
              <a:gd name="adj2" fmla="val 1080382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e 23"/>
          <p:cNvSpPr/>
          <p:nvPr userDrawn="1"/>
        </p:nvSpPr>
        <p:spPr>
          <a:xfrm>
            <a:off x="431540" y="332656"/>
            <a:ext cx="468052" cy="468052"/>
          </a:xfrm>
          <a:prstGeom prst="pie">
            <a:avLst>
              <a:gd name="adj1" fmla="val 0"/>
              <a:gd name="adj2" fmla="val 1080382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539552" y="404664"/>
            <a:ext cx="252028" cy="2520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863384-BF29-4D20-A235-31E9871448F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65566" y="116632"/>
            <a:ext cx="0" cy="288032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 userDrawn="1"/>
        </p:nvSpPr>
        <p:spPr>
          <a:xfrm>
            <a:off x="8329609" y="359042"/>
            <a:ext cx="369658" cy="3696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59532" y="44624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Contents</a:t>
            </a: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388424" y="417857"/>
            <a:ext cx="252028" cy="2520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48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-508" y="512676"/>
            <a:ext cx="914450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 flipH="1">
            <a:off x="-508" y="0"/>
            <a:ext cx="9144508" cy="51267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657" y="763550"/>
            <a:ext cx="8215312" cy="583380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defRPr>
            </a:lvl1pPr>
            <a:lvl2pPr marL="27432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ahoma" pitchFamily="34" charset="0"/>
              </a:defRPr>
            </a:lvl2pPr>
            <a:lvl3pPr marL="548640" indent="-274320">
              <a:spcBef>
                <a:spcPts val="600"/>
              </a:spcBef>
              <a:buFont typeface="Wingdings" pitchFamily="2" charset="2"/>
              <a:buChar char="§"/>
              <a:tabLst>
                <a:tab pos="91440" algn="l"/>
              </a:tabLst>
              <a:defRPr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ahoma" pitchFamily="34" charset="0"/>
              </a:defRPr>
            </a:lvl3pPr>
            <a:lvl4pPr marL="548640" indent="0" algn="l">
              <a:spcBef>
                <a:spcPts val="300"/>
              </a:spcBef>
              <a:buFont typeface="Arial" pitchFamily="34" charset="0"/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ahoma" pitchFamily="34" charset="0"/>
              </a:defRPr>
            </a:lvl4pPr>
            <a:lvl5pPr marL="822960" indent="-27432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ahoma" pitchFamily="34" charset="0"/>
              </a:defRPr>
            </a:lvl5pPr>
            <a:lvl6pPr marL="822960" indent="0">
              <a:spcBef>
                <a:spcPts val="300"/>
              </a:spcBef>
              <a:buFont typeface="Arial" pitchFamily="34" charset="0"/>
              <a:buNone/>
              <a:defRPr sz="1600" b="0" baseline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ahoma" pitchFamily="34" charset="0"/>
              </a:defRPr>
            </a:lvl6pPr>
            <a:lvl7pPr>
              <a:defRPr/>
            </a:lvl7pPr>
          </a:lstStyle>
          <a:p>
            <a:pPr lvl="0"/>
            <a:r>
              <a:rPr lang="en-US" noProof="0" dirty="0" smtClean="0"/>
              <a:t>1-Level</a:t>
            </a:r>
          </a:p>
          <a:p>
            <a:pPr lvl="1"/>
            <a:r>
              <a:rPr lang="en-US" noProof="0" dirty="0" smtClean="0"/>
              <a:t>2-level</a:t>
            </a:r>
          </a:p>
          <a:p>
            <a:pPr lvl="2"/>
            <a:r>
              <a:rPr lang="en-US" noProof="0" dirty="0" smtClean="0"/>
              <a:t>2-Level</a:t>
            </a:r>
          </a:p>
          <a:p>
            <a:pPr lvl="3"/>
            <a:r>
              <a:rPr lang="en-US" noProof="0" dirty="0" smtClean="0"/>
              <a:t>3-Level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5"/>
            <a:endParaRPr lang="en-US" noProof="0" dirty="0" smtClean="0"/>
          </a:p>
          <a:p>
            <a:pPr lvl="5"/>
            <a:endParaRPr lang="en-US" noProof="0" dirty="0" smtClean="0"/>
          </a:p>
          <a:p>
            <a:pPr lvl="5"/>
            <a:endParaRPr lang="en-US" noProof="0" dirty="0" smtClean="0"/>
          </a:p>
          <a:p>
            <a:pPr lvl="5"/>
            <a:endParaRPr lang="en-US" noProof="0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508" y="512676"/>
            <a:ext cx="914450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e 8"/>
          <p:cNvSpPr/>
          <p:nvPr userDrawn="1"/>
        </p:nvSpPr>
        <p:spPr>
          <a:xfrm>
            <a:off x="8280412" y="332656"/>
            <a:ext cx="468052" cy="468052"/>
          </a:xfrm>
          <a:prstGeom prst="pie">
            <a:avLst>
              <a:gd name="adj1" fmla="val 0"/>
              <a:gd name="adj2" fmla="val 1080382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e 11"/>
          <p:cNvSpPr/>
          <p:nvPr userDrawn="1"/>
        </p:nvSpPr>
        <p:spPr>
          <a:xfrm>
            <a:off x="431540" y="332656"/>
            <a:ext cx="468052" cy="468052"/>
          </a:xfrm>
          <a:prstGeom prst="pie">
            <a:avLst>
              <a:gd name="adj1" fmla="val 0"/>
              <a:gd name="adj2" fmla="val 1080382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539552" y="404664"/>
            <a:ext cx="252028" cy="2520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863384-BF29-4D20-A235-31E9871448F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65566" y="116632"/>
            <a:ext cx="0" cy="28803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8329609" y="359042"/>
            <a:ext cx="369658" cy="3696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88424" y="417857"/>
            <a:ext cx="252028" cy="2520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48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08" y="2169000"/>
            <a:ext cx="2556000" cy="25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0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cap="all" baseline="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 kern="1200" cap="all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Visio_2003-2010_Drawing1.vsd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hyperlink" Target="http://section-mpc.web.cern.ch/content/siriu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71123" y="2096852"/>
            <a:ext cx="6273185" cy="3384376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Introduction and strategy for procurement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Off-the-shelf Voltage Source Converters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Voltage Source specified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CERN designed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Conclusions</a:t>
            </a:r>
            <a:endParaRPr lang="en-GB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Z:\projects\doc\photos\PSB Controls\P1010149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1159986"/>
            <a:ext cx="936104" cy="55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889000" y="571500"/>
            <a:ext cx="182123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76151" y="1576398"/>
            <a:ext cx="8517835" cy="487693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Off-the-shelf Voltage source (</a:t>
            </a:r>
            <a:r>
              <a:rPr lang="en-GB" sz="2200" b="0" dirty="0" err="1" smtClean="0"/>
              <a:t>e.g.DELTA</a:t>
            </a:r>
            <a:r>
              <a:rPr lang="en-GB" sz="2200" b="0" dirty="0" smtClean="0"/>
              <a:t>, TDK)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Validation of the performances of an existing product,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Assume system integration responsibility: Voltage Source with FGC3, DCCTs,…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Validation of current source prototypes,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  Off-the-Shelf Converter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6" name="Group 155"/>
          <p:cNvGrpSpPr/>
          <p:nvPr/>
        </p:nvGrpSpPr>
        <p:grpSpPr>
          <a:xfrm>
            <a:off x="611560" y="2096852"/>
            <a:ext cx="7429642" cy="2169532"/>
            <a:chOff x="431540" y="2132856"/>
            <a:chExt cx="7429642" cy="2169532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4059946" y="2132856"/>
              <a:ext cx="3187455" cy="2169532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2000">
                  <a:schemeClr val="accent3">
                    <a:lumMod val="60000"/>
                    <a:lumOff val="40000"/>
                  </a:schemeClr>
                </a:gs>
                <a:gs pos="97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en-GB" sz="2800" dirty="0">
                <a:solidFill>
                  <a:schemeClr val="bg1"/>
                </a:solidFill>
                <a:latin typeface="+mj-lt"/>
                <a:sym typeface="Monotype Sorts" pitchFamily="2" charset="2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31540" y="2132856"/>
              <a:ext cx="3114540" cy="2169532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en-GB" sz="2800" dirty="0">
                <a:solidFill>
                  <a:schemeClr val="bg1"/>
                </a:solidFill>
                <a:latin typeface="+mj-lt"/>
                <a:sym typeface="Monotype Sorts" pitchFamily="2" charset="2"/>
              </a:endParaRPr>
            </a:p>
          </p:txBody>
        </p:sp>
        <p:pic>
          <p:nvPicPr>
            <p:cNvPr id="6" name="Picture 9" descr="\\cern.ch\dfs\Users\q\qking\Documents\My Pictures\Picasa\Exports\.temp_3\P100097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61" y="3461336"/>
              <a:ext cx="923728" cy="778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angle 110"/>
            <p:cNvSpPr/>
            <p:nvPr/>
          </p:nvSpPr>
          <p:spPr bwMode="auto">
            <a:xfrm>
              <a:off x="4221306" y="2672933"/>
              <a:ext cx="1255963" cy="736069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sym typeface="Monotype Sorts" pitchFamily="2" charset="2"/>
                </a:rPr>
                <a:t>Voltage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sym typeface="Monotype Sorts" pitchFamily="2" charset="2"/>
                </a:rPr>
                <a:t>Regulation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707177" y="2682793"/>
              <a:ext cx="1199506" cy="736069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800" dirty="0" smtClean="0">
                  <a:solidFill>
                    <a:schemeClr val="tx1"/>
                  </a:solidFill>
                  <a:sym typeface="Monotype Sorts" pitchFamily="2" charset="2"/>
                </a:rPr>
                <a:t>Power</a:t>
              </a:r>
            </a:p>
            <a:p>
              <a:pPr algn="ctr"/>
              <a:r>
                <a:rPr lang="en-GB" sz="1800" dirty="0" smtClean="0">
                  <a:solidFill>
                    <a:schemeClr val="tx1"/>
                  </a:solidFill>
                  <a:sym typeface="Monotype Sorts" pitchFamily="2" charset="2"/>
                </a:rPr>
                <a:t>part</a:t>
              </a:r>
              <a:endParaRPr lang="en-GB" sz="1800" dirty="0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cxnSp>
          <p:nvCxnSpPr>
            <p:cNvPr id="114" name="Elbow Connector 113"/>
            <p:cNvCxnSpPr/>
            <p:nvPr/>
          </p:nvCxnSpPr>
          <p:spPr bwMode="auto">
            <a:xfrm rot="10800000" flipV="1">
              <a:off x="3555337" y="3454586"/>
              <a:ext cx="4012674" cy="468386"/>
            </a:xfrm>
            <a:prstGeom prst="bentConnector3">
              <a:avLst>
                <a:gd name="adj1" fmla="val -9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6906683" y="2806514"/>
              <a:ext cx="954499" cy="55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flipH="1" flipV="1">
              <a:off x="6906683" y="3291461"/>
              <a:ext cx="954499" cy="57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7" name="Rectangle 116"/>
            <p:cNvSpPr/>
            <p:nvPr/>
          </p:nvSpPr>
          <p:spPr bwMode="auto">
            <a:xfrm>
              <a:off x="502123" y="2672933"/>
              <a:ext cx="739701" cy="73606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dirty="0" err="1" smtClean="0">
                  <a:solidFill>
                    <a:schemeClr val="tx1"/>
                  </a:solidFill>
                  <a:sym typeface="Monotype Sorts" pitchFamily="2" charset="2"/>
                </a:rPr>
                <a:t>Func</a:t>
              </a:r>
              <a:r>
                <a:rPr lang="en-GB" sz="1400" dirty="0" smtClean="0">
                  <a:solidFill>
                    <a:schemeClr val="tx1"/>
                  </a:solidFill>
                  <a:sym typeface="Monotype Sorts" pitchFamily="2" charset="2"/>
                </a:rPr>
                <a:t>.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sym typeface="Monotype Sorts" pitchFamily="2" charset="2"/>
                </a:rPr>
                <a:t>Gen.</a:t>
              </a:r>
            </a:p>
          </p:txBody>
        </p:sp>
        <p:sp>
          <p:nvSpPr>
            <p:cNvPr id="118" name="Pentagon 117"/>
            <p:cNvSpPr/>
            <p:nvPr/>
          </p:nvSpPr>
          <p:spPr bwMode="auto">
            <a:xfrm>
              <a:off x="2898008" y="2883166"/>
              <a:ext cx="648072" cy="315603"/>
            </a:xfrm>
            <a:prstGeom prst="homePlat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GB" sz="1200" dirty="0" smtClean="0">
                  <a:solidFill>
                    <a:schemeClr val="tx1"/>
                  </a:solidFill>
                  <a:sym typeface="Monotype Sorts" pitchFamily="2" charset="2"/>
                </a:rPr>
                <a:t>DAC</a:t>
              </a:r>
              <a:endParaRPr lang="en-GB" sz="1200" dirty="0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431541" y="2132856"/>
              <a:ext cx="3114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0"/>
              <a:r>
                <a:rPr lang="en-US" sz="1800" b="1" i="1" dirty="0" smtClean="0">
                  <a:latin typeface="+mj-lt"/>
                </a:rPr>
                <a:t>FGC3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 bwMode="auto">
            <a:xfrm>
              <a:off x="3546080" y="3040967"/>
              <a:ext cx="660387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1" name="Straight Arrow Connector 120"/>
            <p:cNvCxnSpPr>
              <a:stCxn id="111" idx="3"/>
              <a:endCxn id="112" idx="1"/>
            </p:cNvCxnSpPr>
            <p:nvPr/>
          </p:nvCxnSpPr>
          <p:spPr bwMode="auto">
            <a:xfrm>
              <a:off x="5477269" y="3040968"/>
              <a:ext cx="229908" cy="98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2" name="Straight Arrow Connector 121"/>
            <p:cNvCxnSpPr>
              <a:stCxn id="117" idx="3"/>
              <a:endCxn id="130" idx="1"/>
            </p:cNvCxnSpPr>
            <p:nvPr/>
          </p:nvCxnSpPr>
          <p:spPr bwMode="auto">
            <a:xfrm>
              <a:off x="1241824" y="3040968"/>
              <a:ext cx="41242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1097808" y="2636912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0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800" baseline="-25000" dirty="0" smtClean="0">
                  <a:latin typeface="Times New Roman" pitchFamily="18" charset="0"/>
                  <a:cs typeface="Times New Roman" pitchFamily="18" charset="0"/>
                </a:rPr>
                <a:t> ref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423034" y="2671635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0"/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baseline="-25000" dirty="0" err="1" smtClean="0">
                  <a:latin typeface="Times New Roman" pitchFamily="18" charset="0"/>
                  <a:cs typeface="Times New Roman" pitchFamily="18" charset="0"/>
                </a:rPr>
                <a:t>ref</a:t>
              </a:r>
              <a:endParaRPr lang="en-US" sz="18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1889896" y="3726324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0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80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aseline="-25000" dirty="0" err="1" smtClean="0">
                  <a:latin typeface="Times New Roman" pitchFamily="18" charset="0"/>
                  <a:cs typeface="Times New Roman" pitchFamily="18" charset="0"/>
                </a:rPr>
                <a:t>meas</a:t>
              </a:r>
              <a:endParaRPr lang="en-US" sz="18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6" name="Elbow Connector 125"/>
            <p:cNvCxnSpPr>
              <a:stCxn id="112" idx="2"/>
              <a:endCxn id="111" idx="2"/>
            </p:cNvCxnSpPr>
            <p:nvPr/>
          </p:nvCxnSpPr>
          <p:spPr bwMode="auto">
            <a:xfrm rot="5400000" flipH="1">
              <a:off x="5573179" y="2685111"/>
              <a:ext cx="9860" cy="1457642"/>
            </a:xfrm>
            <a:prstGeom prst="bentConnector3">
              <a:avLst>
                <a:gd name="adj1" fmla="val -231845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4555049" y="3454586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0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aseline="-25000" dirty="0" err="1" smtClean="0">
                  <a:latin typeface="Times New Roman" pitchFamily="18" charset="0"/>
                  <a:cs typeface="Times New Roman" pitchFamily="18" charset="0"/>
                </a:rPr>
                <a:t>meas</a:t>
              </a:r>
              <a:endParaRPr lang="en-US" sz="18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523262" y="3149308"/>
              <a:ext cx="108012" cy="329812"/>
            </a:xfrm>
            <a:prstGeom prst="ellipse">
              <a:avLst/>
            </a:prstGeom>
            <a:noFill/>
            <a:ln w="38100" algn="ctr">
              <a:solidFill>
                <a:schemeClr val="tx2">
                  <a:lumMod val="85000"/>
                  <a:lumOff val="15000"/>
                </a:schemeClr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GB" sz="2800" dirty="0">
                <a:solidFill>
                  <a:schemeClr val="bg1"/>
                </a:solidFill>
                <a:sym typeface="Monotype Sorts" pitchFamily="2" charset="2"/>
              </a:endParaRPr>
            </a:p>
          </p:txBody>
        </p:sp>
        <p:sp>
          <p:nvSpPr>
            <p:cNvPr id="129" name="Pentagon 128"/>
            <p:cNvSpPr/>
            <p:nvPr/>
          </p:nvSpPr>
          <p:spPr bwMode="auto">
            <a:xfrm>
              <a:off x="2898008" y="3770761"/>
              <a:ext cx="648072" cy="315603"/>
            </a:xfrm>
            <a:prstGeom prst="homePlat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GB" sz="1200" dirty="0" smtClean="0">
                  <a:solidFill>
                    <a:schemeClr val="tx1"/>
                  </a:solidFill>
                  <a:sym typeface="Monotype Sorts" pitchFamily="2" charset="2"/>
                </a:rPr>
                <a:t>ADC</a:t>
              </a:r>
              <a:endParaRPr lang="en-GB" sz="1200" dirty="0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654251" y="2672933"/>
              <a:ext cx="1027733" cy="73606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sym typeface="Monotype Sorts" pitchFamily="2" charset="2"/>
                </a:rPr>
                <a:t>Digital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sym typeface="Monotype Sorts" pitchFamily="2" charset="2"/>
                </a:rPr>
                <a:t>Current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sym typeface="Monotype Sorts" pitchFamily="2" charset="2"/>
                </a:rPr>
                <a:t>Regulation</a:t>
              </a:r>
            </a:p>
          </p:txBody>
        </p:sp>
        <p:cxnSp>
          <p:nvCxnSpPr>
            <p:cNvPr id="131" name="Straight Arrow Connector 130"/>
            <p:cNvCxnSpPr>
              <a:stCxn id="130" idx="3"/>
              <a:endCxn id="118" idx="1"/>
            </p:cNvCxnSpPr>
            <p:nvPr/>
          </p:nvCxnSpPr>
          <p:spPr bwMode="auto">
            <a:xfrm>
              <a:off x="2681984" y="3040968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2" name="Elbow Connector 131"/>
            <p:cNvCxnSpPr>
              <a:stCxn id="129" idx="1"/>
              <a:endCxn id="130" idx="2"/>
            </p:cNvCxnSpPr>
            <p:nvPr/>
          </p:nvCxnSpPr>
          <p:spPr bwMode="auto">
            <a:xfrm rot="10800000">
              <a:off x="2168118" y="3409003"/>
              <a:ext cx="729890" cy="519561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4149907" y="2162843"/>
              <a:ext cx="3114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0"/>
              <a:r>
                <a:rPr lang="en-US" sz="1800" b="1" i="1" dirty="0" smtClean="0">
                  <a:latin typeface="+mj-lt"/>
                </a:rPr>
                <a:t>VOLTAGE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4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12155" y="674708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sz="2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 smtClean="0"/>
              <a:t>Benefits: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2200" b="0" dirty="0" smtClean="0"/>
              <a:t>Costs and time to market,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2200" b="0" dirty="0" smtClean="0"/>
              <a:t>Resources…however it requires a minimum development for interfacing within CERN environment,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 smtClean="0"/>
              <a:t>Disadvantages</a:t>
            </a:r>
            <a:r>
              <a:rPr lang="en-GB" sz="2600" b="0" dirty="0" smtClean="0"/>
              <a:t>:</a:t>
            </a:r>
            <a:endParaRPr lang="en-GB" sz="2600" b="0" dirty="0"/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2200" b="0" dirty="0" smtClean="0"/>
              <a:t>Some criteria have to be relaxed: diagnostic, network voltage losses (e.g. 1 phase),…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2200" b="0" dirty="0" smtClean="0"/>
              <a:t>No possibility to improve performances (</a:t>
            </a:r>
            <a:r>
              <a:rPr lang="en-GB" sz="2200" b="0" dirty="0" err="1" smtClean="0"/>
              <a:t>e.g</a:t>
            </a:r>
            <a:r>
              <a:rPr lang="en-GB" sz="2200" b="0" dirty="0" smtClean="0"/>
              <a:t> Voltage loop bandwidth),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2200" b="0" dirty="0" smtClean="0"/>
              <a:t>Maintenance </a:t>
            </a:r>
            <a:r>
              <a:rPr lang="en-GB" sz="2200" b="0" dirty="0"/>
              <a:t>costs,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  Off-the-Shelf Converter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71123" y="2096852"/>
            <a:ext cx="6273185" cy="3384376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Introduction and strategy for procurement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Off-the-shelf Voltage Source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Voltage Source specified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CERN designed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Conclusions</a:t>
            </a:r>
            <a:endParaRPr lang="en-GB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Z:\projects\doc\photos\PSB Controls\P1010149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1159986"/>
            <a:ext cx="936104" cy="55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889000" y="571500"/>
            <a:ext cx="182123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  Cobalt Converter: Overview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 Placeholder 2"/>
          <p:cNvSpPr>
            <a:spLocks noGrp="1"/>
          </p:cNvSpPr>
          <p:nvPr/>
        </p:nvSpPr>
        <p:spPr>
          <a:xfrm>
            <a:off x="253277" y="617499"/>
            <a:ext cx="8637446" cy="56230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Overview of the context</a:t>
            </a:r>
            <a:endParaRPr lang="en-GB" dirty="0"/>
          </a:p>
          <a:p>
            <a:pPr lvl="1"/>
            <a:r>
              <a:rPr lang="en-GB" dirty="0" smtClean="0"/>
              <a:t>49 converters in operation for </a:t>
            </a:r>
            <a:r>
              <a:rPr lang="en-GB" dirty="0" err="1" smtClean="0"/>
              <a:t>Hie</a:t>
            </a:r>
            <a:r>
              <a:rPr lang="en-GB" dirty="0" smtClean="0"/>
              <a:t> Isolde machine</a:t>
            </a:r>
          </a:p>
          <a:p>
            <a:pPr lvl="5"/>
            <a:r>
              <a:rPr lang="en-GB" dirty="0" smtClean="0"/>
              <a:t>High precision (DCCT), Controller &amp; Power Rack: managed by CERN, </a:t>
            </a:r>
          </a:p>
          <a:p>
            <a:pPr lvl="5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Need: [200 A; 50 V] Voltage Power Source</a:t>
            </a:r>
          </a:p>
          <a:p>
            <a:pPr marL="432000" lvl="5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lvl="1"/>
            <a:r>
              <a:rPr lang="en-GB" dirty="0" smtClean="0"/>
              <a:t>Very short contract with </a:t>
            </a:r>
            <a:r>
              <a:rPr lang="en-GB" dirty="0">
                <a:sym typeface="Symbol" panose="05050102010706020507" pitchFamily="18" charset="2"/>
              </a:rPr>
              <a:t> </a:t>
            </a:r>
            <a:r>
              <a:rPr lang="en-GB" dirty="0" smtClean="0">
                <a:sym typeface="Symbol" panose="05050102010706020507" pitchFamily="18" charset="2"/>
              </a:rPr>
              <a:t>2 years </a:t>
            </a:r>
            <a:r>
              <a:rPr lang="en-GB" dirty="0" smtClean="0"/>
              <a:t>given to contract winner</a:t>
            </a:r>
          </a:p>
          <a:p>
            <a:pPr lvl="5"/>
            <a:r>
              <a:rPr lang="en-GB" dirty="0" smtClean="0"/>
              <a:t>Design is challenging: very low output noise, 10 kW in 6U module, air cooling, controllability down to [0.2 V; 2 A].</a:t>
            </a:r>
          </a:p>
          <a:p>
            <a:pPr marL="648000" lvl="8" indent="0">
              <a:buNone/>
            </a:pPr>
            <a:endParaRPr lang="en-US" dirty="0"/>
          </a:p>
        </p:txBody>
      </p:sp>
      <p:pic>
        <p:nvPicPr>
          <p:cNvPr id="66" name="Picture 272" descr="\\cern.ch\dfs\Users\y\ythurel\Desktop\2015-02\cobalt-poster\operating ran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636912"/>
            <a:ext cx="2876887" cy="2407276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4374"/>
              </p:ext>
            </p:extLst>
          </p:nvPr>
        </p:nvGraphicFramePr>
        <p:xfrm>
          <a:off x="3599872" y="2600908"/>
          <a:ext cx="5181163" cy="24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Visio" r:id="rId4" imgW="7174731" imgH="3475980" progId="Visio.Drawing.11">
                  <p:embed/>
                </p:oleObj>
              </mc:Choice>
              <mc:Fallback>
                <p:oleObj name="Visio" r:id="rId4" imgW="7174731" imgH="3475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872" y="2600908"/>
                        <a:ext cx="5181163" cy="24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/>
        </p:nvSpPr>
        <p:spPr>
          <a:xfrm>
            <a:off x="415042" y="689091"/>
            <a:ext cx="8637446" cy="56230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Specification written keeping in mind:</a:t>
            </a:r>
            <a:endParaRPr lang="en-GB" dirty="0"/>
          </a:p>
          <a:p>
            <a:pPr lvl="2"/>
            <a:r>
              <a:rPr lang="en-US" dirty="0" smtClean="0"/>
              <a:t>Well structured chapter &amp; data organized for ensuring:</a:t>
            </a:r>
          </a:p>
          <a:p>
            <a:pPr lvl="5"/>
            <a:r>
              <a:rPr lang="en-US" dirty="0" smtClean="0"/>
              <a:t>Easy </a:t>
            </a:r>
            <a:r>
              <a:rPr lang="en-US" dirty="0"/>
              <a:t>to interact between </a:t>
            </a:r>
            <a:r>
              <a:rPr lang="en-US" u="sng" dirty="0"/>
              <a:t>qualification work </a:t>
            </a:r>
            <a:r>
              <a:rPr lang="en-US" dirty="0"/>
              <a:t>and </a:t>
            </a:r>
            <a:r>
              <a:rPr lang="en-US" u="sng" dirty="0"/>
              <a:t>specification</a:t>
            </a:r>
            <a:endParaRPr lang="en-GB" u="sng" dirty="0"/>
          </a:p>
          <a:p>
            <a:pPr lvl="5"/>
            <a:r>
              <a:rPr lang="en-US" dirty="0" smtClean="0"/>
              <a:t>Each technical point = </a:t>
            </a:r>
            <a:r>
              <a:rPr lang="en-US" u="sng" dirty="0" smtClean="0"/>
              <a:t>clear </a:t>
            </a:r>
            <a:r>
              <a:rPr lang="en-US" u="sng" dirty="0" err="1" smtClean="0"/>
              <a:t>cr</a:t>
            </a:r>
            <a:r>
              <a:rPr lang="en-GB" u="sng" dirty="0" err="1" smtClean="0"/>
              <a:t>iteria</a:t>
            </a:r>
            <a:r>
              <a:rPr lang="en-GB" dirty="0" smtClean="0"/>
              <a:t> + a given method </a:t>
            </a:r>
            <a:r>
              <a:rPr lang="en-GB" dirty="0"/>
              <a:t>to evaluate </a:t>
            </a:r>
            <a:r>
              <a:rPr lang="en-GB" dirty="0" smtClean="0"/>
              <a:t>it</a:t>
            </a:r>
            <a:endParaRPr lang="en-US" dirty="0" smtClean="0"/>
          </a:p>
          <a:p>
            <a:pPr lvl="2"/>
            <a:r>
              <a:rPr lang="en-US" dirty="0" smtClean="0"/>
              <a:t>Clear milestones = control + progress + real-time re-adjusting.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144000" lvl="2" indent="0">
              <a:buNone/>
            </a:pPr>
            <a:endParaRPr lang="en-US" dirty="0"/>
          </a:p>
          <a:p>
            <a:pPr lvl="2"/>
            <a:r>
              <a:rPr lang="en-US" dirty="0" smtClean="0"/>
              <a:t>Result: Almost no bad surprise encountered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  Cobalt Converter: Overview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906624" y="3068960"/>
            <a:ext cx="8021859" cy="603769"/>
            <a:chOff x="9408407" y="8560210"/>
            <a:chExt cx="3025985" cy="128822"/>
          </a:xfrm>
        </p:grpSpPr>
        <p:sp>
          <p:nvSpPr>
            <p:cNvPr id="19" name="Rectangle 18"/>
            <p:cNvSpPr/>
            <p:nvPr/>
          </p:nvSpPr>
          <p:spPr>
            <a:xfrm>
              <a:off x="9408407" y="8560210"/>
              <a:ext cx="652731" cy="12882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en-GB" sz="2400" dirty="0" smtClean="0"/>
                <a:t>Prototype v.1</a:t>
              </a:r>
              <a:endParaRPr lang="en-GB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093860" y="8560210"/>
              <a:ext cx="2340532" cy="12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 months – Topology, power range, specific functions in beta.</a:t>
              </a:r>
              <a:endParaRPr lang="en-GB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06618" y="3756188"/>
            <a:ext cx="8021866" cy="603769"/>
            <a:chOff x="9404722" y="8709087"/>
            <a:chExt cx="3196852" cy="128822"/>
          </a:xfrm>
        </p:grpSpPr>
        <p:sp>
          <p:nvSpPr>
            <p:cNvPr id="34" name="Rectangle 33"/>
            <p:cNvSpPr/>
            <p:nvPr/>
          </p:nvSpPr>
          <p:spPr>
            <a:xfrm>
              <a:off x="9404722" y="8709087"/>
              <a:ext cx="689591" cy="1288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en-GB" sz="2400" dirty="0" smtClean="0"/>
                <a:t>Prototype v.2</a:t>
              </a:r>
              <a:endParaRPr lang="en-GB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28882" y="8709087"/>
              <a:ext cx="2472692" cy="1288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+1 month  – Interfaces, stability, output ripple, EMC, thermal.</a:t>
              </a:r>
              <a:endPara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06615" y="4443416"/>
            <a:ext cx="8021866" cy="603769"/>
            <a:chOff x="9408406" y="8848242"/>
            <a:chExt cx="3025989" cy="128822"/>
          </a:xfrm>
        </p:grpSpPr>
        <p:sp>
          <p:nvSpPr>
            <p:cNvPr id="37" name="Rectangle 36"/>
            <p:cNvSpPr/>
            <p:nvPr/>
          </p:nvSpPr>
          <p:spPr>
            <a:xfrm>
              <a:off x="9408406" y="8848242"/>
              <a:ext cx="652735" cy="1288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en-GB" sz="2400" dirty="0" smtClean="0"/>
                <a:t>Pre-</a:t>
              </a:r>
              <a:r>
                <a:rPr lang="en-GB" sz="2400" dirty="0" err="1" smtClean="0"/>
                <a:t>Serie</a:t>
              </a:r>
              <a:r>
                <a:rPr lang="en-GB" sz="2400" dirty="0" smtClean="0"/>
                <a:t> v.1</a:t>
              </a:r>
              <a:endParaRPr lang="en-GB" sz="2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093863" y="8848242"/>
              <a:ext cx="2340532" cy="12882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+1 month  – Controllability performances with CERN controller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06614" y="5130640"/>
            <a:ext cx="8021869" cy="603769"/>
            <a:chOff x="9408406" y="9000096"/>
            <a:chExt cx="3025990" cy="128822"/>
          </a:xfrm>
        </p:grpSpPr>
        <p:sp>
          <p:nvSpPr>
            <p:cNvPr id="40" name="Rectangle 39"/>
            <p:cNvSpPr/>
            <p:nvPr/>
          </p:nvSpPr>
          <p:spPr>
            <a:xfrm>
              <a:off x="9408406" y="9000096"/>
              <a:ext cx="652735" cy="12882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en-GB" sz="2400" dirty="0"/>
                <a:t>Pre-</a:t>
              </a:r>
              <a:r>
                <a:rPr lang="en-GB" sz="2400" dirty="0" err="1"/>
                <a:t>Serie</a:t>
              </a:r>
              <a:r>
                <a:rPr lang="en-GB" sz="2400" dirty="0"/>
                <a:t> </a:t>
              </a:r>
              <a:r>
                <a:rPr lang="en-GB" sz="2400" dirty="0" smtClean="0"/>
                <a:t>v.2</a:t>
              </a:r>
              <a:endParaRPr lang="en-GB" sz="2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093863" y="9000096"/>
              <a:ext cx="2340533" cy="1288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+1 month  – Full validation + OK for series production.</a:t>
              </a:r>
              <a:endParaRPr lang="en-GB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4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  Cobalt Converter: Managing standards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6446039" cy="40231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6200000">
            <a:off x="-1411530" y="3527706"/>
            <a:ext cx="40231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Standards list: </a:t>
            </a:r>
            <a:r>
              <a:rPr lang="en-GB" dirty="0">
                <a:solidFill>
                  <a:schemeClr val="bg1"/>
                </a:solidFill>
              </a:rPr>
              <a:t>a modern nightmare </a:t>
            </a:r>
            <a:r>
              <a:rPr lang="en-GB" dirty="0" smtClean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368" y="1700807"/>
            <a:ext cx="6858255" cy="4023129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ine Callout 1 (Border and Accent Bar) 23"/>
          <p:cNvSpPr/>
          <p:nvPr/>
        </p:nvSpPr>
        <p:spPr>
          <a:xfrm>
            <a:off x="7151480" y="1565068"/>
            <a:ext cx="1868844" cy="3492389"/>
          </a:xfrm>
          <a:prstGeom prst="accentBorderCallout1">
            <a:avLst>
              <a:gd name="adj1" fmla="val 18750"/>
              <a:gd name="adj2" fmla="val -8333"/>
              <a:gd name="adj3" fmla="val 24011"/>
              <a:gd name="adj4" fmla="val -592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Of course, we keep the list in the specification.</a:t>
            </a:r>
          </a:p>
          <a:p>
            <a:r>
              <a:rPr lang="en-GB" dirty="0" smtClean="0"/>
              <a:t>More </a:t>
            </a:r>
            <a:r>
              <a:rPr lang="en-GB" dirty="0"/>
              <a:t>than 20 standards in </a:t>
            </a:r>
            <a:r>
              <a:rPr lang="en-GB" dirty="0" smtClean="0"/>
              <a:t>total.</a:t>
            </a:r>
          </a:p>
          <a:p>
            <a:r>
              <a:rPr lang="en-GB" dirty="0" smtClean="0"/>
              <a:t>1. Imagine the number of pages to read and understand!</a:t>
            </a:r>
          </a:p>
          <a:p>
            <a:r>
              <a:rPr lang="en-GB" dirty="0" smtClean="0"/>
              <a:t>2. Remember EMC standards common understanding!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8054" y="585897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Don’t ONLY rely on a list of standards !!!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/>
        </p:nvSpPr>
        <p:spPr>
          <a:xfrm>
            <a:off x="253277" y="617499"/>
            <a:ext cx="8637446" cy="56230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Specification written keeping in </a:t>
            </a:r>
            <a:r>
              <a:rPr lang="en-GB" dirty="0" smtClean="0"/>
              <a:t>mind:</a:t>
            </a:r>
            <a:endParaRPr lang="en-GB" dirty="0"/>
          </a:p>
          <a:p>
            <a:pPr lvl="2"/>
            <a:r>
              <a:rPr lang="en-GB" dirty="0" smtClean="0"/>
              <a:t>Minimizing grey areas: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not relying only on list of standards.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  Cobalt Converter: Managing standards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"/>
          <p:cNvSpPr>
            <a:spLocks noGrp="1"/>
          </p:cNvSpPr>
          <p:nvPr/>
        </p:nvSpPr>
        <p:spPr>
          <a:xfrm>
            <a:off x="253277" y="617499"/>
            <a:ext cx="8637446" cy="56230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Specification written keeping in </a:t>
            </a:r>
            <a:r>
              <a:rPr lang="en-GB" dirty="0" smtClean="0"/>
              <a:t>mind:</a:t>
            </a:r>
            <a:endParaRPr lang="en-GB" dirty="0"/>
          </a:p>
          <a:p>
            <a:pPr lvl="2"/>
            <a:r>
              <a:rPr lang="en-GB" dirty="0" smtClean="0"/>
              <a:t>Minimizing grey areas:</a:t>
            </a:r>
          </a:p>
          <a:p>
            <a:pPr lvl="5"/>
            <a:r>
              <a:rPr lang="en-GB" dirty="0" smtClean="0"/>
              <a:t>Explaining in detail:</a:t>
            </a:r>
          </a:p>
          <a:p>
            <a:pPr lvl="8"/>
            <a:r>
              <a:rPr lang="en-GB" dirty="0" smtClean="0"/>
              <a:t>The ultimate criteria for you</a:t>
            </a:r>
          </a:p>
          <a:p>
            <a:pPr lvl="8"/>
            <a:r>
              <a:rPr lang="en-GB" i="1" dirty="0" smtClean="0"/>
              <a:t>how to </a:t>
            </a:r>
            <a:r>
              <a:rPr lang="en-GB" dirty="0" smtClean="0"/>
              <a:t>evaluate the criteria</a:t>
            </a:r>
          </a:p>
          <a:p>
            <a:pPr lvl="8"/>
            <a:r>
              <a:rPr lang="en-GB" dirty="0" smtClean="0"/>
              <a:t>Defining common ground for</a:t>
            </a:r>
            <a:br>
              <a:rPr lang="en-GB" dirty="0" smtClean="0"/>
            </a:br>
            <a:r>
              <a:rPr lang="en-GB" dirty="0" smtClean="0"/>
              <a:t>you AND the manufacturer.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What do you save?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817200" lvl="4" indent="-457200" algn="l"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can rely on data from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manufacturer, reproduce them</a:t>
            </a:r>
          </a:p>
          <a:p>
            <a:pPr marL="817200" lvl="4" indent="-457200" algn="l"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GB" sz="2000" i="1" dirty="0" smtClean="0">
                <a:solidFill>
                  <a:schemeClr val="accent3">
                    <a:lumMod val="75000"/>
                  </a:schemeClr>
                </a:solidFill>
              </a:rPr>
              <a:t>really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 control progress and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milestone state.</a:t>
            </a:r>
          </a:p>
          <a:p>
            <a:pPr marL="817200" lvl="4" indent="-457200" algn="l"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Almost no conflict, and no bad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surprise for anybody.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17200" lvl="4" indent="-457200">
              <a:buAutoNum type="arabicPeriod"/>
            </a:pP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84" y="4637147"/>
            <a:ext cx="4022512" cy="20322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60" y="3047349"/>
            <a:ext cx="4005736" cy="14617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863" y="1196752"/>
            <a:ext cx="3855736" cy="172363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603017" y="1196752"/>
            <a:ext cx="4433479" cy="1764196"/>
            <a:chOff x="4396285" y="1196752"/>
            <a:chExt cx="4433479" cy="1764196"/>
          </a:xfrm>
        </p:grpSpPr>
        <p:sp>
          <p:nvSpPr>
            <p:cNvPr id="45" name="TextBox 44"/>
            <p:cNvSpPr txBox="1"/>
            <p:nvPr/>
          </p:nvSpPr>
          <p:spPr>
            <a:xfrm rot="16200000">
              <a:off x="3698853" y="1894184"/>
              <a:ext cx="1764196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The criteria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61312" y="1196752"/>
              <a:ext cx="4068452" cy="1764196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98712" y="3032956"/>
            <a:ext cx="4437784" cy="1496180"/>
            <a:chOff x="4391980" y="3032956"/>
            <a:chExt cx="4437784" cy="1496180"/>
          </a:xfrm>
        </p:grpSpPr>
        <p:sp>
          <p:nvSpPr>
            <p:cNvPr id="48" name="TextBox 47"/>
            <p:cNvSpPr txBox="1"/>
            <p:nvPr/>
          </p:nvSpPr>
          <p:spPr>
            <a:xfrm rot="16200000">
              <a:off x="3828556" y="3596380"/>
              <a:ext cx="1496180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The method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61312" y="3032956"/>
              <a:ext cx="4068452" cy="1496179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98713" y="4579532"/>
            <a:ext cx="4437783" cy="2127828"/>
            <a:chOff x="4391981" y="4579532"/>
            <a:chExt cx="4437783" cy="2127828"/>
          </a:xfrm>
        </p:grpSpPr>
        <p:sp>
          <p:nvSpPr>
            <p:cNvPr id="51" name="TextBox 50"/>
            <p:cNvSpPr txBox="1"/>
            <p:nvPr/>
          </p:nvSpPr>
          <p:spPr>
            <a:xfrm rot="16200000">
              <a:off x="3513531" y="5459578"/>
              <a:ext cx="2126231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Even a test set-up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61312" y="4579532"/>
              <a:ext cx="4068452" cy="2127828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77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  Cobalt Converter: Freezing electronics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"/>
          <p:cNvSpPr>
            <a:spLocks noGrp="1"/>
          </p:cNvSpPr>
          <p:nvPr/>
        </p:nvSpPr>
        <p:spPr>
          <a:xfrm>
            <a:off x="253277" y="617499"/>
            <a:ext cx="8637446" cy="56230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Specification written keeping in </a:t>
            </a:r>
            <a:r>
              <a:rPr lang="en-GB" dirty="0" smtClean="0"/>
              <a:t>mind:</a:t>
            </a:r>
            <a:endParaRPr lang="en-GB" dirty="0"/>
          </a:p>
          <a:p>
            <a:pPr lvl="2"/>
            <a:r>
              <a:rPr lang="en-GB" dirty="0" smtClean="0"/>
              <a:t>Minimizing grey areas:</a:t>
            </a:r>
          </a:p>
          <a:p>
            <a:pPr lvl="5"/>
            <a:r>
              <a:rPr lang="en-GB" dirty="0" smtClean="0"/>
              <a:t>Freezing technical points:</a:t>
            </a:r>
          </a:p>
          <a:p>
            <a:pPr lvl="8"/>
            <a:r>
              <a:rPr lang="en-GB" dirty="0" smtClean="0"/>
              <a:t>Electrical Design (grounding)</a:t>
            </a:r>
          </a:p>
          <a:p>
            <a:pPr lvl="8"/>
            <a:r>
              <a:rPr lang="en-GB" dirty="0" smtClean="0"/>
              <a:t>Systems like </a:t>
            </a:r>
            <a:r>
              <a:rPr lang="en-GB" dirty="0" err="1" smtClean="0"/>
              <a:t>Earthing</a:t>
            </a:r>
            <a:r>
              <a:rPr lang="en-GB" dirty="0" smtClean="0"/>
              <a:t> system</a:t>
            </a:r>
          </a:p>
          <a:p>
            <a:pPr lvl="8"/>
            <a:r>
              <a:rPr lang="en-GB" dirty="0" smtClean="0"/>
              <a:t>Mechanical layout and cables</a:t>
            </a:r>
            <a:br>
              <a:rPr lang="en-GB" dirty="0" smtClean="0"/>
            </a:br>
            <a:r>
              <a:rPr lang="en-GB" dirty="0" smtClean="0"/>
              <a:t>manufacturing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What do you save?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817200" lvl="4" indent="-457200" algn="l"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Sharing (freezing) known good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concepts allow you to work on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other critical points.</a:t>
            </a:r>
          </a:p>
          <a:p>
            <a:pPr marL="817200" lvl="4" indent="-457200" algn="l"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 system you can understand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easily and operate quickly.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17200" lvl="4" indent="-457200">
              <a:buAutoNum type="arabicPeriod"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03018" y="1196752"/>
            <a:ext cx="4433478" cy="1872130"/>
            <a:chOff x="4396286" y="1196752"/>
            <a:chExt cx="4433478" cy="1836203"/>
          </a:xfrm>
        </p:grpSpPr>
        <p:sp>
          <p:nvSpPr>
            <p:cNvPr id="23" name="TextBox 22"/>
            <p:cNvSpPr txBox="1"/>
            <p:nvPr/>
          </p:nvSpPr>
          <p:spPr>
            <a:xfrm rot="16200000">
              <a:off x="3662851" y="1930188"/>
              <a:ext cx="183620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“Grounding”</a:t>
              </a:r>
              <a:endParaRPr lang="en-GB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61312" y="1196752"/>
              <a:ext cx="4068452" cy="1832468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03019" y="5037949"/>
            <a:ext cx="4437782" cy="1703419"/>
            <a:chOff x="4391982" y="4579532"/>
            <a:chExt cx="4437782" cy="2127828"/>
          </a:xfrm>
        </p:grpSpPr>
        <p:sp>
          <p:nvSpPr>
            <p:cNvPr id="41" name="TextBox 40"/>
            <p:cNvSpPr txBox="1"/>
            <p:nvPr/>
          </p:nvSpPr>
          <p:spPr>
            <a:xfrm rot="16200000">
              <a:off x="3513531" y="5459577"/>
              <a:ext cx="2126233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Mechanical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61312" y="4579532"/>
              <a:ext cx="4068452" cy="2127828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27197"/>
              </p:ext>
            </p:extLst>
          </p:nvPr>
        </p:nvGraphicFramePr>
        <p:xfrm>
          <a:off x="4968044" y="1281301"/>
          <a:ext cx="4063056" cy="178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Visio" r:id="rId4" imgW="7163655" imgH="2218590" progId="Visio.Drawing.11">
                  <p:embed/>
                </p:oleObj>
              </mc:Choice>
              <mc:Fallback>
                <p:oleObj name="Visio" r:id="rId4" imgW="7163655" imgH="22185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44" y="1281301"/>
                        <a:ext cx="4063056" cy="1787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 descr="\\CERN\dfs\Websites\t\te-epc-lpc\converters\cobalt\pagesources\Cobalt_Magnet-Protectio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23" y="3128426"/>
            <a:ext cx="4039373" cy="17621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 44"/>
          <p:cNvGrpSpPr/>
          <p:nvPr/>
        </p:nvGrpSpPr>
        <p:grpSpPr>
          <a:xfrm>
            <a:off x="4603018" y="3104964"/>
            <a:ext cx="4433478" cy="1889606"/>
            <a:chOff x="4396286" y="1196752"/>
            <a:chExt cx="4433478" cy="1836203"/>
          </a:xfrm>
        </p:grpSpPr>
        <p:sp>
          <p:nvSpPr>
            <p:cNvPr id="46" name="TextBox 45"/>
            <p:cNvSpPr txBox="1"/>
            <p:nvPr/>
          </p:nvSpPr>
          <p:spPr>
            <a:xfrm rot="16200000">
              <a:off x="3662851" y="1930188"/>
              <a:ext cx="183620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Earthing syst.</a:t>
              </a:r>
              <a:endParaRPr lang="en-GB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61312" y="1196752"/>
              <a:ext cx="4068452" cy="1832468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253" descr="\\cern.ch\dfs\Users\y\ythurel\Desktop\2015-02\cobalt-poster\cobalt-power-module-front-side-wiew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5138078"/>
            <a:ext cx="1724760" cy="138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Burndy 03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57" y="5080001"/>
            <a:ext cx="1410933" cy="141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  Cobalt Converter: Result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/>
          <p:cNvSpPr>
            <a:spLocks noGrp="1"/>
          </p:cNvSpPr>
          <p:nvPr/>
        </p:nvSpPr>
        <p:spPr>
          <a:xfrm>
            <a:off x="255034" y="800708"/>
            <a:ext cx="8637446" cy="56230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Result of a “goal directed specification writing” process:</a:t>
            </a:r>
          </a:p>
          <a:p>
            <a:pPr lvl="2"/>
            <a:r>
              <a:rPr lang="en-GB" dirty="0" smtClean="0"/>
              <a:t>Converter fulfilled almost 100 % of the initial specification !!!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No single point of hard discussion with manufacturer !!!</a:t>
            </a:r>
          </a:p>
          <a:p>
            <a:pPr lvl="5"/>
            <a:r>
              <a:rPr lang="en-GB" dirty="0" smtClean="0"/>
              <a:t>Specification was clear</a:t>
            </a:r>
            <a:r>
              <a:rPr lang="en-GB" dirty="0"/>
              <a:t> </a:t>
            </a:r>
            <a:r>
              <a:rPr lang="en-GB" dirty="0" smtClean="0"/>
              <a:t>and finally found adequate despite 70 pages</a:t>
            </a:r>
            <a:r>
              <a:rPr lang="en-GB" dirty="0"/>
              <a:t> </a:t>
            </a:r>
            <a:r>
              <a:rPr lang="en-GB" dirty="0" smtClean="0"/>
              <a:t>!</a:t>
            </a:r>
          </a:p>
          <a:p>
            <a:pPr lvl="5"/>
            <a:r>
              <a:rPr lang="en-GB" dirty="0" smtClean="0"/>
              <a:t>Manufacturer - EEI (IT) -  really played the game:</a:t>
            </a:r>
          </a:p>
          <a:p>
            <a:pPr lvl="8"/>
            <a:r>
              <a:rPr lang="en-GB" dirty="0" smtClean="0"/>
              <a:t>Following the given milestones (4 predefined steps for reaching series)</a:t>
            </a:r>
          </a:p>
          <a:p>
            <a:pPr lvl="8"/>
            <a:r>
              <a:rPr lang="en-GB" dirty="0" smtClean="0"/>
              <a:t>Following proposed methods for checking criteria limiting conflict.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Finally, 45 converters were</a:t>
            </a:r>
          </a:p>
          <a:p>
            <a:pPr lvl="5"/>
            <a:r>
              <a:rPr lang="en-GB" dirty="0" smtClean="0"/>
              <a:t>put in operation in less than a week in </a:t>
            </a:r>
            <a:r>
              <a:rPr lang="en-GB" dirty="0" err="1" smtClean="0"/>
              <a:t>Hie</a:t>
            </a:r>
            <a:r>
              <a:rPr lang="en-GB" dirty="0" smtClean="0"/>
              <a:t> Isolde</a:t>
            </a:r>
          </a:p>
          <a:p>
            <a:pPr lvl="5"/>
            <a:r>
              <a:rPr lang="en-GB" dirty="0" smtClean="0"/>
              <a:t>Judged very easy to use and operate from operation screw.</a:t>
            </a:r>
          </a:p>
          <a:p>
            <a:pPr lvl="7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4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311246" y="656692"/>
            <a:ext cx="0" cy="586865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38529" y="1412777"/>
            <a:ext cx="3873432" cy="2700300"/>
          </a:xfrm>
        </p:spPr>
        <p:txBody>
          <a:bodyPr/>
          <a:lstStyle/>
          <a:p>
            <a:pPr marL="0" indent="0"/>
            <a:r>
              <a:rPr lang="en-GB" dirty="0" smtClean="0">
                <a:latin typeface="Arial" pitchFamily="34" charset="0"/>
                <a:cs typeface="Arial" pitchFamily="34" charset="0"/>
              </a:rPr>
              <a:t>Converter specification </a:t>
            </a:r>
            <a:r>
              <a:rPr lang="en-GB" dirty="0">
                <a:latin typeface="Arial" pitchFamily="34" charset="0"/>
                <a:cs typeface="Arial" pitchFamily="34" charset="0"/>
              </a:rPr>
              <a:t>: internal or external design, for smooth and efficient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contracts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38528" y="3212976"/>
            <a:ext cx="3729415" cy="792088"/>
          </a:xfrm>
        </p:spPr>
        <p:txBody>
          <a:bodyPr/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POCPA 2016 – Alba Synchrotron</a:t>
            </a:r>
          </a:p>
          <a:p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72774" y="4185084"/>
            <a:ext cx="3171134" cy="2232248"/>
          </a:xfrm>
        </p:spPr>
        <p:txBody>
          <a:bodyPr/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Gilles Le Godec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Contribution: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Jean-Paul Burnet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Yves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Thurel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453" y="4005064"/>
            <a:ext cx="2858548" cy="214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7" descr="LHC2kA (600 - 25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1944" y="872716"/>
            <a:ext cx="2789173" cy="28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71123" y="2096852"/>
            <a:ext cx="6273185" cy="3384376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Introduction and strategy for procurement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Off-the-shelf Voltage Source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Voltage Source specified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CERN designed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Conclusions</a:t>
            </a:r>
            <a:endParaRPr lang="en-GB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Z:\projects\doc\photos\PSB Controls\P1010149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1159986"/>
            <a:ext cx="936104" cy="55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889000" y="571500"/>
            <a:ext cx="182123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674811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The SIRIUS family </a:t>
            </a:r>
            <a:r>
              <a:rPr lang="en-GB" sz="1800" b="0" dirty="0">
                <a:hlinkClick r:id="rId2"/>
              </a:rPr>
              <a:t>http://</a:t>
            </a:r>
            <a:r>
              <a:rPr lang="en-GB" sz="1400" b="0" dirty="0" smtClean="0">
                <a:hlinkClick r:id="rId2"/>
              </a:rPr>
              <a:t>section-mpc.web.cern.ch/content/sirius</a:t>
            </a: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400" b="0" dirty="0"/>
          </a:p>
          <a:p>
            <a:pPr marL="617220" lvl="1" indent="-342900">
              <a:buFont typeface="Arial" pitchFamily="34" charset="0"/>
              <a:buChar char="•"/>
            </a:pPr>
            <a:endParaRPr lang="en-GB" sz="1600" b="0" dirty="0" smtClean="0"/>
          </a:p>
          <a:p>
            <a:pPr marL="617220" lvl="1" indent="-342900">
              <a:buFont typeface="Arial" pitchFamily="34" charset="0"/>
              <a:buChar char="•"/>
            </a:pPr>
            <a:endParaRPr lang="en-GB" sz="1600" b="0" dirty="0" smtClean="0"/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600" b="0" dirty="0" smtClean="0"/>
              <a:t> </a:t>
            </a:r>
            <a:r>
              <a:rPr lang="en-GB" sz="1800" b="0" dirty="0">
                <a:sym typeface="Symbol" panose="05050102010706020507" pitchFamily="18" charset="2"/>
              </a:rPr>
              <a:t> </a:t>
            </a:r>
            <a:r>
              <a:rPr lang="en-GB" sz="1800" b="0" dirty="0" smtClean="0">
                <a:sym typeface="Wingdings" panose="05000000000000000000" pitchFamily="2" charset="2"/>
              </a:rPr>
              <a:t>170 </a:t>
            </a:r>
            <a:r>
              <a:rPr lang="en-GB" sz="1800" b="0" dirty="0">
                <a:sym typeface="Wingdings" panose="05000000000000000000" pitchFamily="2" charset="2"/>
              </a:rPr>
              <a:t>units to </a:t>
            </a:r>
            <a:r>
              <a:rPr lang="en-GB" sz="1800" b="0" dirty="0" smtClean="0">
                <a:sym typeface="Wingdings" panose="05000000000000000000" pitchFamily="2" charset="2"/>
              </a:rPr>
              <a:t>build </a:t>
            </a:r>
            <a:r>
              <a:rPr lang="en-GB" sz="1800" b="0" dirty="0">
                <a:sym typeface="Wingdings" panose="05000000000000000000" pitchFamily="2" charset="2"/>
              </a:rPr>
              <a:t>by 2020,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>
                <a:sym typeface="Wingdings" panose="05000000000000000000" pitchFamily="2" charset="2"/>
              </a:rPr>
              <a:t>Accuracy class: 100 ppm,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>
                <a:sym typeface="Wingdings" panose="05000000000000000000" pitchFamily="2" charset="2"/>
              </a:rPr>
              <a:t>Application: </a:t>
            </a:r>
            <a:r>
              <a:rPr lang="en-GB" sz="1800" b="0" dirty="0" smtClean="0">
                <a:sym typeface="Wingdings" panose="05000000000000000000" pitchFamily="2" charset="2"/>
              </a:rPr>
              <a:t>transfer </a:t>
            </a:r>
            <a:r>
              <a:rPr lang="en-GB" sz="1800" b="0" dirty="0">
                <a:sym typeface="Wingdings" panose="05000000000000000000" pitchFamily="2" charset="2"/>
              </a:rPr>
              <a:t>lines, correctors for PSB or PS, experimental areas…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800" u="sng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46844" y="1232756"/>
            <a:ext cx="8874539" cy="4320480"/>
            <a:chOff x="228092" y="1459334"/>
            <a:chExt cx="8915908" cy="4665924"/>
          </a:xfrm>
        </p:grpSpPr>
        <p:sp>
          <p:nvSpPr>
            <p:cNvPr id="7" name="Rectangle 6"/>
            <p:cNvSpPr/>
            <p:nvPr/>
          </p:nvSpPr>
          <p:spPr>
            <a:xfrm>
              <a:off x="4919012" y="1510626"/>
              <a:ext cx="661100" cy="19547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83768" y="1700808"/>
              <a:ext cx="4896544" cy="1722321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92" y="1556792"/>
              <a:ext cx="8685070" cy="18528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65120" y="1695292"/>
              <a:ext cx="32403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Standardised converter brick</a:t>
              </a:r>
              <a:endParaRPr lang="en-GB" sz="900" b="1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760" y="3873727"/>
              <a:ext cx="1368152" cy="11977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76257" y="4153904"/>
              <a:ext cx="677954" cy="261610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S</a:t>
              </a:r>
              <a:endParaRPr lang="en-GB" sz="11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5588" y="5613236"/>
              <a:ext cx="8085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S 30kJ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98335" y="5071449"/>
              <a:ext cx="954370" cy="551238"/>
              <a:chOff x="1576257" y="5038002"/>
              <a:chExt cx="954370" cy="551238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1576257" y="5038002"/>
                <a:ext cx="636836" cy="551238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2035873" y="5051527"/>
                <a:ext cx="177220" cy="537713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213092" y="5051527"/>
                <a:ext cx="317535" cy="537713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0627" y="3873727"/>
              <a:ext cx="1376583" cy="12038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667343" y="5636212"/>
              <a:ext cx="9828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2P 60kJ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59396" y="5636212"/>
              <a:ext cx="12241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2P 120kJ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5142" y="5636212"/>
              <a:ext cx="12241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2P 180kJ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136602" y="3480686"/>
              <a:ext cx="574631" cy="39304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401876" y="3480686"/>
              <a:ext cx="532070" cy="39304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48064" y="3451907"/>
              <a:ext cx="0" cy="34055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8574" y="3876763"/>
              <a:ext cx="1935658" cy="123674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814773" y="4153904"/>
              <a:ext cx="7729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</a:t>
              </a:r>
              <a:r>
                <a:rPr lang="en-GB" sz="11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2P</a:t>
              </a:r>
            </a:p>
            <a:p>
              <a:r>
                <a:rPr lang="en-GB" sz="11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             2S </a:t>
              </a:r>
              <a:endParaRPr lang="en-GB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14976" y="4164728"/>
              <a:ext cx="75212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</a:t>
              </a:r>
              <a:r>
                <a:rPr lang="en-GB" sz="11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4P</a:t>
              </a:r>
            </a:p>
            <a:p>
              <a:r>
                <a:rPr lang="en-GB" sz="11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Or 2P_2S </a:t>
              </a:r>
              <a:endParaRPr lang="en-GB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7968" y="5624412"/>
              <a:ext cx="1060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S 60kJ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80173" y="5624412"/>
              <a:ext cx="1060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S 90kJ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59396" y="5091151"/>
              <a:ext cx="954370" cy="551238"/>
              <a:chOff x="1576257" y="5038002"/>
              <a:chExt cx="954370" cy="551238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>
                <a:off x="1576257" y="5038002"/>
                <a:ext cx="636836" cy="551238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2035873" y="5051527"/>
                <a:ext cx="177220" cy="537713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2213092" y="5051527"/>
                <a:ext cx="317535" cy="537713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7380312" y="5084974"/>
              <a:ext cx="954370" cy="864306"/>
              <a:chOff x="1576257" y="5038002"/>
              <a:chExt cx="954370" cy="864306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1576257" y="5038002"/>
                <a:ext cx="636836" cy="551238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2035873" y="5051527"/>
                <a:ext cx="177220" cy="537713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213092" y="5051527"/>
                <a:ext cx="317535" cy="537713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2" idx="2"/>
              </p:cNvCxnSpPr>
              <p:nvPr/>
            </p:nvCxnSpPr>
            <p:spPr>
              <a:xfrm flipH="1">
                <a:off x="2124483" y="5066538"/>
                <a:ext cx="87865" cy="835770"/>
              </a:xfrm>
              <a:prstGeom prst="straightConnector1">
                <a:avLst/>
              </a:prstGeom>
              <a:ln w="9525"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574461" y="5636212"/>
              <a:ext cx="12241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4P 120kJ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80312" y="5636212"/>
              <a:ext cx="12241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4P 240kJ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88756" y="5628004"/>
              <a:ext cx="955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SIRIUS 4P 360kJ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14976" y="5894426"/>
              <a:ext cx="25054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Extra cabinet for energy storage: SIRIUS 4P 600kJ</a:t>
              </a:r>
              <a:endParaRPr lang="en-GB" sz="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7622" y="1459334"/>
              <a:ext cx="1652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Energy recovery bank 30-90kJ</a:t>
              </a:r>
              <a:endParaRPr lang="en-GB" sz="900" b="1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4" name="Picture 2" descr="http://section-mpc.web.cern.ch/sites/section-mpc.web.cern.ch/files/Converters/Sirius/SIRIUS_2p_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421" y="1349610"/>
            <a:ext cx="28188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section-mpc.web.cern.ch/sites/section-mpc.web.cern.ch/files/Converters/Sirius/SIRIUS_4P_rack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008" y="2664174"/>
            <a:ext cx="5064907" cy="39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872716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CERN strategy and responsibility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Design of the Voltage source: managed by CERN,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High precision </a:t>
            </a:r>
            <a:r>
              <a:rPr lang="en-GB" sz="1800" b="0" dirty="0"/>
              <a:t>(DCCT), Controller &amp; Power Rack: </a:t>
            </a:r>
            <a:r>
              <a:rPr lang="en-GB" sz="1800" b="0" dirty="0" smtClean="0"/>
              <a:t>managed </a:t>
            </a:r>
            <a:r>
              <a:rPr lang="en-GB" sz="1800" b="0" dirty="0"/>
              <a:t>by </a:t>
            </a:r>
            <a:r>
              <a:rPr lang="en-GB" sz="1800" b="0" dirty="0" smtClean="0"/>
              <a:t>CERN,</a:t>
            </a:r>
          </a:p>
          <a:p>
            <a:pPr marL="891540" lvl="2" indent="-342900">
              <a:buFont typeface="Wingdings" panose="05000000000000000000" pitchFamily="2" charset="2"/>
              <a:buChar char="Ø"/>
            </a:pPr>
            <a:r>
              <a:rPr lang="en-GB" sz="1600" dirty="0"/>
              <a:t>RegFGC3 crate contains the FGC3 and the other control, interlock and interfacing cards needed to safely manage the power components:</a:t>
            </a:r>
          </a:p>
          <a:p>
            <a:pPr marL="617220" lvl="1" indent="-342900">
              <a:buFont typeface="Arial" pitchFamily="34" charset="0"/>
              <a:buChar char="•"/>
            </a:pPr>
            <a:endParaRPr lang="en-GB" sz="18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724128" y="3645024"/>
            <a:ext cx="2438524" cy="1608936"/>
            <a:chOff x="6479760" y="5157192"/>
            <a:chExt cx="2438524" cy="1608936"/>
          </a:xfrm>
        </p:grpSpPr>
        <p:pic>
          <p:nvPicPr>
            <p:cNvPr id="9" name="Picture 5" descr="\\cern.ch\dfs\Users\q\qking\Documents\My Pictures\Picasa\Exports\.temp_1\P1040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79760" y="5157192"/>
              <a:ext cx="2438524" cy="1321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557530" y="6504518"/>
              <a:ext cx="22829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 smtClean="0"/>
                <a:t>RegFGC3 Digital Interlock Card</a:t>
              </a:r>
              <a:endParaRPr lang="en-GB" sz="11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6936" y="2888940"/>
            <a:ext cx="3755144" cy="3312368"/>
            <a:chOff x="4269251" y="463410"/>
            <a:chExt cx="3288959" cy="27529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9251" y="463410"/>
              <a:ext cx="3288959" cy="252311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92086" y="2954737"/>
              <a:ext cx="12666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 smtClean="0"/>
                <a:t>RegFGC3 Crate</a:t>
              </a:r>
              <a:endParaRPr lang="en-GB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89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872716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CERN strategy and responsibility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Call for tenders for specific components: magnetics, power stacks, power resistors, 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 smtClean="0"/>
              <a:t>Strong commitment from CERN on technical choices with suppliers,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 smtClean="0"/>
              <a:t>Qualification process at the suppliers premises or in a lab,</a:t>
            </a:r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lvl="1"/>
            <a:endParaRPr lang="en-GB" sz="18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420" y="3387786"/>
            <a:ext cx="3842112" cy="1025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"/>
          <p:cNvSpPr>
            <a:spLocks noGrp="1"/>
          </p:cNvSpPr>
          <p:nvPr/>
        </p:nvSpPr>
        <p:spPr>
          <a:xfrm>
            <a:off x="253277" y="617499"/>
            <a:ext cx="8637446" cy="56230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Transformer Specification </a:t>
            </a:r>
            <a:r>
              <a:rPr lang="en-GB" dirty="0"/>
              <a:t>written keeping in </a:t>
            </a:r>
            <a:r>
              <a:rPr lang="en-GB" dirty="0" smtClean="0"/>
              <a:t>mind:</a:t>
            </a:r>
            <a:endParaRPr lang="en-GB" dirty="0"/>
          </a:p>
          <a:p>
            <a:pPr lvl="2"/>
            <a:r>
              <a:rPr lang="en-GB" dirty="0" smtClean="0"/>
              <a:t>Minimizing grey areas:</a:t>
            </a:r>
          </a:p>
          <a:p>
            <a:pPr lvl="5"/>
            <a:r>
              <a:rPr lang="en-GB" dirty="0" smtClean="0"/>
              <a:t>Freezing technical points:</a:t>
            </a:r>
          </a:p>
          <a:p>
            <a:pPr lvl="8"/>
            <a:r>
              <a:rPr lang="en-GB" dirty="0" smtClean="0"/>
              <a:t>LV connections</a:t>
            </a:r>
          </a:p>
          <a:p>
            <a:pPr lvl="8"/>
            <a:r>
              <a:rPr lang="en-GB" dirty="0" smtClean="0"/>
              <a:t>Short-circuit tests criteria</a:t>
            </a:r>
          </a:p>
          <a:p>
            <a:pPr lvl="8"/>
            <a:r>
              <a:rPr lang="en-GB" dirty="0" smtClean="0"/>
              <a:t>Mechanical layout and cables</a:t>
            </a:r>
            <a:br>
              <a:rPr lang="en-GB" dirty="0" smtClean="0"/>
            </a:br>
            <a:r>
              <a:rPr lang="en-GB" dirty="0" smtClean="0"/>
              <a:t>input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What do you save?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817200" lvl="4" indent="-457200" algn="l"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Sharing (freezing) known good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concepts allow you to work on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other critical points.</a:t>
            </a:r>
          </a:p>
          <a:p>
            <a:pPr marL="817200" lvl="4" indent="-457200" algn="l">
              <a:buFont typeface="Wingdings" panose="05000000000000000000" pitchFamily="2" charset="2"/>
              <a:buAutoNum type="arabicPeriod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</a:rPr>
              <a:t>really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control progress and</a:t>
            </a:r>
            <a:br>
              <a:rPr lang="en-GB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milestone state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17200" lvl="4" indent="-457200">
              <a:buAutoNum type="arabicPeriod"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03018" y="1196752"/>
            <a:ext cx="4433478" cy="1872130"/>
            <a:chOff x="4396286" y="1196752"/>
            <a:chExt cx="4433478" cy="1836203"/>
          </a:xfrm>
        </p:grpSpPr>
        <p:sp>
          <p:nvSpPr>
            <p:cNvPr id="23" name="TextBox 22"/>
            <p:cNvSpPr txBox="1"/>
            <p:nvPr/>
          </p:nvSpPr>
          <p:spPr>
            <a:xfrm rot="16200000">
              <a:off x="3662851" y="1930188"/>
              <a:ext cx="183620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LV connections</a:t>
              </a:r>
              <a:endParaRPr lang="en-GB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61312" y="1196752"/>
              <a:ext cx="4068452" cy="1832468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03019" y="4869160"/>
            <a:ext cx="4437782" cy="1872208"/>
            <a:chOff x="4391982" y="4579532"/>
            <a:chExt cx="4437782" cy="2127828"/>
          </a:xfrm>
        </p:grpSpPr>
        <p:sp>
          <p:nvSpPr>
            <p:cNvPr id="41" name="TextBox 40"/>
            <p:cNvSpPr txBox="1"/>
            <p:nvPr/>
          </p:nvSpPr>
          <p:spPr>
            <a:xfrm rot="16200000">
              <a:off x="3513531" y="5459577"/>
              <a:ext cx="2126233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Mechanical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61312" y="4579532"/>
              <a:ext cx="4068452" cy="2127828"/>
            </a:xfrm>
            <a:prstGeom prst="rect">
              <a:avLst/>
            </a:prstGeom>
            <a:noFill/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414" y="1358149"/>
            <a:ext cx="3635526" cy="1491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318" y="4982515"/>
            <a:ext cx="2567718" cy="16454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6200000">
            <a:off x="3931953" y="3764670"/>
            <a:ext cx="168874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SC test criteria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7780" y="3101154"/>
            <a:ext cx="4098716" cy="1688745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872716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CERN strategy and responsibility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 smtClean="0"/>
              <a:t>Qualification process at the suppliers premises or in a lab,</a:t>
            </a:r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lvl="1"/>
            <a:endParaRPr lang="en-GB" sz="18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01898"/>
              </p:ext>
            </p:extLst>
          </p:nvPr>
        </p:nvGraphicFramePr>
        <p:xfrm>
          <a:off x="184811" y="1880828"/>
          <a:ext cx="88365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3328480"/>
                <a:gridCol w="715201"/>
                <a:gridCol w="519430"/>
                <a:gridCol w="1687597"/>
                <a:gridCol w="15698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Component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Routine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Impact</a:t>
                      </a:r>
                      <a:r>
                        <a:rPr lang="en-US" sz="1200" baseline="0" dirty="0" smtClean="0"/>
                        <a:t> on performances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Impact on reliability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Transformers</a:t>
                      </a:r>
                    </a:p>
                    <a:p>
                      <a:r>
                        <a:rPr lang="en-US" sz="1200" dirty="0" smtClean="0"/>
                        <a:t>(IEC-60076 + CERN criteria)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Short-circuit</a:t>
                      </a:r>
                      <a:endParaRPr lang="en-US" sz="1200" baseline="0" dirty="0" smtClean="0"/>
                    </a:p>
                    <a:p>
                      <a:r>
                        <a:rPr lang="en-US" sz="1200" dirty="0" smtClean="0"/>
                        <a:t>BIL</a:t>
                      </a:r>
                    </a:p>
                    <a:p>
                      <a:r>
                        <a:rPr lang="en-US" sz="1200" dirty="0" smtClean="0"/>
                        <a:t>Phase</a:t>
                      </a:r>
                      <a:r>
                        <a:rPr lang="en-US" sz="1200" baseline="0" dirty="0" smtClean="0"/>
                        <a:t> shift</a:t>
                      </a:r>
                    </a:p>
                    <a:p>
                      <a:r>
                        <a:rPr lang="en-US" sz="1200" baseline="0" dirty="0" smtClean="0"/>
                        <a:t>Short-circuit impedance</a:t>
                      </a:r>
                    </a:p>
                    <a:p>
                      <a:r>
                        <a:rPr lang="en-US" sz="1200" baseline="0" dirty="0" smtClean="0"/>
                        <a:t>Heat run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Chokes</a:t>
                      </a:r>
                    </a:p>
                    <a:p>
                      <a:r>
                        <a:rPr lang="en-US" sz="1200" dirty="0" smtClean="0"/>
                        <a:t>(IEC-60289 + CERN criteria)</a:t>
                      </a:r>
                      <a:endParaRPr lang="fr-FR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Inductance value (tolerance, deviation, saturation)</a:t>
                      </a:r>
                    </a:p>
                    <a:p>
                      <a:r>
                        <a:rPr lang="en-US" sz="1200" dirty="0" smtClean="0"/>
                        <a:t>Heat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stack</a:t>
                      </a:r>
                    </a:p>
                    <a:p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Heatsink</a:t>
                      </a:r>
                      <a:r>
                        <a:rPr lang="en-US" sz="1200" baseline="0" dirty="0" smtClean="0"/>
                        <a:t> thermal impedance</a:t>
                      </a:r>
                    </a:p>
                    <a:p>
                      <a:r>
                        <a:rPr lang="en-US" sz="1200" baseline="0" dirty="0" smtClean="0"/>
                        <a:t>Dead time</a:t>
                      </a:r>
                    </a:p>
                    <a:p>
                      <a:r>
                        <a:rPr lang="en-US" sz="1200" baseline="0" dirty="0" smtClean="0"/>
                        <a:t>Short-circuit</a:t>
                      </a:r>
                    </a:p>
                    <a:p>
                      <a:r>
                        <a:rPr lang="en-US" sz="1200" baseline="0" dirty="0" smtClean="0"/>
                        <a:t>Heat run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  <a:p>
                      <a:pPr algn="ctr"/>
                      <a:r>
                        <a:rPr lang="en-US" sz="1200" dirty="0" smtClean="0"/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872716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CERN strategy and responsibility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Assembly/cabling  of all components: call for tender,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 smtClean="0"/>
              <a:t>Reception </a:t>
            </a:r>
            <a:r>
              <a:rPr lang="en-GB" sz="1800" b="0" dirty="0"/>
              <a:t>and storage of components provided by </a:t>
            </a:r>
            <a:r>
              <a:rPr lang="en-GB" sz="1800" b="0" dirty="0" smtClean="0"/>
              <a:t>CERN,</a:t>
            </a: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/>
              <a:t>	Purchasing of cables and off-the-shelf components other than the ones provided by </a:t>
            </a:r>
            <a:r>
              <a:rPr lang="en-GB" sz="1800" b="0" dirty="0" smtClean="0"/>
              <a:t>CERN,</a:t>
            </a: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/>
              <a:t>	Manufacturing of mechanical parts on CERN </a:t>
            </a:r>
            <a:r>
              <a:rPr lang="en-GB" sz="1800" b="0" dirty="0" smtClean="0"/>
              <a:t>specifications,</a:t>
            </a: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 smtClean="0"/>
              <a:t>Integration </a:t>
            </a:r>
            <a:r>
              <a:rPr lang="en-GB" sz="1800" b="0" dirty="0"/>
              <a:t>and cabling of all parts and </a:t>
            </a:r>
            <a:r>
              <a:rPr lang="en-GB" sz="1800" b="0" dirty="0" smtClean="0"/>
              <a:t>components,</a:t>
            </a: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r>
              <a:rPr lang="en-GB" sz="1800" b="0" dirty="0" smtClean="0"/>
              <a:t>Tests:</a:t>
            </a:r>
          </a:p>
          <a:p>
            <a:pPr marL="1165860" lvl="4" indent="-342900"/>
            <a:r>
              <a:rPr lang="en-GB" sz="1600" dirty="0" smtClean="0"/>
              <a:t>Routine </a:t>
            </a:r>
            <a:r>
              <a:rPr lang="en-GB" sz="1600" dirty="0"/>
              <a:t>test of all cables</a:t>
            </a:r>
            <a:r>
              <a:rPr lang="en-GB" sz="1600" dirty="0" smtClean="0"/>
              <a:t>:</a:t>
            </a:r>
          </a:p>
          <a:p>
            <a:pPr marL="1108710" lvl="5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Continuity</a:t>
            </a:r>
            <a:r>
              <a:rPr lang="en-GB" sz="1400" dirty="0"/>
              <a:t>;</a:t>
            </a:r>
          </a:p>
          <a:p>
            <a:pPr marL="1108710" lvl="5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Resistance </a:t>
            </a:r>
            <a:r>
              <a:rPr lang="en-GB" sz="1400" dirty="0"/>
              <a:t>measurement;</a:t>
            </a:r>
          </a:p>
          <a:p>
            <a:pPr marL="1108710" lvl="5" indent="-285750">
              <a:buFont typeface="Wingdings" panose="05000000000000000000" pitchFamily="2" charset="2"/>
              <a:buChar char="ü"/>
            </a:pPr>
            <a:r>
              <a:rPr lang="en-GB" sz="1400" dirty="0" smtClean="0"/>
              <a:t>Insulation </a:t>
            </a:r>
            <a:r>
              <a:rPr lang="en-GB" sz="1400" dirty="0"/>
              <a:t>resistance measurement.</a:t>
            </a:r>
          </a:p>
          <a:p>
            <a:pPr marL="1165860" lvl="4" indent="-342900"/>
            <a:r>
              <a:rPr lang="en-GB" sz="1600" dirty="0" smtClean="0"/>
              <a:t>Functional </a:t>
            </a:r>
            <a:r>
              <a:rPr lang="en-GB" sz="1600" dirty="0"/>
              <a:t>test of electrical </a:t>
            </a:r>
            <a:r>
              <a:rPr lang="en-GB" sz="1600" dirty="0" smtClean="0"/>
              <a:t>sub-assemblies </a:t>
            </a:r>
            <a:r>
              <a:rPr lang="en-GB" sz="1600" dirty="0"/>
              <a:t>with a 3phase </a:t>
            </a:r>
            <a:r>
              <a:rPr lang="en-GB" sz="1600" dirty="0" smtClean="0"/>
              <a:t>400V/32A/50Hz supply,</a:t>
            </a:r>
          </a:p>
          <a:p>
            <a:pPr marL="1165860" lvl="4" indent="-342900"/>
            <a:r>
              <a:rPr lang="en-GB" sz="1600" dirty="0"/>
              <a:t>Water circuit tightness test (24 bar/20minutes</a:t>
            </a:r>
            <a:r>
              <a:rPr lang="en-GB" sz="1600" dirty="0" smtClean="0"/>
              <a:t>),</a:t>
            </a:r>
            <a:endParaRPr lang="en-GB" sz="1800" b="0" dirty="0"/>
          </a:p>
          <a:p>
            <a:pPr marL="617220" lvl="1" indent="-342900">
              <a:buFont typeface="Arial" pitchFamily="34" charset="0"/>
              <a:buChar char="•"/>
            </a:pPr>
            <a:endParaRPr lang="en-GB" sz="18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872716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/>
              <a:t>CERN strategy and responsibility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Three main components specification,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One integration/cabling specification,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1901">
            <a:off x="254194" y="2420286"/>
            <a:ext cx="2260749" cy="2701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2157">
            <a:off x="2898018" y="2741191"/>
            <a:ext cx="2288118" cy="2857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4298">
            <a:off x="6138582" y="2845691"/>
            <a:ext cx="2276509" cy="3089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878" y="1988840"/>
            <a:ext cx="3242963" cy="44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872716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Performance tests (current source)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All converters are tested in the platform @CERN before installation and commissioning,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A reference DDCT and a DVM (HP3458) are used,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Main Tests:</a:t>
            </a:r>
          </a:p>
          <a:p>
            <a:pPr marL="891540" lvl="2" indent="-342900">
              <a:buFont typeface="Wingdings" panose="05000000000000000000" pitchFamily="2" charset="2"/>
              <a:buChar char="ü"/>
            </a:pPr>
            <a:r>
              <a:rPr lang="en-GB" sz="1800" b="0" dirty="0" smtClean="0"/>
              <a:t>Noise at zero and Imax: the converter is set to 0A (Imax) and the low frequency peak-peak noise is measured.</a:t>
            </a:r>
          </a:p>
          <a:p>
            <a:pPr marL="891540" lvl="2" indent="-342900">
              <a:buFont typeface="Wingdings" panose="05000000000000000000" pitchFamily="2" charset="2"/>
              <a:buChar char="ü"/>
            </a:pPr>
            <a:r>
              <a:rPr lang="en-GB" sz="1800" b="0" dirty="0" smtClean="0"/>
              <a:t>Stability at zero  and Imax (&lt;0.1Hz): </a:t>
            </a:r>
            <a:r>
              <a:rPr lang="en-GB" sz="1800" b="0" dirty="0"/>
              <a:t>the converter is set to 0A </a:t>
            </a:r>
            <a:r>
              <a:rPr lang="en-GB" sz="1800" b="0" dirty="0" smtClean="0"/>
              <a:t>(Imax) and </a:t>
            </a:r>
            <a:r>
              <a:rPr lang="en-GB" sz="1800" b="0" dirty="0"/>
              <a:t>the </a:t>
            </a:r>
            <a:r>
              <a:rPr lang="en-GB" sz="1800" b="0" dirty="0" smtClean="0"/>
              <a:t>stability is measured.</a:t>
            </a:r>
          </a:p>
          <a:p>
            <a:pPr marL="891540" lvl="2" indent="-342900">
              <a:buFont typeface="Wingdings" panose="05000000000000000000" pitchFamily="2" charset="2"/>
              <a:buChar char="ü"/>
            </a:pPr>
            <a:r>
              <a:rPr lang="en-GB" sz="1800" b="0" dirty="0" smtClean="0"/>
              <a:t>Fast acquisitions at Imax: an acquisition at 1ksps is performed whilst running the converter at Imax,</a:t>
            </a:r>
          </a:p>
          <a:p>
            <a:pPr marL="891540" lvl="2" indent="-342900">
              <a:buFont typeface="Wingdings" panose="05000000000000000000" pitchFamily="2" charset="2"/>
              <a:buChar char="ü"/>
            </a:pPr>
            <a:r>
              <a:rPr lang="en-GB" sz="1800" b="0" dirty="0" smtClean="0"/>
              <a:t>Repeatability </a:t>
            </a:r>
            <a:r>
              <a:rPr lang="en-GB" sz="1800" b="0" dirty="0"/>
              <a:t>at Imax: The converter is set to zero and </a:t>
            </a:r>
            <a:r>
              <a:rPr lang="en-GB" sz="1800" b="0" dirty="0" smtClean="0"/>
              <a:t>Imax </a:t>
            </a:r>
            <a:r>
              <a:rPr lang="en-GB" sz="1800" b="0" dirty="0"/>
              <a:t>for five times, with 1min duration for each step. </a:t>
            </a:r>
            <a:endParaRPr lang="en-GB" sz="1800" b="0" dirty="0" smtClean="0"/>
          </a:p>
          <a:p>
            <a:pPr marL="891540" lvl="2" indent="-342900">
              <a:buFont typeface="Wingdings" panose="05000000000000000000" pitchFamily="2" charset="2"/>
              <a:buChar char="ü"/>
            </a:pPr>
            <a:r>
              <a:rPr lang="en-GB" sz="1800" b="0" dirty="0"/>
              <a:t>Linearity: The converter is ran from – </a:t>
            </a:r>
            <a:r>
              <a:rPr lang="en-GB" sz="1800" b="0" dirty="0" smtClean="0"/>
              <a:t>Imax </a:t>
            </a:r>
            <a:r>
              <a:rPr lang="en-GB" sz="1800" b="0" dirty="0"/>
              <a:t>to </a:t>
            </a:r>
            <a:r>
              <a:rPr lang="en-GB" sz="1800" b="0" dirty="0" smtClean="0"/>
              <a:t>Imax </a:t>
            </a:r>
            <a:r>
              <a:rPr lang="en-GB" sz="1800" b="0" dirty="0"/>
              <a:t>in steps of </a:t>
            </a:r>
            <a:r>
              <a:rPr lang="en-GB" sz="1800" b="0" dirty="0" smtClean="0"/>
              <a:t>Imax/10 </a:t>
            </a:r>
            <a:r>
              <a:rPr lang="en-GB" sz="1800" b="0" dirty="0"/>
              <a:t>or </a:t>
            </a:r>
            <a:r>
              <a:rPr lang="en-GB" sz="1800" b="0" dirty="0" smtClean="0"/>
              <a:t>Imax/5</a:t>
            </a:r>
            <a:r>
              <a:rPr lang="en-GB" sz="1800" b="0" dirty="0"/>
              <a:t>, with 2 min duration for each step. </a:t>
            </a:r>
            <a:endParaRPr lang="en-GB" sz="1800" b="0" dirty="0" smtClean="0"/>
          </a:p>
          <a:p>
            <a:pPr marL="617220" lvl="1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 smtClean="0"/>
          </a:p>
          <a:p>
            <a:pPr marL="891540" lvl="2" indent="-342900">
              <a:buFont typeface="Arial" pitchFamily="34" charset="0"/>
              <a:buChar char="•"/>
            </a:pPr>
            <a:endParaRPr lang="en-GB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  SIRIUS family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19651448">
            <a:off x="1597743" y="3278475"/>
            <a:ext cx="57606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Acceptance criteria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71123" y="2096852"/>
            <a:ext cx="6273185" cy="3384376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Introduction and strategy for procurement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Off-the-shelf Voltage Source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Voltage Source specified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CERN designed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Conclusions</a:t>
            </a:r>
            <a:endParaRPr lang="en-GB" sz="1800" dirty="0"/>
          </a:p>
        </p:txBody>
      </p:sp>
      <p:pic>
        <p:nvPicPr>
          <p:cNvPr id="6" name="Picture 2" descr="Z:\projects\doc\photos\PSB Controls\P1010149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1159986"/>
            <a:ext cx="936104" cy="55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889000" y="571500"/>
            <a:ext cx="182123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71123" y="2096852"/>
            <a:ext cx="6273185" cy="3384376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Introduction and strategy for procurement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Off-the-shelf Voltage Source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Voltage Source specified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CERN designed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Conclusions</a:t>
            </a:r>
            <a:endParaRPr lang="en-GB" sz="1800" dirty="0"/>
          </a:p>
        </p:txBody>
      </p:sp>
      <p:pic>
        <p:nvPicPr>
          <p:cNvPr id="6" name="Picture 2" descr="Z:\projects\doc\photos\PSB Controls\P1010149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1159986"/>
            <a:ext cx="936104" cy="55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889000" y="571500"/>
            <a:ext cx="182123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1061356"/>
            <a:ext cx="8517835" cy="531997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The in-house design of the high-precision Controller is a key element for standardisation, build families and reach the performances,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Several strategies possible for the procurement of the Voltage Source,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Whatever the strategy used for the procurement of the voltage source, a strong commitment/implication is required: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To follow-up closely the project/milestones,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To make sure that what is delivered is what you expect,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  Conclusions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2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71123" y="2096852"/>
            <a:ext cx="6273185" cy="3384376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/>
              <a:t>Introduction and strategy for procurement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Off-the-shelf Voltage Source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Voltage Source specified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CERN designed Converter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Conclusions</a:t>
            </a:r>
            <a:endParaRPr lang="en-GB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Z:\projects\doc\photos\PSB Controls\P1010149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1159986"/>
            <a:ext cx="936104" cy="55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889000" y="571500"/>
            <a:ext cx="182123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82657" y="944724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Accelerators at CERN…A complex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  Introduction and strategy for procurement</a:t>
            </a: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section-mpc.web.cern.ch/sites/section-mpc.web.cern.ch/files/Operation/702341_V7_TE-EPC_Co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376772"/>
            <a:ext cx="7020780" cy="51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7604" y="5769260"/>
            <a:ext cx="75608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82657" y="944724"/>
            <a:ext cx="8517835" cy="57966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After more than 40 years there is a zoo of different types of converters at CERN: </a:t>
            </a:r>
            <a:endParaRPr lang="en-GB" sz="1800" b="0" dirty="0" smtClean="0"/>
          </a:p>
          <a:p>
            <a:pPr marL="617220" lvl="1" indent="-342900">
              <a:buFont typeface="Wingdings" panose="05000000000000000000" pitchFamily="2" charset="2"/>
              <a:buChar char="§"/>
            </a:pPr>
            <a:r>
              <a:rPr lang="en-GB" sz="1800" b="0" dirty="0" smtClean="0"/>
              <a:t>More than 5000 equipment used to deliver protons in the LHC machine,</a:t>
            </a:r>
          </a:p>
          <a:p>
            <a:pPr marL="617220" lvl="1" indent="-342900">
              <a:buFont typeface="Wingdings" panose="05000000000000000000" pitchFamily="2" charset="2"/>
              <a:buChar char="§"/>
            </a:pPr>
            <a:r>
              <a:rPr lang="en-GB" sz="1800" b="0" dirty="0" smtClean="0"/>
              <a:t>A Power range from 150W to 150MW,</a:t>
            </a:r>
          </a:p>
          <a:p>
            <a:pPr marL="617220" lvl="1" indent="-342900">
              <a:buFont typeface="Wingdings" panose="05000000000000000000" pitchFamily="2" charset="2"/>
              <a:buChar char="§"/>
            </a:pPr>
            <a:r>
              <a:rPr lang="en-GB" sz="1800" b="0" dirty="0" smtClean="0"/>
              <a:t>Different requirements: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  Introduction and strategy for procurement</a:t>
            </a: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90642"/>
              </p:ext>
            </p:extLst>
          </p:nvPr>
        </p:nvGraphicFramePr>
        <p:xfrm>
          <a:off x="608670" y="3068960"/>
          <a:ext cx="82658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452"/>
                <a:gridCol w="2544950"/>
                <a:gridCol w="1836204"/>
                <a:gridCol w="18182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 of</a:t>
                      </a:r>
                      <a:r>
                        <a:rPr lang="en-US" baseline="0" dirty="0" smtClean="0"/>
                        <a:t> operation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 class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loop Bandwidth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LINAC, PSB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 cycling (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range)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ppm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 kHz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Cycling</a:t>
                      </a:r>
                      <a:r>
                        <a:rPr lang="en-US" baseline="0" dirty="0" smtClean="0"/>
                        <a:t> (1.2s)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100ppm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1 kHz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Cycling</a:t>
                      </a:r>
                      <a:r>
                        <a:rPr lang="en-US" baseline="0" dirty="0" smtClean="0"/>
                        <a:t> (up to 20s)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10 ppm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100 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Hz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  Introduction and strategy for procurement</a:t>
            </a: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te-epc-lpc.web.cern.ch/te-epc-lpc/converters/cute/pagesources/high-res/cute-power-module_front-view-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6" y="6025509"/>
            <a:ext cx="593386" cy="6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889000" y="650611"/>
            <a:ext cx="7232228" cy="2307543"/>
            <a:chOff x="179388" y="3057525"/>
            <a:chExt cx="8888412" cy="3495675"/>
          </a:xfrm>
        </p:grpSpPr>
        <p:pic>
          <p:nvPicPr>
            <p:cNvPr id="32" name="Picture 2" descr="\\cern.ch\dfs\Departments\TE\Groups\EPC\Projects\POPS\POPS_Photos\POPS_30-08-11\DSC_080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25" y="3438525"/>
              <a:ext cx="8680450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7086412" y="5190806"/>
              <a:ext cx="1856221" cy="46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Capacitor</a:t>
              </a:r>
              <a:r>
                <a:rPr lang="en-GB" altLang="en-US" sz="1400" dirty="0">
                  <a:solidFill>
                    <a:srgbClr val="0000FF"/>
                  </a:solidFill>
                  <a:latin typeface="Tahoma" pitchFamily="34" charset="0"/>
                </a:rPr>
                <a:t> banks</a:t>
              </a: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1763713" y="3057525"/>
              <a:ext cx="1663152" cy="46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Electrical</a:t>
              </a:r>
              <a:r>
                <a:rPr lang="en-GB" altLang="en-US" sz="14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room</a:t>
              </a:r>
              <a:endParaRPr lang="en-GB" altLang="en-US" sz="1400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cxnSp>
          <p:nvCxnSpPr>
            <p:cNvPr id="35" name="Straight Arrow Connector 31"/>
            <p:cNvCxnSpPr>
              <a:cxnSpLocks noChangeShapeType="1"/>
              <a:stCxn id="34" idx="2"/>
            </p:cNvCxnSpPr>
            <p:nvPr/>
          </p:nvCxnSpPr>
          <p:spPr bwMode="auto">
            <a:xfrm flipH="1">
              <a:off x="2441576" y="3523773"/>
              <a:ext cx="153714" cy="600553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3995738" y="3057525"/>
              <a:ext cx="1560707" cy="46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Cooling</a:t>
              </a:r>
              <a:r>
                <a:rPr lang="en-GB" altLang="en-US" sz="14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tower</a:t>
              </a:r>
              <a:endParaRPr lang="en-GB" altLang="en-US" sz="1400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179388" y="3057525"/>
              <a:ext cx="1485843" cy="46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Control</a:t>
              </a:r>
              <a:r>
                <a:rPr lang="en-GB" altLang="en-US" sz="14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room</a:t>
              </a:r>
              <a:endParaRPr lang="en-GB" altLang="en-US" sz="1400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cxnSp>
          <p:nvCxnSpPr>
            <p:cNvPr id="38" name="Straight Arrow Connector 34"/>
            <p:cNvCxnSpPr>
              <a:cxnSpLocks noChangeShapeType="1"/>
              <a:stCxn id="36" idx="2"/>
            </p:cNvCxnSpPr>
            <p:nvPr/>
          </p:nvCxnSpPr>
          <p:spPr bwMode="auto">
            <a:xfrm>
              <a:off x="4776092" y="3523773"/>
              <a:ext cx="176907" cy="1667352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5"/>
            <p:cNvCxnSpPr>
              <a:cxnSpLocks noChangeShapeType="1"/>
              <a:stCxn id="37" idx="2"/>
            </p:cNvCxnSpPr>
            <p:nvPr/>
          </p:nvCxnSpPr>
          <p:spPr bwMode="auto">
            <a:xfrm flipH="1">
              <a:off x="900116" y="3523773"/>
              <a:ext cx="22195" cy="1667352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5516562" y="3057525"/>
              <a:ext cx="2130063" cy="46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Power</a:t>
              </a:r>
              <a:r>
                <a:rPr lang="en-GB" altLang="en-US" sz="14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GB" altLang="en-US" sz="1200" dirty="0">
                  <a:solidFill>
                    <a:srgbClr val="0000FF"/>
                  </a:solidFill>
                  <a:latin typeface="Tahoma" pitchFamily="34" charset="0"/>
                </a:rPr>
                <a:t>transformers</a:t>
              </a:r>
              <a:endParaRPr lang="en-GB" altLang="en-US" sz="1400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cxnSp>
          <p:nvCxnSpPr>
            <p:cNvPr id="41" name="Straight Arrow Connector 37"/>
            <p:cNvCxnSpPr>
              <a:cxnSpLocks noChangeShapeType="1"/>
              <a:stCxn id="40" idx="2"/>
            </p:cNvCxnSpPr>
            <p:nvPr/>
          </p:nvCxnSpPr>
          <p:spPr bwMode="auto">
            <a:xfrm>
              <a:off x="6581594" y="3523773"/>
              <a:ext cx="77968" cy="1765778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2" name="Picture 2" descr="\\cern.ch\dfs\Departments\TE\Groups\EPC\Projects\POPS\POPS_Photos\POPS_30-08-11\DSCN195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0" y="3429000"/>
              <a:ext cx="1130300" cy="11001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Arrow Connector 43"/>
            <p:cNvCxnSpPr>
              <a:cxnSpLocks noChangeShapeType="1"/>
            </p:cNvCxnSpPr>
            <p:nvPr/>
          </p:nvCxnSpPr>
          <p:spPr bwMode="auto">
            <a:xfrm flipV="1">
              <a:off x="7639433" y="4265373"/>
              <a:ext cx="573767" cy="103494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29"/>
            <p:cNvCxnSpPr>
              <a:cxnSpLocks noChangeShapeType="1"/>
            </p:cNvCxnSpPr>
            <p:nvPr/>
          </p:nvCxnSpPr>
          <p:spPr bwMode="auto">
            <a:xfrm flipH="1" flipV="1">
              <a:off x="7308850" y="4886325"/>
              <a:ext cx="310906" cy="403226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4" name="Picture 6" descr="http://section-mpc.web.cern.ch/sites/section-mpc.web.cern.ch/files/Converters/Sirius/SIRIUS_4P_rack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490" y="3801320"/>
            <a:ext cx="2897045" cy="22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e-epc-lpc.web.cern.ch/te-epc-lpc/converters/cobalt/pagesources/cobalt-power-module-front-side-wiew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912" y="5522331"/>
            <a:ext cx="1253467" cy="10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/>
          <p:cNvSpPr txBox="1"/>
          <p:nvPr/>
        </p:nvSpPr>
        <p:spPr>
          <a:xfrm>
            <a:off x="543" y="5737953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CUTE</a:t>
            </a:r>
            <a:r>
              <a:rPr lang="en-US" sz="1200" b="1" dirty="0" smtClean="0"/>
              <a:t> - 180W</a:t>
            </a:r>
            <a:endParaRPr lang="fr-FR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404699" y="5214554"/>
            <a:ext cx="15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COBALT – 10 kW</a:t>
            </a:r>
            <a:endParaRPr lang="fr-FR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25735" y="3400262"/>
            <a:ext cx="198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SIRIUS – 200/810 kW</a:t>
            </a:r>
            <a:endParaRPr lang="fr-FR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26589" y="2933719"/>
            <a:ext cx="198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POPS – 60 MW</a:t>
            </a:r>
            <a:endParaRPr lang="fr-FR" sz="1200" b="1" dirty="0"/>
          </a:p>
        </p:txBody>
      </p:sp>
      <p:sp>
        <p:nvSpPr>
          <p:cNvPr id="2058" name="Right Arrow 2057"/>
          <p:cNvSpPr/>
          <p:nvPr/>
        </p:nvSpPr>
        <p:spPr>
          <a:xfrm rot="20896096">
            <a:off x="753264" y="6171240"/>
            <a:ext cx="420461" cy="77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ight Arrow 58"/>
          <p:cNvSpPr/>
          <p:nvPr/>
        </p:nvSpPr>
        <p:spPr>
          <a:xfrm rot="20896096">
            <a:off x="2524206" y="5855128"/>
            <a:ext cx="502868" cy="120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0" name="Picture 205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901" y="4860576"/>
            <a:ext cx="2327301" cy="175475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875558" y="4451262"/>
            <a:ext cx="15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COMET – 60 kW</a:t>
            </a:r>
            <a:endParaRPr lang="fr-FR" sz="1200" b="1" dirty="0"/>
          </a:p>
        </p:txBody>
      </p:sp>
      <p:sp>
        <p:nvSpPr>
          <p:cNvPr id="63" name="Right Arrow 62"/>
          <p:cNvSpPr/>
          <p:nvPr/>
        </p:nvSpPr>
        <p:spPr>
          <a:xfrm rot="20896096">
            <a:off x="5457226" y="5262125"/>
            <a:ext cx="489762" cy="212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ight Arrow 63"/>
          <p:cNvSpPr/>
          <p:nvPr/>
        </p:nvSpPr>
        <p:spPr>
          <a:xfrm rot="13638459">
            <a:off x="5745105" y="3298974"/>
            <a:ext cx="611692" cy="38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106336" y="3018368"/>
            <a:ext cx="3047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What is common to all these converters?</a:t>
            </a:r>
            <a:endParaRPr lang="fr-FR" sz="1100" b="1" i="1" dirty="0">
              <a:solidFill>
                <a:srgbClr val="99003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0647" y="3319561"/>
            <a:ext cx="2120927" cy="1715636"/>
            <a:chOff x="299902" y="3144941"/>
            <a:chExt cx="2120927" cy="1715636"/>
          </a:xfrm>
        </p:grpSpPr>
        <p:grpSp>
          <p:nvGrpSpPr>
            <p:cNvPr id="2" name="Group 1"/>
            <p:cNvGrpSpPr/>
            <p:nvPr/>
          </p:nvGrpSpPr>
          <p:grpSpPr>
            <a:xfrm>
              <a:off x="299902" y="3144941"/>
              <a:ext cx="2037137" cy="1715636"/>
              <a:chOff x="1255133" y="3027925"/>
              <a:chExt cx="2037137" cy="1715636"/>
            </a:xfrm>
          </p:grpSpPr>
          <p:pic>
            <p:nvPicPr>
              <p:cNvPr id="45" name="Picture 9" descr="\\cern.ch\dfs\Users\q\qking\Documents\My Pictures\Picasa\Exports\.temp_3\P1000973.JP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3983" y="3033819"/>
                <a:ext cx="2028287" cy="170974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 rot="16200000">
                <a:off x="512731" y="3770327"/>
                <a:ext cx="1715636" cy="2308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Comic Sans MS" panose="030F0702030302020204" pitchFamily="66" charset="0"/>
                  </a:rPr>
                  <a:t>CONTROLLER</a:t>
                </a:r>
                <a:endParaRPr lang="fr-FR" sz="9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 rot="16200000">
              <a:off x="1447596" y="3887343"/>
              <a:ext cx="1715633" cy="2308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Comic Sans MS" panose="030F0702030302020204" pitchFamily="66" charset="0"/>
                </a:rPr>
                <a:t>High-precision Current loop</a:t>
              </a:r>
              <a:endParaRPr lang="fr-FR" sz="9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6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674810"/>
            <a:ext cx="8517835" cy="5994549"/>
          </a:xfrm>
        </p:spPr>
        <p:txBody>
          <a:bodyPr/>
          <a:lstStyle/>
          <a:p>
            <a:pPr algn="ctr"/>
            <a:r>
              <a:rPr lang="en-GB" sz="2200" smtClean="0"/>
              <a:t>The TE/EPC Group Structure is reflecting the procurement strategy</a:t>
            </a:r>
          </a:p>
          <a:p>
            <a:endParaRPr lang="en-GB" sz="22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  Introduction and strategy for procurement</a:t>
            </a: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15363" y="4937312"/>
            <a:ext cx="1657706" cy="1612614"/>
          </a:xfrm>
          <a:prstGeom prst="rect">
            <a:avLst/>
          </a:prstGeom>
          <a:solidFill>
            <a:schemeClr val="bg1"/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4263409" y="2260740"/>
            <a:ext cx="26004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2"/>
          <p:cNvCxnSpPr/>
          <p:nvPr/>
        </p:nvCxnSpPr>
        <p:spPr>
          <a:xfrm rot="5400000" flipH="1" flipV="1">
            <a:off x="6409665" y="2279487"/>
            <a:ext cx="26004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2"/>
          <p:cNvCxnSpPr/>
          <p:nvPr/>
        </p:nvCxnSpPr>
        <p:spPr>
          <a:xfrm rot="5400000" flipH="1" flipV="1">
            <a:off x="2186055" y="2260740"/>
            <a:ext cx="26004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2"/>
          <p:cNvCxnSpPr/>
          <p:nvPr/>
        </p:nvCxnSpPr>
        <p:spPr>
          <a:xfrm rot="5400000" flipH="1" flipV="1">
            <a:off x="676193" y="2275980"/>
            <a:ext cx="26004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52149" y="2761308"/>
            <a:ext cx="1595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High-precision </a:t>
            </a:r>
            <a:r>
              <a:rPr lang="en-US" sz="1600" dirty="0"/>
              <a:t>current and </a:t>
            </a:r>
            <a:r>
              <a:rPr lang="en-US" sz="1600" dirty="0" smtClean="0"/>
              <a:t>voltage measurements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3718157" y="2761308"/>
            <a:ext cx="142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Power </a:t>
            </a:r>
            <a:r>
              <a:rPr lang="fr-FR" dirty="0" err="1"/>
              <a:t>electronics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694805" y="2761308"/>
            <a:ext cx="124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err="1" smtClean="0"/>
              <a:t>Analog</a:t>
            </a:r>
            <a:r>
              <a:rPr lang="fr-FR" sz="1600" dirty="0" smtClean="0"/>
              <a:t> </a:t>
            </a:r>
            <a:r>
              <a:rPr lang="fr-FR" sz="1600" dirty="0"/>
              <a:t>and digital </a:t>
            </a:r>
            <a:r>
              <a:rPr lang="fr-FR" sz="1600" dirty="0" err="1"/>
              <a:t>electronics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184100" y="2761308"/>
            <a:ext cx="1242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Control </a:t>
            </a:r>
            <a:r>
              <a:rPr lang="fr-FR" sz="1600" dirty="0" err="1" smtClean="0"/>
              <a:t>systems</a:t>
            </a:r>
            <a:endParaRPr lang="fr-FR" sz="1600" dirty="0"/>
          </a:p>
        </p:txBody>
      </p:sp>
      <p:grpSp>
        <p:nvGrpSpPr>
          <p:cNvPr id="16" name="Groupe 127"/>
          <p:cNvGrpSpPr/>
          <p:nvPr/>
        </p:nvGrpSpPr>
        <p:grpSpPr>
          <a:xfrm>
            <a:off x="5743133" y="2291835"/>
            <a:ext cx="1636160" cy="3846830"/>
            <a:chOff x="5731996" y="1997434"/>
            <a:chExt cx="1636160" cy="3846830"/>
          </a:xfrm>
        </p:grpSpPr>
        <p:sp>
          <p:nvSpPr>
            <p:cNvPr id="29" name="AutoShape 175"/>
            <p:cNvSpPr>
              <a:spLocks noChangeArrowheads="1"/>
            </p:cNvSpPr>
            <p:nvPr/>
          </p:nvSpPr>
          <p:spPr bwMode="auto">
            <a:xfrm>
              <a:off x="5881701" y="1997434"/>
              <a:ext cx="1335421" cy="384683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accent5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fr-FR" sz="1200">
                <a:latin typeface="+mn-lt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5883027" y="2037614"/>
              <a:ext cx="133185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 err="1">
                  <a:latin typeface="+mn-lt"/>
                </a:rPr>
                <a:t>Measurement</a:t>
              </a:r>
              <a:endParaRPr lang="fr-FR" altLang="fr-FR" sz="1200" b="1" dirty="0">
                <a:latin typeface="+mn-lt"/>
              </a:endParaRPr>
            </a:p>
            <a:p>
              <a:pPr algn="ctr" eaLnBrk="1" hangingPunct="1"/>
              <a:r>
                <a:rPr lang="en-GB" altLang="fr-FR" sz="1200" b="1" dirty="0">
                  <a:latin typeface="+mn-lt"/>
                </a:rPr>
                <a:t>design</a:t>
              </a:r>
              <a:endParaRPr lang="fr-FR" altLang="fr-FR" sz="1200" b="1" dirty="0">
                <a:latin typeface="+mn-lt"/>
              </a:endParaRPr>
            </a:p>
            <a:p>
              <a:pPr algn="ctr" eaLnBrk="1" hangingPunct="1"/>
              <a:endParaRPr lang="fr-FR" altLang="fr-FR" sz="1000" dirty="0">
                <a:latin typeface="+mn-lt"/>
              </a:endParaRPr>
            </a:p>
            <a:p>
              <a:pPr algn="ctr" eaLnBrk="1" hangingPunct="1"/>
              <a:endParaRPr lang="fr-FR" altLang="fr-FR" sz="1000" dirty="0">
                <a:latin typeface="+mn-lt"/>
              </a:endParaRPr>
            </a:p>
          </p:txBody>
        </p:sp>
        <p:sp>
          <p:nvSpPr>
            <p:cNvPr id="31" name="Rectangle 87"/>
            <p:cNvSpPr>
              <a:spLocks noChangeArrowheads="1"/>
            </p:cNvSpPr>
            <p:nvPr/>
          </p:nvSpPr>
          <p:spPr bwMode="auto">
            <a:xfrm>
              <a:off x="5731996" y="2749352"/>
              <a:ext cx="163616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200" dirty="0" smtClean="0">
                  <a:latin typeface="+mn-lt"/>
                </a:rPr>
                <a:t>Section </a:t>
              </a:r>
              <a:r>
                <a:rPr lang="fr-FR" altLang="fr-FR" sz="1200" b="1" dirty="0" smtClean="0">
                  <a:latin typeface="+mn-lt"/>
                </a:rPr>
                <a:t>HPM</a:t>
              </a:r>
            </a:p>
            <a:p>
              <a:pPr algn="ctr" eaLnBrk="1" hangingPunct="1"/>
              <a:endParaRPr lang="fr-FR" altLang="fr-FR" sz="1200" dirty="0" smtClean="0">
                <a:latin typeface="+mn-lt"/>
              </a:endParaRPr>
            </a:p>
            <a:p>
              <a:pPr algn="ctr" eaLnBrk="1" hangingPunct="1"/>
              <a:r>
                <a:rPr lang="fr-FR" altLang="fr-FR" sz="1200" dirty="0" smtClean="0">
                  <a:latin typeface="+mn-lt"/>
                </a:rPr>
                <a:t>High </a:t>
              </a:r>
              <a:r>
                <a:rPr lang="fr-FR" altLang="fr-FR" sz="1200" dirty="0" err="1" smtClean="0">
                  <a:latin typeface="+mn-lt"/>
                </a:rPr>
                <a:t>Precision</a:t>
              </a:r>
              <a:r>
                <a:rPr lang="fr-FR" altLang="fr-FR" sz="1200" dirty="0" smtClean="0">
                  <a:latin typeface="+mn-lt"/>
                </a:rPr>
                <a:t> </a:t>
              </a:r>
              <a:r>
                <a:rPr lang="fr-FR" altLang="fr-FR" sz="1200" dirty="0" err="1" smtClean="0">
                  <a:latin typeface="+mn-lt"/>
                </a:rPr>
                <a:t>Measurement</a:t>
              </a:r>
              <a:endParaRPr lang="fr-FR" altLang="fr-FR" sz="1200" dirty="0" smtClean="0">
                <a:latin typeface="+mn-lt"/>
              </a:endParaRPr>
            </a:p>
            <a:p>
              <a:pPr algn="ctr" eaLnBrk="1" hangingPunct="1"/>
              <a:r>
                <a:rPr lang="fr-FR" altLang="fr-FR" sz="1200" dirty="0" smtClean="0">
                  <a:latin typeface="+mn-lt"/>
                </a:rPr>
                <a:t> - 5 staff</a:t>
              </a:r>
              <a:endParaRPr lang="fr-FR" altLang="fr-FR" sz="1200" dirty="0">
                <a:latin typeface="+mn-lt"/>
              </a:endParaRPr>
            </a:p>
          </p:txBody>
        </p:sp>
      </p:grpSp>
      <p:grpSp>
        <p:nvGrpSpPr>
          <p:cNvPr id="17" name="Groupe 128"/>
          <p:cNvGrpSpPr/>
          <p:nvPr/>
        </p:nvGrpSpPr>
        <p:grpSpPr>
          <a:xfrm>
            <a:off x="70221" y="2299951"/>
            <a:ext cx="1472963" cy="3838714"/>
            <a:chOff x="59084" y="2005550"/>
            <a:chExt cx="1472963" cy="3838714"/>
          </a:xfrm>
        </p:grpSpPr>
        <p:sp>
          <p:nvSpPr>
            <p:cNvPr id="26" name="AutoShape 175"/>
            <p:cNvSpPr>
              <a:spLocks noChangeArrowheads="1"/>
            </p:cNvSpPr>
            <p:nvPr/>
          </p:nvSpPr>
          <p:spPr bwMode="auto">
            <a:xfrm>
              <a:off x="128517" y="2005550"/>
              <a:ext cx="1334044" cy="383871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accent5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fr-FR" sz="1200">
                <a:latin typeface="+mn-lt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28517" y="2047834"/>
              <a:ext cx="1331852" cy="80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altLang="fr-FR" sz="1200" b="1" dirty="0" smtClean="0">
                  <a:latin typeface="+mn-lt"/>
                </a:rPr>
                <a:t>Software development</a:t>
              </a:r>
              <a:endParaRPr lang="fr-FR" altLang="fr-FR" sz="1200" b="1" dirty="0">
                <a:latin typeface="+mn-lt"/>
              </a:endParaRPr>
            </a:p>
            <a:p>
              <a:pPr algn="ctr" eaLnBrk="1" hangingPunct="1"/>
              <a:endParaRPr lang="fr-FR" altLang="fr-FR" sz="1000" dirty="0">
                <a:latin typeface="+mn-lt"/>
              </a:endParaRPr>
            </a:p>
            <a:p>
              <a:pPr algn="ctr" eaLnBrk="1" hangingPunct="1"/>
              <a:endParaRPr lang="fr-FR" altLang="fr-FR" sz="1000" dirty="0">
                <a:latin typeface="+mn-lt"/>
              </a:endParaRPr>
            </a:p>
          </p:txBody>
        </p:sp>
        <p:sp>
          <p:nvSpPr>
            <p:cNvPr id="28" name="Rectangle 87"/>
            <p:cNvSpPr>
              <a:spLocks noChangeArrowheads="1"/>
            </p:cNvSpPr>
            <p:nvPr/>
          </p:nvSpPr>
          <p:spPr bwMode="auto">
            <a:xfrm>
              <a:off x="59084" y="2636437"/>
              <a:ext cx="14729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200" dirty="0" smtClean="0">
                  <a:latin typeface="+mn-lt"/>
                </a:rPr>
                <a:t>Section </a:t>
              </a:r>
              <a:r>
                <a:rPr lang="fr-FR" altLang="fr-FR" sz="1200" b="1" dirty="0" smtClean="0">
                  <a:latin typeface="+mn-lt"/>
                </a:rPr>
                <a:t>CCS</a:t>
              </a:r>
            </a:p>
            <a:p>
              <a:pPr algn="ctr" eaLnBrk="1" hangingPunct="1"/>
              <a:endParaRPr lang="fr-FR" altLang="fr-FR" sz="1200" dirty="0" smtClean="0">
                <a:latin typeface="+mn-lt"/>
              </a:endParaRPr>
            </a:p>
            <a:p>
              <a:pPr algn="ctr" eaLnBrk="1" hangingPunct="1"/>
              <a:r>
                <a:rPr lang="fr-FR" altLang="fr-FR" sz="1200" dirty="0" err="1">
                  <a:latin typeface="+mn-lt"/>
                </a:rPr>
                <a:t>Converter</a:t>
              </a:r>
              <a:r>
                <a:rPr lang="fr-FR" altLang="fr-FR" sz="1200" dirty="0">
                  <a:latin typeface="+mn-lt"/>
                </a:rPr>
                <a:t> Control Software </a:t>
              </a:r>
              <a:r>
                <a:rPr lang="fr-FR" altLang="fr-FR" sz="1200" dirty="0" smtClean="0">
                  <a:latin typeface="+mn-lt"/>
                </a:rPr>
                <a:t> - </a:t>
              </a:r>
              <a:r>
                <a:rPr lang="fr-FR" altLang="fr-FR" sz="1200" dirty="0">
                  <a:latin typeface="+mn-lt"/>
                </a:rPr>
                <a:t>5 staff</a:t>
              </a:r>
            </a:p>
          </p:txBody>
        </p:sp>
      </p:grpSp>
      <p:grpSp>
        <p:nvGrpSpPr>
          <p:cNvPr id="18" name="Groupe 129"/>
          <p:cNvGrpSpPr/>
          <p:nvPr/>
        </p:nvGrpSpPr>
        <p:grpSpPr>
          <a:xfrm>
            <a:off x="3122057" y="2291834"/>
            <a:ext cx="2681000" cy="3846831"/>
            <a:chOff x="3110920" y="1997433"/>
            <a:chExt cx="2681000" cy="3846831"/>
          </a:xfrm>
        </p:grpSpPr>
        <p:sp>
          <p:nvSpPr>
            <p:cNvPr id="23" name="AutoShape 175"/>
            <p:cNvSpPr>
              <a:spLocks noChangeArrowheads="1"/>
            </p:cNvSpPr>
            <p:nvPr/>
          </p:nvSpPr>
          <p:spPr bwMode="auto">
            <a:xfrm>
              <a:off x="3110920" y="1997433"/>
              <a:ext cx="2681000" cy="38468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accent5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fr-FR" sz="1200">
                <a:latin typeface="+mn-lt"/>
              </a:endParaRPr>
            </a:p>
          </p:txBody>
        </p:sp>
        <p:sp>
          <p:nvSpPr>
            <p:cNvPr id="24" name="Rectangle 87"/>
            <p:cNvSpPr>
              <a:spLocks noChangeArrowheads="1"/>
            </p:cNvSpPr>
            <p:nvPr/>
          </p:nvSpPr>
          <p:spPr bwMode="auto">
            <a:xfrm>
              <a:off x="3193630" y="2047115"/>
              <a:ext cx="259829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 smtClean="0">
                  <a:latin typeface="+mn-lt"/>
                </a:rPr>
                <a:t>Power </a:t>
              </a:r>
              <a:r>
                <a:rPr lang="fr-FR" altLang="fr-FR" sz="1200" b="1" dirty="0" err="1" smtClean="0">
                  <a:latin typeface="+mn-lt"/>
                </a:rPr>
                <a:t>Converter</a:t>
              </a:r>
              <a:r>
                <a:rPr lang="fr-FR" altLang="fr-FR" sz="1200" b="1" dirty="0" smtClean="0">
                  <a:latin typeface="+mn-lt"/>
                </a:rPr>
                <a:t> design</a:t>
              </a:r>
              <a:endParaRPr lang="fr-FR" altLang="fr-FR" sz="1200" b="1" dirty="0">
                <a:latin typeface="+mn-lt"/>
              </a:endParaRPr>
            </a:p>
            <a:p>
              <a:pPr algn="ctr" eaLnBrk="1" hangingPunct="1"/>
              <a:r>
                <a:rPr lang="fr-FR" altLang="fr-FR" sz="900" dirty="0" smtClean="0">
                  <a:latin typeface="+mn-lt"/>
                </a:rPr>
                <a:t>(few </a:t>
              </a:r>
              <a:r>
                <a:rPr lang="fr-FR" altLang="fr-FR" sz="900" dirty="0" err="1" smtClean="0">
                  <a:latin typeface="+mn-lt"/>
                </a:rPr>
                <a:t>kVA</a:t>
              </a:r>
              <a:r>
                <a:rPr lang="fr-FR" altLang="fr-FR" sz="900" dirty="0" smtClean="0">
                  <a:latin typeface="+mn-lt"/>
                </a:rPr>
                <a:t> to </a:t>
              </a:r>
              <a:r>
                <a:rPr lang="fr-FR" altLang="fr-FR" sz="900" dirty="0" err="1" smtClean="0">
                  <a:latin typeface="+mn-lt"/>
                </a:rPr>
                <a:t>hundreds</a:t>
              </a:r>
              <a:r>
                <a:rPr lang="fr-FR" altLang="fr-FR" sz="900" dirty="0" smtClean="0">
                  <a:latin typeface="+mn-lt"/>
                </a:rPr>
                <a:t> </a:t>
              </a:r>
              <a:r>
                <a:rPr lang="fr-FR" altLang="fr-FR" sz="900" dirty="0">
                  <a:latin typeface="+mn-lt"/>
                </a:rPr>
                <a:t>MVA)</a:t>
              </a:r>
            </a:p>
          </p:txBody>
        </p:sp>
        <p:sp>
          <p:nvSpPr>
            <p:cNvPr id="25" name="Rectangle 87"/>
            <p:cNvSpPr>
              <a:spLocks noChangeArrowheads="1"/>
            </p:cNvSpPr>
            <p:nvPr/>
          </p:nvSpPr>
          <p:spPr bwMode="auto">
            <a:xfrm>
              <a:off x="3156558" y="2657703"/>
              <a:ext cx="252730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1200" u="sng" dirty="0">
                  <a:latin typeface="+mn-lt"/>
                </a:rPr>
                <a:t>Sections:</a:t>
              </a:r>
            </a:p>
            <a:p>
              <a:pPr indent="-171450"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dirty="0">
                  <a:latin typeface="+mn-lt"/>
                </a:rPr>
                <a:t>FPC</a:t>
              </a:r>
              <a:r>
                <a:rPr lang="fr-FR" altLang="fr-FR" sz="1200" dirty="0">
                  <a:latin typeface="+mn-lt"/>
                </a:rPr>
                <a:t>: </a:t>
              </a:r>
              <a:r>
                <a:rPr lang="fr-FR" altLang="fr-FR" sz="1200" dirty="0" smtClean="0">
                  <a:latin typeface="+mn-lt"/>
                </a:rPr>
                <a:t> </a:t>
              </a:r>
              <a:r>
                <a:rPr lang="fr-FR" altLang="fr-FR" sz="1200" dirty="0" err="1" smtClean="0">
                  <a:latin typeface="+mn-lt"/>
                </a:rPr>
                <a:t>Fast</a:t>
              </a:r>
              <a:r>
                <a:rPr lang="fr-FR" altLang="fr-FR" sz="1200" dirty="0" smtClean="0">
                  <a:latin typeface="+mn-lt"/>
                </a:rPr>
                <a:t> </a:t>
              </a:r>
              <a:r>
                <a:rPr lang="fr-FR" altLang="fr-FR" sz="1200" dirty="0" err="1">
                  <a:latin typeface="+mn-lt"/>
                </a:rPr>
                <a:t>Pulsed</a:t>
              </a:r>
              <a:r>
                <a:rPr lang="fr-FR" altLang="fr-FR" sz="1200" dirty="0">
                  <a:latin typeface="+mn-lt"/>
                </a:rPr>
                <a:t> </a:t>
              </a:r>
              <a:r>
                <a:rPr lang="fr-FR" altLang="fr-FR" sz="1200" dirty="0" smtClean="0">
                  <a:latin typeface="+mn-lt"/>
                </a:rPr>
                <a:t>PC  - 8 staff</a:t>
              </a:r>
              <a:endParaRPr lang="fr-FR" altLang="fr-FR" sz="1200" dirty="0">
                <a:latin typeface="+mn-lt"/>
              </a:endParaRPr>
            </a:p>
            <a:p>
              <a:pPr indent="-171450"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dirty="0">
                  <a:latin typeface="+mn-lt"/>
                </a:rPr>
                <a:t>LPC</a:t>
              </a:r>
              <a:r>
                <a:rPr lang="fr-FR" altLang="fr-FR" sz="1200" dirty="0">
                  <a:latin typeface="+mn-lt"/>
                </a:rPr>
                <a:t>:  </a:t>
              </a:r>
              <a:r>
                <a:rPr lang="fr-FR" altLang="fr-FR" sz="1200" dirty="0" err="1">
                  <a:latin typeface="+mn-lt"/>
                </a:rPr>
                <a:t>Low</a:t>
              </a:r>
              <a:r>
                <a:rPr lang="fr-FR" altLang="fr-FR" sz="1200" dirty="0">
                  <a:latin typeface="+mn-lt"/>
                </a:rPr>
                <a:t> </a:t>
              </a:r>
              <a:r>
                <a:rPr lang="fr-FR" altLang="fr-FR" sz="1200" dirty="0" smtClean="0">
                  <a:latin typeface="+mn-lt"/>
                </a:rPr>
                <a:t>PC  - 10 staff</a:t>
              </a:r>
              <a:endParaRPr lang="fr-FR" altLang="fr-FR" sz="1200" dirty="0">
                <a:latin typeface="+mn-lt"/>
              </a:endParaRPr>
            </a:p>
            <a:p>
              <a:pPr indent="-171450"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dirty="0">
                  <a:latin typeface="+mn-lt"/>
                </a:rPr>
                <a:t>MPC</a:t>
              </a:r>
              <a:r>
                <a:rPr lang="fr-FR" altLang="fr-FR" sz="1200" dirty="0">
                  <a:latin typeface="+mn-lt"/>
                </a:rPr>
                <a:t>: Medium </a:t>
              </a:r>
              <a:r>
                <a:rPr lang="fr-FR" altLang="fr-FR" sz="1200" dirty="0" smtClean="0">
                  <a:latin typeface="+mn-lt"/>
                </a:rPr>
                <a:t>PC  - 10 staff</a:t>
              </a:r>
              <a:endParaRPr lang="fr-FR" altLang="fr-FR" sz="1200" dirty="0">
                <a:latin typeface="+mn-lt"/>
              </a:endParaRPr>
            </a:p>
            <a:p>
              <a:pPr indent="-171450"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dirty="0">
                  <a:latin typeface="+mn-lt"/>
                </a:rPr>
                <a:t>HPC</a:t>
              </a:r>
              <a:r>
                <a:rPr lang="fr-FR" altLang="fr-FR" sz="1200" dirty="0">
                  <a:latin typeface="+mn-lt"/>
                </a:rPr>
                <a:t>: High </a:t>
              </a:r>
              <a:r>
                <a:rPr lang="fr-FR" altLang="fr-FR" sz="1200" dirty="0" smtClean="0">
                  <a:latin typeface="+mn-lt"/>
                </a:rPr>
                <a:t>PC   - 10 staff</a:t>
              </a:r>
              <a:endParaRPr lang="fr-FR" altLang="fr-FR" sz="1200" dirty="0">
                <a:latin typeface="+mn-lt"/>
              </a:endParaRPr>
            </a:p>
            <a:p>
              <a:pPr indent="-171450" eaLnBrk="1" hangingPunct="1">
                <a:buFont typeface="Arial" panose="020B0604020202020204" pitchFamily="34" charset="0"/>
                <a:buChar char="•"/>
              </a:pPr>
              <a:endParaRPr lang="fr-FR" altLang="fr-FR" sz="1200" dirty="0">
                <a:latin typeface="+mn-lt"/>
              </a:endParaRPr>
            </a:p>
          </p:txBody>
        </p:sp>
      </p:grpSp>
      <p:grpSp>
        <p:nvGrpSpPr>
          <p:cNvPr id="19" name="Groupe 130"/>
          <p:cNvGrpSpPr/>
          <p:nvPr/>
        </p:nvGrpSpPr>
        <p:grpSpPr>
          <a:xfrm>
            <a:off x="1415033" y="2291834"/>
            <a:ext cx="1802090" cy="3846831"/>
            <a:chOff x="1403896" y="1997433"/>
            <a:chExt cx="1802090" cy="3846831"/>
          </a:xfrm>
        </p:grpSpPr>
        <p:sp>
          <p:nvSpPr>
            <p:cNvPr id="20" name="AutoShape 175"/>
            <p:cNvSpPr>
              <a:spLocks noChangeArrowheads="1"/>
            </p:cNvSpPr>
            <p:nvPr/>
          </p:nvSpPr>
          <p:spPr bwMode="auto">
            <a:xfrm>
              <a:off x="1558287" y="1997433"/>
              <a:ext cx="1470851" cy="38468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accent5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fr-FR" sz="1200">
                <a:latin typeface="+mn-lt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1549364" y="2037614"/>
              <a:ext cx="14669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altLang="fr-FR" sz="1200" b="1" dirty="0" smtClean="0">
                  <a:latin typeface="+mn-lt"/>
                </a:rPr>
                <a:t>Electronic </a:t>
              </a:r>
            </a:p>
            <a:p>
              <a:pPr algn="ctr" eaLnBrk="1" hangingPunct="1"/>
              <a:r>
                <a:rPr lang="en-GB" altLang="fr-FR" sz="1200" b="1" dirty="0" smtClean="0">
                  <a:latin typeface="+mn-lt"/>
                </a:rPr>
                <a:t>design</a:t>
              </a:r>
              <a:endParaRPr lang="fr-FR" altLang="fr-FR" sz="1200" b="1" dirty="0">
                <a:latin typeface="+mn-lt"/>
              </a:endParaRPr>
            </a:p>
            <a:p>
              <a:pPr algn="ctr" eaLnBrk="1" hangingPunct="1"/>
              <a:endParaRPr lang="fr-FR" altLang="fr-FR" sz="1000" dirty="0">
                <a:latin typeface="+mn-lt"/>
              </a:endParaRPr>
            </a:p>
            <a:p>
              <a:pPr algn="ctr" eaLnBrk="1" hangingPunct="1"/>
              <a:endParaRPr lang="fr-FR" altLang="fr-FR" sz="1000" dirty="0">
                <a:latin typeface="+mn-lt"/>
              </a:endParaRPr>
            </a:p>
          </p:txBody>
        </p:sp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>
              <a:off x="1403896" y="2654101"/>
              <a:ext cx="180209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200" dirty="0" smtClean="0">
                  <a:latin typeface="+mn-lt"/>
                </a:rPr>
                <a:t>Section </a:t>
              </a:r>
              <a:r>
                <a:rPr lang="fr-FR" altLang="fr-FR" sz="1200" b="1" dirty="0" smtClean="0">
                  <a:latin typeface="+mn-lt"/>
                </a:rPr>
                <a:t>CCE</a:t>
              </a:r>
            </a:p>
            <a:p>
              <a:pPr algn="ctr" eaLnBrk="1" hangingPunct="1"/>
              <a:endParaRPr lang="fr-FR" altLang="fr-FR" sz="1200" dirty="0" smtClean="0">
                <a:latin typeface="+mn-lt"/>
              </a:endParaRPr>
            </a:p>
            <a:p>
              <a:pPr algn="ctr" eaLnBrk="1" hangingPunct="1"/>
              <a:r>
                <a:rPr lang="fr-FR" altLang="fr-FR" sz="1200" dirty="0" err="1" smtClean="0">
                  <a:latin typeface="+mn-lt"/>
                </a:rPr>
                <a:t>Converter</a:t>
              </a:r>
              <a:r>
                <a:rPr lang="fr-FR" altLang="fr-FR" sz="1200" dirty="0" smtClean="0">
                  <a:latin typeface="+mn-lt"/>
                </a:rPr>
                <a:t> Control Electronics  - 5 staff</a:t>
              </a:r>
              <a:endParaRPr lang="fr-FR" altLang="fr-FR" sz="1200" dirty="0">
                <a:latin typeface="+mn-lt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463387" y="1861998"/>
            <a:ext cx="0" cy="287466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5441" y="2144637"/>
            <a:ext cx="5745032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175"/>
          <p:cNvSpPr>
            <a:spLocks noChangeArrowheads="1"/>
          </p:cNvSpPr>
          <p:nvPr/>
        </p:nvSpPr>
        <p:spPr bwMode="auto">
          <a:xfrm>
            <a:off x="287524" y="1233193"/>
            <a:ext cx="2403475" cy="6463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accent5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FR" sz="1600" b="1" dirty="0" smtClean="0"/>
              <a:t>TE/EPC Group</a:t>
            </a:r>
          </a:p>
          <a:p>
            <a:pPr algn="ctr">
              <a:defRPr/>
            </a:pPr>
            <a:r>
              <a:rPr lang="fr-FR" sz="1050" b="1" dirty="0" smtClean="0"/>
              <a:t>8 Sections -  ~ 70 staff</a:t>
            </a:r>
            <a:endParaRPr lang="fr-FR" sz="1050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619489" y="5394535"/>
            <a:ext cx="1150635" cy="990801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36" name="Line 94"/>
          <p:cNvSpPr>
            <a:spLocks noChangeShapeType="1"/>
          </p:cNvSpPr>
          <p:nvPr/>
        </p:nvSpPr>
        <p:spPr bwMode="auto">
          <a:xfrm flipH="1" flipV="1">
            <a:off x="7401420" y="5402926"/>
            <a:ext cx="531137" cy="6582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Line 92"/>
          <p:cNvSpPr>
            <a:spLocks noChangeShapeType="1"/>
          </p:cNvSpPr>
          <p:nvPr/>
        </p:nvSpPr>
        <p:spPr bwMode="auto">
          <a:xfrm flipH="1" flipV="1">
            <a:off x="7952763" y="5206305"/>
            <a:ext cx="450947" cy="3764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Oval 69"/>
          <p:cNvSpPr>
            <a:spLocks noChangeArrowheads="1"/>
          </p:cNvSpPr>
          <p:nvPr/>
        </p:nvSpPr>
        <p:spPr bwMode="auto">
          <a:xfrm rot="19313165" flipH="1">
            <a:off x="8385328" y="5501881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39" name="Oval 70"/>
          <p:cNvSpPr>
            <a:spLocks noChangeArrowheads="1"/>
          </p:cNvSpPr>
          <p:nvPr/>
        </p:nvSpPr>
        <p:spPr bwMode="auto">
          <a:xfrm rot="19313165" flipH="1">
            <a:off x="8352434" y="5524254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0" name="Oval 74"/>
          <p:cNvSpPr>
            <a:spLocks noChangeArrowheads="1"/>
          </p:cNvSpPr>
          <p:nvPr/>
        </p:nvSpPr>
        <p:spPr bwMode="auto">
          <a:xfrm rot="19313165" flipH="1">
            <a:off x="8312769" y="5561254"/>
            <a:ext cx="103518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1" name="Oval 75"/>
          <p:cNvSpPr>
            <a:spLocks noChangeArrowheads="1"/>
          </p:cNvSpPr>
          <p:nvPr/>
        </p:nvSpPr>
        <p:spPr bwMode="auto">
          <a:xfrm rot="19313165" flipH="1">
            <a:off x="8272136" y="5598255"/>
            <a:ext cx="103518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2" name="Oval 76"/>
          <p:cNvSpPr>
            <a:spLocks noChangeArrowheads="1"/>
          </p:cNvSpPr>
          <p:nvPr/>
        </p:nvSpPr>
        <p:spPr bwMode="auto">
          <a:xfrm rot="19313165" flipH="1">
            <a:off x="8232469" y="5634395"/>
            <a:ext cx="103519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3" name="Oval 77"/>
          <p:cNvSpPr>
            <a:spLocks noChangeArrowheads="1"/>
          </p:cNvSpPr>
          <p:nvPr/>
        </p:nvSpPr>
        <p:spPr bwMode="auto">
          <a:xfrm rot="19313165" flipH="1">
            <a:off x="8191836" y="5670535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4" name="Oval 78"/>
          <p:cNvSpPr>
            <a:spLocks noChangeArrowheads="1"/>
          </p:cNvSpPr>
          <p:nvPr/>
        </p:nvSpPr>
        <p:spPr bwMode="auto">
          <a:xfrm rot="19313165" flipH="1">
            <a:off x="8151202" y="5707537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5" name="Oval 79"/>
          <p:cNvSpPr>
            <a:spLocks noChangeArrowheads="1"/>
          </p:cNvSpPr>
          <p:nvPr/>
        </p:nvSpPr>
        <p:spPr bwMode="auto">
          <a:xfrm rot="19313165" flipH="1">
            <a:off x="8111537" y="5744537"/>
            <a:ext cx="103518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6" name="Oval 80"/>
          <p:cNvSpPr>
            <a:spLocks noChangeArrowheads="1"/>
          </p:cNvSpPr>
          <p:nvPr/>
        </p:nvSpPr>
        <p:spPr bwMode="auto">
          <a:xfrm rot="19313165" flipH="1">
            <a:off x="8070903" y="5781538"/>
            <a:ext cx="103518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 rot="19313165" flipH="1">
            <a:off x="8031237" y="5817678"/>
            <a:ext cx="103519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8" name="Oval 82"/>
          <p:cNvSpPr>
            <a:spLocks noChangeArrowheads="1"/>
          </p:cNvSpPr>
          <p:nvPr/>
        </p:nvSpPr>
        <p:spPr bwMode="auto">
          <a:xfrm rot="19313165" flipH="1">
            <a:off x="7990604" y="5854679"/>
            <a:ext cx="103519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49" name="Oval 83"/>
          <p:cNvSpPr>
            <a:spLocks noChangeArrowheads="1"/>
          </p:cNvSpPr>
          <p:nvPr/>
        </p:nvSpPr>
        <p:spPr bwMode="auto">
          <a:xfrm rot="19313165" flipH="1">
            <a:off x="7949970" y="5890819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</a:endParaRPr>
          </a:p>
        </p:txBody>
      </p:sp>
      <p:sp>
        <p:nvSpPr>
          <p:cNvPr id="50" name="Line 93"/>
          <p:cNvSpPr>
            <a:spLocks noChangeShapeType="1"/>
          </p:cNvSpPr>
          <p:nvPr/>
        </p:nvSpPr>
        <p:spPr bwMode="auto">
          <a:xfrm flipH="1" flipV="1">
            <a:off x="4766844" y="5211066"/>
            <a:ext cx="3202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113"/>
          <p:cNvSpPr>
            <a:spLocks noChangeShapeType="1"/>
          </p:cNvSpPr>
          <p:nvPr/>
        </p:nvSpPr>
        <p:spPr bwMode="auto">
          <a:xfrm flipH="1" flipV="1">
            <a:off x="7571843" y="5605111"/>
            <a:ext cx="47646" cy="611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Line 67"/>
          <p:cNvSpPr>
            <a:spLocks noChangeShapeType="1"/>
          </p:cNvSpPr>
          <p:nvPr/>
        </p:nvSpPr>
        <p:spPr bwMode="auto">
          <a:xfrm flipH="1" flipV="1">
            <a:off x="7619489" y="5666232"/>
            <a:ext cx="9396" cy="2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Line 93"/>
          <p:cNvSpPr>
            <a:spLocks noChangeShapeType="1"/>
          </p:cNvSpPr>
          <p:nvPr/>
        </p:nvSpPr>
        <p:spPr bwMode="auto">
          <a:xfrm flipH="1" flipV="1">
            <a:off x="4766845" y="5407888"/>
            <a:ext cx="26481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4" name="Group 53"/>
          <p:cNvGrpSpPr/>
          <p:nvPr/>
        </p:nvGrpSpPr>
        <p:grpSpPr>
          <a:xfrm>
            <a:off x="4131424" y="4102251"/>
            <a:ext cx="791910" cy="1449590"/>
            <a:chOff x="4136706" y="1915280"/>
            <a:chExt cx="1303789" cy="2678232"/>
          </a:xfrm>
        </p:grpSpPr>
        <p:grpSp>
          <p:nvGrpSpPr>
            <p:cNvPr id="55" name="Group 69"/>
            <p:cNvGrpSpPr>
              <a:grpSpLocks/>
            </p:cNvGrpSpPr>
            <p:nvPr/>
          </p:nvGrpSpPr>
          <p:grpSpPr bwMode="auto">
            <a:xfrm flipH="1">
              <a:off x="4262171" y="1915280"/>
              <a:ext cx="1060194" cy="2566987"/>
              <a:chOff x="2524" y="1399"/>
              <a:chExt cx="536" cy="1617"/>
            </a:xfrm>
          </p:grpSpPr>
          <p:sp>
            <p:nvSpPr>
              <p:cNvPr id="59" name="Line 88"/>
              <p:cNvSpPr>
                <a:spLocks noChangeShapeType="1"/>
              </p:cNvSpPr>
              <p:nvPr/>
            </p:nvSpPr>
            <p:spPr bwMode="auto">
              <a:xfrm>
                <a:off x="2732" y="1821"/>
                <a:ext cx="0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89"/>
              <p:cNvSpPr>
                <a:spLocks noChangeShapeType="1"/>
              </p:cNvSpPr>
              <p:nvPr/>
            </p:nvSpPr>
            <p:spPr bwMode="auto">
              <a:xfrm>
                <a:off x="2811" y="1822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91"/>
              <p:cNvSpPr>
                <a:spLocks noChangeShapeType="1"/>
              </p:cNvSpPr>
              <p:nvPr/>
            </p:nvSpPr>
            <p:spPr bwMode="auto">
              <a:xfrm>
                <a:off x="2896" y="1821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101"/>
              <p:cNvSpPr>
                <a:spLocks noChangeShapeType="1"/>
              </p:cNvSpPr>
              <p:nvPr/>
            </p:nvSpPr>
            <p:spPr bwMode="auto">
              <a:xfrm flipH="1" flipV="1">
                <a:off x="2679" y="1684"/>
                <a:ext cx="51" cy="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102"/>
              <p:cNvSpPr>
                <a:spLocks noChangeShapeType="1"/>
              </p:cNvSpPr>
              <p:nvPr/>
            </p:nvSpPr>
            <p:spPr bwMode="auto">
              <a:xfrm flipH="1" flipV="1">
                <a:off x="2757" y="1684"/>
                <a:ext cx="51" cy="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103"/>
              <p:cNvSpPr>
                <a:spLocks noChangeShapeType="1"/>
              </p:cNvSpPr>
              <p:nvPr/>
            </p:nvSpPr>
            <p:spPr bwMode="auto">
              <a:xfrm flipH="1" flipV="1">
                <a:off x="2844" y="1684"/>
                <a:ext cx="51" cy="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104"/>
              <p:cNvSpPr>
                <a:spLocks noChangeShapeType="1"/>
              </p:cNvSpPr>
              <p:nvPr/>
            </p:nvSpPr>
            <p:spPr bwMode="auto">
              <a:xfrm flipV="1">
                <a:off x="2721" y="1399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105"/>
              <p:cNvSpPr>
                <a:spLocks noChangeShapeType="1"/>
              </p:cNvSpPr>
              <p:nvPr/>
            </p:nvSpPr>
            <p:spPr bwMode="auto">
              <a:xfrm flipV="1">
                <a:off x="2802" y="1399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106"/>
              <p:cNvSpPr>
                <a:spLocks noChangeShapeType="1"/>
              </p:cNvSpPr>
              <p:nvPr/>
            </p:nvSpPr>
            <p:spPr bwMode="auto">
              <a:xfrm flipV="1">
                <a:off x="2886" y="1399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Oval 97"/>
              <p:cNvSpPr>
                <a:spLocks noChangeArrowheads="1"/>
              </p:cNvSpPr>
              <p:nvPr/>
            </p:nvSpPr>
            <p:spPr bwMode="auto">
              <a:xfrm>
                <a:off x="2713" y="1790"/>
                <a:ext cx="38" cy="5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+mn-lt"/>
                </a:endParaRPr>
              </a:p>
            </p:txBody>
          </p:sp>
          <p:sp>
            <p:nvSpPr>
              <p:cNvPr id="69" name="Line 98"/>
              <p:cNvSpPr>
                <a:spLocks noChangeShapeType="1"/>
              </p:cNvSpPr>
              <p:nvPr/>
            </p:nvSpPr>
            <p:spPr bwMode="auto">
              <a:xfrm>
                <a:off x="2733" y="179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Oval 99"/>
              <p:cNvSpPr>
                <a:spLocks noChangeArrowheads="1"/>
              </p:cNvSpPr>
              <p:nvPr/>
            </p:nvSpPr>
            <p:spPr bwMode="auto">
              <a:xfrm>
                <a:off x="2791" y="1790"/>
                <a:ext cx="38" cy="5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+mn-lt"/>
                </a:endParaRPr>
              </a:p>
            </p:txBody>
          </p:sp>
          <p:sp>
            <p:nvSpPr>
              <p:cNvPr id="71" name="Oval 100"/>
              <p:cNvSpPr>
                <a:spLocks noChangeArrowheads="1"/>
              </p:cNvSpPr>
              <p:nvPr/>
            </p:nvSpPr>
            <p:spPr bwMode="auto">
              <a:xfrm>
                <a:off x="2878" y="1790"/>
                <a:ext cx="38" cy="5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+mn-lt"/>
                </a:endParaRPr>
              </a:p>
            </p:txBody>
          </p:sp>
          <p:grpSp>
            <p:nvGrpSpPr>
              <p:cNvPr id="72" name="Group 68"/>
              <p:cNvGrpSpPr>
                <a:grpSpLocks/>
              </p:cNvGrpSpPr>
              <p:nvPr/>
            </p:nvGrpSpPr>
            <p:grpSpPr bwMode="auto">
              <a:xfrm>
                <a:off x="2524" y="2042"/>
                <a:ext cx="536" cy="974"/>
                <a:chOff x="2524" y="2042"/>
                <a:chExt cx="536" cy="974"/>
              </a:xfrm>
            </p:grpSpPr>
            <p:sp>
              <p:nvSpPr>
                <p:cNvPr id="73" name="Rectangle 86"/>
                <p:cNvSpPr>
                  <a:spLocks noChangeArrowheads="1"/>
                </p:cNvSpPr>
                <p:nvPr/>
              </p:nvSpPr>
              <p:spPr bwMode="auto">
                <a:xfrm>
                  <a:off x="2524" y="2042"/>
                  <a:ext cx="536" cy="97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>
                    <a:latin typeface="+mn-lt"/>
                  </a:endParaRPr>
                </a:p>
              </p:txBody>
            </p:sp>
            <p:sp>
              <p:nvSpPr>
                <p:cNvPr id="75" name="Line 108"/>
                <p:cNvSpPr>
                  <a:spLocks noChangeShapeType="1"/>
                </p:cNvSpPr>
                <p:nvPr/>
              </p:nvSpPr>
              <p:spPr bwMode="auto">
                <a:xfrm>
                  <a:off x="2543" y="2046"/>
                  <a:ext cx="517" cy="9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>
              <a:off x="4723362" y="4027355"/>
              <a:ext cx="612775" cy="454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000" b="1" dirty="0">
                  <a:cs typeface="Arial" charset="0"/>
                </a:rPr>
                <a:t>DC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77075" y="3045899"/>
              <a:ext cx="614362" cy="454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000" b="1" dirty="0">
                  <a:cs typeface="Arial" charset="0"/>
                </a:rPr>
                <a:t>AC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136706" y="2764594"/>
              <a:ext cx="1303789" cy="18289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0" name="Straight Connector 79"/>
          <p:cNvCxnSpPr/>
          <p:nvPr/>
        </p:nvCxnSpPr>
        <p:spPr>
          <a:xfrm flipV="1">
            <a:off x="7619489" y="6067817"/>
            <a:ext cx="368873" cy="317519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81" name="Group 135"/>
          <p:cNvGrpSpPr>
            <a:grpSpLocks/>
          </p:cNvGrpSpPr>
          <p:nvPr/>
        </p:nvGrpSpPr>
        <p:grpSpPr bwMode="auto">
          <a:xfrm>
            <a:off x="548008" y="3930211"/>
            <a:ext cx="542925" cy="508000"/>
            <a:chOff x="4552" y="3359"/>
            <a:chExt cx="684" cy="640"/>
          </a:xfrm>
        </p:grpSpPr>
        <p:pic>
          <p:nvPicPr>
            <p:cNvPr id="82" name="Picture 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3359"/>
              <a:ext cx="6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" y="3423"/>
              <a:ext cx="551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Rounded Rectangle 83"/>
          <p:cNvSpPr/>
          <p:nvPr/>
        </p:nvSpPr>
        <p:spPr>
          <a:xfrm>
            <a:off x="503040" y="3863865"/>
            <a:ext cx="632859" cy="6406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937303" y="5834929"/>
            <a:ext cx="4602384" cy="0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535231" y="5418678"/>
            <a:ext cx="4456" cy="416252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400539" y="5277249"/>
            <a:ext cx="311624" cy="277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AutoShape 66"/>
          <p:cNvSpPr>
            <a:spLocks noChangeArrowheads="1"/>
          </p:cNvSpPr>
          <p:nvPr/>
        </p:nvSpPr>
        <p:spPr bwMode="auto">
          <a:xfrm rot="10800000" flipH="1">
            <a:off x="6499490" y="5336755"/>
            <a:ext cx="88874" cy="163846"/>
          </a:xfrm>
          <a:prstGeom prst="flowChartMagneticDrum">
            <a:avLst/>
          </a:prstGeom>
          <a:gradFill rotWithShape="1">
            <a:gsLst>
              <a:gs pos="0">
                <a:srgbClr val="FD0000"/>
              </a:gs>
              <a:gs pos="50000">
                <a:srgbClr val="750000"/>
              </a:gs>
              <a:gs pos="100000">
                <a:srgbClr val="FD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algn="ctr" eaLnBrk="1" hangingPunct="1"/>
            <a:endParaRPr lang="fr-FR" altLang="fr-FR">
              <a:latin typeface="+mn-lt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796821" y="4894449"/>
            <a:ext cx="300038" cy="300038"/>
            <a:chOff x="5435600" y="3997325"/>
            <a:chExt cx="300038" cy="300038"/>
          </a:xfrm>
        </p:grpSpPr>
        <p:sp>
          <p:nvSpPr>
            <p:cNvPr id="90" name="Oval 115"/>
            <p:cNvSpPr>
              <a:spLocks noChangeArrowheads="1"/>
            </p:cNvSpPr>
            <p:nvPr/>
          </p:nvSpPr>
          <p:spPr bwMode="auto">
            <a:xfrm>
              <a:off x="5435600" y="3997325"/>
              <a:ext cx="300038" cy="300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fr-FR">
                <a:latin typeface="+mn-lt"/>
              </a:endParaRPr>
            </a:p>
          </p:txBody>
        </p:sp>
        <p:sp>
          <p:nvSpPr>
            <p:cNvPr id="91" name="Line 116"/>
            <p:cNvSpPr>
              <a:spLocks noChangeShapeType="1"/>
            </p:cNvSpPr>
            <p:nvPr/>
          </p:nvSpPr>
          <p:spPr bwMode="auto">
            <a:xfrm>
              <a:off x="5478463" y="4040188"/>
              <a:ext cx="204787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Line 117"/>
            <p:cNvSpPr>
              <a:spLocks noChangeShapeType="1"/>
            </p:cNvSpPr>
            <p:nvPr/>
          </p:nvSpPr>
          <p:spPr bwMode="auto">
            <a:xfrm flipV="1">
              <a:off x="5478463" y="4035425"/>
              <a:ext cx="2143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3" name="Line 124"/>
          <p:cNvSpPr>
            <a:spLocks noChangeShapeType="1"/>
          </p:cNvSpPr>
          <p:nvPr/>
        </p:nvSpPr>
        <p:spPr bwMode="auto">
          <a:xfrm>
            <a:off x="675681" y="5053422"/>
            <a:ext cx="11116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37301" y="5200838"/>
            <a:ext cx="0" cy="634091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42648" y="4713166"/>
            <a:ext cx="1331944" cy="6406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Line 124"/>
          <p:cNvSpPr>
            <a:spLocks noChangeShapeType="1"/>
          </p:cNvSpPr>
          <p:nvPr/>
        </p:nvSpPr>
        <p:spPr bwMode="auto">
          <a:xfrm>
            <a:off x="2096859" y="5053422"/>
            <a:ext cx="211077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2247042" y="4859318"/>
            <a:ext cx="641163" cy="3703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r>
              <a:rPr lang="en-GB" sz="1400" dirty="0" smtClean="0"/>
              <a:t>Reg.</a:t>
            </a:r>
            <a:endParaRPr lang="en-GB" sz="1400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6535231" y="2144637"/>
            <a:ext cx="1660187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798298" y="1248061"/>
            <a:ext cx="6274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I</a:t>
            </a:r>
            <a:r>
              <a:rPr lang="en-US" sz="1200" dirty="0" smtClean="0"/>
              <a:t>n </a:t>
            </a:r>
            <a:r>
              <a:rPr lang="en-US" sz="1200" dirty="0"/>
              <a:t>charge of the design, development, procurement, construction, installation, operation and maintenance of electrical power systems for all accelerators, transfer lines, experimental areas and tests facilities at CERN</a:t>
            </a:r>
            <a:endParaRPr lang="fr-FR" sz="1200" dirty="0"/>
          </a:p>
        </p:txBody>
      </p:sp>
      <p:cxnSp>
        <p:nvCxnSpPr>
          <p:cNvPr id="100" name="Straight Connector 122"/>
          <p:cNvCxnSpPr/>
          <p:nvPr/>
        </p:nvCxnSpPr>
        <p:spPr>
          <a:xfrm rot="5400000" flipH="1" flipV="1">
            <a:off x="8056059" y="2279487"/>
            <a:ext cx="26004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7415363" y="2761308"/>
            <a:ext cx="1541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Maintenance management</a:t>
            </a:r>
            <a:endParaRPr lang="fr-FR" sz="1600" dirty="0"/>
          </a:p>
        </p:txBody>
      </p:sp>
      <p:sp>
        <p:nvSpPr>
          <p:cNvPr id="102" name="Rectangle 101"/>
          <p:cNvSpPr/>
          <p:nvPr/>
        </p:nvSpPr>
        <p:spPr>
          <a:xfrm>
            <a:off x="7642539" y="5449840"/>
            <a:ext cx="24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</a:t>
            </a:r>
            <a:endParaRPr lang="fr-FR" sz="1600" dirty="0"/>
          </a:p>
        </p:txBody>
      </p:sp>
      <p:grpSp>
        <p:nvGrpSpPr>
          <p:cNvPr id="103" name="Groupe 228"/>
          <p:cNvGrpSpPr/>
          <p:nvPr/>
        </p:nvGrpSpPr>
        <p:grpSpPr>
          <a:xfrm>
            <a:off x="7290434" y="2301781"/>
            <a:ext cx="1782635" cy="2412108"/>
            <a:chOff x="7279297" y="2007380"/>
            <a:chExt cx="1782635" cy="2412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4" name="Group 114"/>
            <p:cNvGrpSpPr/>
            <p:nvPr/>
          </p:nvGrpSpPr>
          <p:grpSpPr>
            <a:xfrm>
              <a:off x="7320188" y="2007380"/>
              <a:ext cx="1712871" cy="2412108"/>
              <a:chOff x="4464407" y="2498725"/>
              <a:chExt cx="1350083" cy="3430974"/>
            </a:xfrm>
          </p:grpSpPr>
          <p:sp>
            <p:nvSpPr>
              <p:cNvPr id="106" name="AutoShape 175"/>
              <p:cNvSpPr>
                <a:spLocks noChangeArrowheads="1"/>
              </p:cNvSpPr>
              <p:nvPr/>
            </p:nvSpPr>
            <p:spPr bwMode="auto">
              <a:xfrm>
                <a:off x="4472548" y="2498725"/>
                <a:ext cx="1341942" cy="343097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 sz="1200">
                  <a:latin typeface="+mn-lt"/>
                </a:endParaRPr>
              </a:p>
            </p:txBody>
          </p:sp>
          <p:sp>
            <p:nvSpPr>
              <p:cNvPr id="107" name="Text Box 27"/>
              <p:cNvSpPr txBox="1">
                <a:spLocks noChangeArrowheads="1"/>
              </p:cNvSpPr>
              <p:nvPr/>
            </p:nvSpPr>
            <p:spPr bwMode="auto">
              <a:xfrm>
                <a:off x="4464407" y="2555877"/>
                <a:ext cx="1338356" cy="1357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fr-FR" sz="1200" b="1" dirty="0" smtClean="0">
                    <a:latin typeface="+mn-lt"/>
                  </a:rPr>
                  <a:t>Maintenance Management Support</a:t>
                </a:r>
              </a:p>
              <a:p>
                <a:pPr algn="ctr" eaLnBrk="1" hangingPunct="1"/>
                <a:endParaRPr lang="fr-FR" altLang="fr-FR" sz="1000" dirty="0">
                  <a:latin typeface="+mn-lt"/>
                </a:endParaRPr>
              </a:p>
              <a:p>
                <a:pPr algn="ctr" eaLnBrk="1" hangingPunct="1"/>
                <a:endParaRPr lang="fr-FR" altLang="fr-FR" sz="1000" dirty="0">
                  <a:latin typeface="+mn-lt"/>
                </a:endParaRPr>
              </a:p>
            </p:txBody>
          </p:sp>
        </p:grpSp>
        <p:sp>
          <p:nvSpPr>
            <p:cNvPr id="105" name="Rectangle 87"/>
            <p:cNvSpPr>
              <a:spLocks noChangeArrowheads="1"/>
            </p:cNvSpPr>
            <p:nvPr/>
          </p:nvSpPr>
          <p:spPr bwMode="auto">
            <a:xfrm>
              <a:off x="7279297" y="2759295"/>
              <a:ext cx="178263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200" dirty="0" smtClean="0">
                  <a:latin typeface="+mn-lt"/>
                </a:rPr>
                <a:t>Section </a:t>
              </a:r>
              <a:r>
                <a:rPr lang="fr-FR" altLang="fr-FR" sz="1200" b="1" dirty="0" smtClean="0">
                  <a:latin typeface="+mn-lt"/>
                </a:rPr>
                <a:t>OMS</a:t>
              </a:r>
            </a:p>
            <a:p>
              <a:pPr algn="ctr" eaLnBrk="1" hangingPunct="1"/>
              <a:endParaRPr lang="fr-FR" altLang="fr-FR" sz="1200" dirty="0" smtClean="0">
                <a:latin typeface="+mn-lt"/>
              </a:endParaRPr>
            </a:p>
            <a:p>
              <a:pPr algn="ctr" eaLnBrk="1" hangingPunct="1"/>
              <a:r>
                <a:rPr lang="fr-FR" altLang="fr-FR" sz="1200" dirty="0" err="1" smtClean="0">
                  <a:latin typeface="+mn-lt"/>
                </a:rPr>
                <a:t>Operation</a:t>
              </a:r>
              <a:r>
                <a:rPr lang="fr-FR" altLang="fr-FR" sz="1200" dirty="0" smtClean="0">
                  <a:latin typeface="+mn-lt"/>
                </a:rPr>
                <a:t> Maintenance Support - 15 staff</a:t>
              </a:r>
              <a:endParaRPr lang="fr-FR" altLang="fr-FR" sz="1200" dirty="0">
                <a:latin typeface="+mn-lt"/>
              </a:endParaRPr>
            </a:p>
          </p:txBody>
        </p:sp>
      </p:grpSp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764889" y="4713889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err="1"/>
              <a:t>I</a:t>
            </a:r>
            <a:r>
              <a:rPr lang="en-GB" sz="1600" baseline="-25000" dirty="0" err="1"/>
              <a:t>ref</a:t>
            </a:r>
            <a:endParaRPr lang="en-GB" sz="1600" baseline="-25000" dirty="0"/>
          </a:p>
        </p:txBody>
      </p:sp>
      <p:sp>
        <p:nvSpPr>
          <p:cNvPr id="111" name="Rectangle 110"/>
          <p:cNvSpPr/>
          <p:nvPr/>
        </p:nvSpPr>
        <p:spPr>
          <a:xfrm rot="19066941">
            <a:off x="8050004" y="5986486"/>
            <a:ext cx="751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Magnet</a:t>
            </a:r>
            <a:endParaRPr lang="fr-FR" sz="1100" dirty="0"/>
          </a:p>
        </p:txBody>
      </p:sp>
      <p:sp>
        <p:nvSpPr>
          <p:cNvPr id="112" name="Line 108"/>
          <p:cNvSpPr>
            <a:spLocks noChangeShapeType="1"/>
          </p:cNvSpPr>
          <p:nvPr/>
        </p:nvSpPr>
        <p:spPr bwMode="auto">
          <a:xfrm flipH="1">
            <a:off x="4227836" y="4665908"/>
            <a:ext cx="620714" cy="825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74572"/>
              </p:ext>
            </p:extLst>
          </p:nvPr>
        </p:nvGraphicFramePr>
        <p:xfrm>
          <a:off x="171666" y="6215445"/>
          <a:ext cx="2887766" cy="41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551762"/>
              </p:ext>
            </p:extLst>
          </p:nvPr>
        </p:nvGraphicFramePr>
        <p:xfrm>
          <a:off x="3154663" y="6221744"/>
          <a:ext cx="2662951" cy="17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868309"/>
              </p:ext>
            </p:extLst>
          </p:nvPr>
        </p:nvGraphicFramePr>
        <p:xfrm>
          <a:off x="5901957" y="6146025"/>
          <a:ext cx="1326302" cy="69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18" name="Group 117"/>
          <p:cNvGrpSpPr/>
          <p:nvPr/>
        </p:nvGrpSpPr>
        <p:grpSpPr>
          <a:xfrm>
            <a:off x="171666" y="6534418"/>
            <a:ext cx="7054350" cy="160575"/>
            <a:chOff x="2600" y="0"/>
            <a:chExt cx="2660350" cy="170875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19" name="Chevron 118"/>
            <p:cNvSpPr/>
            <p:nvPr/>
          </p:nvSpPr>
          <p:spPr>
            <a:xfrm>
              <a:off x="2600" y="0"/>
              <a:ext cx="2660350" cy="170875"/>
            </a:xfrm>
            <a:prstGeom prst="chevron">
              <a:avLst/>
            </a:prstGeom>
            <a:grpFill/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20" name="Chevron 4"/>
            <p:cNvSpPr/>
            <p:nvPr/>
          </p:nvSpPr>
          <p:spPr>
            <a:xfrm>
              <a:off x="88038" y="0"/>
              <a:ext cx="2489475" cy="1708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CURRENT SOURCE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23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4" grpId="0">
        <p:bldAsOne/>
      </p:bldGraphic>
      <p:bldGraphic spid="115" grpId="0">
        <p:bldAsOne/>
      </p:bldGraphic>
      <p:bldGraphic spid="1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3548" y="872716"/>
            <a:ext cx="8517835" cy="5796644"/>
          </a:xfrm>
        </p:spPr>
        <p:txBody>
          <a:bodyPr/>
          <a:lstStyle/>
          <a:p>
            <a:pPr algn="ctr"/>
            <a:r>
              <a:rPr lang="en-GB" sz="2200" dirty="0" smtClean="0"/>
              <a:t>CERN Strategy for procurement</a:t>
            </a:r>
          </a:p>
          <a:p>
            <a:pPr algn="ctr"/>
            <a:endParaRPr lang="en-GB" sz="2200" b="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0" i="1" dirty="0" smtClean="0"/>
              <a:t>A current source is never procured/specified</a:t>
            </a:r>
            <a:r>
              <a:rPr lang="en-GB" sz="2200" b="0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The Controller is designed and procured by CERN,</a:t>
            </a:r>
          </a:p>
          <a:p>
            <a:pPr marL="891540" lvl="2" indent="-342900"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1600" kern="0" dirty="0"/>
              <a:t>Function Generator/Controller Version 3 (FGC3).</a:t>
            </a:r>
          </a:p>
          <a:p>
            <a:pPr marL="891540" lvl="2" indent="-342900"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1600" kern="0" dirty="0"/>
              <a:t>1400+ will be installed by the end of </a:t>
            </a:r>
            <a:r>
              <a:rPr lang="en-GB" sz="1600" kern="0" dirty="0" smtClean="0"/>
              <a:t>2020.</a:t>
            </a:r>
            <a:endParaRPr lang="en-GB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The high-precision current sensors are specified and procured by CERN,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0" dirty="0" smtClean="0"/>
              <a:t>The Voltage Source is designed/specified and procured by CERN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Specified Voltage source (external or internal design),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GB" sz="1800" b="0" dirty="0" smtClean="0"/>
              <a:t>Off-the-shelf Voltage source,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44624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  Introduction and strategy for procurement</a:t>
            </a:r>
          </a:p>
        </p:txBody>
      </p:sp>
      <p:sp>
        <p:nvSpPr>
          <p:cNvPr id="3" name="PB"/>
          <p:cNvSpPr/>
          <p:nvPr/>
        </p:nvSpPr>
        <p:spPr>
          <a:xfrm>
            <a:off x="889000" y="571500"/>
            <a:ext cx="495570" cy="381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ewable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Renewable energy presentation</Template>
  <TotalTime>46011</TotalTime>
  <Words>1592</Words>
  <Application>Microsoft Office PowerPoint</Application>
  <PresentationFormat>On-screen Show (4:3)</PresentationFormat>
  <Paragraphs>438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 Unicode MS</vt:lpstr>
      <vt:lpstr>Arial</vt:lpstr>
      <vt:lpstr>Arial Black</vt:lpstr>
      <vt:lpstr>Calibri</vt:lpstr>
      <vt:lpstr>Comic Sans MS</vt:lpstr>
      <vt:lpstr>Goudy Old Style</vt:lpstr>
      <vt:lpstr>Monotype Sorts</vt:lpstr>
      <vt:lpstr>Symbol</vt:lpstr>
      <vt:lpstr>Tahoma</vt:lpstr>
      <vt:lpstr>Times New Roman</vt:lpstr>
      <vt:lpstr>Verdana</vt:lpstr>
      <vt:lpstr>Wingdings</vt:lpstr>
      <vt:lpstr>Renewable energy presentation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Quentin King</dc:creator>
  <cp:lastModifiedBy>Gilles Legodec</cp:lastModifiedBy>
  <cp:revision>4941</cp:revision>
  <dcterms:created xsi:type="dcterms:W3CDTF">2010-01-18T15:31:57Z</dcterms:created>
  <dcterms:modified xsi:type="dcterms:W3CDTF">2016-05-19T09:01:39Z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TC103807031033</vt:lpwstr>
  </property>
</Properties>
</file>