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8" r:id="rId4"/>
    <p:sldId id="258" r:id="rId5"/>
    <p:sldId id="259" r:id="rId6"/>
    <p:sldId id="277" r:id="rId7"/>
    <p:sldId id="278" r:id="rId8"/>
    <p:sldId id="279" r:id="rId9"/>
    <p:sldId id="280" r:id="rId10"/>
    <p:sldId id="269" r:id="rId11"/>
    <p:sldId id="270" r:id="rId12"/>
    <p:sldId id="271" r:id="rId13"/>
    <p:sldId id="273" r:id="rId14"/>
    <p:sldId id="275" r:id="rId15"/>
    <p:sldId id="290" r:id="rId16"/>
    <p:sldId id="276" r:id="rId17"/>
    <p:sldId id="281" r:id="rId18"/>
    <p:sldId id="283" r:id="rId19"/>
    <p:sldId id="285" r:id="rId20"/>
    <p:sldId id="289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E0000"/>
    <a:srgbClr val="7E0000"/>
    <a:srgbClr val="9E7306"/>
    <a:srgbClr val="DA9E08"/>
    <a:srgbClr val="0053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314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F5D23-E60B-4078-8181-C63B86D000B6}" type="doc">
      <dgm:prSet loTypeId="urn:microsoft.com/office/officeart/2005/8/layout/chevron1" loCatId="process" qsTypeId="urn:microsoft.com/office/officeart/2005/8/quickstyle/simple3" qsCatId="simple" csTypeId="urn:microsoft.com/office/officeart/2005/8/colors/accent2_3" csCatId="accent2" phldr="1"/>
      <dgm:spPr/>
    </dgm:pt>
    <dgm:pt modelId="{59142F56-2351-46CD-BA52-2D1D9F12AFEB}" type="pres">
      <dgm:prSet presAssocID="{4F7F5D23-E60B-4078-8181-C63B86D000B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12BAD32-85CD-49CA-92B7-24051F513319}" type="presOf" srcId="{4F7F5D23-E60B-4078-8181-C63B86D000B6}" destId="{59142F56-2351-46CD-BA52-2D1D9F12AFE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F5D23-E60B-4078-8181-C63B86D000B6}" type="doc">
      <dgm:prSet loTypeId="urn:microsoft.com/office/officeart/2005/8/layout/chevron1" loCatId="process" qsTypeId="urn:microsoft.com/office/officeart/2005/8/quickstyle/simple3" qsCatId="simple" csTypeId="urn:microsoft.com/office/officeart/2005/8/colors/accent2_3" csCatId="accent2" phldr="1"/>
      <dgm:spPr/>
    </dgm:pt>
    <dgm:pt modelId="{59142F56-2351-46CD-BA52-2D1D9F12AFEB}" type="pres">
      <dgm:prSet presAssocID="{4F7F5D23-E60B-4078-8181-C63B86D000B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B20374C-952C-40BA-B3F9-05AE00E79EA0}" type="presOf" srcId="{4F7F5D23-E60B-4078-8181-C63B86D000B6}" destId="{59142F56-2351-46CD-BA52-2D1D9F12AFE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F3EFD-BA5E-4949-BC9B-B598311EEAA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6F47E-1760-444A-BC2C-23A95B448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EBCC-736C-4D93-A8B2-174989548B47}" type="datetimeFigureOut">
              <a:rPr lang="en-GB" smtClean="0"/>
              <a:pPr/>
              <a:t>23/05/2016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868FC-4DA0-46E8-970C-23543BDFE4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500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2725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246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918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1529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1788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6719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7305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969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630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402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559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8234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6319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486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344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868FC-4DA0-46E8-970C-23543BDFE4A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555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7558-A5B4-E842-B1DF-677745561FC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63EC-9147-6E43-B1C5-595DF9CCBB2A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5549-2B01-B242-8802-82B8589C809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0D1B-B268-524A-8345-D1626C161D9C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2D24-40FC-7D40-8933-20B3F8593012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3908-4EF1-FE48-AD15-A61E23EBC998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3D12-6D71-EA48-94D4-F90E3FF291D2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C4CC-83A5-5945-BB56-0701AF6952BE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CA52-547C-E34D-BE14-8174050EC035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0418-891E-6547-86F4-9C60FA69BAAC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6.x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3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5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6489" y="95903"/>
            <a:ext cx="815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voltage source performance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40190" y="901193"/>
            <a:ext cx="8686527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Procured in industry: a performance requirement specification must be written</a:t>
            </a:r>
            <a:endParaRPr lang="en-GB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The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Voltage Source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must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undergo </a:t>
            </a:r>
            <a:r>
              <a:rPr lang="pt-PT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acceptance tests to validate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performance</a:t>
            </a:r>
            <a:r>
              <a:rPr lang="pt-PT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!</a:t>
            </a:r>
          </a:p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Important specification parameters: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PT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Output noise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: frequency domain, time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domain</a:t>
            </a:r>
            <a:endParaRPr lang="pt-PT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 rot="19847642">
            <a:off x="1027570" y="4802998"/>
            <a:ext cx="2287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More on this </a:t>
            </a:r>
          </a:p>
          <a:p>
            <a:pPr algn="ctr"/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few slides ahead!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8206" y="2602258"/>
            <a:ext cx="3878368" cy="2969717"/>
            <a:chOff x="2119214" y="2622436"/>
            <a:chExt cx="5009348" cy="351010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9214" y="2622436"/>
              <a:ext cx="4742130" cy="95466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9214" y="3359059"/>
              <a:ext cx="5009348" cy="996854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5292" y="4119782"/>
              <a:ext cx="3442482" cy="201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440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72016" y="679327"/>
            <a:ext cx="87673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Controllability</a:t>
            </a:r>
            <a:r>
              <a:rPr lang="pt-PT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: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Resolution,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regulation uncertainty,  gain error</a:t>
            </a:r>
            <a:endParaRPr lang="pt-PT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Load: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Load range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Dynamics: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Step response, Slew rate, Bandwidth</a:t>
            </a:r>
            <a:endParaRPr lang="en-GB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834" y="1264102"/>
            <a:ext cx="4411260" cy="2162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9834" y="4130228"/>
            <a:ext cx="4299827" cy="13201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6489" y="95903"/>
            <a:ext cx="815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voltage source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30884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96308" y="815129"/>
            <a:ext cx="8785767" cy="416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Specification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of voltage source must take into account the current loop design and the expected range of loads, because:</a:t>
            </a:r>
            <a:endParaRPr lang="pt-PT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625475" lvl="1" indent="-263525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Power converter n</a:t>
            </a:r>
            <a:r>
              <a:rPr lang="pt-PT" sz="2000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oise </a:t>
            </a:r>
            <a:r>
              <a:rPr lang="pt-PT" sz="2000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below the </a:t>
            </a:r>
            <a:r>
              <a:rPr lang="pt-PT" sz="2000" b="1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current loop bandwidth</a:t>
            </a:r>
            <a:r>
              <a:rPr lang="pt-PT" sz="2000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pt-PT" sz="2000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is </a:t>
            </a:r>
            <a:r>
              <a:rPr lang="pt-PT" sz="2000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mostly determined by the </a:t>
            </a:r>
            <a:r>
              <a:rPr lang="pt-PT" sz="2000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current loop</a:t>
            </a:r>
          </a:p>
          <a:p>
            <a:pPr marL="625475" lvl="1" indent="-263525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Power 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converter 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n</a:t>
            </a:r>
            <a:r>
              <a:rPr lang="pt-PT" sz="2000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oise above the </a:t>
            </a:r>
            <a:r>
              <a:rPr lang="pt-PT" sz="2000" b="1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current loop bandwidth </a:t>
            </a:r>
            <a:r>
              <a:rPr lang="pt-PT" sz="2000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is </a:t>
            </a:r>
            <a:r>
              <a:rPr lang="pt-PT" sz="2000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mostly determined by the </a:t>
            </a:r>
            <a:r>
              <a:rPr lang="pt-PT" sz="2000" b="1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load </a:t>
            </a:r>
            <a:r>
              <a:rPr lang="pt-PT" sz="2000" dirty="0" smtClean="0">
                <a:solidFill>
                  <a:srgbClr val="0055A0">
                    <a:lumMod val="75000"/>
                  </a:srgbClr>
                </a:solidFill>
                <a:latin typeface="Calibri" pitchFamily="34" charset="0"/>
                <a:cs typeface="Tahoma" pitchFamily="34" charset="0"/>
              </a:rPr>
              <a:t>and the voltage source noise</a:t>
            </a:r>
            <a:endParaRPr lang="pt-PT" sz="2000" dirty="0" smtClean="0">
              <a:solidFill>
                <a:srgbClr val="0055A0">
                  <a:lumMod val="75000"/>
                </a:srgbClr>
              </a:solidFill>
              <a:latin typeface="Calibri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So, two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different frequency ranges must be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considered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for the specification:</a:t>
            </a:r>
          </a:p>
          <a:p>
            <a:pPr marL="625475" lvl="1" indent="-263525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Below 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the current loop 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BW</a:t>
            </a:r>
            <a:endParaRPr lang="pt-PT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628650" lvl="1" indent="-26670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Above 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the current loop 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BW</a:t>
            </a:r>
            <a:endParaRPr lang="pt-PT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625475" fontAlgn="base">
              <a:spcBef>
                <a:spcPts val="2000"/>
              </a:spcBef>
              <a:spcAft>
                <a:spcPct val="0"/>
              </a:spcAft>
            </a:pPr>
            <a:r>
              <a:rPr lang="pt-PT" sz="14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These </a:t>
            </a:r>
            <a:r>
              <a:rPr lang="pt-PT" sz="14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two ranges normally overlap but we will ignore the overlap </a:t>
            </a:r>
            <a:r>
              <a:rPr lang="pt-PT" sz="14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in this presentation, for sake of simplicity</a:t>
            </a:r>
            <a:endParaRPr lang="pt-PT" sz="14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489" y="95903"/>
            <a:ext cx="815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voltage source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12450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53497" y="862207"/>
            <a:ext cx="8654283" cy="537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PT" sz="2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Limitations of </a:t>
            </a:r>
            <a:r>
              <a:rPr lang="pt-PT" sz="24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present </a:t>
            </a:r>
            <a:r>
              <a:rPr lang="pt-PT" sz="2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specification</a:t>
            </a:r>
          </a:p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Frequency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domain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limits are based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on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existing EMC standard </a:t>
            </a:r>
            <a:r>
              <a:rPr lang="en-GB" sz="20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IEC-478-3*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extended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below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9kHz by CERN: not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adapted to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load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and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to performance requirements </a:t>
            </a:r>
            <a:endParaRPr lang="pt-PT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Time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domain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specification intended to cover for occasional spikes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but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not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adapted to the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load and to performance requirements </a:t>
            </a:r>
            <a:endParaRPr lang="pt-PT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How to adapt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voltage source specification to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reach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desired current performance ?</a:t>
            </a:r>
            <a:endParaRPr lang="pt-PT" sz="2000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pt-PT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000" i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000" i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000" i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000" i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000" i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000" i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10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* </a:t>
            </a:r>
            <a:r>
              <a:rPr lang="en-GB" sz="12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IEC-478-3 › Stabilized </a:t>
            </a:r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power supplies, </a:t>
            </a:r>
            <a:r>
              <a:rPr lang="en-GB" sz="12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d.c.</a:t>
            </a:r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output. Part 3: Reference levels and measurement of conducted </a:t>
            </a:r>
            <a:r>
              <a:rPr lang="en-GB" sz="12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EMI</a:t>
            </a:r>
            <a:endParaRPr lang="en-GB" sz="1200" i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489" y="95903"/>
            <a:ext cx="815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voltage source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20992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66700" y="710954"/>
            <a:ext cx="8743950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pt-PT" sz="24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Voltage noise specification: A proposal...</a:t>
            </a:r>
          </a:p>
          <a:p>
            <a:pPr marL="457200" lvl="0" indent="-4572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Requirement for 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maximum current noise 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in 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time 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domain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(I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max p-p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)</a:t>
            </a:r>
            <a:endParaRPr lang="pt-PT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lvl="0" indent="-4572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Consider the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fastest load from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specified range of loads: worst case !</a:t>
            </a:r>
          </a:p>
          <a:p>
            <a:pPr marL="457200" indent="-4572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Test/Measurement 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BW 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based 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on performance requirements and load:         </a:t>
            </a:r>
          </a:p>
          <a:p>
            <a:pPr marL="714375" indent="-266700" fontAlgn="base">
              <a:spcBef>
                <a:spcPts val="500"/>
              </a:spcBef>
              <a:spcAft>
                <a:spcPct val="0"/>
              </a:spcAft>
            </a:pP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E.g. 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FS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voltage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perturbations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(</a:t>
            </a:r>
            <a:r>
              <a:rPr lang="en-GB" sz="2000" b="1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</a:t>
            </a:r>
            <a:r>
              <a:rPr lang="en-GB" sz="2000" b="1" baseline="-250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load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*</a:t>
            </a:r>
            <a:r>
              <a:rPr lang="en-GB" sz="2000" b="1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</a:t>
            </a:r>
            <a:r>
              <a:rPr lang="en-GB" sz="2000" b="1" baseline="-250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nom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) a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nd 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&lt; 1ppm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current noise</a:t>
            </a:r>
          </a:p>
          <a:p>
            <a:pPr marL="714375" indent="-266700" fontAlgn="base">
              <a:spcBef>
                <a:spcPts val="500"/>
              </a:spcBef>
              <a:spcAft>
                <a:spcPct val="0"/>
              </a:spcAft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		 BW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should be </a:t>
            </a:r>
            <a:r>
              <a:rPr lang="pt-PT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6x decades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above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load frequency </a:t>
            </a:r>
            <a:r>
              <a:rPr lang="el-GR" sz="24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ω</a:t>
            </a:r>
            <a:r>
              <a:rPr lang="en-GB" sz="2000" b="1" baseline="-25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0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endParaRPr lang="en-GB" sz="20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0" lvl="1" fontAlgn="base">
              <a:spcAft>
                <a:spcPct val="0"/>
              </a:spcAft>
            </a:pPr>
            <a:endParaRPr lang="en-GB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lvl="0" defTabSz="442913" fontAlgn="base">
              <a:spcBef>
                <a:spcPts val="1000"/>
              </a:spcBef>
              <a:spcAft>
                <a:spcPct val="0"/>
              </a:spcAft>
            </a:pPr>
            <a:r>
              <a:rPr lang="pt-PT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	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489" y="95903"/>
            <a:ext cx="815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voltage source performance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5637" y="3524250"/>
            <a:ext cx="359133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8498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489" y="95903"/>
            <a:ext cx="815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voltage source performance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786" y="1047750"/>
            <a:ext cx="8776203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pt-PT" sz="24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Calculating the noise limits profile in frequency domain:</a:t>
            </a:r>
          </a:p>
          <a:p>
            <a:pPr marL="457200" lvl="0" indent="-4572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Current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noise is assumed to be white and gaussian. A flat current noise density in A/        can be calculated over the BW</a:t>
            </a:r>
          </a:p>
          <a:p>
            <a:pPr marL="342900" lvl="0" indent="-3429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current noise density can be scaled to voltage by dividing it by the DC gain of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load transfer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function (1/R)</a:t>
            </a:r>
          </a:p>
          <a:p>
            <a:pPr marL="342900" lvl="0" indent="-3429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 20dB/decade shaping must be considered above the current loop BW, as the voltage perturbation attenuation by the load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increases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with frequency</a:t>
            </a:r>
          </a:p>
          <a:p>
            <a:pPr marL="342900" lvl="0" indent="-3429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 -20db/decade shaping is considered below the current loop BW (1 integrator) as the voltage perturbation attenuation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decreases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with frequency. </a:t>
            </a:r>
          </a:p>
          <a:p>
            <a:pPr marL="342900" lvl="0" indent="-342900" fontAlgn="base">
              <a:spcBef>
                <a:spcPts val="2000"/>
              </a:spcBef>
              <a:spcAft>
                <a:spcPct val="0"/>
              </a:spcAft>
            </a:pPr>
            <a:r>
              <a:rPr lang="pt-PT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Note: A good approximation for the current loop BW is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</a:t>
            </a:r>
            <a:r>
              <a:rPr lang="pt-PT" sz="1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BW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= 10 x </a:t>
            </a:r>
            <a:r>
              <a:rPr lang="pt-PT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  <a:sym typeface="Symbol"/>
              </a:rPr>
              <a:t></a:t>
            </a:r>
            <a:r>
              <a:rPr lang="pt-PT" sz="1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  <a:sym typeface="Symbol"/>
              </a:rPr>
              <a:t>0</a:t>
            </a:r>
            <a:endParaRPr lang="pt-PT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02726" y="1993900"/>
          <a:ext cx="524435" cy="330200"/>
        </p:xfrm>
        <a:graphic>
          <a:graphicData uri="http://schemas.openxmlformats.org/presentationml/2006/ole">
            <p:oleObj spid="_x0000_s1026" name="Equation" r:id="rId5" imgW="34272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9660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597" y="3836214"/>
            <a:ext cx="3442482" cy="2012762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3585642" y="4591220"/>
            <a:ext cx="464822" cy="410950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46489" y="95903"/>
            <a:ext cx="815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voltage source performance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6699" y="710954"/>
            <a:ext cx="8629651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00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Consider fload = 1Hz (L = 0.15H, R = 0.1R), on (200A, 50V) and required I</a:t>
            </a:r>
            <a:r>
              <a:rPr lang="pt-PT" sz="12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max noise</a:t>
            </a:r>
            <a:r>
              <a:rPr lang="pt-PT" sz="16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= 10ppm</a:t>
            </a:r>
            <a:r>
              <a:rPr lang="pt-PT" sz="12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p-p</a:t>
            </a:r>
            <a:endParaRPr lang="pt-PT" sz="1600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lvl="0" indent="-457200" fontAlgn="base">
              <a:spcBef>
                <a:spcPts val="100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</a:t>
            </a:r>
            <a:r>
              <a:rPr lang="pt-PT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max noise 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= 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10ppm</a:t>
            </a:r>
            <a:r>
              <a:rPr lang="pt-PT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p-p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, white gaussian noise, 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crest factor = 3          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</a:t>
            </a:r>
            <a:r>
              <a:rPr lang="pt-PT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max noise 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= 1.5ppm</a:t>
            </a:r>
            <a:r>
              <a:rPr lang="pt-PT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rms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(300µA</a:t>
            </a:r>
            <a:r>
              <a:rPr lang="pt-PT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rms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)</a:t>
            </a:r>
            <a:endParaRPr lang="pt-PT" sz="12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lvl="0" indent="-457200" fontAlgn="base">
              <a:spcBef>
                <a:spcPts val="100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BW = 100 kHz (5 decades 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in 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order to ensure 100dB attenuation           10ppm)</a:t>
            </a:r>
          </a:p>
          <a:p>
            <a:pPr marL="457200" lvl="0" indent="-457200" fontAlgn="base">
              <a:spcBef>
                <a:spcPts val="100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load considered above is the fastest load for the application: f</a:t>
            </a:r>
            <a:r>
              <a:rPr lang="pt-PT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load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= 1Hz</a:t>
            </a:r>
          </a:p>
          <a:p>
            <a:pPr marL="457200" lvl="0" indent="-457200" fontAlgn="base">
              <a:spcBef>
                <a:spcPts val="100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Current noise density: 950 nA/         (300µA</a:t>
            </a:r>
            <a:r>
              <a:rPr lang="pt-PT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rms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/             )</a:t>
            </a:r>
          </a:p>
          <a:p>
            <a:pPr marL="457200" lvl="0" indent="-457200" fontAlgn="base">
              <a:spcBef>
                <a:spcPts val="100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Voltage noise density: 9.5µA/</a:t>
            </a:r>
          </a:p>
          <a:p>
            <a:pPr marL="457200" lvl="0" indent="-457200" fontAlgn="base">
              <a:spcBef>
                <a:spcPts val="1000"/>
              </a:spcBef>
              <a:spcAft>
                <a:spcPct val="0"/>
              </a:spcAft>
            </a:pP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6.,7.	Response shaped at 20dB/decade below 10Hz and -20dB/decade above and combined with limits from </a:t>
            </a:r>
            <a:r>
              <a:rPr lang="pt-PT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IEC-478-3 </a:t>
            </a: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extended by CERN</a:t>
            </a:r>
            <a:endParaRPr lang="en-GB" sz="1600" i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lvl="0" defTabSz="442913" fontAlgn="base">
              <a:spcBef>
                <a:spcPts val="1000"/>
              </a:spcBef>
              <a:spcAft>
                <a:spcPct val="0"/>
              </a:spcAft>
            </a:pP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	</a:t>
            </a:r>
            <a:endParaRPr lang="en-GB" sz="16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638810" y="1247775"/>
            <a:ext cx="359133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87583" y="1647825"/>
            <a:ext cx="359133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86125" y="2260940"/>
          <a:ext cx="336954" cy="212383"/>
        </p:xfrm>
        <a:graphic>
          <a:graphicData uri="http://schemas.openxmlformats.org/presentationml/2006/ole">
            <p:oleObj spid="_x0000_s2050" name="Equation" r:id="rId6" imgW="342720" imgH="2156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184525" y="2651125"/>
          <a:ext cx="336550" cy="212725"/>
        </p:xfrm>
        <a:graphic>
          <a:graphicData uri="http://schemas.openxmlformats.org/presentationml/2006/ole">
            <p:oleObj spid="_x0000_s2051" name="Equation" r:id="rId7" imgW="342720" imgH="21564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637088" y="2254250"/>
          <a:ext cx="611187" cy="228600"/>
        </p:xfrm>
        <a:graphic>
          <a:graphicData uri="http://schemas.openxmlformats.org/presentationml/2006/ole">
            <p:oleObj spid="_x0000_s2054" name="Equation" r:id="rId8" imgW="622080" imgH="228600" progId="Equation.3">
              <p:embed/>
            </p:oleObj>
          </a:graphicData>
        </a:graphic>
      </p:graphicFrame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8396" y="3689235"/>
            <a:ext cx="4379903" cy="22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79033" y="5331509"/>
            <a:ext cx="5998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 dirty="0" smtClean="0">
                <a:solidFill>
                  <a:schemeClr val="accent1">
                    <a:lumMod val="10000"/>
                  </a:schemeClr>
                </a:solidFill>
              </a:rPr>
              <a:t>0.09mV</a:t>
            </a:r>
            <a:r>
              <a:rPr lang="pt-PT" sz="500" dirty="0" smtClean="0">
                <a:solidFill>
                  <a:schemeClr val="accent1">
                    <a:lumMod val="10000"/>
                  </a:schemeClr>
                </a:solidFill>
              </a:rPr>
              <a:t>rms</a:t>
            </a:r>
            <a:endParaRPr lang="en-GB" sz="5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7583" y="4070361"/>
            <a:ext cx="574008" cy="22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 dirty="0" smtClean="0">
                <a:solidFill>
                  <a:schemeClr val="accent1">
                    <a:lumMod val="10000"/>
                  </a:schemeClr>
                </a:solidFill>
              </a:rPr>
              <a:t>8mVrms</a:t>
            </a:r>
            <a:endParaRPr lang="en-GB" sz="7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2032" y="4388512"/>
            <a:ext cx="607648" cy="22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 dirty="0" smtClean="0">
                <a:solidFill>
                  <a:schemeClr val="accent1">
                    <a:lumMod val="10000"/>
                  </a:schemeClr>
                </a:solidFill>
              </a:rPr>
              <a:t>3.2mV</a:t>
            </a:r>
            <a:r>
              <a:rPr lang="pt-PT" sz="500" dirty="0" smtClean="0">
                <a:solidFill>
                  <a:schemeClr val="accent1">
                    <a:lumMod val="10000"/>
                  </a:schemeClr>
                </a:solidFill>
              </a:rPr>
              <a:t>rms</a:t>
            </a:r>
            <a:endParaRPr lang="en-GB" sz="5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9381" y="4573148"/>
            <a:ext cx="524433" cy="22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 dirty="0" smtClean="0">
                <a:solidFill>
                  <a:schemeClr val="accent1">
                    <a:lumMod val="10000"/>
                  </a:schemeClr>
                </a:solidFill>
              </a:rPr>
              <a:t>2mV</a:t>
            </a:r>
            <a:r>
              <a:rPr lang="pt-PT" sz="500" dirty="0" smtClean="0">
                <a:solidFill>
                  <a:schemeClr val="accent1">
                    <a:lumMod val="10000"/>
                  </a:schemeClr>
                </a:solidFill>
              </a:rPr>
              <a:t>rms</a:t>
            </a:r>
            <a:endParaRPr lang="en-GB" sz="5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4262" y="4807495"/>
            <a:ext cx="607648" cy="22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 dirty="0" smtClean="0">
                <a:solidFill>
                  <a:schemeClr val="accent1">
                    <a:lumMod val="10000"/>
                  </a:schemeClr>
                </a:solidFill>
              </a:rPr>
              <a:t>0.6mV</a:t>
            </a:r>
            <a:r>
              <a:rPr lang="pt-PT" sz="500" dirty="0" smtClean="0">
                <a:solidFill>
                  <a:schemeClr val="accent1">
                    <a:lumMod val="10000"/>
                  </a:schemeClr>
                </a:solidFill>
              </a:rPr>
              <a:t>rms</a:t>
            </a:r>
            <a:endParaRPr lang="en-GB" sz="5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2355" y="4663820"/>
            <a:ext cx="524433" cy="22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 dirty="0" smtClean="0">
                <a:solidFill>
                  <a:schemeClr val="accent1">
                    <a:lumMod val="10000"/>
                  </a:schemeClr>
                </a:solidFill>
              </a:rPr>
              <a:t>1mV</a:t>
            </a:r>
            <a:r>
              <a:rPr lang="pt-PT" sz="500" dirty="0" smtClean="0">
                <a:solidFill>
                  <a:schemeClr val="accent1">
                    <a:lumMod val="10000"/>
                  </a:schemeClr>
                </a:solidFill>
              </a:rPr>
              <a:t>rms</a:t>
            </a:r>
            <a:endParaRPr lang="en-GB" sz="5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6471" y="4214147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" b="1" i="1" dirty="0" smtClean="0">
                <a:solidFill>
                  <a:schemeClr val="tx2"/>
                </a:solidFill>
              </a:rPr>
              <a:t>790Hz</a:t>
            </a:r>
            <a:endParaRPr lang="en-GB" sz="600" b="1" i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66834" y="4225223"/>
            <a:ext cx="451840" cy="207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" b="1" i="1" dirty="0" smtClean="0">
                <a:solidFill>
                  <a:schemeClr val="tx2"/>
                </a:solidFill>
              </a:rPr>
              <a:t>60kHz</a:t>
            </a:r>
            <a:endParaRPr lang="en-GB" sz="6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4016" y="4487535"/>
            <a:ext cx="499646" cy="207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" b="1" i="1" dirty="0" smtClean="0">
                <a:solidFill>
                  <a:schemeClr val="tx2"/>
                </a:solidFill>
              </a:rPr>
              <a:t>250kHz</a:t>
            </a:r>
            <a:endParaRPr lang="en-GB" sz="600" b="1" i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7218" y="4913230"/>
            <a:ext cx="499646" cy="207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" b="1" i="1" dirty="0" smtClean="0">
                <a:solidFill>
                  <a:schemeClr val="tx2"/>
                </a:solidFill>
              </a:rPr>
              <a:t>500kHz</a:t>
            </a:r>
            <a:endParaRPr lang="en-GB" sz="600" b="1" i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9059" y="4913230"/>
            <a:ext cx="427053" cy="207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" b="1" i="1" dirty="0" smtClean="0">
                <a:solidFill>
                  <a:schemeClr val="tx2"/>
                </a:solidFill>
              </a:rPr>
              <a:t>5MHz</a:t>
            </a:r>
            <a:endParaRPr lang="en-GB" sz="600" b="1" i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07408" y="4834669"/>
            <a:ext cx="474858" cy="207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" b="1" i="1" dirty="0" smtClean="0">
                <a:solidFill>
                  <a:schemeClr val="tx2"/>
                </a:solidFill>
              </a:rPr>
              <a:t>30MHz</a:t>
            </a:r>
            <a:endParaRPr lang="en-GB" sz="600" b="1" i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12017" y="5462196"/>
            <a:ext cx="404037" cy="207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" b="1" i="1" dirty="0" smtClean="0">
                <a:solidFill>
                  <a:schemeClr val="tx2"/>
                </a:solidFill>
              </a:rPr>
              <a:t>10Hz</a:t>
            </a:r>
            <a:endParaRPr lang="en-GB" sz="600" b="1" i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57036" y="5058364"/>
            <a:ext cx="404037" cy="207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" b="1" i="1" dirty="0" smtClean="0">
                <a:solidFill>
                  <a:schemeClr val="tx2"/>
                </a:solidFill>
              </a:rPr>
              <a:t>50Hz</a:t>
            </a:r>
            <a:endParaRPr lang="en-GB" sz="600" b="1" i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9176" y="4934215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 dirty="0" smtClean="0">
                <a:solidFill>
                  <a:schemeClr val="accent1">
                    <a:lumMod val="10000"/>
                  </a:schemeClr>
                </a:solidFill>
              </a:rPr>
              <a:t>0.5mV</a:t>
            </a:r>
            <a:r>
              <a:rPr lang="pt-PT" sz="500" dirty="0" smtClean="0">
                <a:solidFill>
                  <a:schemeClr val="accent1">
                    <a:lumMod val="10000"/>
                  </a:schemeClr>
                </a:solidFill>
              </a:rPr>
              <a:t>rms</a:t>
            </a:r>
            <a:endParaRPr lang="en-GB" sz="500" dirty="0">
              <a:solidFill>
                <a:schemeClr val="accent1">
                  <a:lumMod val="1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13253" y="4834669"/>
            <a:ext cx="456057" cy="61632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741282" y="4525620"/>
            <a:ext cx="57316" cy="540488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50266" y="3920781"/>
            <a:ext cx="9989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>
                <a:solidFill>
                  <a:schemeClr val="accent1">
                    <a:lumMod val="10000"/>
                  </a:schemeClr>
                </a:solidFill>
              </a:rPr>
              <a:t>Current loop</a:t>
            </a:r>
          </a:p>
          <a:p>
            <a:r>
              <a:rPr lang="pt-PT" sz="1100" dirty="0" smtClean="0">
                <a:solidFill>
                  <a:schemeClr val="accent1">
                    <a:lumMod val="10000"/>
                  </a:schemeClr>
                </a:solidFill>
              </a:rPr>
              <a:t>Considering</a:t>
            </a:r>
          </a:p>
          <a:p>
            <a:r>
              <a:rPr lang="pt-PT" sz="1100" dirty="0" smtClean="0">
                <a:solidFill>
                  <a:schemeClr val="accent1">
                    <a:lumMod val="10000"/>
                  </a:schemeClr>
                </a:solidFill>
              </a:rPr>
              <a:t>1x integrator</a:t>
            </a:r>
          </a:p>
        </p:txBody>
      </p:sp>
    </p:spTree>
    <p:extLst>
      <p:ext uri="{BB962C8B-B14F-4D97-AF65-F5344CB8AC3E}">
        <p14:creationId xmlns:p14="http://schemas.microsoft.com/office/powerpoint/2010/main" xmlns="" val="2180572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53497" y="862207"/>
            <a:ext cx="8646060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2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Voltage source 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performance tests </a:t>
            </a:r>
          </a:p>
          <a:p>
            <a:pPr marL="625475" lvl="1" indent="-263525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In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addition to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functional and EMC tests, performance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tests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must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be carried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out </a:t>
            </a:r>
          </a:p>
          <a:p>
            <a:pPr marL="625475" lvl="1" indent="-263525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Some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of these tests can be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performed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at the factory  </a:t>
            </a:r>
          </a:p>
          <a:p>
            <a:pPr marL="361950" indent="-3619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2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Power converter </a:t>
            </a:r>
            <a:r>
              <a:rPr lang="pt-PT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performance </a:t>
            </a:r>
            <a:r>
              <a:rPr lang="pt-PT" sz="2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tests </a:t>
            </a:r>
          </a:p>
          <a:p>
            <a:pPr marL="625475" lvl="1" indent="-358775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fter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integration of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voltage source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+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controller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+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DCCT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and tuning of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current loop</a:t>
            </a:r>
          </a:p>
          <a:p>
            <a:pPr marL="625475" lvl="1" indent="-358775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Requires a test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bed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with a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test load,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reference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DCCT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, high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precision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DVM</a:t>
            </a:r>
          </a:p>
          <a:p>
            <a:pPr marL="625475" lvl="1" indent="-358775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Test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load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must have similar time constant as worst case final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load</a:t>
            </a:r>
            <a:endParaRPr lang="pt-PT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264" y="95903"/>
            <a:ext cx="6901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converter performance testing</a:t>
            </a:r>
          </a:p>
        </p:txBody>
      </p:sp>
    </p:spTree>
    <p:extLst>
      <p:ext uri="{BB962C8B-B14F-4D97-AF65-F5344CB8AC3E}">
        <p14:creationId xmlns:p14="http://schemas.microsoft.com/office/powerpoint/2010/main" xmlns="" val="36694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44444" y="862207"/>
            <a:ext cx="8673219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Reference DCCT connected to the output of the converter</a:t>
            </a:r>
          </a:p>
          <a:p>
            <a:pPr marL="361950" indent="-3619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Tahoma" pitchFamily="34" charset="0"/>
              </a:rPr>
              <a:t>Reference DCCT </a:t>
            </a:r>
            <a:r>
              <a:rPr lang="en-GB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Tahoma" pitchFamily="34" charset="0"/>
              </a:rPr>
              <a:t>assumed </a:t>
            </a:r>
            <a:r>
              <a:rPr lang="en-GB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Tahoma" pitchFamily="34" charset="0"/>
              </a:rPr>
              <a:t>perfect</a:t>
            </a:r>
            <a:r>
              <a:rPr lang="en-GB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Tahoma" pitchFamily="34" charset="0"/>
              </a:rPr>
              <a:t>, i.e. </a:t>
            </a:r>
            <a:r>
              <a:rPr lang="en-GB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Tahoma" pitchFamily="34" charset="0"/>
              </a:rPr>
              <a:t>uncertainty </a:t>
            </a:r>
            <a:r>
              <a:rPr lang="en-GB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Tahoma" pitchFamily="34" charset="0"/>
              </a:rPr>
              <a:t>negligible with respect to the target uncertainty of the converter</a:t>
            </a:r>
          </a:p>
          <a:p>
            <a:pPr marL="361950" indent="-3619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Tahoma" pitchFamily="34" charset="0"/>
              </a:rPr>
              <a:t>Above a certain frequency the reference DCCT noise will be dominant (as PC noise is attenuated by the load) so</a:t>
            </a:r>
            <a:r>
              <a:rPr lang="pt-PT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Tahoma" pitchFamily="34" charset="0"/>
              </a:rPr>
              <a:t> DCCT baseline noise must be measured</a:t>
            </a:r>
            <a:endParaRPr lang="en-GB" sz="2000" dirty="0" smtClean="0">
              <a:solidFill>
                <a:srgbClr val="4F81BD">
                  <a:lumMod val="50000"/>
                </a:srgb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264" y="95903"/>
            <a:ext cx="6901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converter performance testing</a:t>
            </a:r>
          </a:p>
        </p:txBody>
      </p:sp>
      <p:pic>
        <p:nvPicPr>
          <p:cNvPr id="6" name="Picture 5" descr="6KA Area(7)P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1592" y="3329687"/>
            <a:ext cx="3062920" cy="2297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743" y="3115485"/>
            <a:ext cx="3784348" cy="28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1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53497" y="862207"/>
            <a:ext cx="8654283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200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Typical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power converter tests performed at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CERN are listed below. </a:t>
            </a:r>
            <a:endParaRPr lang="en-GB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BW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and time frame for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measurements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depend on the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application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171450" indent="-4572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Noise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at zero or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</a:t>
            </a:r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min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171450" indent="-4572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Stability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at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zero or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</a:t>
            </a:r>
            <a:r>
              <a:rPr lang="en-GB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min</a:t>
            </a:r>
            <a:endParaRPr lang="pt-PT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264" y="95903"/>
            <a:ext cx="6901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converter performance testing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3888" y="1805506"/>
            <a:ext cx="3638658" cy="3956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161" y="3109507"/>
            <a:ext cx="3253023" cy="24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1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0816" y="1945450"/>
            <a:ext cx="8265984" cy="215577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precision specification and test of power converters at CERN</a:t>
            </a:r>
            <a:b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-68071" y="1185769"/>
            <a:ext cx="6629400" cy="1066688"/>
          </a:xfrm>
          <a:prstGeom prst="rect">
            <a:avLst/>
          </a:prstGeom>
        </p:spPr>
        <p:txBody>
          <a:bodyPr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Miguel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Cerqueira Bastos</a:t>
            </a:r>
            <a:b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CERN, for POCPA-2016, Barcelona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/>
              <a:t>High precision specification and test of power converters at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86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6741" y="1685586"/>
            <a:ext cx="3681039" cy="40545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53497" y="862207"/>
            <a:ext cx="8654283" cy="398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Linearity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indent="-4572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Reproducibility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at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</a:t>
            </a:r>
            <a:r>
              <a:rPr lang="en-GB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nom</a:t>
            </a:r>
            <a:endParaRPr lang="en-GB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indent="-4572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Noise at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</a:t>
            </a:r>
            <a:r>
              <a:rPr lang="en-GB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nom</a:t>
            </a:r>
            <a:endParaRPr lang="en-GB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indent="-4572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Stability at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</a:t>
            </a:r>
            <a:r>
              <a:rPr lang="en-GB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nom</a:t>
            </a:r>
            <a:endParaRPr lang="en-GB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indent="-457200" fontAlgn="base">
              <a:spcBef>
                <a:spcPts val="2000"/>
              </a:spcBef>
              <a:spcAft>
                <a:spcPct val="0"/>
              </a:spcAft>
              <a:buFont typeface="+mj-lt"/>
              <a:buAutoNum type="arabicPeriod" startAt="4"/>
            </a:pPr>
            <a:endParaRPr lang="en-GB" sz="20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endParaRPr lang="pt-PT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264" y="95903"/>
            <a:ext cx="6901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converter performance testing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1668" y="1881382"/>
            <a:ext cx="2355523" cy="189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34" y="4093392"/>
            <a:ext cx="4451867" cy="16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2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53497" y="862207"/>
            <a:ext cx="8654283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After the tests a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performance “datasheet”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of the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converter can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be prepared</a:t>
            </a:r>
          </a:p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datasheet states the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worst case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expected performance for each parameter</a:t>
            </a:r>
          </a:p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table below show the results from a set of performance tests,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stability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and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noise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can be used to prepare a datasheet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3264" y="95903"/>
            <a:ext cx="6901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converter performance testing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2531" y="2977452"/>
            <a:ext cx="3568244" cy="24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1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72016" y="862207"/>
            <a:ext cx="8754701" cy="391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Magnet current performance requirements are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often a single value</a:t>
            </a:r>
            <a:endParaRPr lang="pt-PT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 power converter performance requirement specification must contain at least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stability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and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noise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requirements for a given BW, load, temperature, time</a:t>
            </a:r>
          </a:p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Based on the power converter specification a DCCT, controller and voltage source performance requirement specification can be written</a:t>
            </a:r>
          </a:p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Performance tests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are essential to guarantee performance within requirements</a:t>
            </a:r>
          </a:p>
          <a:p>
            <a:pPr marL="285750" indent="-28575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performance “datasheet”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of the converter can </a:t>
            </a:r>
            <a:r>
              <a:rPr lang="pt-PT" sz="20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be </a:t>
            </a:r>
            <a:r>
              <a:rPr lang="pt-PT" sz="20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prepared</a:t>
            </a:r>
            <a:r>
              <a:rPr lang="pt-PT" sz="200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based on the performance test results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2598" y="159277"/>
            <a:ext cx="2417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pt-PT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3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62139" y="1131683"/>
            <a:ext cx="8546472" cy="48224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 marL="27432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548640" indent="-274320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1440" algn="l"/>
              </a:tabLst>
              <a:defRPr sz="2000" b="1" kern="120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54864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822960" indent="-274320" algn="l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82296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0" kern="1200" baseline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2000" b="0" noProof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and uncertainty</a:t>
            </a: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CERN power converter procurement strategy</a:t>
            </a:r>
          </a:p>
          <a:p>
            <a:pPr marL="34290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lang="pt-PT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power converter performance</a:t>
            </a:r>
          </a:p>
          <a:p>
            <a:pPr marL="342900" lvl="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lang="pt-PT" sz="2000" b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voltage source performance</a:t>
            </a:r>
          </a:p>
          <a:p>
            <a:pPr marL="34290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lang="pt-PT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converter performance testing</a:t>
            </a:r>
          </a:p>
          <a:p>
            <a:pPr marL="34290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lang="pt-PT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kumimoji="0" lang="pt-PT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/>
              <a:t>High precision specification and test of power converters at CERN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43759" y="148049"/>
            <a:ext cx="26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4800" dirty="0">
                <a:solidFill>
                  <a:srgbClr val="4F81BD">
                    <a:lumMod val="50000"/>
                  </a:srgb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xmlns="" val="9091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22305" y="861399"/>
            <a:ext cx="8684023" cy="57966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 cap="none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1pPr>
            <a:lvl2pPr marL="27432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548640" indent="-274320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1440" algn="l"/>
              </a:tabLst>
              <a:defRPr sz="2000" b="1" kern="120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54864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822960" indent="-274320" algn="l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82296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0" kern="1200" baseline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n-ea"/>
                <a:cs typeface="Tahoma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spcBef>
                <a:spcPts val="2000"/>
              </a:spcBef>
              <a:buFont typeface="Arial" pitchFamily="34" charset="0"/>
              <a:buChar char="•"/>
              <a:defRPr/>
            </a:pPr>
            <a:r>
              <a:rPr lang="pt-PT" b="0" dirty="0" smtClean="0">
                <a:solidFill>
                  <a:schemeClr val="tx1">
                    <a:lumMod val="50000"/>
                  </a:schemeClr>
                </a:solidFill>
              </a:rPr>
              <a:t>This </a:t>
            </a:r>
            <a:r>
              <a:rPr lang="pt-PT" b="0" dirty="0">
                <a:solidFill>
                  <a:schemeClr val="tx1">
                    <a:lumMod val="50000"/>
                  </a:schemeClr>
                </a:solidFill>
              </a:rPr>
              <a:t>presentation uses ppm (part per million) of the converter nominal current</a:t>
            </a:r>
          </a:p>
          <a:p>
            <a:pPr marL="361950" indent="-361950">
              <a:spcBef>
                <a:spcPts val="2000"/>
              </a:spcBef>
              <a:buFont typeface="Arial" pitchFamily="34" charset="0"/>
              <a:buChar char="•"/>
              <a:defRPr/>
            </a:pPr>
            <a:r>
              <a:rPr lang="pt-PT" sz="2000" b="0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</a:rPr>
              <a:t>Accuracy</a:t>
            </a:r>
            <a:r>
              <a:rPr lang="pt-PT" sz="2000" b="0" dirty="0">
                <a:solidFill>
                  <a:schemeClr val="tx1">
                    <a:lumMod val="50000"/>
                  </a:schemeClr>
                </a:solidFill>
              </a:rPr>
              <a:t>” is a qualitative term: 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</a:rPr>
              <a:t>closeness of agreement between a test result and the accepted reference value</a:t>
            </a:r>
            <a:endParaRPr lang="pt-PT" sz="2000" b="0" dirty="0">
              <a:solidFill>
                <a:schemeClr val="tx1">
                  <a:lumMod val="50000"/>
                </a:schemeClr>
              </a:solidFill>
            </a:endParaRPr>
          </a:p>
          <a:p>
            <a:pPr marL="361950" indent="-361950">
              <a:spcBef>
                <a:spcPts val="2000"/>
              </a:spcBef>
              <a:buFont typeface="Arial" pitchFamily="34" charset="0"/>
              <a:buChar char="•"/>
              <a:defRPr/>
            </a:pPr>
            <a:r>
              <a:rPr lang="pt-PT" sz="2000" b="0" dirty="0" smtClean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</a:rPr>
              <a:t>Uncertainty</a:t>
            </a:r>
            <a:r>
              <a:rPr lang="pt-PT" sz="2000" b="0" dirty="0" smtClean="0">
                <a:solidFill>
                  <a:schemeClr val="tx1">
                    <a:lumMod val="50000"/>
                  </a:schemeClr>
                </a:solidFill>
              </a:rPr>
              <a:t>” </a:t>
            </a:r>
            <a:r>
              <a:rPr lang="pt-PT" sz="2000" b="0" dirty="0">
                <a:solidFill>
                  <a:schemeClr val="tx1">
                    <a:lumMod val="50000"/>
                  </a:schemeClr>
                </a:solidFill>
              </a:rPr>
              <a:t>is 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</a:rPr>
              <a:t>a non negative parameter that characterizes the dispersion of the quantity values</a:t>
            </a:r>
          </a:p>
          <a:p>
            <a:pPr marL="342900" marR="0" indent="-342900">
              <a:lnSpc>
                <a:spcPct val="100000"/>
              </a:lnSpc>
              <a:spcBef>
                <a:spcPts val="2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b="0" dirty="0" smtClean="0">
                <a:solidFill>
                  <a:schemeClr val="tx1">
                    <a:lumMod val="50000"/>
                  </a:schemeClr>
                </a:solidFill>
              </a:rPr>
              <a:t>For power converters</a:t>
            </a:r>
          </a:p>
          <a:p>
            <a:pPr marL="625475" lvl="1" indent="-263525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pt-PT" sz="1800" b="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</a:rPr>
              <a:t>Accuracy</a:t>
            </a:r>
            <a:r>
              <a:rPr lang="pt-PT" sz="1800" b="0" dirty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pt-PT" sz="1800" b="0" dirty="0" smtClean="0">
                <a:solidFill>
                  <a:schemeClr val="tx2">
                    <a:lumMod val="75000"/>
                  </a:schemeClr>
                </a:solidFill>
              </a:rPr>
              <a:t>can be used to </a:t>
            </a:r>
            <a:r>
              <a:rPr lang="pt-PT" sz="1800" b="0" dirty="0">
                <a:solidFill>
                  <a:schemeClr val="tx2">
                    <a:lumMod val="75000"/>
                  </a:schemeClr>
                </a:solidFill>
              </a:rPr>
              <a:t>characterize the Performance Class of </a:t>
            </a:r>
            <a:r>
              <a:rPr lang="pt-PT" sz="1800" b="0" dirty="0" smtClean="0">
                <a:solidFill>
                  <a:schemeClr val="tx2">
                    <a:lumMod val="75000"/>
                  </a:schemeClr>
                </a:solidFill>
              </a:rPr>
              <a:t>converters</a:t>
            </a:r>
          </a:p>
          <a:p>
            <a:pPr marL="625475" lvl="1" indent="-263525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pt-PT" sz="1800" b="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pt-PT" sz="1800" dirty="0" smtClean="0">
                <a:solidFill>
                  <a:schemeClr val="tx2">
                    <a:lumMod val="75000"/>
                  </a:schemeClr>
                </a:solidFill>
              </a:rPr>
              <a:t>Uncertainty</a:t>
            </a:r>
            <a:r>
              <a:rPr lang="pt-PT" sz="1800" b="0" dirty="0">
                <a:solidFill>
                  <a:schemeClr val="tx2">
                    <a:lumMod val="75000"/>
                  </a:schemeClr>
                </a:solidFill>
              </a:rPr>
              <a:t>” is </a:t>
            </a:r>
            <a:r>
              <a:rPr lang="pt-PT" sz="1800" b="0" dirty="0" smtClean="0">
                <a:solidFill>
                  <a:schemeClr val="tx2">
                    <a:lumMod val="75000"/>
                  </a:schemeClr>
                </a:solidFill>
              </a:rPr>
              <a:t>the best term </a:t>
            </a:r>
            <a:r>
              <a:rPr lang="pt-PT" sz="1800" b="0" dirty="0">
                <a:solidFill>
                  <a:schemeClr val="tx2">
                    <a:lumMod val="75000"/>
                  </a:schemeClr>
                </a:solidFill>
              </a:rPr>
              <a:t>to numerically express the </a:t>
            </a: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dispersion of the values of the current generated by the power converter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70528"/>
            <a:ext cx="3874882" cy="360000"/>
          </a:xfrm>
        </p:spPr>
        <p:txBody>
          <a:bodyPr/>
          <a:lstStyle/>
          <a:p>
            <a:r>
              <a:rPr lang="en-GB" dirty="0" smtClean="0"/>
              <a:t>High precision specification and test of power converters at CERN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1448" y="84092"/>
            <a:ext cx="8564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and uncertainty</a:t>
            </a:r>
            <a:endParaRPr lang="pt-PT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3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29"/>
          <p:cNvGrpSpPr/>
          <p:nvPr/>
        </p:nvGrpSpPr>
        <p:grpSpPr>
          <a:xfrm>
            <a:off x="5956089" y="956210"/>
            <a:ext cx="1139497" cy="1930938"/>
            <a:chOff x="3110920" y="1997433"/>
            <a:chExt cx="2681000" cy="3438848"/>
          </a:xfrm>
        </p:grpSpPr>
        <p:sp>
          <p:nvSpPr>
            <p:cNvPr id="104" name="AutoShape 175"/>
            <p:cNvSpPr>
              <a:spLocks noChangeArrowheads="1"/>
            </p:cNvSpPr>
            <p:nvPr/>
          </p:nvSpPr>
          <p:spPr bwMode="auto">
            <a:xfrm>
              <a:off x="3110920" y="1997433"/>
              <a:ext cx="2681000" cy="3438848"/>
            </a:xfrm>
            <a:prstGeom prst="roundRect">
              <a:avLst>
                <a:gd name="adj" fmla="val 16667"/>
              </a:avLst>
            </a:prstGeom>
            <a:solidFill>
              <a:srgbClr val="C0504D">
                <a:lumMod val="20000"/>
                <a:lumOff val="80000"/>
              </a:srgbClr>
            </a:solidFill>
            <a:ln w="9525" algn="ctr">
              <a:solidFill>
                <a:srgbClr val="4BACC6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05" name="Rectangle 87"/>
            <p:cNvSpPr>
              <a:spLocks noChangeArrowheads="1"/>
            </p:cNvSpPr>
            <p:nvPr/>
          </p:nvSpPr>
          <p:spPr bwMode="auto">
            <a:xfrm>
              <a:off x="3193630" y="2047115"/>
              <a:ext cx="2598290" cy="42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100" name="Groupe 129"/>
          <p:cNvGrpSpPr/>
          <p:nvPr/>
        </p:nvGrpSpPr>
        <p:grpSpPr>
          <a:xfrm>
            <a:off x="1296925" y="946666"/>
            <a:ext cx="1807276" cy="1930938"/>
            <a:chOff x="3110920" y="1997433"/>
            <a:chExt cx="2681000" cy="3438848"/>
          </a:xfrm>
        </p:grpSpPr>
        <p:sp>
          <p:nvSpPr>
            <p:cNvPr id="101" name="AutoShape 175"/>
            <p:cNvSpPr>
              <a:spLocks noChangeArrowheads="1"/>
            </p:cNvSpPr>
            <p:nvPr/>
          </p:nvSpPr>
          <p:spPr bwMode="auto">
            <a:xfrm>
              <a:off x="3110920" y="1997433"/>
              <a:ext cx="2681000" cy="3438848"/>
            </a:xfrm>
            <a:prstGeom prst="roundRect">
              <a:avLst>
                <a:gd name="adj" fmla="val 16667"/>
              </a:avLst>
            </a:prstGeom>
            <a:solidFill>
              <a:srgbClr val="C0504D">
                <a:lumMod val="20000"/>
                <a:lumOff val="80000"/>
              </a:srgbClr>
            </a:solidFill>
            <a:ln w="9525" algn="ctr">
              <a:solidFill>
                <a:srgbClr val="4BACC6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02" name="Rectangle 87"/>
            <p:cNvSpPr>
              <a:spLocks noChangeArrowheads="1"/>
            </p:cNvSpPr>
            <p:nvPr/>
          </p:nvSpPr>
          <p:spPr bwMode="auto">
            <a:xfrm>
              <a:off x="3193630" y="2047115"/>
              <a:ext cx="2598290" cy="42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96" name="Groupe 129"/>
          <p:cNvGrpSpPr/>
          <p:nvPr/>
        </p:nvGrpSpPr>
        <p:grpSpPr>
          <a:xfrm>
            <a:off x="3179526" y="956518"/>
            <a:ext cx="2681000" cy="1930938"/>
            <a:chOff x="3110920" y="1997433"/>
            <a:chExt cx="2681000" cy="3438848"/>
          </a:xfrm>
        </p:grpSpPr>
        <p:sp>
          <p:nvSpPr>
            <p:cNvPr id="97" name="AutoShape 175"/>
            <p:cNvSpPr>
              <a:spLocks noChangeArrowheads="1"/>
            </p:cNvSpPr>
            <p:nvPr/>
          </p:nvSpPr>
          <p:spPr bwMode="auto">
            <a:xfrm>
              <a:off x="3110920" y="1997433"/>
              <a:ext cx="2681000" cy="3438848"/>
            </a:xfrm>
            <a:prstGeom prst="roundRect">
              <a:avLst>
                <a:gd name="adj" fmla="val 16667"/>
              </a:avLst>
            </a:prstGeom>
            <a:solidFill>
              <a:srgbClr val="C0504D">
                <a:lumMod val="20000"/>
                <a:lumOff val="80000"/>
              </a:srgbClr>
            </a:solidFill>
            <a:ln w="9525" algn="ctr">
              <a:solidFill>
                <a:srgbClr val="4BACC6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98" name="Rectangle 87"/>
            <p:cNvSpPr>
              <a:spLocks noChangeArrowheads="1"/>
            </p:cNvSpPr>
            <p:nvPr/>
          </p:nvSpPr>
          <p:spPr bwMode="auto">
            <a:xfrm>
              <a:off x="3193630" y="2047115"/>
              <a:ext cx="2598290" cy="42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02874" y="2602325"/>
            <a:ext cx="1150635" cy="990801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sp>
        <p:nvSpPr>
          <p:cNvPr id="9" name="Line 94"/>
          <p:cNvSpPr>
            <a:spLocks noChangeShapeType="1"/>
          </p:cNvSpPr>
          <p:nvPr/>
        </p:nvSpPr>
        <p:spPr bwMode="auto">
          <a:xfrm flipH="1" flipV="1">
            <a:off x="7284805" y="2610716"/>
            <a:ext cx="531137" cy="658269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Line 92"/>
          <p:cNvSpPr>
            <a:spLocks noChangeShapeType="1"/>
          </p:cNvSpPr>
          <p:nvPr/>
        </p:nvSpPr>
        <p:spPr bwMode="auto">
          <a:xfrm flipH="1" flipV="1">
            <a:off x="7836148" y="2414095"/>
            <a:ext cx="450947" cy="376461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Oval 69"/>
          <p:cNvSpPr>
            <a:spLocks noChangeArrowheads="1"/>
          </p:cNvSpPr>
          <p:nvPr/>
        </p:nvSpPr>
        <p:spPr bwMode="auto">
          <a:xfrm rot="19313165" flipH="1">
            <a:off x="8268713" y="2709671"/>
            <a:ext cx="103519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Oval 70"/>
          <p:cNvSpPr>
            <a:spLocks noChangeArrowheads="1"/>
          </p:cNvSpPr>
          <p:nvPr/>
        </p:nvSpPr>
        <p:spPr bwMode="auto">
          <a:xfrm rot="19313165" flipH="1">
            <a:off x="8235819" y="2732044"/>
            <a:ext cx="103519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Oval 74"/>
          <p:cNvSpPr>
            <a:spLocks noChangeArrowheads="1"/>
          </p:cNvSpPr>
          <p:nvPr/>
        </p:nvSpPr>
        <p:spPr bwMode="auto">
          <a:xfrm rot="19313165" flipH="1">
            <a:off x="8196154" y="2769044"/>
            <a:ext cx="103518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Oval 75"/>
          <p:cNvSpPr>
            <a:spLocks noChangeArrowheads="1"/>
          </p:cNvSpPr>
          <p:nvPr/>
        </p:nvSpPr>
        <p:spPr bwMode="auto">
          <a:xfrm rot="19313165" flipH="1">
            <a:off x="8155521" y="2806045"/>
            <a:ext cx="103518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Oval 76"/>
          <p:cNvSpPr>
            <a:spLocks noChangeArrowheads="1"/>
          </p:cNvSpPr>
          <p:nvPr/>
        </p:nvSpPr>
        <p:spPr bwMode="auto">
          <a:xfrm rot="19313165" flipH="1">
            <a:off x="8115854" y="2842185"/>
            <a:ext cx="103519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Oval 77"/>
          <p:cNvSpPr>
            <a:spLocks noChangeArrowheads="1"/>
          </p:cNvSpPr>
          <p:nvPr/>
        </p:nvSpPr>
        <p:spPr bwMode="auto">
          <a:xfrm rot="19313165" flipH="1">
            <a:off x="8075221" y="2878325"/>
            <a:ext cx="103519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val 78"/>
          <p:cNvSpPr>
            <a:spLocks noChangeArrowheads="1"/>
          </p:cNvSpPr>
          <p:nvPr/>
        </p:nvSpPr>
        <p:spPr bwMode="auto">
          <a:xfrm rot="19313165" flipH="1">
            <a:off x="8034587" y="2915327"/>
            <a:ext cx="103519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Oval 79"/>
          <p:cNvSpPr>
            <a:spLocks noChangeArrowheads="1"/>
          </p:cNvSpPr>
          <p:nvPr/>
        </p:nvSpPr>
        <p:spPr bwMode="auto">
          <a:xfrm rot="19313165" flipH="1">
            <a:off x="7994922" y="2952327"/>
            <a:ext cx="103518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Oval 80"/>
          <p:cNvSpPr>
            <a:spLocks noChangeArrowheads="1"/>
          </p:cNvSpPr>
          <p:nvPr/>
        </p:nvSpPr>
        <p:spPr bwMode="auto">
          <a:xfrm rot="19313165" flipH="1">
            <a:off x="7954288" y="2989328"/>
            <a:ext cx="103518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val 81"/>
          <p:cNvSpPr>
            <a:spLocks noChangeArrowheads="1"/>
          </p:cNvSpPr>
          <p:nvPr/>
        </p:nvSpPr>
        <p:spPr bwMode="auto">
          <a:xfrm rot="19313165" flipH="1">
            <a:off x="7914622" y="3025468"/>
            <a:ext cx="103519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Oval 82"/>
          <p:cNvSpPr>
            <a:spLocks noChangeArrowheads="1"/>
          </p:cNvSpPr>
          <p:nvPr/>
        </p:nvSpPr>
        <p:spPr bwMode="auto">
          <a:xfrm rot="19313165" flipH="1">
            <a:off x="7873989" y="3062469"/>
            <a:ext cx="103519" cy="36398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Oval 83"/>
          <p:cNvSpPr>
            <a:spLocks noChangeArrowheads="1"/>
          </p:cNvSpPr>
          <p:nvPr/>
        </p:nvSpPr>
        <p:spPr bwMode="auto">
          <a:xfrm rot="19313165" flipH="1">
            <a:off x="7833355" y="3098609"/>
            <a:ext cx="103519" cy="364844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Line 93"/>
          <p:cNvSpPr>
            <a:spLocks noChangeShapeType="1"/>
          </p:cNvSpPr>
          <p:nvPr/>
        </p:nvSpPr>
        <p:spPr bwMode="auto">
          <a:xfrm flipH="1" flipV="1">
            <a:off x="4650229" y="2418856"/>
            <a:ext cx="3202763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Line 113"/>
          <p:cNvSpPr>
            <a:spLocks noChangeShapeType="1"/>
          </p:cNvSpPr>
          <p:nvPr/>
        </p:nvSpPr>
        <p:spPr bwMode="auto">
          <a:xfrm flipH="1" flipV="1">
            <a:off x="7455228" y="2812901"/>
            <a:ext cx="47646" cy="61122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Line 67"/>
          <p:cNvSpPr>
            <a:spLocks noChangeShapeType="1"/>
          </p:cNvSpPr>
          <p:nvPr/>
        </p:nvSpPr>
        <p:spPr bwMode="auto">
          <a:xfrm flipH="1" flipV="1">
            <a:off x="7502874" y="2874022"/>
            <a:ext cx="9396" cy="2468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Line 93"/>
          <p:cNvSpPr>
            <a:spLocks noChangeShapeType="1"/>
          </p:cNvSpPr>
          <p:nvPr/>
        </p:nvSpPr>
        <p:spPr bwMode="auto">
          <a:xfrm flipH="1" flipV="1">
            <a:off x="4650230" y="2615678"/>
            <a:ext cx="2648141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14809" y="1310041"/>
            <a:ext cx="791910" cy="1449590"/>
            <a:chOff x="4136706" y="1915280"/>
            <a:chExt cx="1303789" cy="2678232"/>
          </a:xfrm>
        </p:grpSpPr>
        <p:grpSp>
          <p:nvGrpSpPr>
            <p:cNvPr id="28" name="Group 69"/>
            <p:cNvGrpSpPr>
              <a:grpSpLocks/>
            </p:cNvGrpSpPr>
            <p:nvPr/>
          </p:nvGrpSpPr>
          <p:grpSpPr bwMode="auto">
            <a:xfrm flipH="1">
              <a:off x="4262171" y="1915280"/>
              <a:ext cx="1060194" cy="2566987"/>
              <a:chOff x="2524" y="1399"/>
              <a:chExt cx="536" cy="1617"/>
            </a:xfrm>
          </p:grpSpPr>
          <p:sp>
            <p:nvSpPr>
              <p:cNvPr id="32" name="Line 88"/>
              <p:cNvSpPr>
                <a:spLocks noChangeShapeType="1"/>
              </p:cNvSpPr>
              <p:nvPr/>
            </p:nvSpPr>
            <p:spPr bwMode="auto">
              <a:xfrm>
                <a:off x="2732" y="1821"/>
                <a:ext cx="0" cy="217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Line 89"/>
              <p:cNvSpPr>
                <a:spLocks noChangeShapeType="1"/>
              </p:cNvSpPr>
              <p:nvPr/>
            </p:nvSpPr>
            <p:spPr bwMode="auto">
              <a:xfrm>
                <a:off x="2811" y="1822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Line 91"/>
              <p:cNvSpPr>
                <a:spLocks noChangeShapeType="1"/>
              </p:cNvSpPr>
              <p:nvPr/>
            </p:nvSpPr>
            <p:spPr bwMode="auto">
              <a:xfrm>
                <a:off x="2896" y="1821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Line 101"/>
              <p:cNvSpPr>
                <a:spLocks noChangeShapeType="1"/>
              </p:cNvSpPr>
              <p:nvPr/>
            </p:nvSpPr>
            <p:spPr bwMode="auto">
              <a:xfrm flipH="1" flipV="1">
                <a:off x="2679" y="1684"/>
                <a:ext cx="51" cy="12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Line 102"/>
              <p:cNvSpPr>
                <a:spLocks noChangeShapeType="1"/>
              </p:cNvSpPr>
              <p:nvPr/>
            </p:nvSpPr>
            <p:spPr bwMode="auto">
              <a:xfrm flipH="1" flipV="1">
                <a:off x="2757" y="1684"/>
                <a:ext cx="51" cy="12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Line 103"/>
              <p:cNvSpPr>
                <a:spLocks noChangeShapeType="1"/>
              </p:cNvSpPr>
              <p:nvPr/>
            </p:nvSpPr>
            <p:spPr bwMode="auto">
              <a:xfrm flipH="1" flipV="1">
                <a:off x="2844" y="1684"/>
                <a:ext cx="51" cy="129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Line 104"/>
              <p:cNvSpPr>
                <a:spLocks noChangeShapeType="1"/>
              </p:cNvSpPr>
              <p:nvPr/>
            </p:nvSpPr>
            <p:spPr bwMode="auto">
              <a:xfrm flipV="1">
                <a:off x="2721" y="1399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Line 105"/>
              <p:cNvSpPr>
                <a:spLocks noChangeShapeType="1"/>
              </p:cNvSpPr>
              <p:nvPr/>
            </p:nvSpPr>
            <p:spPr bwMode="auto">
              <a:xfrm flipV="1">
                <a:off x="2802" y="1399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Line 106"/>
              <p:cNvSpPr>
                <a:spLocks noChangeShapeType="1"/>
              </p:cNvSpPr>
              <p:nvPr/>
            </p:nvSpPr>
            <p:spPr bwMode="auto">
              <a:xfrm flipV="1">
                <a:off x="2886" y="1399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auto">
              <a:xfrm>
                <a:off x="2713" y="1790"/>
                <a:ext cx="38" cy="5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2" name="Line 98"/>
              <p:cNvSpPr>
                <a:spLocks noChangeShapeType="1"/>
              </p:cNvSpPr>
              <p:nvPr/>
            </p:nvSpPr>
            <p:spPr bwMode="auto">
              <a:xfrm>
                <a:off x="2733" y="179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Oval 99"/>
              <p:cNvSpPr>
                <a:spLocks noChangeArrowheads="1"/>
              </p:cNvSpPr>
              <p:nvPr/>
            </p:nvSpPr>
            <p:spPr bwMode="auto">
              <a:xfrm>
                <a:off x="2791" y="1790"/>
                <a:ext cx="38" cy="5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4" name="Oval 100"/>
              <p:cNvSpPr>
                <a:spLocks noChangeArrowheads="1"/>
              </p:cNvSpPr>
              <p:nvPr/>
            </p:nvSpPr>
            <p:spPr bwMode="auto">
              <a:xfrm>
                <a:off x="2878" y="1790"/>
                <a:ext cx="38" cy="5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otype Corsiva" pitchFamily="66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grpSp>
            <p:nvGrpSpPr>
              <p:cNvPr id="45" name="Group 68"/>
              <p:cNvGrpSpPr>
                <a:grpSpLocks/>
              </p:cNvGrpSpPr>
              <p:nvPr/>
            </p:nvGrpSpPr>
            <p:grpSpPr bwMode="auto">
              <a:xfrm>
                <a:off x="2524" y="2042"/>
                <a:ext cx="536" cy="974"/>
                <a:chOff x="2524" y="2042"/>
                <a:chExt cx="536" cy="974"/>
              </a:xfrm>
            </p:grpSpPr>
            <p:sp>
              <p:nvSpPr>
                <p:cNvPr id="46" name="Rectangle 86"/>
                <p:cNvSpPr>
                  <a:spLocks noChangeArrowheads="1"/>
                </p:cNvSpPr>
                <p:nvPr/>
              </p:nvSpPr>
              <p:spPr bwMode="auto">
                <a:xfrm>
                  <a:off x="2524" y="2042"/>
                  <a:ext cx="536" cy="97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Monotype Corsiva" pitchFamily="66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>
                    <a:solidFill>
                      <a:schemeClr val="tx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47" name="Line 108"/>
                <p:cNvSpPr>
                  <a:spLocks noChangeShapeType="1"/>
                </p:cNvSpPr>
                <p:nvPr/>
              </p:nvSpPr>
              <p:spPr bwMode="auto">
                <a:xfrm>
                  <a:off x="2543" y="2046"/>
                  <a:ext cx="517" cy="946"/>
                </a:xfrm>
                <a:prstGeom prst="line">
                  <a:avLst/>
                </a:prstGeom>
                <a:noFill/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4723362" y="4027355"/>
              <a:ext cx="612775" cy="4549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DC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7075" y="3045899"/>
              <a:ext cx="614362" cy="4549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AC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136706" y="2764594"/>
              <a:ext cx="1303789" cy="182891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V="1">
            <a:off x="7502874" y="3275607"/>
            <a:ext cx="368873" cy="317519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cxnSp>
        <p:nvCxnSpPr>
          <p:cNvPr id="53" name="Straight Connector 52"/>
          <p:cNvCxnSpPr/>
          <p:nvPr/>
        </p:nvCxnSpPr>
        <p:spPr>
          <a:xfrm flipH="1">
            <a:off x="1820688" y="3042719"/>
            <a:ext cx="4602384" cy="0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418616" y="2626468"/>
            <a:ext cx="4456" cy="416252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6283924" y="2485039"/>
            <a:ext cx="311624" cy="277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6" name="AutoShape 66"/>
          <p:cNvSpPr>
            <a:spLocks noChangeArrowheads="1"/>
          </p:cNvSpPr>
          <p:nvPr/>
        </p:nvSpPr>
        <p:spPr bwMode="auto">
          <a:xfrm rot="10800000" flipH="1">
            <a:off x="6382875" y="2544545"/>
            <a:ext cx="88874" cy="163846"/>
          </a:xfrm>
          <a:prstGeom prst="flowChartMagneticDrum">
            <a:avLst/>
          </a:prstGeom>
          <a:gradFill rotWithShape="1">
            <a:gsLst>
              <a:gs pos="0">
                <a:srgbClr val="FD0000"/>
              </a:gs>
              <a:gs pos="50000">
                <a:srgbClr val="750000"/>
              </a:gs>
              <a:gs pos="100000">
                <a:srgbClr val="FD0000"/>
              </a:gs>
            </a:gsLst>
            <a:lin ang="5400000" scaled="1"/>
          </a:gradFill>
          <a:ln w="9525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680206" y="2102239"/>
            <a:ext cx="300038" cy="300038"/>
            <a:chOff x="5435600" y="3997325"/>
            <a:chExt cx="300038" cy="300038"/>
          </a:xfrm>
        </p:grpSpPr>
        <p:sp>
          <p:nvSpPr>
            <p:cNvPr id="58" name="Oval 115"/>
            <p:cNvSpPr>
              <a:spLocks noChangeArrowheads="1"/>
            </p:cNvSpPr>
            <p:nvPr/>
          </p:nvSpPr>
          <p:spPr bwMode="auto">
            <a:xfrm>
              <a:off x="5435600" y="3997325"/>
              <a:ext cx="300038" cy="300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otype Corsiva" pitchFamily="66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59" name="Line 116"/>
            <p:cNvSpPr>
              <a:spLocks noChangeShapeType="1"/>
            </p:cNvSpPr>
            <p:nvPr/>
          </p:nvSpPr>
          <p:spPr bwMode="auto">
            <a:xfrm>
              <a:off x="5478463" y="4040188"/>
              <a:ext cx="204787" cy="20478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0" name="Line 117"/>
            <p:cNvSpPr>
              <a:spLocks noChangeShapeType="1"/>
            </p:cNvSpPr>
            <p:nvPr/>
          </p:nvSpPr>
          <p:spPr bwMode="auto">
            <a:xfrm flipV="1">
              <a:off x="5478463" y="4035425"/>
              <a:ext cx="214312" cy="214313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61" name="Line 124"/>
          <p:cNvSpPr>
            <a:spLocks noChangeShapeType="1"/>
          </p:cNvSpPr>
          <p:nvPr/>
        </p:nvSpPr>
        <p:spPr bwMode="auto">
          <a:xfrm>
            <a:off x="559066" y="2261212"/>
            <a:ext cx="111161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1820686" y="2408628"/>
            <a:ext cx="0" cy="634091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1526033" y="1920956"/>
            <a:ext cx="1331944" cy="6406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4" name="Line 124"/>
          <p:cNvSpPr>
            <a:spLocks noChangeShapeType="1"/>
          </p:cNvSpPr>
          <p:nvPr/>
        </p:nvSpPr>
        <p:spPr bwMode="auto">
          <a:xfrm>
            <a:off x="1980244" y="2261212"/>
            <a:ext cx="2110771" cy="0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2130427" y="2067108"/>
            <a:ext cx="641163" cy="3703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/>
            <a:r>
              <a:rPr lang="en-GB" sz="1400" dirty="0" smtClean="0">
                <a:solidFill>
                  <a:schemeClr val="accent1">
                    <a:lumMod val="10000"/>
                  </a:schemeClr>
                </a:solidFill>
              </a:rPr>
              <a:t>Reg</a:t>
            </a:r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25924" y="2657630"/>
            <a:ext cx="246770" cy="33855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endParaRPr lang="fr-FR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648274" y="1921679"/>
            <a:ext cx="401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 err="1">
                <a:solidFill>
                  <a:schemeClr val="accent1">
                    <a:lumMod val="10000"/>
                  </a:schemeClr>
                </a:solidFill>
              </a:rPr>
              <a:t>I</a:t>
            </a:r>
            <a:r>
              <a:rPr lang="en-GB" sz="1600" baseline="-25000" dirty="0" err="1">
                <a:solidFill>
                  <a:schemeClr val="accent1">
                    <a:lumMod val="10000"/>
                  </a:schemeClr>
                </a:solidFill>
              </a:rPr>
              <a:t>re</a:t>
            </a:r>
            <a:r>
              <a:rPr lang="en-GB" sz="1600" baseline="-25000" dirty="0" err="1">
                <a:solidFill>
                  <a:schemeClr val="tx1">
                    <a:lumMod val="50000"/>
                  </a:schemeClr>
                </a:solidFill>
              </a:rPr>
              <a:t>f</a:t>
            </a:r>
            <a:endParaRPr lang="en-GB" sz="1600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rot="19066941">
            <a:off x="7933389" y="3194276"/>
            <a:ext cx="751014" cy="2616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</a:rPr>
              <a:t>Magnet</a:t>
            </a:r>
            <a:endParaRPr lang="fr-FR" sz="11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9" name="Line 108"/>
          <p:cNvSpPr>
            <a:spLocks noChangeShapeType="1"/>
          </p:cNvSpPr>
          <p:nvPr/>
        </p:nvSpPr>
        <p:spPr bwMode="auto">
          <a:xfrm flipH="1">
            <a:off x="4111221" y="1873698"/>
            <a:ext cx="620714" cy="825722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7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2369629"/>
              </p:ext>
            </p:extLst>
          </p:nvPr>
        </p:nvGraphicFramePr>
        <p:xfrm>
          <a:off x="3218164" y="3405406"/>
          <a:ext cx="2538630" cy="18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3229315"/>
              </p:ext>
            </p:extLst>
          </p:nvPr>
        </p:nvGraphicFramePr>
        <p:xfrm>
          <a:off x="192890" y="3440899"/>
          <a:ext cx="2887766" cy="41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1108581" y="3607579"/>
            <a:ext cx="6107766" cy="236959"/>
            <a:chOff x="2600" y="0"/>
            <a:chExt cx="2660350" cy="170875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75" name="Chevron 4"/>
            <p:cNvSpPr/>
            <p:nvPr/>
          </p:nvSpPr>
          <p:spPr>
            <a:xfrm>
              <a:off x="88038" y="0"/>
              <a:ext cx="2489475" cy="170875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>
                  <a:solidFill>
                    <a:schemeClr val="accent1">
                      <a:lumMod val="10000"/>
                    </a:schemeClr>
                  </a:solidFill>
                </a:rPr>
                <a:t>CURRENT SOURCE</a:t>
              </a:r>
              <a:endParaRPr lang="en-US" sz="1000" kern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74" name="Chevron 73"/>
            <p:cNvSpPr/>
            <p:nvPr/>
          </p:nvSpPr>
          <p:spPr>
            <a:xfrm>
              <a:off x="2600" y="0"/>
              <a:ext cx="2660350" cy="170875"/>
            </a:xfrm>
            <a:prstGeom prst="chevron">
              <a:avLst/>
            </a:prstGeom>
            <a:grpFill/>
            <a:ln>
              <a:solidFill>
                <a:schemeClr val="accent6"/>
              </a:solidFill>
            </a:ln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76" name="Rectangle 75"/>
          <p:cNvSpPr/>
          <p:nvPr/>
        </p:nvSpPr>
        <p:spPr>
          <a:xfrm>
            <a:off x="1966462" y="50899"/>
            <a:ext cx="5331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 procurement strategy</a:t>
            </a:r>
            <a:endParaRPr lang="pt-PT" sz="32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80656" y="4427369"/>
            <a:ext cx="87275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Controller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is designed and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produced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by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CERN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Voltage Source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is designed/specified and procured by CERN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high-precision current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sensors (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DCCTs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)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are specified and procured by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CERN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114873" y="3268985"/>
            <a:ext cx="2032136" cy="193978"/>
            <a:chOff x="2479" y="0"/>
            <a:chExt cx="2536150" cy="170875"/>
          </a:xfrm>
          <a:scene3d>
            <a:camera prst="orthographicFront"/>
            <a:lightRig rig="flat" dir="t"/>
          </a:scene3d>
        </p:grpSpPr>
        <p:sp>
          <p:nvSpPr>
            <p:cNvPr id="84" name="Chevron 83"/>
            <p:cNvSpPr/>
            <p:nvPr/>
          </p:nvSpPr>
          <p:spPr>
            <a:xfrm>
              <a:off x="2479" y="0"/>
              <a:ext cx="2536150" cy="170875"/>
            </a:xfrm>
            <a:prstGeom prst="chevron">
              <a:avLst/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5" name="Chevron 4"/>
            <p:cNvSpPr/>
            <p:nvPr/>
          </p:nvSpPr>
          <p:spPr>
            <a:xfrm>
              <a:off x="87917" y="0"/>
              <a:ext cx="2365275" cy="1708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>
                  <a:solidFill>
                    <a:schemeClr val="accent1">
                      <a:lumMod val="10000"/>
                    </a:schemeClr>
                  </a:solidFill>
                </a:rPr>
                <a:t>CONTROLLER</a:t>
              </a:r>
              <a:endParaRPr lang="en-US" sz="1000" kern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168624" y="3275782"/>
            <a:ext cx="2741318" cy="187181"/>
            <a:chOff x="2479" y="0"/>
            <a:chExt cx="2536150" cy="170875"/>
          </a:xfrm>
          <a:scene3d>
            <a:camera prst="orthographicFront"/>
            <a:lightRig rig="flat" dir="t"/>
          </a:scene3d>
        </p:grpSpPr>
        <p:sp>
          <p:nvSpPr>
            <p:cNvPr id="87" name="Chevron 86"/>
            <p:cNvSpPr/>
            <p:nvPr/>
          </p:nvSpPr>
          <p:spPr>
            <a:xfrm>
              <a:off x="2479" y="0"/>
              <a:ext cx="2536150" cy="170875"/>
            </a:xfrm>
            <a:prstGeom prst="chevron">
              <a:avLst/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8" name="Chevron 4"/>
            <p:cNvSpPr/>
            <p:nvPr/>
          </p:nvSpPr>
          <p:spPr>
            <a:xfrm>
              <a:off x="87917" y="0"/>
              <a:ext cx="2365275" cy="1708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>
                  <a:solidFill>
                    <a:schemeClr val="accent1">
                      <a:lumMod val="10000"/>
                    </a:schemeClr>
                  </a:solidFill>
                </a:rPr>
                <a:t>VOLTAGE SOURCE</a:t>
              </a:r>
              <a:endParaRPr lang="en-US" sz="1000" kern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910766" y="3272253"/>
            <a:ext cx="1305581" cy="188728"/>
            <a:chOff x="2479" y="0"/>
            <a:chExt cx="2536150" cy="170875"/>
          </a:xfrm>
          <a:scene3d>
            <a:camera prst="orthographicFront"/>
            <a:lightRig rig="flat" dir="t"/>
          </a:scene3d>
        </p:grpSpPr>
        <p:sp>
          <p:nvSpPr>
            <p:cNvPr id="90" name="Chevron 89"/>
            <p:cNvSpPr/>
            <p:nvPr/>
          </p:nvSpPr>
          <p:spPr>
            <a:xfrm>
              <a:off x="2479" y="0"/>
              <a:ext cx="2536150" cy="170875"/>
            </a:xfrm>
            <a:prstGeom prst="chevron">
              <a:avLst/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1" name="Chevron 4"/>
            <p:cNvSpPr/>
            <p:nvPr/>
          </p:nvSpPr>
          <p:spPr>
            <a:xfrm>
              <a:off x="87917" y="0"/>
              <a:ext cx="2365275" cy="1708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>
                  <a:solidFill>
                    <a:schemeClr val="accent1">
                      <a:lumMod val="10000"/>
                    </a:schemeClr>
                  </a:solidFill>
                </a:rPr>
                <a:t>DCCT</a:t>
              </a:r>
              <a:endParaRPr lang="en-US" sz="1000" kern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3122433" y="920999"/>
            <a:ext cx="25982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 smtClean="0">
                <a:solidFill>
                  <a:prstClr val="black"/>
                </a:solidFill>
                <a:latin typeface="Calibri"/>
              </a:rPr>
              <a:t>CERN or </a:t>
            </a:r>
            <a:r>
              <a:rPr lang="fr-FR" altLang="fr-FR" sz="900" dirty="0" err="1" smtClean="0">
                <a:solidFill>
                  <a:prstClr val="black"/>
                </a:solidFill>
                <a:latin typeface="Calibri"/>
              </a:rPr>
              <a:t>external</a:t>
            </a:r>
            <a:r>
              <a:rPr lang="fr-FR" altLang="fr-FR" sz="900" dirty="0" smtClean="0">
                <a:solidFill>
                  <a:prstClr val="black"/>
                </a:solidFill>
                <a:latin typeface="Calibri"/>
              </a:rPr>
              <a:t> design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 err="1" smtClean="0">
                <a:solidFill>
                  <a:prstClr val="black"/>
                </a:solidFill>
                <a:latin typeface="Calibri"/>
              </a:rPr>
              <a:t>External</a:t>
            </a:r>
            <a:r>
              <a:rPr lang="fr-FR" altLang="fr-FR" sz="9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altLang="fr-FR" sz="900" dirty="0" err="1" smtClean="0">
                <a:solidFill>
                  <a:prstClr val="black"/>
                </a:solidFill>
                <a:latin typeface="Calibri"/>
              </a:rPr>
              <a:t>procurement</a:t>
            </a:r>
            <a:endParaRPr lang="fr-FR" altLang="fr-FR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1591461" y="956210"/>
            <a:ext cx="1180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 smtClean="0">
                <a:solidFill>
                  <a:prstClr val="black"/>
                </a:solidFill>
                <a:latin typeface="Calibri"/>
              </a:rPr>
              <a:t>CERN design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 err="1" smtClean="0">
                <a:solidFill>
                  <a:prstClr val="black"/>
                </a:solidFill>
                <a:latin typeface="Calibri"/>
              </a:rPr>
              <a:t>External</a:t>
            </a:r>
            <a:r>
              <a:rPr lang="fr-FR" altLang="fr-FR" sz="900" dirty="0" smtClean="0">
                <a:solidFill>
                  <a:prstClr val="black"/>
                </a:solidFill>
                <a:latin typeface="Calibri"/>
              </a:rPr>
              <a:t> production</a:t>
            </a: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5926949" y="954228"/>
            <a:ext cx="1213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 smtClean="0">
                <a:solidFill>
                  <a:prstClr val="black"/>
                </a:solidFill>
                <a:latin typeface="Calibri"/>
              </a:rPr>
              <a:t>CERN </a:t>
            </a:r>
            <a:r>
              <a:rPr lang="fr-FR" altLang="fr-FR" sz="900" dirty="0" err="1" smtClean="0">
                <a:solidFill>
                  <a:prstClr val="black"/>
                </a:solidFill>
                <a:latin typeface="Calibri"/>
              </a:rPr>
              <a:t>specification</a:t>
            </a:r>
            <a:endParaRPr lang="fr-FR" altLang="fr-FR" sz="900" dirty="0" smtClean="0">
              <a:solidFill>
                <a:prstClr val="black"/>
              </a:solidFill>
              <a:latin typeface="Calibri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 err="1" smtClean="0">
                <a:solidFill>
                  <a:prstClr val="black"/>
                </a:solidFill>
                <a:latin typeface="Calibri"/>
              </a:rPr>
              <a:t>External</a:t>
            </a:r>
            <a:r>
              <a:rPr lang="fr-FR" altLang="fr-FR" sz="9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altLang="fr-FR" sz="900" dirty="0" err="1" smtClean="0">
                <a:solidFill>
                  <a:prstClr val="black"/>
                </a:solidFill>
                <a:latin typeface="Calibri"/>
              </a:rPr>
              <a:t>procurement</a:t>
            </a:r>
            <a:endParaRPr lang="fr-FR" altLang="fr-FR" sz="9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Text Box 17"/>
          <p:cNvSpPr txBox="1">
            <a:spLocks noChangeArrowheads="1"/>
          </p:cNvSpPr>
          <p:nvPr/>
        </p:nvSpPr>
        <p:spPr bwMode="auto">
          <a:xfrm>
            <a:off x="3342439" y="1897831"/>
            <a:ext cx="4719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 err="1" smtClean="0">
                <a:solidFill>
                  <a:schemeClr val="accent1">
                    <a:lumMod val="10000"/>
                  </a:schemeClr>
                </a:solidFill>
              </a:rPr>
              <a:t>V</a:t>
            </a:r>
            <a:r>
              <a:rPr lang="en-GB" sz="1600" baseline="-25000" dirty="0" err="1" smtClean="0">
                <a:solidFill>
                  <a:schemeClr val="accent1">
                    <a:lumMod val="10000"/>
                  </a:schemeClr>
                </a:solidFill>
              </a:rPr>
              <a:t>re</a:t>
            </a:r>
            <a:r>
              <a:rPr lang="en-GB" sz="1600" baseline="-25000" dirty="0" err="1" smtClean="0">
                <a:solidFill>
                  <a:schemeClr val="tx1">
                    <a:lumMod val="50000"/>
                  </a:schemeClr>
                </a:solidFill>
              </a:rPr>
              <a:t>f</a:t>
            </a:r>
            <a:endParaRPr lang="en-GB" sz="1600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5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0" grpId="0">
        <p:bldAsOne/>
      </p:bldGraphic>
      <p:bldGraphic spid="7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57628" y="1054986"/>
            <a:ext cx="8650982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CERN does not procure current sources, only voltage sources</a:t>
            </a:r>
          </a:p>
          <a:p>
            <a:pPr marL="342900" indent="-34290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Specification of current source is for internal CERN use:</a:t>
            </a:r>
          </a:p>
          <a:p>
            <a:pPr marL="533400" lvl="1" indent="-261938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 set 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of </a:t>
            </a:r>
            <a:r>
              <a:rPr lang="pt-PT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requirements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for 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the </a:t>
            </a:r>
            <a:r>
              <a:rPr lang="pt-PT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magnet current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is received from the physicists</a:t>
            </a:r>
            <a:endParaRPr lang="pt-PT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533400" lvl="1" indent="-261938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 specification for the </a:t>
            </a:r>
            <a:r>
              <a:rPr lang="pt-PT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power converter 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(</a:t>
            </a:r>
            <a:r>
              <a:rPr lang="pt-PT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current source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) 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can then be 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written </a:t>
            </a:r>
            <a:endParaRPr lang="pt-PT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533400" lvl="1" indent="-261938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Based 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on the current source 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specification specifications for </a:t>
            </a:r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DCCTs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, </a:t>
            </a:r>
            <a:r>
              <a:rPr lang="pt-PT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controller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and </a:t>
            </a:r>
            <a:r>
              <a:rPr lang="pt-PT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voltage source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can be written</a:t>
            </a:r>
            <a:endParaRPr lang="pt-PT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561" y="126179"/>
            <a:ext cx="8108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</a:t>
            </a:r>
            <a:r>
              <a:rPr lang="pt-PT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4139110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57628" y="738366"/>
            <a:ext cx="871435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6938" algn="l"/>
              </a:tabLst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Often, a single requirement is given for magnet current performance, typically the acuracy class, eg “Precision: 100 ppm”, which can be insufficient</a:t>
            </a:r>
          </a:p>
          <a:p>
            <a:pPr marL="342900" indent="-342900" fontAlgn="base"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6938" algn="l"/>
              </a:tabLst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Magnet current requirements are derived from beam performance parameters like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tune stability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for quadrupoles and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orbit variation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for correctors. </a:t>
            </a:r>
          </a:p>
          <a:p>
            <a:pPr marL="342900" indent="-342900" fontAlgn="base"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96938" algn="l"/>
              </a:tabLst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As a consequence, important performance parameters are, in most cases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stability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(affected by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drift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) and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repeatibility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(affected by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noise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152" y="76389"/>
            <a:ext cx="842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</a:t>
            </a:r>
            <a:r>
              <a:rPr lang="pt-PT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converter </a:t>
            </a: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17291" y="3524259"/>
            <a:ext cx="4789283" cy="2412206"/>
            <a:chOff x="4019739" y="3579348"/>
            <a:chExt cx="4789283" cy="24122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534" y="3579348"/>
              <a:ext cx="4408236" cy="241220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4019739" y="5524606"/>
              <a:ext cx="4789283" cy="4669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429372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57628" y="810542"/>
            <a:ext cx="865098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At least two parameters must be considered in the specification:</a:t>
            </a:r>
            <a:endParaRPr lang="en-GB" sz="22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625475" lvl="1" indent="-263525" fontAlgn="base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Maximum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Noise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(ppm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pk-pk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)</a:t>
            </a:r>
          </a:p>
          <a:p>
            <a:pPr marL="625475" lvl="1" indent="-263525" fontAlgn="base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Stability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, which can include: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1082675" lvl="3" indent="-263525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Temperature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dependant drift</a:t>
            </a:r>
          </a:p>
          <a:p>
            <a:pPr marL="1082675" lvl="3" indent="-263525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Time dependant drift</a:t>
            </a:r>
          </a:p>
          <a:p>
            <a:pPr marL="342900" indent="-34290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conditions under which </a:t>
            </a: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the requirements should be 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met must be specified:</a:t>
            </a:r>
            <a:endParaRPr lang="en-GB" sz="22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625475" lvl="1" indent="-263525" fontAlgn="base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Bandwidth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625475" lvl="1" indent="-263525" fontAlgn="base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Range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of loads </a:t>
            </a:r>
            <a:endParaRPr lang="en-GB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625475" lvl="1" indent="-263525" fontAlgn="base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Temperature range </a:t>
            </a:r>
          </a:p>
          <a:p>
            <a:pPr marL="625475" lvl="1" indent="-263525" fontAlgn="base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Time frame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-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often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more than one time frame is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given: 30min, </a:t>
            </a:r>
            <a:r>
              <a:rPr lang="pt-PT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24h, 1 year </a:t>
            </a:r>
            <a:endParaRPr lang="en-GB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152" y="76389"/>
            <a:ext cx="842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</a:t>
            </a:r>
            <a:r>
              <a:rPr lang="pt-PT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converter </a:t>
            </a: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4174808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3888" y="6361475"/>
            <a:ext cx="3874882" cy="3600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High precision specification and test of power converters at CERN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57628" y="810542"/>
            <a:ext cx="8650982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Requirements given by the physicists can be assumed to be maximum limits</a:t>
            </a:r>
          </a:p>
          <a:p>
            <a:pPr marL="342900" indent="-34290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To ensure compliance to those requirements,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maximum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values must be used in our specification</a:t>
            </a:r>
          </a:p>
          <a:p>
            <a:pPr marL="342900" indent="-34290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When testing many converters, performance </a:t>
            </a:r>
            <a:r>
              <a:rPr lang="pt-PT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distribution will be 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gaussian, so in order to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guarantee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compliance, performance of all units must be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verified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and non compliant units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rejected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pt-PT" sz="2000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342900" indent="-34290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Performance testing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is essential to ensure compliance with requirements</a:t>
            </a:r>
          </a:p>
          <a:p>
            <a:pPr marL="342900" indent="-34290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Specification must allow for a good </a:t>
            </a:r>
            <a:r>
              <a:rPr lang="pt-PT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margin</a:t>
            </a: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 with respect to requirements, in order to minimize the number of rejected units</a:t>
            </a:r>
          </a:p>
          <a:p>
            <a:pPr marL="342900" indent="-342900" fontAlgn="base"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Margins depend on application: cost, feasibility, effort, criticality</a:t>
            </a:r>
          </a:p>
        </p:txBody>
      </p:sp>
      <p:sp>
        <p:nvSpPr>
          <p:cNvPr id="2" name="Down Arrow 1"/>
          <p:cNvSpPr/>
          <p:nvPr/>
        </p:nvSpPr>
        <p:spPr>
          <a:xfrm>
            <a:off x="3603279" y="3376973"/>
            <a:ext cx="1520982" cy="334978"/>
          </a:xfrm>
          <a:prstGeom prst="downArrow">
            <a:avLst/>
          </a:prstGeom>
          <a:gradFill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1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01152" y="76389"/>
            <a:ext cx="842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</a:t>
            </a:r>
            <a:r>
              <a:rPr lang="pt-PT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converter </a:t>
            </a:r>
            <a:r>
              <a:rPr lang="pt-PT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210455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5249</TotalTime>
  <Words>1645</Words>
  <Application>Microsoft Office PowerPoint</Application>
  <PresentationFormat>On-screen Show (4:3)</PresentationFormat>
  <Paragraphs>246</Paragraphs>
  <Slides>22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CERN(4-3)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mcb</cp:lastModifiedBy>
  <cp:revision>261</cp:revision>
  <dcterms:created xsi:type="dcterms:W3CDTF">2012-11-30T11:04:26Z</dcterms:created>
  <dcterms:modified xsi:type="dcterms:W3CDTF">2016-05-23T21:57:56Z</dcterms:modified>
</cp:coreProperties>
</file>