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5" r:id="rId2"/>
    <p:sldId id="266" r:id="rId3"/>
    <p:sldId id="387" r:id="rId4"/>
    <p:sldId id="392" r:id="rId5"/>
    <p:sldId id="391" r:id="rId6"/>
    <p:sldId id="390" r:id="rId7"/>
    <p:sldId id="385" r:id="rId8"/>
    <p:sldId id="383" r:id="rId9"/>
    <p:sldId id="386" r:id="rId10"/>
    <p:sldId id="388" r:id="rId11"/>
    <p:sldId id="371" r:id="rId12"/>
    <p:sldId id="376" r:id="rId13"/>
    <p:sldId id="389" r:id="rId14"/>
  </p:sldIdLst>
  <p:sldSz cx="10080625" cy="7559675"/>
  <p:notesSz cx="7099300" cy="10234613"/>
  <p:defaultTextStyle>
    <a:defPPr>
      <a:defRPr lang="en-US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67EA"/>
    <a:srgbClr val="0068A6"/>
    <a:srgbClr val="98C8E8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925" autoAdjust="0"/>
  </p:normalViewPr>
  <p:slideViewPr>
    <p:cSldViewPr>
      <p:cViewPr varScale="1">
        <p:scale>
          <a:sx n="62" d="100"/>
          <a:sy n="62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059" cy="512111"/>
          </a:xfrm>
          <a:prstGeom prst="rect">
            <a:avLst/>
          </a:prstGeom>
        </p:spPr>
        <p:txBody>
          <a:bodyPr vert="horz" lIns="86836" tIns="43418" rIns="86836" bIns="43418" rtlCol="0"/>
          <a:lstStyle>
            <a:lvl1pPr algn="l" defTabSz="42660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51" y="1"/>
            <a:ext cx="3077059" cy="512111"/>
          </a:xfrm>
          <a:prstGeom prst="rect">
            <a:avLst/>
          </a:prstGeom>
        </p:spPr>
        <p:txBody>
          <a:bodyPr vert="horz" wrap="square" lIns="86836" tIns="43418" rIns="86836" bIns="4341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14FCF1B-3359-41F4-8E2C-72FB69C6905F}" type="datetimeFigureOut">
              <a:rPr lang="it-IT" altLang="en-US"/>
              <a:pPr/>
              <a:t>23/05/2016</a:t>
            </a:fld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36" tIns="43418" rIns="86836" bIns="43418" rtlCol="0" anchor="b"/>
          <a:lstStyle>
            <a:lvl1pPr algn="l" defTabSz="42660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wrap="square" lIns="86836" tIns="43418" rIns="86836" bIns="4341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E964382B-AB7C-45A0-A1C9-6632CE32921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69662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36" tIns="43418" rIns="86836" bIns="43418" anchor="ctr"/>
          <a:lstStyle/>
          <a:p>
            <a:pPr defTabSz="426600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175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9632" y="4861253"/>
            <a:ext cx="5677055" cy="46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" y="0"/>
            <a:ext cx="3080040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36" tIns="43418" rIns="86836" bIns="43418" anchor="ctr"/>
          <a:lstStyle/>
          <a:p>
            <a:pPr defTabSz="426600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017769" y="0"/>
            <a:ext cx="3080040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36" tIns="43418" rIns="86836" bIns="43418" anchor="ctr"/>
          <a:lstStyle/>
          <a:p>
            <a:pPr defTabSz="426600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" y="9722502"/>
            <a:ext cx="3080040" cy="5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36" tIns="43418" rIns="86836" bIns="43418" anchor="ctr"/>
          <a:lstStyle/>
          <a:p>
            <a:pPr defTabSz="426600"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769" y="9722503"/>
            <a:ext cx="3078549" cy="5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793E223-A7B9-431A-9380-82518A13631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1842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0765" indent="-261833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47331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66263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85196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04128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23060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1993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0925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00A5EBC2-F597-4358-94FA-C898FD496A5A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it-IT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3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091" indent="-217091">
              <a:spcBef>
                <a:spcPct val="0"/>
              </a:spcBef>
              <a:spcAft>
                <a:spcPct val="20000"/>
              </a:spcAft>
            </a:pPr>
            <a:endParaRPr lang="en-GB" alt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5545" indent="-271364" eaLnBrk="0"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454" indent="-217091" eaLnBrk="0"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19635" indent="-217091" eaLnBrk="0"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53817" indent="-217091" eaLnBrk="0"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87998" indent="-217091" defTabSz="4251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22179" indent="-217091" defTabSz="4251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56362" indent="-217091" defTabSz="4251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690543" indent="-217091" defTabSz="4251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136" algn="l"/>
                <a:tab pos="851780" algn="l"/>
                <a:tab pos="1278423" algn="l"/>
                <a:tab pos="1705068" algn="l"/>
                <a:tab pos="2131711" algn="l"/>
                <a:tab pos="2558354" algn="l"/>
                <a:tab pos="2984998" algn="l"/>
                <a:tab pos="3411642" algn="l"/>
                <a:tab pos="3838285" algn="l"/>
                <a:tab pos="4264929" algn="l"/>
                <a:tab pos="4691572" algn="l"/>
                <a:tab pos="5118217" algn="l"/>
                <a:tab pos="5544859" algn="l"/>
                <a:tab pos="5971504" algn="l"/>
                <a:tab pos="6398147" algn="l"/>
                <a:tab pos="6824790" algn="l"/>
                <a:tab pos="7251434" algn="l"/>
                <a:tab pos="7678078" algn="l"/>
                <a:tab pos="8104722" algn="l"/>
                <a:tab pos="8531365" algn="l"/>
              </a:tabLs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0DB5FC6-C790-4A1C-BDC8-671B8C4614AD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it-IT" altLang="en-US" sz="1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1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13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39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25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24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C324-80F5-48FF-84AA-3BDA06F85F5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6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b="1" dirty="0" smtClean="0"/>
              <a:t>Last Slide 1: Thanks to the audience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0765" indent="-261833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47331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66263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85196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04128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23060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1993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0925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1129FE2-66E5-4730-B4A9-EA82E19CB54C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it-IT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3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0765" indent="-261833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47331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466263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85196" indent="-209466"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304128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23060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41993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0925" indent="-209466" defTabSz="41020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2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2676F10-2450-4480-8C8C-56B5B56D6ECD}" type="slidenum">
              <a:rPr lang="it-IT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it-IT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066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70537-3871-4FC4-BAE2-63D93939B21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718711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DD8E1C8-A156-4AE2-BC2B-5B4FB2E7348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72456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E25EC85-6ECB-4369-B1F4-660B6A8765A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867438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D3CAB24-1F09-447E-BAE2-D80B1CC3988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691993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2DCE089-2847-4A14-9968-B5579438FD6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4545417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>
              <a:buClrTx/>
              <a:buFontTx/>
              <a:buNone/>
              <a:defRPr/>
            </a:pPr>
            <a:r>
              <a:rPr lang="it-IT" sz="3300" dirty="0" err="1" smtClean="0"/>
              <a:t>Thank</a:t>
            </a:r>
            <a:r>
              <a:rPr lang="it-IT" sz="3300" dirty="0" smtClean="0"/>
              <a:t> </a:t>
            </a:r>
            <a:r>
              <a:rPr lang="it-IT" sz="3300" dirty="0" err="1" smtClean="0"/>
              <a:t>you</a:t>
            </a:r>
            <a:r>
              <a:rPr lang="it-IT" sz="3300" dirty="0" smtClean="0"/>
              <a:t>!</a:t>
            </a:r>
          </a:p>
          <a:p>
            <a:pPr algn="ctr" defTabSz="449216">
              <a:buClrTx/>
              <a:buFontTx/>
              <a:buNone/>
              <a:defRPr/>
            </a:pPr>
            <a:endParaRPr lang="it-IT" sz="330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FCB3B914-6590-4D5F-A1CE-5E506EB7B8A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78460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03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36" y="-33337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400675" y="7234238"/>
            <a:ext cx="3960813" cy="3238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GB" altLang="en-US" sz="1300" dirty="0" smtClean="0">
                <a:solidFill>
                  <a:srgbClr val="000000"/>
                </a:solidFill>
              </a:rPr>
              <a:t>Roberto Visintini – May 24</a:t>
            </a:r>
            <a:r>
              <a:rPr lang="en-GB" altLang="en-US" sz="1300" baseline="30000" dirty="0" smtClean="0">
                <a:solidFill>
                  <a:srgbClr val="000000"/>
                </a:solidFill>
              </a:rPr>
              <a:t>th</a:t>
            </a:r>
            <a:r>
              <a:rPr lang="en-GB" altLang="en-US" sz="1300" dirty="0" smtClean="0">
                <a:solidFill>
                  <a:srgbClr val="000000"/>
                </a:solidFill>
              </a:rPr>
              <a:t>, 2016</a:t>
            </a:r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504363" y="7296150"/>
            <a:ext cx="5016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fld id="{F82192AC-B0E8-4D57-B02A-270152343BD1}" type="slidenum">
              <a:rPr lang="it-IT" altLang="en-US"/>
              <a:pPr/>
              <a:t>‹#›</a:t>
            </a:fld>
            <a:endParaRPr lang="it-IT" altLang="en-US"/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35825"/>
            <a:ext cx="5761038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buClrTx/>
              <a:buFontTx/>
              <a:buNone/>
              <a:defRPr/>
            </a:pPr>
            <a:r>
              <a:rPr lang="it-IT" altLang="en-US" sz="1300" dirty="0" smtClean="0">
                <a:solidFill>
                  <a:srgbClr val="000000"/>
                </a:solidFill>
              </a:rPr>
              <a:t>POCPA 5 - ALBA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1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6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5" y="291283"/>
            <a:ext cx="6640796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POCPA5, what else…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9751" y="4781200"/>
            <a:ext cx="9521117" cy="2455021"/>
          </a:xfrm>
        </p:spPr>
        <p:txBody>
          <a:bodyPr>
            <a:normAutofit/>
          </a:bodyPr>
          <a:lstStyle/>
          <a:p>
            <a:pPr marL="0" lvl="8" indent="0" algn="ctr" defTabSz="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6000" b="1" dirty="0" smtClean="0">
                <a:solidFill>
                  <a:schemeClr val="tx1"/>
                </a:solidFill>
                <a:ea typeface="MS PGothic" pitchFamily="34" charset="-128"/>
              </a:rPr>
              <a:t>…</a:t>
            </a:r>
            <a:r>
              <a:rPr lang="en-US" sz="6000" b="1" dirty="0" smtClean="0">
                <a:solidFill>
                  <a:schemeClr val="tx1"/>
                </a:solidFill>
                <a:ea typeface="MS PGothic" pitchFamily="34" charset="-128"/>
              </a:rPr>
              <a:t>Let’s </a:t>
            </a:r>
            <a:r>
              <a:rPr lang="en-US" sz="6000" b="1" dirty="0" smtClean="0">
                <a:solidFill>
                  <a:schemeClr val="tx1"/>
                </a:solidFill>
                <a:ea typeface="MS PGothic" pitchFamily="34" charset="-128"/>
              </a:rPr>
              <a:t>start and </a:t>
            </a:r>
          </a:p>
          <a:p>
            <a:pPr marL="0" lvl="8" indent="0" algn="ctr" defTabSz="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6000" b="1" dirty="0" smtClean="0">
                <a:solidFill>
                  <a:schemeClr val="tx1"/>
                </a:solidFill>
                <a:ea typeface="MS PGothic" pitchFamily="34" charset="-128"/>
              </a:rPr>
              <a:t>Enjoy POCPA5!</a:t>
            </a:r>
            <a:endParaRPr lang="en-US" sz="6000" b="1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44381" y="7006699"/>
            <a:ext cx="3191863" cy="4024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POCPA3 – DESY, 21-23/05/2012</a:t>
            </a:r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287784" y="1799341"/>
            <a:ext cx="9521117" cy="2196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 sz="2400" b="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200150" indent="-28575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−"/>
              <a:defRPr sz="2000" i="1" baseline="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defTabSz="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Homework for all:</a:t>
            </a:r>
          </a:p>
          <a:p>
            <a:pPr marL="538163" lvl="8" indent="-538163" defTabSz="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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38163" lvl="8" indent="-538163" defTabSz="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 smtClean="0">
                <a:solidFill>
                  <a:schemeClr val="tx1"/>
                </a:solidFill>
              </a:rPr>
              <a:t>start to think </a:t>
            </a:r>
            <a:r>
              <a:rPr lang="en-US" sz="2800" dirty="0">
                <a:solidFill>
                  <a:schemeClr val="tx1"/>
                </a:solidFill>
              </a:rPr>
              <a:t>about </a:t>
            </a:r>
            <a:r>
              <a:rPr lang="en-US" sz="2800" dirty="0" smtClean="0">
                <a:solidFill>
                  <a:schemeClr val="tx1"/>
                </a:solidFill>
              </a:rPr>
              <a:t>one (or more) possible main topic(s);</a:t>
            </a:r>
          </a:p>
          <a:p>
            <a:pPr marL="538163" lvl="8" indent="-538163" defTabSz="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o be discussed and decided by Thursday, before lunch!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79751" y="3977431"/>
            <a:ext cx="9521117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 sz="2400" b="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200150" indent="-285750" algn="l" defTabSz="44767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−"/>
              <a:defRPr sz="2000" i="1" baseline="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 defTabSz="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800" kern="0" dirty="0" smtClean="0">
                <a:solidFill>
                  <a:schemeClr val="tx1"/>
                </a:solidFill>
                <a:ea typeface="MS PGothic" pitchFamily="34" charset="-128"/>
              </a:rPr>
              <a:t>And now…</a:t>
            </a:r>
            <a:endParaRPr lang="en-US" sz="4800" kern="0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882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4ACA71EB-F9B6-49A2-95AC-F404403C5315}" type="slidenum">
              <a:rPr lang="it-IT" altLang="en-US" sz="1300">
                <a:solidFill>
                  <a:srgbClr val="000000"/>
                </a:solidFill>
              </a:rPr>
              <a:pPr eaLnBrk="1"/>
              <a:t>11</a:t>
            </a:fld>
            <a:endParaRPr lang="it-IT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98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Previous Editions</a:t>
            </a:r>
            <a:endParaRPr lang="it-IT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44381" y="7006699"/>
            <a:ext cx="3191863" cy="40248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POCPA3 – DESY, 21-23/05/2012</a:t>
            </a:r>
            <a:endParaRPr lang="en-US" dirty="0" smtClean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498163" y="1332835"/>
            <a:ext cx="9084297" cy="5364246"/>
          </a:xfrm>
          <a:noFill/>
        </p:spPr>
        <p:txBody>
          <a:bodyPr>
            <a:normAutofit fontScale="25000" lnSpcReduction="20000"/>
          </a:bodyPr>
          <a:lstStyle/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200" dirty="0"/>
              <a:t>It’s the </a:t>
            </a:r>
            <a:r>
              <a:rPr lang="en-US" sz="11200" b="1" dirty="0" smtClean="0"/>
              <a:t>FIFTH</a:t>
            </a:r>
            <a:r>
              <a:rPr lang="en-US" sz="11200" dirty="0" smtClean="0"/>
              <a:t> meeting </a:t>
            </a:r>
            <a:r>
              <a:rPr lang="en-US" sz="11200" dirty="0"/>
              <a:t>on</a:t>
            </a:r>
          </a:p>
          <a:p>
            <a:pPr marL="5461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200" dirty="0"/>
              <a:t> </a:t>
            </a:r>
            <a:r>
              <a:rPr lang="en-US" sz="11200" b="1" u="sng" dirty="0" err="1"/>
              <a:t>PO</a:t>
            </a:r>
            <a:r>
              <a:rPr lang="en-US" sz="11200" dirty="0" err="1"/>
              <a:t>wer</a:t>
            </a:r>
            <a:r>
              <a:rPr lang="en-US" sz="11200" dirty="0"/>
              <a:t> </a:t>
            </a:r>
            <a:r>
              <a:rPr lang="en-US" sz="11200" b="1" u="sng" dirty="0"/>
              <a:t>C</a:t>
            </a:r>
            <a:r>
              <a:rPr lang="en-US" sz="11200" dirty="0"/>
              <a:t>onverters for </a:t>
            </a:r>
            <a:r>
              <a:rPr lang="en-US" sz="11200" b="1" u="sng" dirty="0"/>
              <a:t>P</a:t>
            </a:r>
            <a:r>
              <a:rPr lang="en-US" sz="11200" dirty="0"/>
              <a:t>article </a:t>
            </a:r>
            <a:r>
              <a:rPr lang="en-US" sz="11200" b="1" u="sng" dirty="0" smtClean="0"/>
              <a:t>A</a:t>
            </a:r>
            <a:r>
              <a:rPr lang="en-US" sz="11200" dirty="0" smtClean="0"/>
              <a:t>ccelerators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200" dirty="0"/>
              <a:t>Troubles in power converters and systems occurs </a:t>
            </a:r>
            <a:r>
              <a:rPr lang="en-US" sz="11200" dirty="0" smtClean="0"/>
              <a:t>everywhere, share experience and practices</a:t>
            </a:r>
            <a:endParaRPr lang="en-US" sz="11200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200" dirty="0" smtClean="0"/>
              <a:t>Openly share </a:t>
            </a:r>
            <a:r>
              <a:rPr lang="en-US" sz="11200" dirty="0"/>
              <a:t>opinions on devices </a:t>
            </a:r>
            <a:r>
              <a:rPr lang="en-US" sz="11200" dirty="0" smtClean="0"/>
              <a:t>and, yes, manufacturers</a:t>
            </a:r>
            <a:endParaRPr lang="en-US" sz="11200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200" dirty="0" smtClean="0"/>
              <a:t>Create </a:t>
            </a:r>
            <a:r>
              <a:rPr lang="en-US" sz="11200" dirty="0"/>
              <a:t>a network of experts for consultancies, advice and, when needed, help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200" dirty="0"/>
              <a:t>Meet “old” friends and make new ones.</a:t>
            </a:r>
          </a:p>
          <a:p>
            <a:pPr>
              <a:spcBef>
                <a:spcPts val="992"/>
              </a:spcBef>
            </a:pPr>
            <a:endParaRPr lang="en-US" sz="9700" dirty="0"/>
          </a:p>
          <a:p>
            <a:pPr lvl="4"/>
            <a:endParaRPr lang="en-US" sz="9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837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 bwMode="auto">
          <a:xfrm>
            <a:off x="71760" y="2051645"/>
            <a:ext cx="9840343" cy="2088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6000" b="1" dirty="0" smtClean="0"/>
              <a:t>POCPA5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200" b="1" u="sng" dirty="0" err="1" smtClean="0"/>
              <a:t>PO</a:t>
            </a:r>
            <a:r>
              <a:rPr lang="en-US" sz="3200" b="1" dirty="0" err="1" smtClean="0"/>
              <a:t>wer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C</a:t>
            </a:r>
            <a:r>
              <a:rPr lang="en-US" sz="3200" b="1" dirty="0" smtClean="0"/>
              <a:t>onverters for </a:t>
            </a:r>
            <a:r>
              <a:rPr lang="en-US" sz="3200" b="1" u="sng" dirty="0" smtClean="0"/>
              <a:t>P</a:t>
            </a:r>
            <a:r>
              <a:rPr lang="en-US" sz="3200" b="1" dirty="0" smtClean="0"/>
              <a:t>article </a:t>
            </a:r>
            <a:r>
              <a:rPr lang="en-US" sz="3200" b="1" u="sng" dirty="0" smtClean="0"/>
              <a:t>A</a:t>
            </a:r>
            <a:r>
              <a:rPr lang="en-US" sz="3200" b="1" dirty="0" smtClean="0"/>
              <a:t>ccelerators </a:t>
            </a:r>
            <a:endParaRPr lang="en-US" altLang="en-US" sz="4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7926D640-4CC8-4BAD-8CEB-C93A6D99841F}" type="slidenum">
              <a:rPr lang="it-IT" altLang="en-US" sz="1300">
                <a:solidFill>
                  <a:srgbClr val="000000"/>
                </a:solidFill>
              </a:rPr>
              <a:pPr eaLnBrk="1"/>
              <a:t>2</a:t>
            </a:fld>
            <a:endParaRPr lang="it-IT" altLang="en-US" sz="1300" dirty="0">
              <a:solidFill>
                <a:srgbClr val="000000"/>
              </a:solidFill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420511" y="3779837"/>
            <a:ext cx="9491592" cy="2435895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1363" indent="-28416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14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5986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5813" indent="-227013" algn="l" defTabSz="44767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340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492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8645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5797" indent="-228576" algn="l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0" dirty="0" smtClean="0"/>
          </a:p>
          <a:p>
            <a:pPr algn="ctr"/>
            <a:r>
              <a:rPr lang="en-US" kern="0" dirty="0" smtClean="0"/>
              <a:t>Roberto Visintini</a:t>
            </a:r>
          </a:p>
          <a:p>
            <a:pPr algn="ctr"/>
            <a:r>
              <a:rPr lang="en-US" kern="0" dirty="0" smtClean="0"/>
              <a:t>Elettra – Sincrotrone Trieste</a:t>
            </a:r>
            <a:endParaRPr lang="it-IT" kern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Previous editions</a:t>
            </a:r>
            <a:endParaRPr lang="it-IT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44381" y="7006699"/>
            <a:ext cx="3191863" cy="40248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POCPA3 – DESY, 21-23/05/2012</a:t>
            </a:r>
            <a:endParaRPr lang="en-US" dirty="0" smtClean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359792" y="1812593"/>
            <a:ext cx="9084297" cy="5364246"/>
          </a:xfrm>
          <a:noFill/>
        </p:spPr>
        <p:txBody>
          <a:bodyPr>
            <a:normAutofit fontScale="55000" lnSpcReduction="20000"/>
          </a:bodyPr>
          <a:lstStyle/>
          <a:p>
            <a:pPr marL="542925" indent="-542925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6700" dirty="0" smtClean="0"/>
              <a:t>POCPA1 </a:t>
            </a:r>
            <a:r>
              <a:rPr lang="en-US" sz="6700" dirty="0"/>
              <a:t>2008 (Elettra) on “Reliability</a:t>
            </a:r>
            <a:r>
              <a:rPr lang="en-US" sz="6700" dirty="0" smtClean="0"/>
              <a:t>”</a:t>
            </a:r>
            <a:endParaRPr lang="en-US" sz="6700" dirty="0"/>
          </a:p>
          <a:p>
            <a:pPr marL="542925" indent="-542925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6700" dirty="0" smtClean="0"/>
              <a:t>POCPA2 </a:t>
            </a:r>
            <a:r>
              <a:rPr lang="en-US" sz="6700" dirty="0"/>
              <a:t>2010 (CERN) </a:t>
            </a:r>
            <a:r>
              <a:rPr lang="en-US" sz="6700" dirty="0" smtClean="0"/>
              <a:t>on “Safety”</a:t>
            </a:r>
            <a:endParaRPr lang="en-US" sz="6700" dirty="0"/>
          </a:p>
          <a:p>
            <a:pPr marL="542925" indent="-542925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6700" dirty="0" smtClean="0"/>
              <a:t>POCPA3 2012 (DESY) on “Digital </a:t>
            </a:r>
            <a:r>
              <a:rPr lang="en-US" sz="6700" dirty="0"/>
              <a:t>Regulation and Control”, with tutorials</a:t>
            </a:r>
          </a:p>
          <a:p>
            <a:pPr marL="542925" indent="-542925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6700" dirty="0"/>
              <a:t>POCPA4 2014 (BNL) on “Maintenance, best strategies and practices”</a:t>
            </a:r>
          </a:p>
          <a:p>
            <a:pPr lvl="4"/>
            <a:endParaRPr lang="en-US" sz="9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9835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 – Facilities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E089-2847-4A14-9968-B5579438FD63}" type="slidenum">
              <a:rPr lang="it-IT" altLang="en-US" smtClean="0"/>
              <a:pPr/>
              <a:t>4</a:t>
            </a:fld>
            <a:endParaRPr lang="it-IT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2627709"/>
            <a:ext cx="9757528" cy="3456384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304007" y="1403573"/>
            <a:ext cx="5616625" cy="1008112"/>
          </a:xfrm>
        </p:spPr>
        <p:txBody>
          <a:bodyPr/>
          <a:lstStyle/>
          <a:p>
            <a:r>
              <a:rPr lang="en-US" dirty="0" smtClean="0"/>
              <a:t>Participants from 30 Facilities</a:t>
            </a:r>
          </a:p>
          <a:p>
            <a:r>
              <a:rPr lang="en-US" dirty="0" smtClean="0"/>
              <a:t>Almost all Continents (besides Africa)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21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 – </a:t>
            </a:r>
            <a:r>
              <a:rPr lang="en-US" dirty="0" smtClean="0"/>
              <a:t>“Nationality”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E089-2847-4A14-9968-B5579438FD63}" type="slidenum">
              <a:rPr lang="it-IT" altLang="en-US" smtClean="0"/>
              <a:pPr/>
              <a:t>5</a:t>
            </a:fld>
            <a:endParaRPr lang="it-IT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2" y="1259557"/>
            <a:ext cx="9706000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0432" y="3347789"/>
            <a:ext cx="324036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different Countries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39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 – Participants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4368" y="1763713"/>
            <a:ext cx="4248472" cy="1669652"/>
          </a:xfrm>
        </p:spPr>
        <p:txBody>
          <a:bodyPr/>
          <a:lstStyle/>
          <a:p>
            <a:r>
              <a:rPr lang="en-US" dirty="0" smtClean="0"/>
              <a:t>Number stabilized ~45</a:t>
            </a:r>
          </a:p>
          <a:p>
            <a:r>
              <a:rPr lang="en-US" dirty="0" smtClean="0"/>
              <a:t>High percentage of “1</a:t>
            </a:r>
            <a:r>
              <a:rPr lang="en-US" baseline="30000" dirty="0" smtClean="0"/>
              <a:t>st</a:t>
            </a:r>
            <a:r>
              <a:rPr lang="en-US" dirty="0" smtClean="0"/>
              <a:t> Timers”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E089-2847-4A14-9968-B5579438FD63}" type="slidenum">
              <a:rPr lang="it-IT" altLang="en-US" smtClean="0"/>
              <a:pPr/>
              <a:t>6</a:t>
            </a:fld>
            <a:endParaRPr lang="it-IT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763712"/>
            <a:ext cx="5112568" cy="49926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53546"/>
              </p:ext>
            </p:extLst>
          </p:nvPr>
        </p:nvGraphicFramePr>
        <p:xfrm>
          <a:off x="5626796" y="2771725"/>
          <a:ext cx="387756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825"/>
                <a:gridCol w="409279"/>
                <a:gridCol w="803261"/>
                <a:gridCol w="802030"/>
                <a:gridCol w="675101"/>
                <a:gridCol w="64807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Edition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Host Lab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Participants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1st Timers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% of 1stT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Elettra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CERN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BNL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ALBA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</a:rPr>
                        <a:t>35%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9000752" y="3707829"/>
            <a:ext cx="586039" cy="206896"/>
          </a:xfrm>
          <a:prstGeom prst="roundRect">
            <a:avLst/>
          </a:prstGeom>
          <a:noFill/>
          <a:ln w="38100" cap="flat" cmpd="sng" algn="ctr">
            <a:solidFill>
              <a:srgbClr val="1067E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1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333169"/>
            <a:ext cx="6480021" cy="722719"/>
          </a:xfrm>
        </p:spPr>
        <p:txBody>
          <a:bodyPr>
            <a:noAutofit/>
          </a:bodyPr>
          <a:lstStyle/>
          <a:p>
            <a:r>
              <a:rPr lang="it-IT" sz="4800" dirty="0"/>
              <a:t>POCPA </a:t>
            </a:r>
            <a:r>
              <a:rPr lang="it-IT" sz="4800" dirty="0" smtClean="0"/>
              <a:t>«</a:t>
            </a:r>
            <a:r>
              <a:rPr lang="it-IT" sz="4800" dirty="0" err="1" smtClean="0"/>
              <a:t>Spirit</a:t>
            </a:r>
            <a:r>
              <a:rPr lang="it-IT" sz="4800" dirty="0" smtClean="0"/>
              <a:t>»</a:t>
            </a:r>
            <a:endParaRPr lang="it-IT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44381" y="7006699"/>
            <a:ext cx="3191863" cy="40248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POCPA3 – DESY, 21-23/05/2012</a:t>
            </a:r>
            <a:endParaRPr lang="en-US" dirty="0" smtClean="0"/>
          </a:p>
        </p:txBody>
      </p:sp>
      <p:sp>
        <p:nvSpPr>
          <p:cNvPr id="11" name="Content Placeholder 6"/>
          <p:cNvSpPr>
            <a:spLocks noGrp="1"/>
          </p:cNvSpPr>
          <p:nvPr>
            <p:ph sz="half" idx="2"/>
          </p:nvPr>
        </p:nvSpPr>
        <p:spPr>
          <a:xfrm>
            <a:off x="719833" y="1642453"/>
            <a:ext cx="8640960" cy="5364246"/>
          </a:xfrm>
          <a:noFill/>
        </p:spPr>
        <p:txBody>
          <a:bodyPr>
            <a:normAutofit fontScale="32500" lnSpcReduction="20000"/>
          </a:bodyPr>
          <a:lstStyle/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u="sng" dirty="0"/>
              <a:t>Invitation only</a:t>
            </a:r>
            <a:r>
              <a:rPr lang="en-US" sz="9000" dirty="0"/>
              <a:t>, not publicized and informal </a:t>
            </a:r>
            <a:r>
              <a:rPr lang="en-US" sz="9000" dirty="0" smtClean="0">
                <a:sym typeface="Symbol" panose="05050102010706020507" pitchFamily="18" charset="2"/>
              </a:rPr>
              <a:t> </a:t>
            </a:r>
            <a:r>
              <a:rPr lang="en-US" sz="9000" dirty="0" smtClean="0"/>
              <a:t>“Community”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u="sng" dirty="0" smtClean="0"/>
              <a:t>Exchange of experiences</a:t>
            </a:r>
            <a:r>
              <a:rPr lang="en-US" sz="9000" dirty="0" smtClean="0"/>
              <a:t> </a:t>
            </a:r>
            <a:r>
              <a:rPr lang="en-US" sz="9000" dirty="0">
                <a:sym typeface="Symbol" panose="05050102010706020507" pitchFamily="18" charset="2"/>
              </a:rPr>
              <a:t></a:t>
            </a:r>
            <a:r>
              <a:rPr lang="en-US" sz="9000" dirty="0" smtClean="0"/>
              <a:t> </a:t>
            </a:r>
            <a:r>
              <a:rPr lang="en-US" sz="9000" dirty="0"/>
              <a:t>Best Practices, knowledge and </a:t>
            </a:r>
            <a:r>
              <a:rPr lang="en-US" sz="9000" b="1" dirty="0" smtClean="0"/>
              <a:t>TROUBLES</a:t>
            </a:r>
            <a:endParaRPr lang="en-US" sz="9000" b="1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u="sng" dirty="0" smtClean="0"/>
              <a:t>Accelerators’ </a:t>
            </a:r>
            <a:r>
              <a:rPr lang="en-US" sz="9000" u="sng" dirty="0"/>
              <a:t>World</a:t>
            </a:r>
            <a:r>
              <a:rPr lang="en-US" sz="9000" dirty="0"/>
              <a:t> only </a:t>
            </a:r>
            <a:r>
              <a:rPr lang="en-US" sz="9000" dirty="0">
                <a:sym typeface="Symbol" panose="05050102010706020507" pitchFamily="18" charset="2"/>
              </a:rPr>
              <a:t> </a:t>
            </a:r>
            <a:r>
              <a:rPr lang="en-US" sz="9000" dirty="0" smtClean="0"/>
              <a:t>no </a:t>
            </a:r>
            <a:r>
              <a:rPr lang="en-US" sz="9000" dirty="0"/>
              <a:t>"Fusion” nor </a:t>
            </a:r>
            <a:r>
              <a:rPr lang="en-US" sz="9000" dirty="0" smtClean="0"/>
              <a:t>Academia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u="sng" dirty="0"/>
              <a:t>Free speech</a:t>
            </a:r>
            <a:r>
              <a:rPr lang="en-US" sz="9000" dirty="0"/>
              <a:t> </a:t>
            </a:r>
            <a:r>
              <a:rPr lang="en-US" sz="9000" dirty="0">
                <a:sym typeface="Symbol" panose="05050102010706020507" pitchFamily="18" charset="2"/>
              </a:rPr>
              <a:t> </a:t>
            </a:r>
            <a:r>
              <a:rPr lang="en-US" sz="9000" dirty="0" smtClean="0"/>
              <a:t>no </a:t>
            </a:r>
            <a:r>
              <a:rPr lang="en-US" sz="9000" dirty="0"/>
              <a:t>companies invited nor sponsorship from commercial </a:t>
            </a:r>
            <a:r>
              <a:rPr lang="en-US" sz="9000" dirty="0" smtClean="0"/>
              <a:t>entities</a:t>
            </a:r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600" u="sng" dirty="0"/>
              <a:t>Minimum fee</a:t>
            </a:r>
            <a:r>
              <a:rPr lang="en-GB" sz="9600" dirty="0"/>
              <a:t> </a:t>
            </a:r>
            <a:r>
              <a:rPr lang="en-US" sz="9600" dirty="0">
                <a:sym typeface="Symbol" panose="05050102010706020507" pitchFamily="18" charset="2"/>
              </a:rPr>
              <a:t> </a:t>
            </a:r>
            <a:r>
              <a:rPr lang="en-GB" sz="9600" dirty="0" smtClean="0"/>
              <a:t>support participation</a:t>
            </a:r>
            <a:endParaRPr lang="en-US" sz="9000" dirty="0"/>
          </a:p>
          <a:p>
            <a:pPr>
              <a:spcBef>
                <a:spcPts val="992"/>
              </a:spcBef>
            </a:pPr>
            <a:endParaRPr lang="en-US" sz="9700" dirty="0"/>
          </a:p>
          <a:p>
            <a:pPr lvl="4"/>
            <a:endParaRPr lang="en-US" sz="9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0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4" y="291283"/>
            <a:ext cx="6624735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POCPA5 2016 - ALBA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91" y="1259557"/>
            <a:ext cx="9433047" cy="2532536"/>
          </a:xfrm>
        </p:spPr>
        <p:txBody>
          <a:bodyPr/>
          <a:lstStyle/>
          <a:p>
            <a:pPr marL="538163" lvl="8" indent="-538163" defTabSz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 smtClean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46 </a:t>
            </a:r>
            <a:r>
              <a:rPr lang="en-US" sz="2800" dirty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Specialists </a:t>
            </a:r>
            <a:r>
              <a:rPr lang="en-US" sz="2800" dirty="0" smtClean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(4 </a:t>
            </a:r>
            <a:r>
              <a:rPr lang="en-US" sz="2800" dirty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“internal”)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 smtClean="0">
                <a:solidFill>
                  <a:schemeClr val="tx1"/>
                </a:solidFill>
              </a:rPr>
              <a:t>24 </a:t>
            </a:r>
            <a:r>
              <a:rPr lang="en-US" sz="2800" dirty="0" smtClean="0">
                <a:solidFill>
                  <a:schemeClr val="tx1"/>
                </a:solidFill>
              </a:rPr>
              <a:t>Facilities worldwide</a:t>
            </a:r>
            <a:endParaRPr lang="en-US" sz="2800" dirty="0">
              <a:solidFill>
                <a:schemeClr val="tx1"/>
              </a:solidFill>
            </a:endParaRP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 smtClean="0">
                <a:solidFill>
                  <a:schemeClr val="tx1"/>
                </a:solidFill>
              </a:rPr>
              <a:t>15 </a:t>
            </a:r>
            <a:r>
              <a:rPr lang="en-US" sz="2800" dirty="0">
                <a:solidFill>
                  <a:schemeClr val="tx1"/>
                </a:solidFill>
              </a:rPr>
              <a:t>Countries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smtClean="0">
                <a:solidFill>
                  <a:schemeClr val="tx1"/>
                </a:solidFill>
              </a:rPr>
              <a:t>Continents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 smtClean="0">
                <a:solidFill>
                  <a:schemeClr val="tx1"/>
                </a:solidFill>
              </a:rPr>
              <a:t>Main Topic: </a:t>
            </a:r>
            <a:r>
              <a:rPr lang="en-US" sz="2800" dirty="0" smtClean="0">
                <a:solidFill>
                  <a:schemeClr val="tx1"/>
                </a:solidFill>
              </a:rPr>
              <a:t>“Performance Specification, Reviewing and Testing for Power supplies and Subsystems”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1" y="3803094"/>
            <a:ext cx="4742925" cy="325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04" y="3803094"/>
            <a:ext cx="5004355" cy="3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93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105" y="291283"/>
            <a:ext cx="6640796" cy="722719"/>
          </a:xfrm>
        </p:spPr>
        <p:txBody>
          <a:bodyPr>
            <a:noAutofit/>
          </a:bodyPr>
          <a:lstStyle/>
          <a:p>
            <a:r>
              <a:rPr lang="en-US" sz="4800" dirty="0" smtClean="0"/>
              <a:t>POCPA5, in brief: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9753" y="1331565"/>
            <a:ext cx="9521117" cy="5760640"/>
          </a:xfrm>
        </p:spPr>
        <p:txBody>
          <a:bodyPr>
            <a:noAutofit/>
          </a:bodyPr>
          <a:lstStyle/>
          <a:p>
            <a:pPr marL="0" lvl="8" indent="0" defTabSz="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b="1" dirty="0" smtClean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Technical</a:t>
            </a:r>
          </a:p>
          <a:p>
            <a:pPr marL="538163" lvl="8" indent="-538163" defTabSz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itchFamily="18" charset="2"/>
              <a:buChar char=""/>
            </a:pPr>
            <a:r>
              <a:rPr lang="en-US" sz="2800" dirty="0">
                <a:solidFill>
                  <a:schemeClr val="tx1"/>
                </a:solidFill>
              </a:rPr>
              <a:t>Performance Specification, Reviewing and Testing for Power supplies and Subsystems </a:t>
            </a:r>
            <a:r>
              <a:rPr lang="en-US" dirty="0" smtClean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(Main Topic)</a:t>
            </a:r>
            <a:endParaRPr lang="en-US" sz="2400" dirty="0">
              <a:solidFill>
                <a:schemeClr val="tx1"/>
              </a:solidFill>
              <a:ea typeface="MS PGothic" pitchFamily="34" charset="-128"/>
              <a:cs typeface="MS PGothic" charset="0"/>
            </a:endParaRP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News from the Labs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17 talks (+ Intro &amp; Closing remarks)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2 Open discussion sessions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1 Visit to ALBA</a:t>
            </a:r>
          </a:p>
          <a:p>
            <a:pPr marL="0" lvl="8" indent="0" defTabSz="4476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2400" b="1" dirty="0" smtClean="0">
                <a:solidFill>
                  <a:schemeClr val="tx1"/>
                </a:solidFill>
                <a:ea typeface="MS PGothic" pitchFamily="34" charset="-128"/>
                <a:cs typeface="MS PGothic" charset="0"/>
              </a:rPr>
              <a:t>Social</a:t>
            </a:r>
            <a:endParaRPr lang="en-US" sz="2400" b="1" dirty="0">
              <a:solidFill>
                <a:schemeClr val="tx1"/>
              </a:solidFill>
              <a:ea typeface="MS PGothic" pitchFamily="34" charset="-128"/>
              <a:cs typeface="MS PGothic" charset="0"/>
            </a:endParaRP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Busses from and to Hotels and Restaurants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2 Dinners 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3 Lunches </a:t>
            </a:r>
          </a:p>
          <a:p>
            <a:pPr marL="538163" indent="-538163">
              <a:buClr>
                <a:schemeClr val="tx2"/>
              </a:buClr>
              <a:buFont typeface="Symbol" pitchFamily="18" charset="2"/>
              <a:buChar char=""/>
            </a:pPr>
            <a:r>
              <a:rPr lang="en-US" dirty="0" smtClean="0">
                <a:solidFill>
                  <a:schemeClr val="tx1"/>
                </a:solidFill>
              </a:rPr>
              <a:t>4 Coffee breaks</a:t>
            </a:r>
          </a:p>
        </p:txBody>
      </p:sp>
    </p:spTree>
    <p:extLst>
      <p:ext uri="{BB962C8B-B14F-4D97-AF65-F5344CB8AC3E}">
        <p14:creationId xmlns:p14="http://schemas.microsoft.com/office/powerpoint/2010/main" val="1910183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429</Words>
  <Application>Microsoft Office PowerPoint</Application>
  <PresentationFormat>Custom</PresentationFormat>
  <Paragraphs>113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Symbol</vt:lpstr>
      <vt:lpstr>Times New Roman</vt:lpstr>
      <vt:lpstr>Wingdings</vt:lpstr>
      <vt:lpstr>Elettra Sincrotrone Trieste_Template Slides ENG</vt:lpstr>
      <vt:lpstr>PowerPoint Presentation</vt:lpstr>
      <vt:lpstr>POCPA5 POwer Converters for Particle Accelerators </vt:lpstr>
      <vt:lpstr>Previous editions</vt:lpstr>
      <vt:lpstr>Some Statistics – Facilities</vt:lpstr>
      <vt:lpstr>Some Statistics – “Nationality”</vt:lpstr>
      <vt:lpstr>Some Statistics – Participants</vt:lpstr>
      <vt:lpstr>POCPA «Spirit»</vt:lpstr>
      <vt:lpstr>POCPA5 2016 - ALBA</vt:lpstr>
      <vt:lpstr>POCPA5, in brief:</vt:lpstr>
      <vt:lpstr>POCPA5, what else…</vt:lpstr>
      <vt:lpstr>PowerPoint Presentation</vt:lpstr>
      <vt:lpstr>PowerPoint Presentation</vt:lpstr>
      <vt:lpstr>Previous Editions</vt:lpstr>
    </vt:vector>
  </TitlesOfParts>
  <Company>Elettra Sincrotrone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Converters for Accelerators</dc:title>
  <dc:creator>Roberto Visintini</dc:creator>
  <cp:keywords>POCPA5</cp:keywords>
  <dc:description>File for print only.</dc:description>
  <cp:lastModifiedBy>Roberto Visintini</cp:lastModifiedBy>
  <cp:revision>245</cp:revision>
  <cp:lastPrinted>2014-04-30T18:01:54Z</cp:lastPrinted>
  <dcterms:created xsi:type="dcterms:W3CDTF">2014-04-18T11:56:23Z</dcterms:created>
  <dcterms:modified xsi:type="dcterms:W3CDTF">2016-05-23T12:05:18Z</dcterms:modified>
  <cp:contentStatus>Completed for Print</cp:contentStatus>
</cp:coreProperties>
</file>