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0"/>
  </p:notesMasterIdLst>
  <p:sldIdLst>
    <p:sldId id="256" r:id="rId5"/>
    <p:sldId id="263" r:id="rId6"/>
    <p:sldId id="258" r:id="rId7"/>
    <p:sldId id="257" r:id="rId8"/>
    <p:sldId id="284" r:id="rId9"/>
    <p:sldId id="283" r:id="rId10"/>
    <p:sldId id="285" r:id="rId11"/>
    <p:sldId id="279" r:id="rId12"/>
    <p:sldId id="306" r:id="rId13"/>
    <p:sldId id="289" r:id="rId14"/>
    <p:sldId id="287" r:id="rId15"/>
    <p:sldId id="290" r:id="rId16"/>
    <p:sldId id="291" r:id="rId17"/>
    <p:sldId id="288" r:id="rId18"/>
    <p:sldId id="292" r:id="rId19"/>
    <p:sldId id="286" r:id="rId20"/>
    <p:sldId id="303" r:id="rId21"/>
    <p:sldId id="282" r:id="rId22"/>
    <p:sldId id="294" r:id="rId23"/>
    <p:sldId id="295" r:id="rId24"/>
    <p:sldId id="298" r:id="rId25"/>
    <p:sldId id="309" r:id="rId26"/>
    <p:sldId id="307" r:id="rId27"/>
    <p:sldId id="297" r:id="rId28"/>
    <p:sldId id="310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2" autoAdjust="0"/>
    <p:restoredTop sz="88685" autoAdjust="0"/>
  </p:normalViewPr>
  <p:slideViewPr>
    <p:cSldViewPr>
      <p:cViewPr varScale="1">
        <p:scale>
          <a:sx n="87" d="100"/>
          <a:sy n="87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amproject01\diamond$\Technical\Power_Supplies\Presentations\Operational%20Statistic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amproject01\diamond$\Technical\Power_Supplies\Test%20Results\Q&amp;S%20Resistance\Offset%20and%20gain%20%20trim%20of%20ADC%20UP1-UP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amproject01\diamond$\Technical\Power_Supplies\Test%20Results\Q&amp;S%20Resistance\Offset%20and%20gain%20%20trim%20of%20ADC%20UP1-UP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Sheet1!$B$4:$B$16</c:f>
              <c:strCache>
                <c:ptCount val="13"/>
                <c:pt idx="0">
                  <c:v>Engineering</c:v>
                </c:pt>
                <c:pt idx="1">
                  <c:v>Insertion Devices</c:v>
                </c:pt>
                <c:pt idx="2">
                  <c:v>Vacuum</c:v>
                </c:pt>
                <c:pt idx="3">
                  <c:v>Power Supplies</c:v>
                </c:pt>
                <c:pt idx="4">
                  <c:v>Facilities (Elec &amp; Water)</c:v>
                </c:pt>
                <c:pt idx="5">
                  <c:v>Operations &amp; Unclassified</c:v>
                </c:pt>
                <c:pt idx="6">
                  <c:v>Diagnostics</c:v>
                </c:pt>
                <c:pt idx="7">
                  <c:v>Beamlines</c:v>
                </c:pt>
                <c:pt idx="8">
                  <c:v>Controls</c:v>
                </c:pt>
                <c:pt idx="9">
                  <c:v>Storage Ring RF Cavity</c:v>
                </c:pt>
                <c:pt idx="10">
                  <c:v>Storage Ring RF IOT</c:v>
                </c:pt>
                <c:pt idx="11">
                  <c:v>Total</c:v>
                </c:pt>
                <c:pt idx="12">
                  <c:v>User Hours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17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35296"/>
        <c:axId val="84579072"/>
        <c:axId val="0"/>
      </c:bar3DChart>
      <c:catAx>
        <c:axId val="74935296"/>
        <c:scaling>
          <c:orientation val="minMax"/>
        </c:scaling>
        <c:delete val="0"/>
        <c:axPos val="l"/>
        <c:majorTickMark val="out"/>
        <c:minorTickMark val="none"/>
        <c:tickLblPos val="nextTo"/>
        <c:crossAx val="84579072"/>
        <c:crosses val="autoZero"/>
        <c:auto val="1"/>
        <c:lblAlgn val="ctr"/>
        <c:lblOffset val="100"/>
        <c:noMultiLvlLbl val="0"/>
      </c:catAx>
      <c:valAx>
        <c:axId val="84579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93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cat>
            <c:numRef>
              <c:f>Sheet1!$B$23:$B$31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Sheet1!$C$23:$C$31</c:f>
              <c:numCache>
                <c:formatCode>General</c:formatCode>
                <c:ptCount val="9"/>
                <c:pt idx="0">
                  <c:v>29</c:v>
                </c:pt>
                <c:pt idx="1">
                  <c:v>19</c:v>
                </c:pt>
                <c:pt idx="2">
                  <c:v>13</c:v>
                </c:pt>
                <c:pt idx="3">
                  <c:v>15</c:v>
                </c:pt>
                <c:pt idx="4">
                  <c:v>8</c:v>
                </c:pt>
                <c:pt idx="5">
                  <c:v>15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112320"/>
        <c:axId val="87114112"/>
        <c:axId val="0"/>
      </c:bar3DChart>
      <c:catAx>
        <c:axId val="8711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114112"/>
        <c:crosses val="autoZero"/>
        <c:auto val="1"/>
        <c:lblAlgn val="ctr"/>
        <c:lblOffset val="100"/>
        <c:noMultiLvlLbl val="0"/>
      </c:catAx>
      <c:valAx>
        <c:axId val="871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1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DSP Load Resistance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63136819436031"/>
          <c:y val="0.19170684667309545"/>
          <c:w val="0.63440709334410117"/>
          <c:h val="0.67323032065543398"/>
        </c:manualLayout>
      </c:layout>
      <c:scatterChart>
        <c:scatterStyle val="smoothMarker"/>
        <c:varyColors val="0"/>
        <c:ser>
          <c:idx val="0"/>
          <c:order val="0"/>
          <c:tx>
            <c:v>Positive offset</c:v>
          </c:tx>
          <c:marker>
            <c:symbol val="none"/>
          </c:marker>
          <c:xVal>
            <c:numRef>
              <c:f>Sheet2!$B$6:$B$16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120</c:v>
                </c:pt>
                <c:pt idx="8">
                  <c:v>150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Sheet2!$E$6:$E$16</c:f>
              <c:numCache>
                <c:formatCode>General</c:formatCode>
                <c:ptCount val="11"/>
                <c:pt idx="0">
                  <c:v>0.13780000000000001</c:v>
                </c:pt>
                <c:pt idx="1">
                  <c:v>0.10440000000000002</c:v>
                </c:pt>
                <c:pt idx="2">
                  <c:v>9.3266666666666803E-2</c:v>
                </c:pt>
                <c:pt idx="3">
                  <c:v>8.77E-2</c:v>
                </c:pt>
                <c:pt idx="4">
                  <c:v>7.9350000000000101E-2</c:v>
                </c:pt>
                <c:pt idx="5">
                  <c:v>7.6566666666666713E-2</c:v>
                </c:pt>
                <c:pt idx="6">
                  <c:v>7.5174999999999992E-2</c:v>
                </c:pt>
                <c:pt idx="7">
                  <c:v>7.3783333333333451E-2</c:v>
                </c:pt>
                <c:pt idx="8">
                  <c:v>7.3226666666666662E-2</c:v>
                </c:pt>
                <c:pt idx="9">
                  <c:v>7.2855555555555548E-2</c:v>
                </c:pt>
                <c:pt idx="10">
                  <c:v>7.2669999999999998E-2</c:v>
                </c:pt>
              </c:numCache>
            </c:numRef>
          </c:yVal>
          <c:smooth val="1"/>
        </c:ser>
        <c:ser>
          <c:idx val="1"/>
          <c:order val="1"/>
          <c:tx>
            <c:v>Negative Offset</c:v>
          </c:tx>
          <c:marker>
            <c:symbol val="none"/>
          </c:marker>
          <c:xVal>
            <c:numRef>
              <c:f>Sheet2!$G$6:$G$16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120</c:v>
                </c:pt>
                <c:pt idx="8">
                  <c:v>150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Sheet2!$J$6:$J$16</c:f>
              <c:numCache>
                <c:formatCode>General</c:formatCode>
                <c:ptCount val="11"/>
                <c:pt idx="0">
                  <c:v>4.1999999999999928E-3</c:v>
                </c:pt>
                <c:pt idx="1">
                  <c:v>3.7599999999999995E-2</c:v>
                </c:pt>
                <c:pt idx="2">
                  <c:v>4.8733333333333427E-2</c:v>
                </c:pt>
                <c:pt idx="3">
                  <c:v>5.4299999999999994E-2</c:v>
                </c:pt>
                <c:pt idx="4">
                  <c:v>6.2649999999999997E-2</c:v>
                </c:pt>
                <c:pt idx="5">
                  <c:v>6.543333333333344E-2</c:v>
                </c:pt>
                <c:pt idx="6">
                  <c:v>6.6824999999999996E-2</c:v>
                </c:pt>
                <c:pt idx="7">
                  <c:v>6.8216666666666703E-2</c:v>
                </c:pt>
                <c:pt idx="8">
                  <c:v>6.8773333333333408E-2</c:v>
                </c:pt>
                <c:pt idx="9">
                  <c:v>6.9144444444444439E-2</c:v>
                </c:pt>
                <c:pt idx="10">
                  <c:v>6.9330000000000086E-2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56608"/>
        <c:axId val="87166976"/>
      </c:scatterChart>
      <c:valAx>
        <c:axId val="87156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Magnet Current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166976"/>
        <c:crosses val="autoZero"/>
        <c:crossBetween val="midCat"/>
      </c:valAx>
      <c:valAx>
        <c:axId val="87166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Calc</a:t>
                </a:r>
                <a:r>
                  <a:rPr lang="en-GB" baseline="0"/>
                  <a:t> Load Resistance (</a:t>
                </a:r>
                <a:r>
                  <a:rPr lang="el-GR" baseline="0"/>
                  <a:t>Ω</a:t>
                </a:r>
                <a:r>
                  <a:rPr lang="en-GB" baseline="0"/>
                  <a:t>)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1566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Load</a:t>
            </a:r>
            <a:r>
              <a:rPr lang="en-GB" baseline="0"/>
              <a:t> voltage error</a:t>
            </a:r>
            <a:endParaRPr lang="en-GB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R,DSP</c:v>
          </c:tx>
          <c:marker>
            <c:symbol val="none"/>
          </c:marker>
          <c:xVal>
            <c:numRef>
              <c:f>Sheet1!$A$4:$A$15</c:f>
              <c:numCache>
                <c:formatCode>General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xVal>
          <c:yVal>
            <c:numRef>
              <c:f>Sheet1!$B$4:$B$15</c:f>
              <c:numCache>
                <c:formatCode>General</c:formatCode>
                <c:ptCount val="12"/>
                <c:pt idx="0">
                  <c:v>0.14200000000000004</c:v>
                </c:pt>
                <c:pt idx="1">
                  <c:v>0.6460000000000008</c:v>
                </c:pt>
                <c:pt idx="2">
                  <c:v>1.6600000000000001</c:v>
                </c:pt>
                <c:pt idx="3">
                  <c:v>2.67</c:v>
                </c:pt>
                <c:pt idx="4">
                  <c:v>3.68</c:v>
                </c:pt>
                <c:pt idx="5">
                  <c:v>4.7</c:v>
                </c:pt>
                <c:pt idx="6">
                  <c:v>5.71</c:v>
                </c:pt>
                <c:pt idx="7">
                  <c:v>6.72</c:v>
                </c:pt>
                <c:pt idx="8">
                  <c:v>7.73</c:v>
                </c:pt>
                <c:pt idx="9">
                  <c:v>8.74</c:v>
                </c:pt>
                <c:pt idx="10">
                  <c:v>9.75</c:v>
                </c:pt>
                <c:pt idx="11">
                  <c:v>10.77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87840"/>
        <c:axId val="87189760"/>
      </c:scatterChart>
      <c:valAx>
        <c:axId val="871878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 DSP</a:t>
                </a:r>
                <a:endParaRPr lang="en-GB" baseline="0"/>
              </a:p>
            </c:rich>
          </c:tx>
          <c:layout>
            <c:manualLayout>
              <c:xMode val="edge"/>
              <c:yMode val="edge"/>
              <c:x val="0.43632693339229783"/>
              <c:y val="0.9040108447982455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7189760"/>
        <c:crosses val="autoZero"/>
        <c:crossBetween val="midCat"/>
      </c:valAx>
      <c:valAx>
        <c:axId val="87189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 Input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187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42E75-0CF9-4408-94A3-E28DC4A33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42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B1268-A970-4C4A-AA28-293D9309398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Diamond</a:t>
            </a:r>
            <a:r>
              <a:rPr lang="en-GB" baseline="0" dirty="0" smtClean="0"/>
              <a:t> is located on the Rutherford Appleton Laboratory campus, which also accommodates sever other large research facilities.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7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Diamond consists of three accelerators,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100Mev </a:t>
            </a:r>
            <a:r>
              <a:rPr lang="en-GB" baseline="0" dirty="0" err="1" smtClean="0"/>
              <a:t>Linac</a:t>
            </a:r>
            <a:r>
              <a:rPr lang="en-GB" baseline="0" dirty="0" smtClean="0"/>
              <a:t> identical to SLS?</a:t>
            </a:r>
          </a:p>
          <a:p>
            <a:r>
              <a:rPr lang="en-GB" baseline="0" dirty="0" smtClean="0"/>
              <a:t>3Gev 5Hz booster synchrotron, located within the SR</a:t>
            </a:r>
          </a:p>
          <a:p>
            <a:r>
              <a:rPr lang="en-GB" baseline="0" dirty="0" smtClean="0"/>
              <a:t>560m circumference SR, with 29 user beam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03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252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LH plot, dither caused by 5Hz control loop synchronised</a:t>
            </a:r>
            <a:r>
              <a:rPr lang="en-GB" baseline="0" dirty="0" smtClean="0"/>
              <a:t> to mains 50Hz</a:t>
            </a:r>
          </a:p>
          <a:p>
            <a:r>
              <a:rPr lang="en-GB" baseline="0" smtClean="0"/>
              <a:t>RH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89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25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94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5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2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3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5EC4052DLSdu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" y="1628800"/>
            <a:ext cx="88677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4309" y="216039"/>
            <a:ext cx="7993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Diamond </a:t>
            </a:r>
            <a:r>
              <a:rPr lang="en-GB" alt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Light Source</a:t>
            </a:r>
            <a:endParaRPr lang="en-GB" alt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43807" y="5924689"/>
            <a:ext cx="3528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GB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Abraham</a:t>
            </a:r>
          </a:p>
          <a:p>
            <a:pPr algn="ctr"/>
            <a:r>
              <a:rPr lang="en-GB" alt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Supply Engineer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1118" y="885685"/>
            <a:ext cx="799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Converters</a:t>
            </a:r>
            <a:endParaRPr lang="en-GB" alt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59284" y="404664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Boost Control Failure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194" name="Picture 2" descr="IMG_15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25500"/>
            <a:ext cx="6696745" cy="44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93" y="3747511"/>
            <a:ext cx="4290907" cy="31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33010680"/>
              </p:ext>
            </p:extLst>
          </p:nvPr>
        </p:nvGraphicFramePr>
        <p:xfrm>
          <a:off x="3275856" y="3645024"/>
          <a:ext cx="5616624" cy="284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9284" y="3292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Load resistance monitoring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71680181"/>
              </p:ext>
            </p:extLst>
          </p:nvPr>
        </p:nvGraphicFramePr>
        <p:xfrm>
          <a:off x="251520" y="1207110"/>
          <a:ext cx="5256584" cy="266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9284" y="4046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ADC Loss of Resolution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1" y="1412776"/>
            <a:ext cx="8666881" cy="46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980728"/>
            <a:ext cx="6624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Faulty Card : Histogram of 30mV </a:t>
            </a:r>
            <a:r>
              <a:rPr lang="en-GB" sz="20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sawtooth</a:t>
            </a: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data</a:t>
            </a:r>
            <a:endParaRPr lang="en-GB" sz="20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9284" y="188640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ADC Loss of Resolution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764704"/>
            <a:ext cx="6624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Good Card : Histogram of 30mV </a:t>
            </a:r>
            <a:r>
              <a:rPr lang="en-GB" sz="20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sawtooth</a:t>
            </a:r>
            <a:r>
              <a:rPr lang="en-GB" sz="20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data</a:t>
            </a:r>
            <a:endParaRPr lang="en-GB" sz="20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9" y="1196752"/>
            <a:ext cx="8299066" cy="490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7624" y="621322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ADC Enhancements 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02" y="1433068"/>
            <a:ext cx="8519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IC8, TL431 – prone to resonate.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of all Al. Electrolytic caps with ceramic.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causes 13.5 to rise to circa 15v. Requires trimming. 13.5v rail reduced to minimum required for acceptable output from resonant converters.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above actions result in improved performance and reliability of the ADC card.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7624" y="621322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DSP - Flex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n_pwr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trips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602" y="1433068"/>
            <a:ext cx="8519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Caused 4-5 user beam trips up to 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 error messages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 hardware faults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different power supply types.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Discovered by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Jackle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Hans of PSI.   Thank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24V supply watchdog spuriously triggering.  Stops PWM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Added de-bounce.  Fixed.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59284" y="621322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Upgrades and Enhancements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107" y="1412776"/>
            <a:ext cx="8519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rbit feedback (FOFB)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50A power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EPICS PSC support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Plug in replacement ADC (in progress)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ID10 – Fast Chicane power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DDBA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5344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233"/>
            <a:ext cx="7434572" cy="246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8586" y="260648"/>
            <a:ext cx="4536504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eaLnBrk="1" hangingPunct="1"/>
            <a:r>
              <a:rPr lang="en-GB" altLang="en-US" sz="3200" kern="0" dirty="0" smtClean="0">
                <a:solidFill>
                  <a:schemeClr val="accent2"/>
                </a:solidFill>
                <a:latin typeface="Arial Unicode MS" pitchFamily="34" charset="-128"/>
              </a:rPr>
              <a:t>Corrector Performance for FOFB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4" y="3573016"/>
            <a:ext cx="7416378" cy="25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4300" y="2895382"/>
            <a:ext cx="2997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di/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 limiter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538" y="5750587"/>
            <a:ext cx="381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 dependant di/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 limiter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188913"/>
            <a:ext cx="8207375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algn="ctr" eaLnBrk="1" hangingPunct="1"/>
            <a:r>
              <a:rPr lang="en-GB" altLang="en-US" sz="4000" kern="0" dirty="0" smtClean="0"/>
              <a:t>FOFB Installation (one of 24 cells)</a:t>
            </a:r>
            <a:endParaRPr lang="en-GB" altLang="en-US" sz="4000" kern="0" dirty="0"/>
          </a:p>
        </p:txBody>
      </p:sp>
      <p:pic>
        <p:nvPicPr>
          <p:cNvPr id="8" name="Picture 3" descr="P1010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89154"/>
            <a:ext cx="67691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47830" y="2973623"/>
            <a:ext cx="1725151" cy="101566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Power supply</a:t>
            </a:r>
          </a:p>
          <a:p>
            <a:pPr algn="ctr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FOFB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VME crate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03001" y="811764"/>
            <a:ext cx="1896673" cy="707886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Corrector </a:t>
            </a:r>
          </a:p>
          <a:p>
            <a:pPr algn="ctr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supplies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95963" y="2924175"/>
            <a:ext cx="2066591" cy="40011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Diagnostics rack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2770"/>
            <a:ext cx="8136903" cy="535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32855" y="321553"/>
            <a:ext cx="480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Impact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Orbit Feedback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584" y="6099201"/>
            <a:ext cx="6156176" cy="44385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chemeClr val="accent6"/>
                </a:solidFill>
              </a:rPr>
              <a:t>Located on the Harwell Science and Innovation  Campus</a:t>
            </a:r>
          </a:p>
        </p:txBody>
      </p:sp>
      <p:pic>
        <p:nvPicPr>
          <p:cNvPr id="4" name="Picture 14" descr="09EC2159_Campus_aerial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362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2111"/>
            <a:ext cx="1798638" cy="973138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99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 dirty="0">
                <a:cs typeface="Arial" pitchFamily="34" charset="0"/>
              </a:rPr>
              <a:t>ISIS</a:t>
            </a:r>
          </a:p>
          <a:p>
            <a:pPr>
              <a:spcBef>
                <a:spcPct val="20000"/>
              </a:spcBef>
            </a:pPr>
            <a:r>
              <a:rPr lang="en-GB" altLang="en-US" sz="1600" b="1" dirty="0">
                <a:cs typeface="Arial" pitchFamily="34" charset="0"/>
              </a:rPr>
              <a:t>(Spallation Neutron Source)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16562882" flipH="1">
            <a:off x="1993405" y="688641"/>
            <a:ext cx="615274" cy="1458765"/>
          </a:xfrm>
          <a:prstGeom prst="line">
            <a:avLst/>
          </a:prstGeom>
          <a:noFill/>
          <a:ln w="34925" cap="sq">
            <a:solidFill>
              <a:srgbClr val="FFFF66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05672" y="529829"/>
            <a:ext cx="1728787" cy="731838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99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 dirty="0">
                <a:cs typeface="Arial" pitchFamily="34" charset="0"/>
              </a:rPr>
              <a:t>Central Laser Facility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99319" y="4365104"/>
            <a:ext cx="2051050" cy="731837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99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 dirty="0">
                <a:cs typeface="Arial" pitchFamily="34" charset="0"/>
              </a:rPr>
              <a:t>Diamond</a:t>
            </a:r>
          </a:p>
          <a:p>
            <a:r>
              <a:rPr lang="en-GB" altLang="en-US" sz="2000" b="1" dirty="0">
                <a:cs typeface="Arial" pitchFamily="34" charset="0"/>
              </a:rPr>
              <a:t>Light Source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16562882" flipH="1" flipV="1">
            <a:off x="3345852" y="1132422"/>
            <a:ext cx="1168408" cy="1336750"/>
          </a:xfrm>
          <a:prstGeom prst="line">
            <a:avLst/>
          </a:prstGeom>
          <a:noFill/>
          <a:ln w="34925" cap="sq">
            <a:solidFill>
              <a:srgbClr val="FFFF66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16562882" flipH="1" flipV="1">
            <a:off x="6927550" y="2430042"/>
            <a:ext cx="552926" cy="1035066"/>
          </a:xfrm>
          <a:prstGeom prst="line">
            <a:avLst/>
          </a:prstGeom>
          <a:noFill/>
          <a:ln w="34925" cap="sq">
            <a:solidFill>
              <a:srgbClr val="FFFF66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16562882">
            <a:off x="3078050" y="3911584"/>
            <a:ext cx="743523" cy="838047"/>
          </a:xfrm>
          <a:prstGeom prst="line">
            <a:avLst/>
          </a:prstGeom>
          <a:noFill/>
          <a:ln w="34925" cap="sq">
            <a:solidFill>
              <a:srgbClr val="FFFF66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421537" y="1694197"/>
            <a:ext cx="2732087" cy="92392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99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 dirty="0">
                <a:cs typeface="Arial" pitchFamily="34" charset="0"/>
              </a:rPr>
              <a:t>Research Complex </a:t>
            </a:r>
            <a:r>
              <a:rPr lang="en-GB" altLang="en-US" sz="1600" b="1" dirty="0">
                <a:cs typeface="Arial" pitchFamily="34" charset="0"/>
              </a:rPr>
              <a:t>(for users of Diamond, ISIS and CLF)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284" y="332656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50A Power Module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C:\Users\caa28\Desktop\20140502_153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63" y="2636912"/>
            <a:ext cx="5151755" cy="400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06" y="853396"/>
            <a:ext cx="4094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Smaller form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Surface mount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100kHz switching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Active current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Wider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Pulse by pulse current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Hot swappable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284" y="4046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EPICS PSC Support tools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96752"/>
            <a:ext cx="6961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Remote maintenance of power supply controllers: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Upload / download and comparison of parameter sets via command line and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Upload / download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binaries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via command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Waveform upload / download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Power Supplies Technical support tools suite.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284" y="4046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Replacement ADC Card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9675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ADC Card has ‘issues’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of faulty 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Noise floor too high (Unsynchronised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flyback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Design deficiencies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Poor fault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Cause of many power converter faults.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ADC.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Form, fit and functionally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Higher performance ADC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Scope to perform oversampling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Extra functionality could be used on a future DPSC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5076056" y="3655031"/>
            <a:ext cx="180020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9284" y="4046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ID10 - Fast ID Switching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332149" y="3671325"/>
            <a:ext cx="180020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91580" y="3294991"/>
            <a:ext cx="216024" cy="10081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56794" y="3327580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172400" y="3327580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416520" y="3039548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691680" y="3039548"/>
            <a:ext cx="216024" cy="10081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8409681" y="3831639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8" idx="3"/>
            <a:endCxn id="29" idx="1"/>
          </p:cNvCxnSpPr>
          <p:nvPr/>
        </p:nvCxnSpPr>
        <p:spPr bwMode="auto">
          <a:xfrm>
            <a:off x="1007604" y="3799047"/>
            <a:ext cx="3549190" cy="32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31" idx="3"/>
          </p:cNvCxnSpPr>
          <p:nvPr/>
        </p:nvCxnSpPr>
        <p:spPr bwMode="auto">
          <a:xfrm>
            <a:off x="7632544" y="3543604"/>
            <a:ext cx="777137" cy="2880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664806" y="3543604"/>
            <a:ext cx="2779911" cy="2880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>
          <a:xfrm>
            <a:off x="1954107" y="187631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 Device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88533" y="1935816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 Device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143508" y="3799047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 bwMode="auto">
          <a:xfrm>
            <a:off x="5027862" y="1596211"/>
            <a:ext cx="180020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283955" y="1612505"/>
            <a:ext cx="180020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3386" y="1236171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508600" y="1268760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124206" y="1268760"/>
            <a:ext cx="216024" cy="10081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368326" y="980728"/>
            <a:ext cx="216024" cy="100811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643486" y="980728"/>
            <a:ext cx="216024" cy="1008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8361487" y="1806832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683028" y="1775727"/>
            <a:ext cx="3549190" cy="32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endCxn id="63" idx="1"/>
          </p:cNvCxnSpPr>
          <p:nvPr/>
        </p:nvCxnSpPr>
        <p:spPr bwMode="auto">
          <a:xfrm>
            <a:off x="1748772" y="1459765"/>
            <a:ext cx="2759828" cy="313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66" idx="1"/>
          </p:cNvCxnSpPr>
          <p:nvPr/>
        </p:nvCxnSpPr>
        <p:spPr bwMode="auto">
          <a:xfrm flipV="1">
            <a:off x="959410" y="1484784"/>
            <a:ext cx="684076" cy="2379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95314" y="1729277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2584177" y="4653135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10Hz Switching between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Usually RH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LH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polarization.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Careful control needed to change states.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3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284" y="404664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DDBA Upgrade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Snr Power Supply Engineer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567" y="2492895"/>
            <a:ext cx="792088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off Dipoles – Each has two circuits.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1300A Main circuit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200A Trim circuit.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off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Quadrupoles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200A unipolar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off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100A unipolar (maybe)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off Correctors – 5A 4Q. 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off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-Quad – 5A 4Q. 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six week shutdown to swap from DBA to DDBA sector!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460432" y="6524625"/>
            <a:ext cx="6250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5616" y="1628800"/>
            <a:ext cx="662463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Thank You.</a:t>
            </a:r>
          </a:p>
          <a:p>
            <a:pPr algn="ctr">
              <a:defRPr/>
            </a:pP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GB" sz="3200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Any Questions?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8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a28\AppData\Local\Temp\7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23" y="764704"/>
            <a:ext cx="709434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328" y="332656"/>
            <a:ext cx="8519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Injector:  100MeV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+ 3Gev 5Hz Booster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Storage Ring: 24 DBA Cells, 560m, 300mA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30 Beam lines, including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22 I.D. Beam lines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7 Dipole Beam lines</a:t>
            </a:r>
          </a:p>
          <a:p>
            <a:endParaRPr lang="en-GB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979" y="6293792"/>
            <a:ext cx="39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Inside the Storage Ring.</a:t>
            </a:r>
            <a:endParaRPr lang="en-GB" dirty="0"/>
          </a:p>
        </p:txBody>
      </p:sp>
      <p:pic>
        <p:nvPicPr>
          <p:cNvPr id="5" name="Picture 4" descr="A_view_of_the_Storage_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800">
                <a:solidFill>
                  <a:srgbClr val="002060"/>
                </a:solidFill>
                <a:latin typeface="Arial" charset="0"/>
                <a:cs typeface="Arial" charset="0"/>
              </a:rPr>
              <a:t>C Abraham – Snr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08175" y="188913"/>
            <a:ext cx="547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Storage Ring  MTBF </a:t>
            </a: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2015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8175" y="5399088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MTBF = </a:t>
            </a:r>
            <a:r>
              <a:rPr lang="en-GB" alt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83Hrs </a:t>
            </a:r>
            <a:r>
              <a:rPr lang="en-GB" alt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en-GB" altLang="en-US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inc</a:t>
            </a:r>
            <a:r>
              <a:rPr lang="en-GB" alt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RF)</a:t>
            </a:r>
          </a:p>
          <a:p>
            <a:pPr algn="ctr"/>
            <a:r>
              <a:rPr lang="en-GB" alt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MTBF = </a:t>
            </a:r>
            <a:r>
              <a:rPr lang="en-GB" alt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4650Hrs </a:t>
            </a:r>
            <a:r>
              <a:rPr lang="en-GB" alt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(Power Supplies)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883244"/>
              </p:ext>
            </p:extLst>
          </p:nvPr>
        </p:nvGraphicFramePr>
        <p:xfrm>
          <a:off x="467544" y="1052736"/>
          <a:ext cx="7848872" cy="429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8538" y="773113"/>
            <a:ext cx="503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 Faults = 56, in 4650 User Hours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870993"/>
              </p:ext>
            </p:extLst>
          </p:nvPr>
        </p:nvGraphicFramePr>
        <p:xfrm>
          <a:off x="1403648" y="1772816"/>
          <a:ext cx="6319839" cy="397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1556792"/>
            <a:ext cx="503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 beam trips by Year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59284" y="621322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Power Supply Reliability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59284" y="621322"/>
            <a:ext cx="6624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Operational Issues.</a:t>
            </a:r>
            <a:endParaRPr lang="en-GB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02" y="1433068"/>
            <a:ext cx="8519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Booster Dipole regulation.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Booster Dipole, boost converter runaway.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Trips from load resistance inaccuracies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Loss of ADC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ADC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DSP - Flex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n_pwr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trips</a:t>
            </a:r>
          </a:p>
          <a:p>
            <a:endParaRPr lang="en-GB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6524625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Abraham – </a:t>
            </a:r>
            <a:r>
              <a:rPr lang="en-GB" altLang="en-US" sz="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Snr</a:t>
            </a:r>
            <a:r>
              <a:rPr lang="en-GB" alt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Power Supply Engineer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33128" y="310243"/>
            <a:ext cx="5484093" cy="3111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algn="ctr" eaLnBrk="1" hangingPunct="1"/>
            <a:r>
              <a:rPr lang="en-GB" altLang="en-US" sz="3600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Dipole Jitter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75" y="689292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000">
                <a:latin typeface="Arial" charset="0"/>
                <a:cs typeface="Arial" charset="0"/>
              </a:rPr>
              <a:t> </a:t>
            </a:r>
            <a:endParaRPr lang="en-GB" altLang="en-US" sz="1200">
              <a:latin typeface="Palatino" pitchFamily="18" charset="0"/>
              <a:cs typeface="Times New Roman" pitchFamily="18" charset="0"/>
            </a:endParaRPr>
          </a:p>
          <a:p>
            <a:endParaRPr lang="en-GB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8610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13" descr="D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686175"/>
            <a:ext cx="4103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m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46085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09600" y="3417888"/>
            <a:ext cx="4094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/>
              <a:t>Operation Tied to Mains Frequency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195513" y="739775"/>
            <a:ext cx="460851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/>
              <a:t>Mains Frequency</a:t>
            </a:r>
          </a:p>
        </p:txBody>
      </p:sp>
      <p:pic>
        <p:nvPicPr>
          <p:cNvPr id="13" name="Picture 20" descr="D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635375"/>
            <a:ext cx="40941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784600" y="5807075"/>
            <a:ext cx="1836738" cy="73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/>
              <a:t>Steps are measurement quantization not real current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64050" y="3417888"/>
            <a:ext cx="4094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/>
              <a:t>Operation at Fixed 5 Hz Frequency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804025" y="5502275"/>
            <a:ext cx="1836738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/>
              <a:t>Jitter is blue line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 flipV="1">
            <a:off x="7416800" y="4581525"/>
            <a:ext cx="14287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7127875" y="2474913"/>
            <a:ext cx="1836738" cy="942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/>
              <a:t>Band is due to Dipole clock being asynchronous with timing system clock</a:t>
            </a: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7559675" y="3417888"/>
            <a:ext cx="576263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75" y="689292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000">
                <a:latin typeface="Arial" pitchFamily="34" charset="0"/>
                <a:cs typeface="Arial" pitchFamily="34" charset="0"/>
              </a:rPr>
              <a:t> </a:t>
            </a:r>
            <a:endParaRPr lang="en-GB" altLang="en-US" sz="1200">
              <a:latin typeface="Palatino" pitchFamily="18" charset="0"/>
              <a:cs typeface="Times New Roman" pitchFamily="18" charset="0"/>
            </a:endParaRPr>
          </a:p>
          <a:p>
            <a:endParaRPr lang="en-GB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65613" y="4337050"/>
            <a:ext cx="720725" cy="15319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713413" y="4284663"/>
            <a:ext cx="1962150" cy="163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rot="16200000">
            <a:off x="4015582" y="2675731"/>
            <a:ext cx="4762" cy="374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562475" y="4552950"/>
            <a:ext cx="1588" cy="366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424363" y="4922838"/>
            <a:ext cx="1587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457700" y="4840288"/>
            <a:ext cx="1588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4322763" y="5087938"/>
            <a:ext cx="104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60875" y="5087938"/>
            <a:ext cx="1031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460875" y="5253038"/>
            <a:ext cx="1031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460875" y="4922838"/>
            <a:ext cx="1031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564063" y="5459413"/>
            <a:ext cx="209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564063" y="4716463"/>
            <a:ext cx="209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770438" y="4716463"/>
            <a:ext cx="1587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721225" y="5046663"/>
            <a:ext cx="103188" cy="123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703763" y="5046663"/>
            <a:ext cx="138112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 rot="3027118">
            <a:off x="7077869" y="4715669"/>
            <a:ext cx="214312" cy="139700"/>
            <a:chOff x="2160" y="912"/>
            <a:chExt cx="192" cy="100"/>
          </a:xfrm>
        </p:grpSpPr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2178" y="912"/>
              <a:ext cx="144" cy="1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160" y="91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894388" y="4551363"/>
            <a:ext cx="6588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6719888" y="4548188"/>
            <a:ext cx="19685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6840538" y="5619750"/>
            <a:ext cx="1847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27"/>
          <p:cNvSpPr txBox="1">
            <a:spLocks noChangeArrowheads="1"/>
          </p:cNvSpPr>
          <p:nvPr/>
        </p:nvSpPr>
        <p:spPr>
          <a:xfrm>
            <a:off x="1246188" y="266700"/>
            <a:ext cx="6629400" cy="457200"/>
          </a:xfrm>
          <a:prstGeom prst="rect">
            <a:avLst/>
          </a:prstGeom>
          <a:noFill/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eaLnBrk="1" hangingPunct="1"/>
            <a:r>
              <a:rPr lang="en-GB" altLang="en-US" sz="3600" kern="0" dirty="0" smtClean="0">
                <a:solidFill>
                  <a:schemeClr val="accent2"/>
                </a:solidFill>
                <a:latin typeface="Arial" pitchFamily="34" charset="0"/>
              </a:rPr>
              <a:t>Booster Dipole Power Converter Structure</a:t>
            </a:r>
            <a:endParaRPr lang="en-GB" altLang="en-US" sz="3600" kern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5226050" y="50355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5226050" y="50895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5340350" y="4548188"/>
            <a:ext cx="0" cy="493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>
            <a:off x="5340350" y="5089525"/>
            <a:ext cx="1588" cy="52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H="1">
            <a:off x="5894388" y="4552950"/>
            <a:ext cx="1604962" cy="1052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16200000">
            <a:off x="6717506" y="4536282"/>
            <a:ext cx="1587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rot="16200000">
            <a:off x="6717506" y="4420394"/>
            <a:ext cx="1588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rot="16200000" flipH="1">
            <a:off x="6666706" y="4752182"/>
            <a:ext cx="1047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rot="16200000">
            <a:off x="6660356" y="4606132"/>
            <a:ext cx="117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rot="16200000">
            <a:off x="6827837" y="4608513"/>
            <a:ext cx="1127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rot="16200000">
            <a:off x="6502400" y="4613275"/>
            <a:ext cx="1031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rot="5400000" flipV="1">
            <a:off x="6990556" y="4453732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rot="16200000">
            <a:off x="6242844" y="4458494"/>
            <a:ext cx="209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16200000">
            <a:off x="6717506" y="3983832"/>
            <a:ext cx="1587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 rot="16200000">
            <a:off x="6687344" y="4291806"/>
            <a:ext cx="103188" cy="123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 rot="16200000">
            <a:off x="6608763" y="4352925"/>
            <a:ext cx="138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rot="5400000" flipH="1">
            <a:off x="6674644" y="5591969"/>
            <a:ext cx="1588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rot="5400000" flipH="1">
            <a:off x="6674644" y="5476082"/>
            <a:ext cx="1587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 rot="5400000">
            <a:off x="6622256" y="5807869"/>
            <a:ext cx="1047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 rot="5400000" flipH="1">
            <a:off x="6543675" y="5667375"/>
            <a:ext cx="1031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 rot="5400000" flipH="1">
            <a:off x="6457950" y="5668963"/>
            <a:ext cx="1031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 rot="5400000" flipH="1">
            <a:off x="6788150" y="5668963"/>
            <a:ext cx="1031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rot="5400000" flipH="1">
            <a:off x="6198394" y="5514181"/>
            <a:ext cx="209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 rot="5400000" flipH="1">
            <a:off x="6941344" y="5514181"/>
            <a:ext cx="209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 rot="5400000" flipH="1">
            <a:off x="6674644" y="5039519"/>
            <a:ext cx="1588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 rot="5400000" flipH="1">
            <a:off x="6603207" y="5347494"/>
            <a:ext cx="103187" cy="123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 rot="5400000" flipH="1">
            <a:off x="6645276" y="5410200"/>
            <a:ext cx="138112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55"/>
          <p:cNvSpPr>
            <a:spLocks noChangeShapeType="1"/>
          </p:cNvSpPr>
          <p:nvPr/>
        </p:nvSpPr>
        <p:spPr bwMode="auto">
          <a:xfrm flipH="1" flipV="1">
            <a:off x="5892800" y="4552950"/>
            <a:ext cx="1606550" cy="106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3" name="Group 56"/>
          <p:cNvGrpSpPr>
            <a:grpSpLocks/>
          </p:cNvGrpSpPr>
          <p:nvPr/>
        </p:nvGrpSpPr>
        <p:grpSpPr bwMode="auto">
          <a:xfrm rot="18878163">
            <a:off x="6159500" y="4735513"/>
            <a:ext cx="215900" cy="120650"/>
            <a:chOff x="2160" y="912"/>
            <a:chExt cx="192" cy="100"/>
          </a:xfrm>
        </p:grpSpPr>
        <p:sp>
          <p:nvSpPr>
            <p:cNvPr id="54" name="AutoShape 57"/>
            <p:cNvSpPr>
              <a:spLocks noChangeArrowheads="1"/>
            </p:cNvSpPr>
            <p:nvPr/>
          </p:nvSpPr>
          <p:spPr bwMode="auto">
            <a:xfrm>
              <a:off x="2178" y="912"/>
              <a:ext cx="144" cy="1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2160" y="91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Line 59"/>
          <p:cNvSpPr>
            <a:spLocks noChangeShapeType="1"/>
          </p:cNvSpPr>
          <p:nvPr/>
        </p:nvSpPr>
        <p:spPr bwMode="auto">
          <a:xfrm>
            <a:off x="4562475" y="5087938"/>
            <a:ext cx="3175" cy="527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3074988" y="3309938"/>
            <a:ext cx="24765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Unit 4</a:t>
            </a:r>
          </a:p>
          <a:p>
            <a:pPr algn="ctr"/>
            <a:endParaRPr lang="en-GB" altLang="en-US" sz="1600">
              <a:latin typeface="Arial" pitchFamily="34" charset="0"/>
            </a:endParaRP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H="1">
            <a:off x="5551488" y="3790950"/>
            <a:ext cx="1614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3074988" y="2500313"/>
            <a:ext cx="24765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Unit 3</a:t>
            </a:r>
          </a:p>
          <a:p>
            <a:pPr algn="ctr"/>
            <a:endParaRPr lang="en-GB" altLang="en-US" sz="1600">
              <a:latin typeface="Arial" pitchFamily="34" charset="0"/>
            </a:endParaRP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3074988" y="1690688"/>
            <a:ext cx="24765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Unit 2</a:t>
            </a:r>
          </a:p>
          <a:p>
            <a:pPr algn="ctr"/>
            <a:endParaRPr lang="en-GB" altLang="en-US" sz="1600">
              <a:latin typeface="Arial" pitchFamily="34" charset="0"/>
            </a:endParaRP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3074988" y="881063"/>
            <a:ext cx="24765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Unit 1</a:t>
            </a:r>
          </a:p>
          <a:p>
            <a:pPr algn="ctr"/>
            <a:endParaRPr lang="en-GB" altLang="en-US" sz="1600">
              <a:latin typeface="Arial" pitchFamily="34" charset="0"/>
            </a:endParaRPr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5867400" y="2952750"/>
            <a:ext cx="0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 flipH="1">
            <a:off x="5551488" y="3490913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 flipH="1">
            <a:off x="5551488" y="2952750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68"/>
          <p:cNvSpPr>
            <a:spLocks noChangeShapeType="1"/>
          </p:cNvSpPr>
          <p:nvPr/>
        </p:nvSpPr>
        <p:spPr bwMode="auto">
          <a:xfrm>
            <a:off x="5867400" y="2117725"/>
            <a:ext cx="0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 flipH="1">
            <a:off x="5551488" y="2655888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H="1">
            <a:off x="5551488" y="2117725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5867400" y="1282700"/>
            <a:ext cx="0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 flipH="1">
            <a:off x="5551488" y="1820863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73"/>
          <p:cNvSpPr>
            <a:spLocks noChangeShapeType="1"/>
          </p:cNvSpPr>
          <p:nvPr/>
        </p:nvSpPr>
        <p:spPr bwMode="auto">
          <a:xfrm flipH="1">
            <a:off x="5551488" y="1282700"/>
            <a:ext cx="315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>
            <a:off x="5551488" y="1025525"/>
            <a:ext cx="1614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Rectangle 75"/>
          <p:cNvSpPr>
            <a:spLocks noChangeArrowheads="1"/>
          </p:cNvSpPr>
          <p:nvPr/>
        </p:nvSpPr>
        <p:spPr bwMode="auto">
          <a:xfrm>
            <a:off x="2049463" y="4090988"/>
            <a:ext cx="6721475" cy="19748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AutoShape 76"/>
          <p:cNvSpPr>
            <a:spLocks noChangeArrowheads="1"/>
          </p:cNvSpPr>
          <p:nvPr/>
        </p:nvSpPr>
        <p:spPr bwMode="auto">
          <a:xfrm rot="16200000">
            <a:off x="4279107" y="3912394"/>
            <a:ext cx="165100" cy="1920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4" name="Group 77"/>
          <p:cNvGrpSpPr>
            <a:grpSpLocks/>
          </p:cNvGrpSpPr>
          <p:nvPr/>
        </p:nvGrpSpPr>
        <p:grpSpPr bwMode="auto">
          <a:xfrm>
            <a:off x="1928813" y="2044700"/>
            <a:ext cx="444500" cy="357188"/>
            <a:chOff x="1086" y="1401"/>
            <a:chExt cx="280" cy="225"/>
          </a:xfrm>
        </p:grpSpPr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1227" y="1440"/>
              <a:ext cx="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79"/>
            <p:cNvSpPr>
              <a:spLocks noChangeShapeType="1"/>
            </p:cNvSpPr>
            <p:nvPr/>
          </p:nvSpPr>
          <p:spPr bwMode="auto">
            <a:xfrm flipH="1">
              <a:off x="1158" y="1509"/>
              <a:ext cx="69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1227" y="1509"/>
              <a:ext cx="61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Oval 81"/>
            <p:cNvSpPr>
              <a:spLocks noChangeArrowheads="1"/>
            </p:cNvSpPr>
            <p:nvPr/>
          </p:nvSpPr>
          <p:spPr bwMode="auto">
            <a:xfrm>
              <a:off x="1086" y="1401"/>
              <a:ext cx="280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82"/>
          <p:cNvGrpSpPr>
            <a:grpSpLocks/>
          </p:cNvGrpSpPr>
          <p:nvPr/>
        </p:nvGrpSpPr>
        <p:grpSpPr bwMode="auto">
          <a:xfrm>
            <a:off x="1928813" y="1679575"/>
            <a:ext cx="444500" cy="357188"/>
            <a:chOff x="1502" y="807"/>
            <a:chExt cx="280" cy="225"/>
          </a:xfrm>
        </p:grpSpPr>
        <p:sp>
          <p:nvSpPr>
            <p:cNvPr id="80" name="AutoShape 83"/>
            <p:cNvSpPr>
              <a:spLocks noChangeArrowheads="1"/>
            </p:cNvSpPr>
            <p:nvPr/>
          </p:nvSpPr>
          <p:spPr bwMode="auto">
            <a:xfrm>
              <a:off x="1584" y="852"/>
              <a:ext cx="116" cy="13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1502" y="807"/>
              <a:ext cx="280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" name="Group 85"/>
          <p:cNvGrpSpPr>
            <a:grpSpLocks/>
          </p:cNvGrpSpPr>
          <p:nvPr/>
        </p:nvGrpSpPr>
        <p:grpSpPr bwMode="auto">
          <a:xfrm>
            <a:off x="1928813" y="2776538"/>
            <a:ext cx="444500" cy="357187"/>
            <a:chOff x="1086" y="1401"/>
            <a:chExt cx="280" cy="225"/>
          </a:xfrm>
        </p:grpSpPr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1227" y="1440"/>
              <a:ext cx="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 flipH="1">
              <a:off x="1158" y="1509"/>
              <a:ext cx="69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1227" y="1509"/>
              <a:ext cx="61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1086" y="1401"/>
              <a:ext cx="280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" name="Group 90"/>
          <p:cNvGrpSpPr>
            <a:grpSpLocks/>
          </p:cNvGrpSpPr>
          <p:nvPr/>
        </p:nvGrpSpPr>
        <p:grpSpPr bwMode="auto">
          <a:xfrm>
            <a:off x="1928813" y="2409825"/>
            <a:ext cx="444500" cy="357188"/>
            <a:chOff x="1502" y="807"/>
            <a:chExt cx="280" cy="225"/>
          </a:xfrm>
        </p:grpSpPr>
        <p:sp>
          <p:nvSpPr>
            <p:cNvPr id="88" name="AutoShape 91"/>
            <p:cNvSpPr>
              <a:spLocks noChangeArrowheads="1"/>
            </p:cNvSpPr>
            <p:nvPr/>
          </p:nvSpPr>
          <p:spPr bwMode="auto">
            <a:xfrm>
              <a:off x="1584" y="852"/>
              <a:ext cx="116" cy="13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Oval 92"/>
            <p:cNvSpPr>
              <a:spLocks noChangeArrowheads="1"/>
            </p:cNvSpPr>
            <p:nvPr/>
          </p:nvSpPr>
          <p:spPr bwMode="auto">
            <a:xfrm>
              <a:off x="1502" y="807"/>
              <a:ext cx="280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0" name="Line 93"/>
          <p:cNvSpPr>
            <a:spLocks noChangeShapeType="1"/>
          </p:cNvSpPr>
          <p:nvPr/>
        </p:nvSpPr>
        <p:spPr bwMode="auto">
          <a:xfrm flipH="1">
            <a:off x="2152650" y="1195388"/>
            <a:ext cx="922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Line 94"/>
          <p:cNvSpPr>
            <a:spLocks noChangeShapeType="1"/>
          </p:cNvSpPr>
          <p:nvPr/>
        </p:nvSpPr>
        <p:spPr bwMode="auto">
          <a:xfrm flipH="1">
            <a:off x="2579688" y="1931988"/>
            <a:ext cx="501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Line 95"/>
          <p:cNvSpPr>
            <a:spLocks noChangeShapeType="1"/>
          </p:cNvSpPr>
          <p:nvPr/>
        </p:nvSpPr>
        <p:spPr bwMode="auto">
          <a:xfrm flipH="1">
            <a:off x="2579688" y="2751138"/>
            <a:ext cx="490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Line 96"/>
          <p:cNvSpPr>
            <a:spLocks noChangeShapeType="1"/>
          </p:cNvSpPr>
          <p:nvPr/>
        </p:nvSpPr>
        <p:spPr bwMode="auto">
          <a:xfrm flipH="1">
            <a:off x="2152650" y="3536950"/>
            <a:ext cx="917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97"/>
          <p:cNvSpPr>
            <a:spLocks noChangeArrowheads="1"/>
          </p:cNvSpPr>
          <p:nvPr/>
        </p:nvSpPr>
        <p:spPr bwMode="auto">
          <a:xfrm>
            <a:off x="1614488" y="1471613"/>
            <a:ext cx="344487" cy="1838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 flipH="1">
            <a:off x="827088" y="2401888"/>
            <a:ext cx="78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AutoShape 99"/>
          <p:cNvSpPr>
            <a:spLocks noChangeArrowheads="1"/>
          </p:cNvSpPr>
          <p:nvPr/>
        </p:nvSpPr>
        <p:spPr bwMode="auto">
          <a:xfrm>
            <a:off x="1711325" y="2281238"/>
            <a:ext cx="123825" cy="2000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 flipV="1">
            <a:off x="2152650" y="1195388"/>
            <a:ext cx="0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2152650" y="3133725"/>
            <a:ext cx="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2373313" y="2573338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2579688" y="2573338"/>
            <a:ext cx="0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2579688" y="1931988"/>
            <a:ext cx="0" cy="284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>
            <a:off x="2373313" y="2216150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Text Box 106"/>
          <p:cNvSpPr txBox="1">
            <a:spLocks noChangeArrowheads="1"/>
          </p:cNvSpPr>
          <p:nvPr/>
        </p:nvSpPr>
        <p:spPr bwMode="auto">
          <a:xfrm>
            <a:off x="444500" y="4090988"/>
            <a:ext cx="1414463" cy="15589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Arial" pitchFamily="34" charset="0"/>
              </a:rPr>
              <a:t>Unit switching frequency    4 kHz giving 16 kHz at output.</a:t>
            </a:r>
          </a:p>
        </p:txBody>
      </p:sp>
      <p:grpSp>
        <p:nvGrpSpPr>
          <p:cNvPr id="104" name="Group 107"/>
          <p:cNvGrpSpPr>
            <a:grpSpLocks/>
          </p:cNvGrpSpPr>
          <p:nvPr/>
        </p:nvGrpSpPr>
        <p:grpSpPr bwMode="auto">
          <a:xfrm>
            <a:off x="6049963" y="677863"/>
            <a:ext cx="908050" cy="3243262"/>
            <a:chOff x="2400" y="480"/>
            <a:chExt cx="528" cy="1104"/>
          </a:xfrm>
        </p:grpSpPr>
        <p:sp>
          <p:nvSpPr>
            <p:cNvPr id="105" name="Rectangle 108"/>
            <p:cNvSpPr>
              <a:spLocks noChangeArrowheads="1"/>
            </p:cNvSpPr>
            <p:nvPr/>
          </p:nvSpPr>
          <p:spPr bwMode="auto">
            <a:xfrm>
              <a:off x="2400" y="480"/>
              <a:ext cx="528" cy="1104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" name="Text Box 109"/>
            <p:cNvSpPr txBox="1">
              <a:spLocks noChangeArrowheads="1"/>
            </p:cNvSpPr>
            <p:nvPr/>
          </p:nvSpPr>
          <p:spPr bwMode="auto">
            <a:xfrm>
              <a:off x="2448" y="1124"/>
              <a:ext cx="43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CH" altLang="en-US" sz="1400" dirty="0">
                  <a:latin typeface="Arial" pitchFamily="34" charset="0"/>
                </a:rPr>
                <a:t>Output- Filter</a:t>
              </a:r>
              <a:endParaRPr lang="en-GB" altLang="en-US" sz="1400" dirty="0">
                <a:latin typeface="Arial" pitchFamily="34" charset="0"/>
              </a:endParaRPr>
            </a:p>
          </p:txBody>
        </p:sp>
        <p:grpSp>
          <p:nvGrpSpPr>
            <p:cNvPr id="107" name="Group 110"/>
            <p:cNvGrpSpPr>
              <a:grpSpLocks/>
            </p:cNvGrpSpPr>
            <p:nvPr/>
          </p:nvGrpSpPr>
          <p:grpSpPr bwMode="auto">
            <a:xfrm>
              <a:off x="2448" y="689"/>
              <a:ext cx="444" cy="319"/>
              <a:chOff x="3168" y="2400"/>
              <a:chExt cx="1536" cy="480"/>
            </a:xfrm>
          </p:grpSpPr>
          <p:sp>
            <p:nvSpPr>
              <p:cNvPr id="108" name="Rectangle 111"/>
              <p:cNvSpPr>
                <a:spLocks noChangeArrowheads="1"/>
              </p:cNvSpPr>
              <p:nvPr/>
            </p:nvSpPr>
            <p:spPr bwMode="auto">
              <a:xfrm rot="-5400000">
                <a:off x="3496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Line 112"/>
              <p:cNvSpPr>
                <a:spLocks noChangeShapeType="1"/>
              </p:cNvSpPr>
              <p:nvPr/>
            </p:nvSpPr>
            <p:spPr bwMode="auto">
              <a:xfrm flipH="1">
                <a:off x="3168" y="2448"/>
                <a:ext cx="15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113"/>
              <p:cNvSpPr>
                <a:spLocks noChangeShapeType="1"/>
              </p:cNvSpPr>
              <p:nvPr/>
            </p:nvSpPr>
            <p:spPr bwMode="auto">
              <a:xfrm>
                <a:off x="3792" y="26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Line 114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Line 115"/>
              <p:cNvSpPr>
                <a:spLocks noChangeShapeType="1"/>
              </p:cNvSpPr>
              <p:nvPr/>
            </p:nvSpPr>
            <p:spPr bwMode="auto">
              <a:xfrm flipV="1">
                <a:off x="3936" y="244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Line 116"/>
              <p:cNvSpPr>
                <a:spLocks noChangeShapeType="1"/>
              </p:cNvSpPr>
              <p:nvPr/>
            </p:nvSpPr>
            <p:spPr bwMode="auto">
              <a:xfrm flipV="1">
                <a:off x="3936" y="268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Rectangle 117"/>
              <p:cNvSpPr>
                <a:spLocks noChangeArrowheads="1"/>
              </p:cNvSpPr>
              <p:nvPr/>
            </p:nvSpPr>
            <p:spPr bwMode="auto">
              <a:xfrm rot="-5400000">
                <a:off x="4264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" name="Group 118"/>
          <p:cNvGrpSpPr>
            <a:grpSpLocks/>
          </p:cNvGrpSpPr>
          <p:nvPr/>
        </p:nvGrpSpPr>
        <p:grpSpPr bwMode="auto">
          <a:xfrm>
            <a:off x="7143750" y="658813"/>
            <a:ext cx="1320800" cy="3243262"/>
            <a:chOff x="4414" y="597"/>
            <a:chExt cx="832" cy="2043"/>
          </a:xfrm>
        </p:grpSpPr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4414" y="597"/>
              <a:ext cx="832" cy="2043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4507" y="1097"/>
              <a:ext cx="242" cy="3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>
              <a:off x="4628" y="816"/>
              <a:ext cx="1" cy="1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 Box 122"/>
            <p:cNvSpPr txBox="1">
              <a:spLocks noChangeArrowheads="1"/>
            </p:cNvSpPr>
            <p:nvPr/>
          </p:nvSpPr>
          <p:spPr bwMode="auto">
            <a:xfrm>
              <a:off x="4628" y="1475"/>
              <a:ext cx="617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CH" altLang="en-US" sz="1400">
                  <a:latin typeface="Arial" pitchFamily="34" charset="0"/>
                </a:rPr>
                <a:t>Series Connected Magnets </a:t>
              </a:r>
              <a:endParaRPr lang="en-GB" altLang="en-US" sz="1400">
                <a:latin typeface="Arial" pitchFamily="34" charset="0"/>
              </a:endParaRPr>
            </a:p>
          </p:txBody>
        </p:sp>
        <p:sp>
          <p:nvSpPr>
            <p:cNvPr id="120" name="Rectangle 123"/>
            <p:cNvSpPr>
              <a:spLocks noChangeArrowheads="1"/>
            </p:cNvSpPr>
            <p:nvPr/>
          </p:nvSpPr>
          <p:spPr bwMode="auto">
            <a:xfrm>
              <a:off x="4529" y="2022"/>
              <a:ext cx="242" cy="34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1" name="Line 124"/>
          <p:cNvSpPr>
            <a:spLocks noChangeShapeType="1"/>
          </p:cNvSpPr>
          <p:nvPr/>
        </p:nvSpPr>
        <p:spPr bwMode="auto">
          <a:xfrm flipH="1" flipV="1">
            <a:off x="2162175" y="5619750"/>
            <a:ext cx="44338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2" name="Group 125"/>
          <p:cNvGrpSpPr>
            <a:grpSpLocks/>
          </p:cNvGrpSpPr>
          <p:nvPr/>
        </p:nvGrpSpPr>
        <p:grpSpPr bwMode="auto">
          <a:xfrm>
            <a:off x="3132138" y="4337050"/>
            <a:ext cx="908050" cy="1524000"/>
            <a:chOff x="672" y="480"/>
            <a:chExt cx="528" cy="1104"/>
          </a:xfrm>
        </p:grpSpPr>
        <p:sp>
          <p:nvSpPr>
            <p:cNvPr id="123" name="Rectangle 126"/>
            <p:cNvSpPr>
              <a:spLocks noChangeArrowheads="1"/>
            </p:cNvSpPr>
            <p:nvPr/>
          </p:nvSpPr>
          <p:spPr bwMode="auto">
            <a:xfrm>
              <a:off x="672" y="480"/>
              <a:ext cx="528" cy="1104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" name="Text Box 127"/>
            <p:cNvSpPr txBox="1">
              <a:spLocks noChangeArrowheads="1"/>
            </p:cNvSpPr>
            <p:nvPr/>
          </p:nvSpPr>
          <p:spPr bwMode="auto">
            <a:xfrm>
              <a:off x="720" y="1124"/>
              <a:ext cx="4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CH" altLang="en-US" sz="1400">
                  <a:latin typeface="Arial" pitchFamily="34" charset="0"/>
                </a:rPr>
                <a:t>Input- Filter</a:t>
              </a:r>
              <a:endParaRPr lang="en-GB" altLang="en-US" sz="1400">
                <a:latin typeface="Arial" pitchFamily="34" charset="0"/>
              </a:endParaRPr>
            </a:p>
          </p:txBody>
        </p:sp>
        <p:grpSp>
          <p:nvGrpSpPr>
            <p:cNvPr id="125" name="Group 128"/>
            <p:cNvGrpSpPr>
              <a:grpSpLocks/>
            </p:cNvGrpSpPr>
            <p:nvPr/>
          </p:nvGrpSpPr>
          <p:grpSpPr bwMode="auto">
            <a:xfrm>
              <a:off x="720" y="689"/>
              <a:ext cx="444" cy="319"/>
              <a:chOff x="3168" y="2400"/>
              <a:chExt cx="1536" cy="480"/>
            </a:xfrm>
          </p:grpSpPr>
          <p:sp>
            <p:nvSpPr>
              <p:cNvPr id="126" name="Rectangle 129"/>
              <p:cNvSpPr>
                <a:spLocks noChangeArrowheads="1"/>
              </p:cNvSpPr>
              <p:nvPr/>
            </p:nvSpPr>
            <p:spPr bwMode="auto">
              <a:xfrm rot="-5400000">
                <a:off x="3496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7" name="Line 130"/>
              <p:cNvSpPr>
                <a:spLocks noChangeShapeType="1"/>
              </p:cNvSpPr>
              <p:nvPr/>
            </p:nvSpPr>
            <p:spPr bwMode="auto">
              <a:xfrm flipH="1">
                <a:off x="3168" y="2448"/>
                <a:ext cx="15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Line 131"/>
              <p:cNvSpPr>
                <a:spLocks noChangeShapeType="1"/>
              </p:cNvSpPr>
              <p:nvPr/>
            </p:nvSpPr>
            <p:spPr bwMode="auto">
              <a:xfrm>
                <a:off x="3792" y="26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Line 132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Line 133"/>
              <p:cNvSpPr>
                <a:spLocks noChangeShapeType="1"/>
              </p:cNvSpPr>
              <p:nvPr/>
            </p:nvSpPr>
            <p:spPr bwMode="auto">
              <a:xfrm flipV="1">
                <a:off x="3936" y="244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Line 134"/>
              <p:cNvSpPr>
                <a:spLocks noChangeShapeType="1"/>
              </p:cNvSpPr>
              <p:nvPr/>
            </p:nvSpPr>
            <p:spPr bwMode="auto">
              <a:xfrm flipV="1">
                <a:off x="3936" y="268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Rectangle 135"/>
              <p:cNvSpPr>
                <a:spLocks noChangeArrowheads="1"/>
              </p:cNvSpPr>
              <p:nvPr/>
            </p:nvSpPr>
            <p:spPr bwMode="auto">
              <a:xfrm rot="-5400000">
                <a:off x="4264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33" name="Line 136"/>
          <p:cNvSpPr>
            <a:spLocks noChangeShapeType="1"/>
          </p:cNvSpPr>
          <p:nvPr/>
        </p:nvSpPr>
        <p:spPr bwMode="auto">
          <a:xfrm rot="16200000">
            <a:off x="2387600" y="481965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4" name="Group 137"/>
          <p:cNvGrpSpPr>
            <a:grpSpLocks/>
          </p:cNvGrpSpPr>
          <p:nvPr/>
        </p:nvGrpSpPr>
        <p:grpSpPr bwMode="auto">
          <a:xfrm>
            <a:off x="2368550" y="4344988"/>
            <a:ext cx="501650" cy="1524000"/>
            <a:chOff x="1618" y="3049"/>
            <a:chExt cx="316" cy="960"/>
          </a:xfrm>
        </p:grpSpPr>
        <p:sp>
          <p:nvSpPr>
            <p:cNvPr id="135" name="Rectangle 138"/>
            <p:cNvSpPr>
              <a:spLocks noChangeArrowheads="1"/>
            </p:cNvSpPr>
            <p:nvPr/>
          </p:nvSpPr>
          <p:spPr bwMode="auto">
            <a:xfrm>
              <a:off x="1618" y="3049"/>
              <a:ext cx="316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6" name="Line 139"/>
            <p:cNvSpPr>
              <a:spLocks noChangeShapeType="1"/>
            </p:cNvSpPr>
            <p:nvPr/>
          </p:nvSpPr>
          <p:spPr bwMode="auto">
            <a:xfrm flipH="1">
              <a:off x="1704" y="3392"/>
              <a:ext cx="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Line 140"/>
            <p:cNvSpPr>
              <a:spLocks noChangeShapeType="1"/>
            </p:cNvSpPr>
            <p:nvPr/>
          </p:nvSpPr>
          <p:spPr bwMode="auto">
            <a:xfrm flipH="1">
              <a:off x="1785" y="3194"/>
              <a:ext cx="0" cy="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AutoShape 141"/>
            <p:cNvSpPr>
              <a:spLocks noChangeArrowheads="1"/>
            </p:cNvSpPr>
            <p:nvPr/>
          </p:nvSpPr>
          <p:spPr bwMode="auto">
            <a:xfrm>
              <a:off x="1704" y="3387"/>
              <a:ext cx="162" cy="18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9" name="Group 142"/>
          <p:cNvGrpSpPr>
            <a:grpSpLocks/>
          </p:cNvGrpSpPr>
          <p:nvPr/>
        </p:nvGrpSpPr>
        <p:grpSpPr bwMode="auto">
          <a:xfrm>
            <a:off x="7788275" y="4302125"/>
            <a:ext cx="671513" cy="1589088"/>
            <a:chOff x="2400" y="480"/>
            <a:chExt cx="528" cy="1104"/>
          </a:xfrm>
        </p:grpSpPr>
        <p:sp>
          <p:nvSpPr>
            <p:cNvPr id="140" name="Rectangle 143"/>
            <p:cNvSpPr>
              <a:spLocks noChangeArrowheads="1"/>
            </p:cNvSpPr>
            <p:nvPr/>
          </p:nvSpPr>
          <p:spPr bwMode="auto">
            <a:xfrm>
              <a:off x="2400" y="480"/>
              <a:ext cx="528" cy="1104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" name="Text Box 144"/>
            <p:cNvSpPr txBox="1">
              <a:spLocks noChangeArrowheads="1"/>
            </p:cNvSpPr>
            <p:nvPr/>
          </p:nvSpPr>
          <p:spPr bwMode="auto">
            <a:xfrm>
              <a:off x="2447" y="1124"/>
              <a:ext cx="43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CH" altLang="en-US" sz="1400">
                  <a:latin typeface="Arial" pitchFamily="34" charset="0"/>
                </a:rPr>
                <a:t>Output- Filter</a:t>
              </a:r>
              <a:endParaRPr lang="en-GB" altLang="en-US" sz="1400">
                <a:latin typeface="Arial" pitchFamily="34" charset="0"/>
              </a:endParaRPr>
            </a:p>
          </p:txBody>
        </p:sp>
        <p:grpSp>
          <p:nvGrpSpPr>
            <p:cNvPr id="142" name="Group 145"/>
            <p:cNvGrpSpPr>
              <a:grpSpLocks/>
            </p:cNvGrpSpPr>
            <p:nvPr/>
          </p:nvGrpSpPr>
          <p:grpSpPr bwMode="auto">
            <a:xfrm>
              <a:off x="2448" y="689"/>
              <a:ext cx="444" cy="319"/>
              <a:chOff x="3168" y="2400"/>
              <a:chExt cx="1536" cy="480"/>
            </a:xfrm>
          </p:grpSpPr>
          <p:sp>
            <p:nvSpPr>
              <p:cNvPr id="143" name="Rectangle 146"/>
              <p:cNvSpPr>
                <a:spLocks noChangeArrowheads="1"/>
              </p:cNvSpPr>
              <p:nvPr/>
            </p:nvSpPr>
            <p:spPr bwMode="auto">
              <a:xfrm rot="-5400000">
                <a:off x="3496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4" name="Line 147"/>
              <p:cNvSpPr>
                <a:spLocks noChangeShapeType="1"/>
              </p:cNvSpPr>
              <p:nvPr/>
            </p:nvSpPr>
            <p:spPr bwMode="auto">
              <a:xfrm flipH="1">
                <a:off x="3168" y="2448"/>
                <a:ext cx="15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Line 148"/>
              <p:cNvSpPr>
                <a:spLocks noChangeShapeType="1"/>
              </p:cNvSpPr>
              <p:nvPr/>
            </p:nvSpPr>
            <p:spPr bwMode="auto">
              <a:xfrm>
                <a:off x="3792" y="26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Line 149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Line 150"/>
              <p:cNvSpPr>
                <a:spLocks noChangeShapeType="1"/>
              </p:cNvSpPr>
              <p:nvPr/>
            </p:nvSpPr>
            <p:spPr bwMode="auto">
              <a:xfrm flipV="1">
                <a:off x="3936" y="244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Line 151"/>
              <p:cNvSpPr>
                <a:spLocks noChangeShapeType="1"/>
              </p:cNvSpPr>
              <p:nvPr/>
            </p:nvSpPr>
            <p:spPr bwMode="auto">
              <a:xfrm flipV="1">
                <a:off x="3936" y="268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Rectangle 152"/>
              <p:cNvSpPr>
                <a:spLocks noChangeArrowheads="1"/>
              </p:cNvSpPr>
              <p:nvPr/>
            </p:nvSpPr>
            <p:spPr bwMode="auto">
              <a:xfrm rot="-5400000">
                <a:off x="4264" y="2295"/>
                <a:ext cx="96" cy="30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50" name="TextBox 1"/>
          <p:cNvSpPr txBox="1">
            <a:spLocks noChangeArrowheads="1"/>
          </p:cNvSpPr>
          <p:nvPr/>
        </p:nvSpPr>
        <p:spPr bwMode="auto">
          <a:xfrm>
            <a:off x="8797482" y="6524625"/>
            <a:ext cx="28803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fld id="{45AB1124-530E-4436-9507-F5A9989D260E}" type="slidenum">
              <a:rPr lang="en-GB" altLang="en-US" sz="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en-GB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-BoldM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7B100AA-0171-460F-AADD-CBE3128DD753">Sarah Bucknall</Author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0B17771010F46AADDCBE3128DD753" ma:contentTypeVersion="0" ma:contentTypeDescription="Create a new document." ma:contentTypeScope="" ma:versionID="12fa91ff39694084a77a4100e68def18">
  <xsd:schema xmlns:xsd="http://www.w3.org/2001/XMLSchema" xmlns:p="http://schemas.microsoft.com/office/2006/metadata/properties" xmlns:ns2="77B100AA-0171-460F-AADD-CBE3128DD753" targetNamespace="http://schemas.microsoft.com/office/2006/metadata/properties" ma:root="true" ma:fieldsID="3096fc5289772df6097e58921dd28ac5" ns2:_="">
    <xsd:import namespace="77B100AA-0171-460F-AADD-CBE3128DD753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7B100AA-0171-460F-AADD-CBE3128DD753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8A072-35C1-472A-8FC9-8BE2540B707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77B100AA-0171-460F-AADD-CBE3128DD753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D37FA2-BCE2-4B02-B7F3-2AE504E12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100AA-0171-460F-AADD-CBE3128DD7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5DBD5E-9687-4B8D-A3EB-7777425A7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826</Words>
  <Application>Microsoft Office PowerPoint</Application>
  <PresentationFormat>On-screen Show (4:3)</PresentationFormat>
  <Paragraphs>196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Diamond template</dc:title>
  <dc:creator>Chris Matthews</dc:creator>
  <cp:lastModifiedBy>caa28</cp:lastModifiedBy>
  <cp:revision>38</cp:revision>
  <dcterms:created xsi:type="dcterms:W3CDTF">2007-04-29T14:34:10Z</dcterms:created>
  <dcterms:modified xsi:type="dcterms:W3CDTF">2016-05-25T18:47:21Z</dcterms:modified>
</cp:coreProperties>
</file>