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</p:sldMasterIdLst>
  <p:notesMasterIdLst>
    <p:notesMasterId r:id="rId31"/>
  </p:notesMasterIdLst>
  <p:handoutMasterIdLst>
    <p:handoutMasterId r:id="rId32"/>
  </p:handoutMasterIdLst>
  <p:sldIdLst>
    <p:sldId id="265" r:id="rId3"/>
    <p:sldId id="263" r:id="rId4"/>
    <p:sldId id="259" r:id="rId5"/>
    <p:sldId id="260" r:id="rId6"/>
    <p:sldId id="261" r:id="rId7"/>
    <p:sldId id="266" r:id="rId8"/>
    <p:sldId id="267" r:id="rId9"/>
    <p:sldId id="269" r:id="rId10"/>
    <p:sldId id="272" r:id="rId11"/>
    <p:sldId id="273" r:id="rId12"/>
    <p:sldId id="274" r:id="rId13"/>
    <p:sldId id="276" r:id="rId14"/>
    <p:sldId id="277" r:id="rId15"/>
    <p:sldId id="271" r:id="rId16"/>
    <p:sldId id="270" r:id="rId17"/>
    <p:sldId id="268" r:id="rId18"/>
    <p:sldId id="286" r:id="rId19"/>
    <p:sldId id="275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7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390D162-CC63-4D5F-AF65-FE27921142D1}">
          <p14:sldIdLst>
            <p14:sldId id="265"/>
            <p14:sldId id="263"/>
            <p14:sldId id="259"/>
            <p14:sldId id="260"/>
            <p14:sldId id="261"/>
            <p14:sldId id="266"/>
            <p14:sldId id="267"/>
            <p14:sldId id="269"/>
            <p14:sldId id="272"/>
            <p14:sldId id="273"/>
            <p14:sldId id="274"/>
            <p14:sldId id="276"/>
            <p14:sldId id="277"/>
            <p14:sldId id="271"/>
            <p14:sldId id="270"/>
            <p14:sldId id="268"/>
            <p14:sldId id="286"/>
            <p14:sldId id="275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7"/>
            <p14:sldId id="28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5E9F"/>
    <a:srgbClr val="88A0B8"/>
    <a:srgbClr val="979F07"/>
    <a:srgbClr val="112E50"/>
    <a:srgbClr val="DEDFE6"/>
    <a:srgbClr val="5F0E0B"/>
    <a:srgbClr val="9C9D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73" autoAdjust="0"/>
  </p:normalViewPr>
  <p:slideViewPr>
    <p:cSldViewPr>
      <p:cViewPr varScale="1">
        <p:scale>
          <a:sx n="123" d="100"/>
          <a:sy n="123" d="100"/>
        </p:scale>
        <p:origin x="-1188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BD02A-659A-4BD1-8867-123BE9625D58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6BDD0-B58C-4867-AEFE-A74914E55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94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710A5-AAF5-4646-B3F4-B8B6E5726253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4D05F-0845-432B-BBD0-32E47074A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6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304800"/>
            <a:ext cx="6553200" cy="116955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Magnet Power Supplies</a:t>
            </a:r>
            <a:br>
              <a:rPr lang="en-US" dirty="0" smtClean="0"/>
            </a:br>
            <a:r>
              <a:rPr lang="en-US" dirty="0" smtClean="0"/>
              <a:t>At ALBA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43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96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309265"/>
            <a:ext cx="6477000" cy="1169551"/>
          </a:xfrm>
        </p:spPr>
        <p:txBody>
          <a:bodyPr anchor="b"/>
          <a:lstStyle>
            <a:lvl1pPr algn="l">
              <a:defRPr sz="3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19200"/>
            <a:ext cx="5111751" cy="4648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205843"/>
            <a:ext cx="3008313" cy="466155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7937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61510"/>
            <a:ext cx="6019800" cy="415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87488" y="990600"/>
            <a:ext cx="6056312" cy="3736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0" y="5257800"/>
            <a:ext cx="6019800" cy="5191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61122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196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835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552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1554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739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884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357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89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43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1828800" y="1157121"/>
            <a:ext cx="5867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Magnet Power</a:t>
            </a:r>
            <a:r>
              <a:rPr lang="en-GB" sz="3200" b="1" baseline="0" dirty="0" smtClean="0">
                <a:solidFill>
                  <a:schemeClr val="tx1"/>
                </a:solidFill>
              </a:rPr>
              <a:t> Supplies at ALBA</a:t>
            </a:r>
            <a:endParaRPr lang="en-GB" sz="32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5266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8316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8421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175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964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737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92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4126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4076818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09600" y="3505200"/>
            <a:ext cx="4076818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686182" y="1295400"/>
            <a:ext cx="4076818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4686182" y="3505200"/>
            <a:ext cx="4076818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30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2037471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2667000" y="1676400"/>
            <a:ext cx="2037471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724400" y="1676400"/>
            <a:ext cx="2037471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781800" y="1676400"/>
            <a:ext cx="2049194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6781800" y="2819400"/>
            <a:ext cx="2037471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609600" y="2819400"/>
            <a:ext cx="2037471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2667000" y="2819400"/>
            <a:ext cx="2037471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4724400" y="2819400"/>
            <a:ext cx="2049194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4724400" y="3962400"/>
            <a:ext cx="2037471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609600" y="3962400"/>
            <a:ext cx="2037471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2667000" y="3962400"/>
            <a:ext cx="2049194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6781800" y="3962400"/>
            <a:ext cx="2037471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1459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0404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906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906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7945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19200"/>
            <a:ext cx="4040188" cy="955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19200"/>
            <a:ext cx="4041775" cy="955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7852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075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199"/>
            <a:ext cx="1524000" cy="838711"/>
          </a:xfrm>
          <a:prstGeom prst="rect">
            <a:avLst/>
          </a:prstGeom>
        </p:spPr>
      </p:pic>
      <p:sp>
        <p:nvSpPr>
          <p:cNvPr id="5" name="Snip Diagonal Corner Rectangle 4"/>
          <p:cNvSpPr/>
          <p:nvPr/>
        </p:nvSpPr>
        <p:spPr>
          <a:xfrm>
            <a:off x="8458200" y="304800"/>
            <a:ext cx="609600" cy="381000"/>
          </a:xfrm>
          <a:prstGeom prst="snip2DiagRect">
            <a:avLst/>
          </a:prstGeom>
          <a:solidFill>
            <a:srgbClr val="125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3200400" cy="457200"/>
          </a:xfrm>
          <a:prstGeom prst="rect">
            <a:avLst/>
          </a:prstGeom>
          <a:solidFill>
            <a:srgbClr val="DED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2971800" y="6400800"/>
            <a:ext cx="3200400" cy="457200"/>
          </a:xfrm>
          <a:prstGeom prst="rect">
            <a:avLst/>
          </a:prstGeom>
          <a:solidFill>
            <a:srgbClr val="979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angle 13"/>
          <p:cNvSpPr/>
          <p:nvPr/>
        </p:nvSpPr>
        <p:spPr>
          <a:xfrm>
            <a:off x="6172200" y="6400800"/>
            <a:ext cx="2971800" cy="457200"/>
          </a:xfrm>
          <a:prstGeom prst="rect">
            <a:avLst/>
          </a:prstGeom>
          <a:solidFill>
            <a:srgbClr val="88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553200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0" algn="l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1"/>
            <a:ext cx="82296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  <p:sp>
        <p:nvSpPr>
          <p:cNvPr id="24" name="Footer Placeholder 4"/>
          <p:cNvSpPr txBox="1">
            <a:spLocks/>
          </p:cNvSpPr>
          <p:nvPr/>
        </p:nvSpPr>
        <p:spPr>
          <a:xfrm>
            <a:off x="0" y="6406381"/>
            <a:ext cx="29718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rgbClr val="112E50"/>
                </a:solidFill>
              </a:rPr>
              <a:t>R. Petrocelli</a:t>
            </a:r>
          </a:p>
          <a:p>
            <a:r>
              <a:rPr lang="es-ES" dirty="0" smtClean="0">
                <a:solidFill>
                  <a:srgbClr val="112E50"/>
                </a:solidFill>
              </a:rPr>
              <a:t>D. Alloza</a:t>
            </a:r>
            <a:endParaRPr lang="es-ES" dirty="0">
              <a:solidFill>
                <a:srgbClr val="112E50"/>
              </a:solidFill>
            </a:endParaRPr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2989942" y="6442501"/>
            <a:ext cx="318047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>
                <a:solidFill>
                  <a:schemeClr val="bg1"/>
                </a:solidFill>
              </a:rPr>
              <a:t>Magnet</a:t>
            </a:r>
            <a:r>
              <a:rPr lang="es-ES" baseline="0" dirty="0" smtClean="0">
                <a:solidFill>
                  <a:schemeClr val="bg1"/>
                </a:solidFill>
              </a:rPr>
              <a:t> Power </a:t>
            </a:r>
            <a:r>
              <a:rPr lang="es-ES" baseline="0" dirty="0" err="1" smtClean="0">
                <a:solidFill>
                  <a:schemeClr val="bg1"/>
                </a:solidFill>
              </a:rPr>
              <a:t>Supplies</a:t>
            </a:r>
            <a:r>
              <a:rPr lang="es-ES" baseline="0" dirty="0" smtClean="0">
                <a:solidFill>
                  <a:schemeClr val="bg1"/>
                </a:solidFill>
              </a:rPr>
              <a:t> at ALBA</a:t>
            </a:r>
            <a:endParaRPr lang="es-ES" dirty="0" smtClean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6152271" y="6544267"/>
            <a:ext cx="29718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chemeClr val="bg1"/>
                </a:solidFill>
              </a:rPr>
              <a:t>26/05/2016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3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49" r:id="rId2"/>
    <p:sldLayoutId id="2147483674" r:id="rId3"/>
    <p:sldLayoutId id="2147483650" r:id="rId4"/>
    <p:sldLayoutId id="2147483661" r:id="rId5"/>
    <p:sldLayoutId id="2147483660" r:id="rId6"/>
    <p:sldLayoutId id="2147483652" r:id="rId7"/>
    <p:sldLayoutId id="2147483653" r:id="rId8"/>
    <p:sldLayoutId id="2147483655" r:id="rId9"/>
    <p:sldLayoutId id="2147483656" r:id="rId10"/>
    <p:sldLayoutId id="2147483657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lang="en-US" sz="3500" b="1" kern="1200" smtClean="0">
          <a:solidFill>
            <a:srgbClr val="112E50"/>
          </a:solidFill>
          <a:latin typeface="Arial" pitchFamily="34" charset="0"/>
          <a:ea typeface="+mn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959F38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112E50"/>
        </a:buClr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959F38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112E50"/>
        </a:buClr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88A0B8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6372225" y="188913"/>
            <a:ext cx="2646363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en-US" sz="1200" b="1" i="1" smtClean="0">
                <a:solidFill>
                  <a:srgbClr val="FFFFFF"/>
                </a:solidFill>
              </a:rPr>
              <a:t>Status of ALBA Power Converters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6488113" y="6650038"/>
            <a:ext cx="2700337" cy="2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en-US" sz="1000" i="1" smtClean="0">
                <a:solidFill>
                  <a:srgbClr val="FFFFFF"/>
                </a:solidFill>
              </a:rPr>
              <a:t>2nd POCPA Workshop, 14th-16th June 2010</a:t>
            </a:r>
          </a:p>
        </p:txBody>
      </p:sp>
    </p:spTree>
    <p:extLst>
      <p:ext uri="{BB962C8B-B14F-4D97-AF65-F5344CB8AC3E}">
        <p14:creationId xmlns:p14="http://schemas.microsoft.com/office/powerpoint/2010/main" val="95769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56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6019800" cy="415400"/>
          </a:xfrm>
        </p:spPr>
        <p:txBody>
          <a:bodyPr/>
          <a:lstStyle/>
          <a:p>
            <a:r>
              <a:rPr lang="en-GB" dirty="0" smtClean="0"/>
              <a:t>SAT , Installation and Commissioning (2009-10)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50114"/>
            <a:ext cx="6019800" cy="3795772"/>
          </a:xfrm>
        </p:spPr>
        <p:txBody>
          <a:bodyPr/>
          <a:lstStyle/>
          <a:p>
            <a:r>
              <a:rPr lang="en-GB" dirty="0" smtClean="0"/>
              <a:t>All Power were tested before installation in SA</a:t>
            </a:r>
          </a:p>
          <a:p>
            <a:r>
              <a:rPr lang="en-GB" dirty="0" smtClean="0"/>
              <a:t>Exception: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Booster Bending and Quadrupoles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Storage Ring Bending Power Supplies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Storage Ring </a:t>
            </a:r>
            <a:r>
              <a:rPr lang="en-GB" dirty="0" err="1" smtClean="0"/>
              <a:t>Sextupoles</a:t>
            </a:r>
            <a:r>
              <a:rPr lang="en-GB" dirty="0" smtClean="0"/>
              <a:t> Power </a:t>
            </a:r>
            <a:r>
              <a:rPr lang="en-GB" dirty="0"/>
              <a:t>Supplies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4" y="2819400"/>
            <a:ext cx="4333738" cy="325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27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143000"/>
            <a:ext cx="6019800" cy="400110"/>
          </a:xfrm>
        </p:spPr>
        <p:txBody>
          <a:bodyPr/>
          <a:lstStyle/>
          <a:p>
            <a:r>
              <a:rPr lang="es-ES_tradnl" altLang="en-US" dirty="0" err="1"/>
              <a:t>Stability</a:t>
            </a:r>
            <a:r>
              <a:rPr lang="es-ES_tradnl" altLang="en-US" dirty="0"/>
              <a:t> Test </a:t>
            </a:r>
            <a:r>
              <a:rPr lang="es-ES_tradnl" altLang="en-US" dirty="0" err="1" smtClean="0"/>
              <a:t>Results</a:t>
            </a:r>
            <a:endParaRPr lang="en-GB" dirty="0"/>
          </a:p>
        </p:txBody>
      </p:sp>
      <p:pic>
        <p:nvPicPr>
          <p:cNvPr id="6" name="Picture 3" descr="Stability00 PS4 131666-768 DC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6030913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45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19200"/>
            <a:ext cx="6019800" cy="415400"/>
          </a:xfrm>
        </p:spPr>
        <p:txBody>
          <a:bodyPr/>
          <a:lstStyle/>
          <a:p>
            <a:r>
              <a:rPr lang="en-GB" dirty="0" smtClean="0"/>
              <a:t>Commissioning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752600"/>
            <a:ext cx="7162800" cy="519172"/>
          </a:xfrm>
        </p:spPr>
        <p:txBody>
          <a:bodyPr/>
          <a:lstStyle/>
          <a:p>
            <a:r>
              <a:rPr lang="en-GB" dirty="0" smtClean="0"/>
              <a:t>Serious incidents with Booster Dipole Power Supplies During Commissioning</a:t>
            </a:r>
            <a:endParaRPr lang="en-GB" dirty="0"/>
          </a:p>
        </p:txBody>
      </p:sp>
      <p:pic>
        <p:nvPicPr>
          <p:cNvPr id="5" name="Picture 2" descr="IMG_30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43200"/>
            <a:ext cx="3262148" cy="244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IMG_30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9800"/>
            <a:ext cx="3311525" cy="248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1295400" y="5410200"/>
            <a:ext cx="7162800" cy="51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Lesson Learnt:  The commissioning of Large Power Supplies could be long and painful. Take time and do not rush into the commissioning of other subsystems.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19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990600"/>
            <a:ext cx="6019800" cy="400110"/>
          </a:xfrm>
        </p:spPr>
        <p:txBody>
          <a:bodyPr/>
          <a:lstStyle/>
          <a:p>
            <a:r>
              <a:rPr lang="en-GB" dirty="0" smtClean="0"/>
              <a:t>Commissioning of Storage Ring Power Supplies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105400"/>
            <a:ext cx="7315200" cy="914400"/>
          </a:xfrm>
        </p:spPr>
        <p:txBody>
          <a:bodyPr/>
          <a:lstStyle/>
          <a:p>
            <a:pPr algn="ctr"/>
            <a:r>
              <a:rPr lang="en-GB" dirty="0" smtClean="0"/>
              <a:t>111 out of 112 Storage Ring Quadrupoles Connected with the wrong polarity.</a:t>
            </a:r>
          </a:p>
          <a:p>
            <a:pPr algn="ctr"/>
            <a:r>
              <a:rPr lang="en-GB" dirty="0" smtClean="0"/>
              <a:t>Lesson Learn: Polarity meaning may change according to different specialist.</a:t>
            </a:r>
          </a:p>
          <a:p>
            <a:pPr algn="ctr"/>
            <a:endParaRPr lang="en-GB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191000" y="1658275"/>
            <a:ext cx="464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dirty="0"/>
              <a:t>16 </a:t>
            </a:r>
            <a:r>
              <a:rPr lang="es-ES" dirty="0" err="1" smtClean="0"/>
              <a:t>March</a:t>
            </a:r>
            <a:r>
              <a:rPr lang="es-ES" dirty="0" smtClean="0"/>
              <a:t> 2010: </a:t>
            </a:r>
            <a:r>
              <a:rPr lang="es-ES" dirty="0" err="1" smtClean="0"/>
              <a:t>Beam</a:t>
            </a:r>
            <a:r>
              <a:rPr lang="es-ES" dirty="0"/>
              <a:t> </a:t>
            </a:r>
            <a:r>
              <a:rPr lang="es-ES" dirty="0" err="1" smtClean="0"/>
              <a:t>Accumulated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2819400"/>
            <a:ext cx="5013033" cy="2085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876800" y="2709720"/>
            <a:ext cx="753916" cy="9478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es-E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649516" y="2293661"/>
            <a:ext cx="198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Acummulation</a:t>
            </a:r>
            <a:endParaRPr lang="en-US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562600" y="2293661"/>
            <a:ext cx="2490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1.5 mA stored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6433588" y="2690115"/>
            <a:ext cx="160714" cy="6626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es-ES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/>
          <a:srcRect b="16188"/>
          <a:stretch>
            <a:fillRect/>
          </a:stretch>
        </p:blipFill>
        <p:spPr bwMode="auto">
          <a:xfrm>
            <a:off x="609600" y="1524000"/>
            <a:ext cx="2781300" cy="17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304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447800"/>
            <a:ext cx="6019800" cy="415400"/>
          </a:xfrm>
        </p:spPr>
        <p:txBody>
          <a:bodyPr/>
          <a:lstStyle/>
          <a:p>
            <a:r>
              <a:rPr lang="en-GB" dirty="0" smtClean="0"/>
              <a:t>Electronics Section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295400" y="2362200"/>
            <a:ext cx="6477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alibri" pitchFamily="34" charset="0"/>
              <a:buChar char="–"/>
            </a:pPr>
            <a:r>
              <a:rPr lang="en-US" altLang="en-US" sz="3200" dirty="0">
                <a:solidFill>
                  <a:srgbClr val="000000"/>
                </a:solidFill>
                <a:latin typeface="Calibri" pitchFamily="34" charset="0"/>
              </a:rPr>
              <a:t>Composed by</a:t>
            </a:r>
          </a:p>
          <a:p>
            <a:pPr lvl="1">
              <a:buFont typeface="Calibri" pitchFamily="34" charset="0"/>
              <a:buChar char="–"/>
            </a:pPr>
            <a:r>
              <a:rPr lang="en-US" altLang="en-US" sz="2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</a:rPr>
              <a:t>8 </a:t>
            </a:r>
            <a:r>
              <a:rPr lang="en-US" altLang="en-US" sz="2800" dirty="0">
                <a:solidFill>
                  <a:srgbClr val="000000"/>
                </a:solidFill>
                <a:latin typeface="Calibri" pitchFamily="34" charset="0"/>
              </a:rPr>
              <a:t>electronics engineers</a:t>
            </a:r>
          </a:p>
          <a:p>
            <a:pPr lvl="1">
              <a:buFont typeface="Calibri" pitchFamily="34" charset="0"/>
              <a:buChar char="–"/>
            </a:pPr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</a:rPr>
              <a:t> 6 </a:t>
            </a:r>
            <a:r>
              <a:rPr lang="en-US" altLang="en-US" sz="2800" dirty="0">
                <a:solidFill>
                  <a:srgbClr val="000000"/>
                </a:solidFill>
                <a:latin typeface="Calibri" pitchFamily="34" charset="0"/>
              </a:rPr>
              <a:t>electronics </a:t>
            </a:r>
            <a:r>
              <a:rPr lang="en-US" altLang="en-US" sz="2800" dirty="0" smtClean="0">
                <a:solidFill>
                  <a:srgbClr val="000000"/>
                </a:solidFill>
                <a:latin typeface="Calibri" pitchFamily="34" charset="0"/>
              </a:rPr>
              <a:t>technicians</a:t>
            </a:r>
            <a:endParaRPr lang="en-US" altLang="en-US" sz="28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8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8144" y="880000"/>
            <a:ext cx="6019800" cy="415400"/>
          </a:xfrm>
        </p:spPr>
        <p:txBody>
          <a:bodyPr/>
          <a:lstStyle/>
          <a:p>
            <a:r>
              <a:rPr lang="en-GB" dirty="0" smtClean="0"/>
              <a:t>Electronics Section Functions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1800" y="1600200"/>
            <a:ext cx="8280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1" eaLnBrk="1" hangingPunct="1">
              <a:buFont typeface="Calibri" pitchFamily="34" charset="0"/>
              <a:buChar char="–"/>
            </a:pPr>
            <a:r>
              <a:rPr lang="en-US" altLang="en-US" sz="1800" dirty="0" smtClean="0">
                <a:solidFill>
                  <a:srgbClr val="000000"/>
                </a:solidFill>
                <a:latin typeface="Calibri" pitchFamily="34" charset="0"/>
              </a:rPr>
              <a:t>Control </a:t>
            </a:r>
            <a: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  <a:t>Hardware (</a:t>
            </a:r>
            <a:r>
              <a:rPr lang="en-US" altLang="en-US" sz="1800" dirty="0" err="1">
                <a:solidFill>
                  <a:srgbClr val="000000"/>
                </a:solidFill>
                <a:latin typeface="Calibri" pitchFamily="34" charset="0"/>
              </a:rPr>
              <a:t>cPCI</a:t>
            </a:r>
            <a: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  <a:t>, DIO cards, NIM...)</a:t>
            </a:r>
          </a:p>
          <a:p>
            <a:pPr lvl="1" eaLnBrk="1" hangingPunct="1">
              <a:buFont typeface="Calibri" pitchFamily="34" charset="0"/>
              <a:buChar char="–"/>
            </a:pPr>
            <a:r>
              <a:rPr lang="en-US" altLang="en-US" sz="1800" b="1" dirty="0">
                <a:solidFill>
                  <a:srgbClr val="000000"/>
                </a:solidFill>
                <a:latin typeface="Calibri" pitchFamily="34" charset="0"/>
              </a:rPr>
              <a:t>Accelerator Power Supplies</a:t>
            </a:r>
          </a:p>
          <a:p>
            <a:pPr lvl="1" eaLnBrk="1" hangingPunct="1">
              <a:buFont typeface="Calibri" pitchFamily="34" charset="0"/>
              <a:buChar char="–"/>
            </a:pPr>
            <a: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  <a:t>Instrumentation support (ADCs, DACs, Counters, V2F,...)</a:t>
            </a:r>
          </a:p>
          <a:p>
            <a:pPr lvl="1" eaLnBrk="1" hangingPunct="1">
              <a:buFont typeface="Calibri" pitchFamily="34" charset="0"/>
              <a:buChar char="–"/>
            </a:pPr>
            <a: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  <a:t>Motion control (ICEPAP project)</a:t>
            </a:r>
          </a:p>
          <a:p>
            <a:pPr lvl="1" eaLnBrk="1" hangingPunct="1">
              <a:buFont typeface="Calibri" pitchFamily="34" charset="0"/>
              <a:buChar char="–"/>
            </a:pPr>
            <a: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  <a:t>Timing System</a:t>
            </a:r>
          </a:p>
          <a:p>
            <a:pPr lvl="1" eaLnBrk="1" hangingPunct="1">
              <a:buFont typeface="Calibri" pitchFamily="34" charset="0"/>
              <a:buChar char="–"/>
            </a:pPr>
            <a: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  <a:t>Centralized Hardware Documentation Repository (</a:t>
            </a:r>
            <a:r>
              <a:rPr lang="en-US" altLang="en-US" sz="1800" dirty="0" err="1">
                <a:solidFill>
                  <a:srgbClr val="000000"/>
                </a:solidFill>
                <a:latin typeface="Calibri" pitchFamily="34" charset="0"/>
              </a:rPr>
              <a:t>CableDB</a:t>
            </a:r>
            <a: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lvl="1" eaLnBrk="1" hangingPunct="1">
              <a:buFont typeface="Calibri" pitchFamily="34" charset="0"/>
              <a:buChar char="–"/>
            </a:pPr>
            <a:r>
              <a:rPr lang="es-ES" altLang="en-US" sz="1800" dirty="0">
                <a:solidFill>
                  <a:srgbClr val="000000"/>
                </a:solidFill>
                <a:latin typeface="Calibri" pitchFamily="34" charset="0"/>
              </a:rPr>
              <a:t>Hardware </a:t>
            </a:r>
            <a: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  <a:t>installation</a:t>
            </a:r>
          </a:p>
          <a:p>
            <a:pPr lvl="1" eaLnBrk="1" hangingPunct="1">
              <a:buFont typeface="Calibri" pitchFamily="34" charset="0"/>
              <a:buChar char="–"/>
            </a:pPr>
            <a: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  <a:t>Electronics design projects</a:t>
            </a:r>
          </a:p>
          <a:p>
            <a:pPr lvl="1" eaLnBrk="1" hangingPunct="1">
              <a:buFont typeface="Calibri" pitchFamily="34" charset="0"/>
              <a:buNone/>
            </a:pPr>
            <a:endParaRPr lang="en-US" altLang="en-US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" name="Picture 5" descr="Clou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4114800"/>
            <a:ext cx="40528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24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295" y="2796691"/>
            <a:ext cx="6019800" cy="415400"/>
          </a:xfrm>
        </p:spPr>
        <p:txBody>
          <a:bodyPr/>
          <a:lstStyle/>
          <a:p>
            <a:r>
              <a:rPr lang="en-GB" dirty="0" smtClean="0"/>
              <a:t>Tools for Operation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4295" y="2339491"/>
            <a:ext cx="6019800" cy="519172"/>
          </a:xfrm>
        </p:spPr>
        <p:txBody>
          <a:bodyPr/>
          <a:lstStyle/>
          <a:p>
            <a:r>
              <a:rPr lang="en-GB" dirty="0" smtClean="0"/>
              <a:t>On-Call system: 1 Engineer and 1 technician 24 Hs during operation</a:t>
            </a:r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18095" y="1806091"/>
            <a:ext cx="6019800" cy="415400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000" b="1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GB" dirty="0" smtClean="0"/>
              <a:t>Incident Management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570495" y="3212718"/>
            <a:ext cx="6477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Incident Register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Cable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Request Tracker (RT) migrating to JIRA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Elog</a:t>
            </a:r>
            <a:r>
              <a:rPr lang="en-GB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Weekly Power Supply meeting (1 hr)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Weekly Electronics Section Meeting ( 1Hr )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915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71600" y="1066800"/>
            <a:ext cx="6019800" cy="415400"/>
          </a:xfrm>
        </p:spPr>
        <p:txBody>
          <a:bodyPr/>
          <a:lstStyle/>
          <a:p>
            <a:r>
              <a:rPr lang="en-GB" dirty="0" smtClean="0"/>
              <a:t>Once in Lifetime Incidents </a:t>
            </a:r>
            <a:endParaRPr lang="en-GB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1676400"/>
            <a:ext cx="6019800" cy="2819400"/>
          </a:xfrm>
        </p:spPr>
        <p:txBody>
          <a:bodyPr/>
          <a:lstStyle/>
          <a:p>
            <a:r>
              <a:rPr lang="en-GB" dirty="0" smtClean="0"/>
              <a:t>2013 - Water Leakage in Booster Bending and LT Power Supplies.</a:t>
            </a:r>
          </a:p>
          <a:p>
            <a:endParaRPr lang="en-GB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" y="2209800"/>
            <a:ext cx="8847137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089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066800"/>
            <a:ext cx="6019800" cy="415400"/>
          </a:xfrm>
        </p:spPr>
        <p:txBody>
          <a:bodyPr/>
          <a:lstStyle/>
          <a:p>
            <a:r>
              <a:rPr lang="en-GB" dirty="0" smtClean="0"/>
              <a:t>Once in Lifetime Incidents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1676400"/>
            <a:ext cx="6019800" cy="2819400"/>
          </a:xfrm>
        </p:spPr>
        <p:txBody>
          <a:bodyPr/>
          <a:lstStyle/>
          <a:p>
            <a:r>
              <a:rPr lang="en-GB" dirty="0" smtClean="0"/>
              <a:t>2013 - Water Leakage in Booster Bending and LT Power Supplies.</a:t>
            </a:r>
          </a:p>
          <a:p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79638"/>
            <a:ext cx="3048000" cy="406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2198688"/>
            <a:ext cx="2709474" cy="203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724" y="2217738"/>
            <a:ext cx="3048000" cy="406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4230741"/>
            <a:ext cx="2709475" cy="203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97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71600" y="1066800"/>
            <a:ext cx="6019800" cy="415400"/>
          </a:xfrm>
        </p:spPr>
        <p:txBody>
          <a:bodyPr/>
          <a:lstStyle/>
          <a:p>
            <a:r>
              <a:rPr lang="en-GB" dirty="0" smtClean="0"/>
              <a:t>Once in Lifetime Incidents </a:t>
            </a:r>
            <a:endParaRPr lang="en-GB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1676400"/>
            <a:ext cx="6019800" cy="2819400"/>
          </a:xfrm>
        </p:spPr>
        <p:txBody>
          <a:bodyPr/>
          <a:lstStyle/>
          <a:p>
            <a:r>
              <a:rPr lang="en-GB" dirty="0" smtClean="0"/>
              <a:t>Auxiliary Power Supplies in SR-QUAD.</a:t>
            </a:r>
          </a:p>
          <a:p>
            <a:r>
              <a:rPr lang="en-GB" dirty="0" smtClean="0"/>
              <a:t>Several PS were not operative after shutdown period.</a:t>
            </a:r>
          </a:p>
          <a:p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618104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15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553200" cy="1169551"/>
          </a:xfrm>
        </p:spPr>
        <p:txBody>
          <a:bodyPr/>
          <a:lstStyle/>
          <a:p>
            <a:r>
              <a:rPr lang="es-ES" dirty="0" err="1" smtClean="0"/>
              <a:t>Magnet</a:t>
            </a:r>
            <a:r>
              <a:rPr lang="es-ES" dirty="0" smtClean="0"/>
              <a:t> Power </a:t>
            </a:r>
            <a:r>
              <a:rPr lang="es-ES" dirty="0" err="1" smtClean="0"/>
              <a:t>Supply</a:t>
            </a:r>
            <a:r>
              <a:rPr lang="es-ES" dirty="0" smtClean="0"/>
              <a:t> </a:t>
            </a:r>
            <a:br>
              <a:rPr lang="es-ES" dirty="0" smtClean="0"/>
            </a:br>
            <a:r>
              <a:rPr lang="es-ES" dirty="0" err="1" smtClean="0"/>
              <a:t>System</a:t>
            </a:r>
            <a:r>
              <a:rPr lang="es-ES" dirty="0" smtClean="0"/>
              <a:t> </a:t>
            </a:r>
            <a:r>
              <a:rPr lang="es-ES" dirty="0" err="1" smtClean="0"/>
              <a:t>Overview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305800" y="462954"/>
            <a:ext cx="609600" cy="30777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rgbClr val="959F38"/>
              </a:buClr>
              <a:buFontTx/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9FF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3CF724-F9E0-44B8-95BD-D38D8B22F53D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7121525" cy="446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82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005890"/>
            <a:ext cx="6019800" cy="400110"/>
          </a:xfrm>
        </p:spPr>
        <p:txBody>
          <a:bodyPr/>
          <a:lstStyle/>
          <a:p>
            <a:r>
              <a:rPr lang="en-GB" dirty="0" smtClean="0"/>
              <a:t>Some Operation Statistics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431134" cy="452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75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" b="2559"/>
          <a:stretch>
            <a:fillRect/>
          </a:stretch>
        </p:blipFill>
        <p:spPr bwMode="auto">
          <a:xfrm>
            <a:off x="304801" y="990599"/>
            <a:ext cx="8715772" cy="53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26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" b="2262"/>
          <a:stretch>
            <a:fillRect/>
          </a:stretch>
        </p:blipFill>
        <p:spPr bwMode="auto">
          <a:xfrm>
            <a:off x="228600" y="990600"/>
            <a:ext cx="8686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32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" y="990600"/>
            <a:ext cx="90892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8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01923"/>
            <a:ext cx="8750754" cy="468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89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3472"/>
            <a:ext cx="8815155" cy="510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24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143000"/>
            <a:ext cx="6019800" cy="415400"/>
          </a:xfrm>
        </p:spPr>
        <p:txBody>
          <a:bodyPr/>
          <a:lstStyle/>
          <a:p>
            <a:r>
              <a:rPr lang="en-GB" dirty="0" smtClean="0"/>
              <a:t>Today’s main concern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1676400"/>
            <a:ext cx="6019800" cy="3733800"/>
          </a:xfrm>
        </p:spPr>
        <p:txBody>
          <a:bodyPr>
            <a:normAutofit/>
          </a:bodyPr>
          <a:lstStyle/>
          <a:p>
            <a:r>
              <a:rPr lang="en-GB" sz="1800" dirty="0" smtClean="0"/>
              <a:t>Booster Dipole Power Supplies:</a:t>
            </a:r>
          </a:p>
          <a:p>
            <a:endParaRPr lang="en-GB" sz="1800" dirty="0"/>
          </a:p>
          <a:p>
            <a:r>
              <a:rPr lang="en-GB" sz="1800" dirty="0" smtClean="0"/>
              <a:t>Two Main Problems</a:t>
            </a:r>
          </a:p>
          <a:p>
            <a:r>
              <a:rPr lang="en-GB" sz="1800" dirty="0" smtClean="0"/>
              <a:t>	1) very low lifetime of 2Q modules under the 	stress of top-up operation. </a:t>
            </a:r>
          </a:p>
          <a:p>
            <a:r>
              <a:rPr lang="en-GB" sz="1800" dirty="0"/>
              <a:t>	</a:t>
            </a:r>
            <a:r>
              <a:rPr lang="en-GB" sz="1800" dirty="0" smtClean="0"/>
              <a:t>Power and thermal cycling.</a:t>
            </a:r>
          </a:p>
          <a:p>
            <a:endParaRPr lang="en-GB" sz="1800" dirty="0"/>
          </a:p>
          <a:p>
            <a:r>
              <a:rPr lang="en-GB" sz="1800" dirty="0" smtClean="0"/>
              <a:t>	2) Large difficulties to make failure diagnostics 	when the control/regulation boards are involve.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41845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143000"/>
            <a:ext cx="6019800" cy="415400"/>
          </a:xfrm>
        </p:spPr>
        <p:txBody>
          <a:bodyPr/>
          <a:lstStyle/>
          <a:p>
            <a:r>
              <a:rPr lang="en-GB" dirty="0" smtClean="0"/>
              <a:t>Problem Solving Approaches: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1752600"/>
            <a:ext cx="6629400" cy="3886200"/>
          </a:xfrm>
        </p:spPr>
        <p:txBody>
          <a:bodyPr/>
          <a:lstStyle/>
          <a:p>
            <a:pPr marL="342900" indent="-342900">
              <a:buAutoNum type="arabicParenR"/>
            </a:pPr>
            <a:r>
              <a:rPr lang="en-GB" dirty="0" smtClean="0"/>
              <a:t>First step. More spare modules are needed in order to reduce the risks.</a:t>
            </a:r>
          </a:p>
          <a:p>
            <a:pPr marL="342900" indent="-342900">
              <a:buAutoNum type="arabicParenR"/>
            </a:pPr>
            <a:endParaRPr lang="en-GB" dirty="0"/>
          </a:p>
          <a:p>
            <a:r>
              <a:rPr lang="en-GB" dirty="0" smtClean="0"/>
              <a:t>	Further steps:</a:t>
            </a:r>
          </a:p>
          <a:p>
            <a:r>
              <a:rPr lang="en-GB" dirty="0"/>
              <a:t>	</a:t>
            </a:r>
            <a:r>
              <a:rPr lang="en-GB" dirty="0" smtClean="0"/>
              <a:t>Under evaluation.  </a:t>
            </a:r>
          </a:p>
          <a:p>
            <a:r>
              <a:rPr lang="en-GB" dirty="0"/>
              <a:t>	</a:t>
            </a:r>
            <a:r>
              <a:rPr lang="en-GB" dirty="0" smtClean="0"/>
              <a:t>	refurbish the 2Q modules:</a:t>
            </a:r>
          </a:p>
          <a:p>
            <a:r>
              <a:rPr lang="en-GB" dirty="0"/>
              <a:t>	</a:t>
            </a:r>
            <a:r>
              <a:rPr lang="en-GB" dirty="0" smtClean="0"/>
              <a:t>		over-dimension IGBT</a:t>
            </a:r>
          </a:p>
          <a:p>
            <a:r>
              <a:rPr lang="en-GB" dirty="0"/>
              <a:t>	</a:t>
            </a:r>
            <a:r>
              <a:rPr lang="en-GB" dirty="0" smtClean="0"/>
              <a:t>		</a:t>
            </a:r>
            <a:r>
              <a:rPr lang="en-GB" dirty="0" err="1" smtClean="0"/>
              <a:t>SiC</a:t>
            </a:r>
            <a:r>
              <a:rPr lang="en-GB" dirty="0" smtClean="0"/>
              <a:t> modules</a:t>
            </a:r>
          </a:p>
          <a:p>
            <a:endParaRPr lang="en-GB" dirty="0"/>
          </a:p>
          <a:p>
            <a:r>
              <a:rPr lang="en-GB" dirty="0" smtClean="0"/>
              <a:t>2)     We must have a control/regulation boards with a complete access             	(documentation, firmware, </a:t>
            </a:r>
            <a:r>
              <a:rPr lang="en-GB" dirty="0" err="1" smtClean="0"/>
              <a:t>etc</a:t>
            </a:r>
            <a:r>
              <a:rPr lang="en-GB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62476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133600"/>
            <a:ext cx="6019800" cy="1631216"/>
          </a:xfrm>
        </p:spPr>
        <p:txBody>
          <a:bodyPr/>
          <a:lstStyle/>
          <a:p>
            <a:r>
              <a:rPr lang="en-GB" dirty="0" smtClean="0"/>
              <a:t>Thank you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Questions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Suggestions?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613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553200" cy="1169551"/>
          </a:xfrm>
        </p:spPr>
        <p:txBody>
          <a:bodyPr/>
          <a:lstStyle/>
          <a:p>
            <a:r>
              <a:rPr lang="es-ES" dirty="0" err="1" smtClean="0"/>
              <a:t>Distribution</a:t>
            </a:r>
            <a:r>
              <a:rPr lang="es-ES" dirty="0" smtClean="0"/>
              <a:t> of Power </a:t>
            </a:r>
            <a:r>
              <a:rPr lang="es-ES" dirty="0" err="1" smtClean="0"/>
              <a:t>Supplies</a:t>
            </a:r>
            <a:r>
              <a:rPr lang="es-ES" dirty="0" smtClean="0"/>
              <a:t> in </a:t>
            </a:r>
            <a:r>
              <a:rPr lang="es-ES" dirty="0" err="1" smtClean="0"/>
              <a:t>Service</a:t>
            </a:r>
            <a:r>
              <a:rPr lang="es-ES" dirty="0" smtClean="0"/>
              <a:t> </a:t>
            </a:r>
            <a:r>
              <a:rPr lang="es-ES" dirty="0" err="1" smtClean="0"/>
              <a:t>Area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305800" y="462954"/>
            <a:ext cx="609600" cy="30777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rgbClr val="959F38"/>
              </a:buClr>
              <a:buFontTx/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9FF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3CF724-F9E0-44B8-95BD-D38D8B22F53D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600950" cy="456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41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8305800" y="462954"/>
            <a:ext cx="609600" cy="30777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rgbClr val="959F38"/>
              </a:buClr>
              <a:buFontTx/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9FF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3CF724-F9E0-44B8-95BD-D38D8B22F53D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50875"/>
            <a:ext cx="8229600" cy="555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80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/>
        </p:nvSpPr>
        <p:spPr>
          <a:xfrm>
            <a:off x="8305800" y="462954"/>
            <a:ext cx="609600" cy="30777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rgbClr val="959F38"/>
              </a:buClr>
              <a:buFontTx/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9FF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3CF724-F9E0-44B8-95BD-D38D8B22F53D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14400"/>
            <a:ext cx="8229600" cy="46166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a-ES" altLang="en-US" sz="2400" dirty="0"/>
              <a:t>OVERVIEW OF STORAGE RING POWER SUPPLIES</a:t>
            </a:r>
          </a:p>
        </p:txBody>
      </p:sp>
      <p:graphicFrame>
        <p:nvGraphicFramePr>
          <p:cNvPr id="9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8663583"/>
              </p:ext>
            </p:extLst>
          </p:nvPr>
        </p:nvGraphicFramePr>
        <p:xfrm>
          <a:off x="1828800" y="1676400"/>
          <a:ext cx="6227762" cy="4549777"/>
        </p:xfrm>
        <a:graphic>
          <a:graphicData uri="http://schemas.openxmlformats.org/drawingml/2006/table">
            <a:tbl>
              <a:tblPr/>
              <a:tblGrid>
                <a:gridCol w="1268412"/>
                <a:gridCol w="461963"/>
                <a:gridCol w="1314450"/>
                <a:gridCol w="460375"/>
                <a:gridCol w="671512"/>
                <a:gridCol w="671513"/>
                <a:gridCol w="669925"/>
                <a:gridCol w="709612"/>
              </a:tblGrid>
              <a:tr h="57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MAGNET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QUANTITY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Nº PS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SPARE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Current (A)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Voltage (V) 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OUTPUT POWER (kW)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DIPOLES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33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600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750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450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98450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QUADRUPOLES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 (Q200)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88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27146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48 (Q260)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7146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 (Q280)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73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 (Q500)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5,625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41325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SEXTUPOLES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 families x 8 magnets (S150A)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21,5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44291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families x 16 magnets (S150B)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40,85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4413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families x 24 magnets (S220A)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350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75,25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4413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family x 8 magnets (S220B)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26,875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274638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CORRECTORS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208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Horizontal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88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±12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±60 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273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Vertical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88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±12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±60 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200 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273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Skew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±60 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200 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215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6507198"/>
              </p:ext>
            </p:extLst>
          </p:nvPr>
        </p:nvGraphicFramePr>
        <p:xfrm>
          <a:off x="1219200" y="2057400"/>
          <a:ext cx="7127875" cy="4094166"/>
        </p:xfrm>
        <a:graphic>
          <a:graphicData uri="http://schemas.openxmlformats.org/drawingml/2006/table">
            <a:tbl>
              <a:tblPr/>
              <a:tblGrid>
                <a:gridCol w="1155700"/>
                <a:gridCol w="323850"/>
                <a:gridCol w="1676400"/>
                <a:gridCol w="633413"/>
                <a:gridCol w="631825"/>
                <a:gridCol w="854075"/>
                <a:gridCol w="708025"/>
                <a:gridCol w="1144587"/>
              </a:tblGrid>
              <a:tr h="882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MAGNET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QUANTITY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Nº PS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SPARE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Current (Apeak)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Voltage (</a:t>
                      </a:r>
                      <a:r>
                        <a:rPr kumimoji="0" lang="en-GB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Vpeak</a:t>
                      </a:r>
                      <a:r>
                        <a:rPr kumimoji="0" lang="en-GB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 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OUTPUT ACTIVE POWER (kW)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DIPOLES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 coils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750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±1000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5878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 coils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750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±1000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58788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QUADRUPOLES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 (series connection 8+8)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±100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3,5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5878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±200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5,6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5878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±750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24,5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587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SEXTUPOLES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 (series connection 8+8)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±8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±60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4587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CORRECTORS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±6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±10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0,25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43000"/>
            <a:ext cx="8229600" cy="46166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a-ES" altLang="en-US" sz="2400" dirty="0"/>
              <a:t>OVERVIEW OF </a:t>
            </a:r>
            <a:r>
              <a:rPr lang="ca-ES" altLang="en-US" sz="2400" dirty="0" smtClean="0"/>
              <a:t>BOOSTER POWER </a:t>
            </a:r>
            <a:r>
              <a:rPr lang="ca-ES" altLang="en-US" sz="2400" dirty="0"/>
              <a:t>SUPPLIES</a:t>
            </a:r>
          </a:p>
        </p:txBody>
      </p:sp>
    </p:spTree>
    <p:extLst>
      <p:ext uri="{BB962C8B-B14F-4D97-AF65-F5344CB8AC3E}">
        <p14:creationId xmlns:p14="http://schemas.microsoft.com/office/powerpoint/2010/main" val="108569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88569" y="761591"/>
            <a:ext cx="8229600" cy="4001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a-ES" altLang="en-US" dirty="0"/>
              <a:t>OVERVIEW OF TRANSFER LINES POWER SUPPLIES</a:t>
            </a:r>
          </a:p>
        </p:txBody>
      </p:sp>
      <p:graphicFrame>
        <p:nvGraphicFramePr>
          <p:cNvPr id="6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940893"/>
              </p:ext>
            </p:extLst>
          </p:nvPr>
        </p:nvGraphicFramePr>
        <p:xfrm>
          <a:off x="1524000" y="1526977"/>
          <a:ext cx="6623050" cy="2386015"/>
        </p:xfrm>
        <a:graphic>
          <a:graphicData uri="http://schemas.openxmlformats.org/drawingml/2006/table">
            <a:tbl>
              <a:tblPr/>
              <a:tblGrid>
                <a:gridCol w="1155700"/>
                <a:gridCol w="454025"/>
                <a:gridCol w="939800"/>
                <a:gridCol w="692150"/>
                <a:gridCol w="698500"/>
                <a:gridCol w="855663"/>
                <a:gridCol w="881062"/>
                <a:gridCol w="946150"/>
              </a:tblGrid>
              <a:tr h="798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MAGNET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QUANTITY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Nº PS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SPARE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Current (A)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Voltage (V) 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OUTPUT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POWER (W)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DIPOLES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type 1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3600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0163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type 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01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QUADRUPOLES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300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01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CORRECTORS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7" name="Text Box 60"/>
          <p:cNvSpPr txBox="1">
            <a:spLocks noChangeArrowheads="1"/>
          </p:cNvSpPr>
          <p:nvPr/>
        </p:nvSpPr>
        <p:spPr bwMode="auto">
          <a:xfrm>
            <a:off x="322263" y="1219200"/>
            <a:ext cx="32416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a-ES" altLang="en-US" sz="14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 to BOOSTER TL</a:t>
            </a:r>
            <a:endParaRPr lang="es-ES" altLang="en-US" sz="1400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61"/>
          <p:cNvSpPr txBox="1">
            <a:spLocks noChangeArrowheads="1"/>
          </p:cNvSpPr>
          <p:nvPr/>
        </p:nvSpPr>
        <p:spPr bwMode="auto">
          <a:xfrm>
            <a:off x="322263" y="3962400"/>
            <a:ext cx="32416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a-ES" altLang="en-US" sz="14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BOOSTER to STORAGE RING TL</a:t>
            </a:r>
            <a:endParaRPr lang="es-ES" altLang="en-US" sz="1400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Group 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265166"/>
              </p:ext>
            </p:extLst>
          </p:nvPr>
        </p:nvGraphicFramePr>
        <p:xfrm>
          <a:off x="1600200" y="4343400"/>
          <a:ext cx="6624637" cy="2016126"/>
        </p:xfrm>
        <a:graphic>
          <a:graphicData uri="http://schemas.openxmlformats.org/drawingml/2006/table">
            <a:tbl>
              <a:tblPr/>
              <a:tblGrid>
                <a:gridCol w="1216025"/>
                <a:gridCol w="1303337"/>
                <a:gridCol w="720725"/>
                <a:gridCol w="647700"/>
                <a:gridCol w="863600"/>
                <a:gridCol w="936625"/>
                <a:gridCol w="936625"/>
              </a:tblGrid>
              <a:tr h="862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MAGNET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QUANTITY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Nº PS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SPARE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Current (A)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Voltage (V) 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OUTPUT POWER (W)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DIPOLES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10800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85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QUADRUPOLES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2500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384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CORRECTORS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±6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±10</a:t>
                      </a: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60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648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219200"/>
            <a:ext cx="6019800" cy="415400"/>
          </a:xfrm>
        </p:spPr>
        <p:txBody>
          <a:bodyPr/>
          <a:lstStyle/>
          <a:p>
            <a:r>
              <a:rPr lang="en-GB" dirty="0" smtClean="0"/>
              <a:t>Procurement of Power Supplies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1676400"/>
            <a:ext cx="6400800" cy="2438400"/>
          </a:xfrm>
        </p:spPr>
        <p:txBody>
          <a:bodyPr>
            <a:normAutofit/>
          </a:bodyPr>
          <a:lstStyle/>
          <a:p>
            <a:r>
              <a:rPr lang="en-GB" dirty="0" smtClean="0"/>
              <a:t>Call for tenders for different subsystems (Transfer lines, Booster, Storage Ring)</a:t>
            </a:r>
          </a:p>
          <a:p>
            <a:r>
              <a:rPr lang="en-GB" dirty="0" smtClean="0"/>
              <a:t>Turnkey approach.</a:t>
            </a:r>
          </a:p>
          <a:p>
            <a:endParaRPr lang="en-GB" dirty="0"/>
          </a:p>
          <a:p>
            <a:r>
              <a:rPr lang="en-GB" dirty="0" smtClean="0"/>
              <a:t>3 Companies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Bruker (Now </a:t>
            </a:r>
            <a:r>
              <a:rPr lang="en-GB" dirty="0" err="1" smtClean="0"/>
              <a:t>Sigmaphi</a:t>
            </a:r>
            <a:r>
              <a:rPr lang="en-GB" dirty="0" smtClean="0"/>
              <a:t> Electronics)</a:t>
            </a:r>
            <a:r>
              <a:rPr lang="en-GB" dirty="0"/>
              <a:t> </a:t>
            </a:r>
            <a:r>
              <a:rPr lang="en-GB" dirty="0" smtClean="0"/>
              <a:t>for Transfer Lines and Booster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Hazemayer</a:t>
            </a:r>
            <a:r>
              <a:rPr lang="en-GB" dirty="0" smtClean="0"/>
              <a:t> for SR Dipole, </a:t>
            </a:r>
            <a:r>
              <a:rPr lang="en-GB" dirty="0" err="1" smtClean="0"/>
              <a:t>Sextupoles</a:t>
            </a:r>
            <a:r>
              <a:rPr lang="en-GB" dirty="0" smtClean="0"/>
              <a:t> and Quadrupoles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OCEM – Storage Ring Correctors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2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990600"/>
            <a:ext cx="6019800" cy="954107"/>
          </a:xfrm>
        </p:spPr>
        <p:txBody>
          <a:bodyPr/>
          <a:lstStyle/>
          <a:p>
            <a:r>
              <a:rPr lang="en-GB" sz="2800" dirty="0" smtClean="0"/>
              <a:t>Today’s Solutions are </a:t>
            </a:r>
            <a:br>
              <a:rPr lang="en-GB" sz="2800" dirty="0" smtClean="0"/>
            </a:br>
            <a:r>
              <a:rPr lang="en-GB" sz="2800" dirty="0" smtClean="0"/>
              <a:t>Tomorrow’s Problems</a:t>
            </a:r>
            <a:endParaRPr lang="en-GB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2362200"/>
            <a:ext cx="6019800" cy="3200400"/>
          </a:xfrm>
        </p:spPr>
        <p:txBody>
          <a:bodyPr>
            <a:normAutofit/>
          </a:bodyPr>
          <a:lstStyle/>
          <a:p>
            <a:r>
              <a:rPr lang="en-GB" dirty="0" smtClean="0"/>
              <a:t>Yesterday’s Solutions: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Transfer the risk of a new design to an external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Low Manpower needed, only to follow up the companies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Low delivery time.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 smtClean="0"/>
              <a:t>Today’s Problems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Risk of out of business of a manufacturer.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Companies may change their business.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complete know how is in the manufacturer.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Design errors that appear after long term in operation. Not cover by warranties.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886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BA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ALBA">
  <a:themeElements>
    <a:clrScheme name="1_ALB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ALB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ALB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B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B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B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B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B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B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B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B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B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B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B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ALBA Powerpoint</Template>
  <TotalTime>3858</TotalTime>
  <Words>777</Words>
  <Application>Microsoft Office PowerPoint</Application>
  <PresentationFormat>On-screen Show (4:3)</PresentationFormat>
  <Paragraphs>298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ALBA Powerpoint</vt:lpstr>
      <vt:lpstr>1_ALBA</vt:lpstr>
      <vt:lpstr>PowerPoint Presentation</vt:lpstr>
      <vt:lpstr>Magnet Power Supply  System Overview</vt:lpstr>
      <vt:lpstr>Distribution of Power Supplies in Service Area</vt:lpstr>
      <vt:lpstr>PowerPoint Presentation</vt:lpstr>
      <vt:lpstr>OVERVIEW OF STORAGE RING POWER SUPPLIES</vt:lpstr>
      <vt:lpstr>OVERVIEW OF BOOSTER POWER SUPPLIES</vt:lpstr>
      <vt:lpstr>OVERVIEW OF TRANSFER LINES POWER SUPPLIES</vt:lpstr>
      <vt:lpstr>Procurement of Power Supplies</vt:lpstr>
      <vt:lpstr>Today’s Solutions are  Tomorrow’s Problems</vt:lpstr>
      <vt:lpstr>SAT , Installation and Commissioning (2009-10)</vt:lpstr>
      <vt:lpstr>Stability Test Results</vt:lpstr>
      <vt:lpstr>Commissioning</vt:lpstr>
      <vt:lpstr>Commissioning of Storage Ring Power Supplies</vt:lpstr>
      <vt:lpstr>Electronics Section</vt:lpstr>
      <vt:lpstr>Electronics Section Functions</vt:lpstr>
      <vt:lpstr>Tools for Operation</vt:lpstr>
      <vt:lpstr>Once in Lifetime Incidents </vt:lpstr>
      <vt:lpstr>Once in Lifetime Incidents </vt:lpstr>
      <vt:lpstr>Once in Lifetime Incidents </vt:lpstr>
      <vt:lpstr>Some Operation Statistics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Today’s main concern</vt:lpstr>
      <vt:lpstr>Problem Solving Approaches:</vt:lpstr>
      <vt:lpstr>Thank you  Questions  Suggestions?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Roberto ArturoPetrocelli</dc:creator>
  <cp:lastModifiedBy>Roberto ArturoPetrocelli</cp:lastModifiedBy>
  <cp:revision>20</cp:revision>
  <dcterms:created xsi:type="dcterms:W3CDTF">2016-05-23T13:54:59Z</dcterms:created>
  <dcterms:modified xsi:type="dcterms:W3CDTF">2016-05-26T06:13:34Z</dcterms:modified>
</cp:coreProperties>
</file>