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75" r:id="rId2"/>
    <p:sldId id="266" r:id="rId3"/>
    <p:sldId id="400" r:id="rId4"/>
    <p:sldId id="402" r:id="rId5"/>
    <p:sldId id="403" r:id="rId6"/>
    <p:sldId id="405" r:id="rId7"/>
    <p:sldId id="406" r:id="rId8"/>
    <p:sldId id="407" r:id="rId9"/>
    <p:sldId id="401" r:id="rId10"/>
    <p:sldId id="398" r:id="rId11"/>
    <p:sldId id="396" r:id="rId12"/>
    <p:sldId id="371" r:id="rId13"/>
    <p:sldId id="376" r:id="rId14"/>
  </p:sldIdLst>
  <p:sldSz cx="10080625" cy="7559675"/>
  <p:notesSz cx="7099300" cy="10234613"/>
  <p:defaultTextStyle>
    <a:defPPr>
      <a:defRPr lang="en-US"/>
    </a:defPPr>
    <a:lvl1pPr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1363" indent="-28416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14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986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58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8A6"/>
    <a:srgbClr val="98C8E8"/>
    <a:srgbClr val="1067EA"/>
    <a:srgbClr val="139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925" autoAdjust="0"/>
  </p:normalViewPr>
  <p:slideViewPr>
    <p:cSldViewPr>
      <p:cViewPr varScale="1">
        <p:scale>
          <a:sx n="62" d="100"/>
          <a:sy n="62" d="100"/>
        </p:scale>
        <p:origin x="4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3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59" cy="512111"/>
          </a:xfrm>
          <a:prstGeom prst="rect">
            <a:avLst/>
          </a:prstGeom>
        </p:spPr>
        <p:txBody>
          <a:bodyPr vert="horz" lIns="86836" tIns="43418" rIns="86836" bIns="43418" rtlCol="0"/>
          <a:lstStyle>
            <a:lvl1pPr algn="l" defTabSz="426600"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0751" y="1"/>
            <a:ext cx="3077059" cy="512111"/>
          </a:xfrm>
          <a:prstGeom prst="rect">
            <a:avLst/>
          </a:prstGeom>
        </p:spPr>
        <p:txBody>
          <a:bodyPr vert="horz" wrap="square" lIns="86836" tIns="43418" rIns="86836" bIns="43418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C14FCF1B-3359-41F4-8E2C-72FB69C6905F}" type="datetimeFigureOut">
              <a:rPr lang="it-IT" altLang="en-US"/>
              <a:pPr/>
              <a:t>26/05/2016</a:t>
            </a:fld>
            <a:endParaRPr lang="it-IT" alt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0983"/>
            <a:ext cx="3077059" cy="512110"/>
          </a:xfrm>
          <a:prstGeom prst="rect">
            <a:avLst/>
          </a:prstGeom>
        </p:spPr>
        <p:txBody>
          <a:bodyPr vert="horz" lIns="86836" tIns="43418" rIns="86836" bIns="43418" rtlCol="0" anchor="b"/>
          <a:lstStyle>
            <a:lvl1pPr algn="l" defTabSz="426600"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0751" y="9720983"/>
            <a:ext cx="3077059" cy="512110"/>
          </a:xfrm>
          <a:prstGeom prst="rect">
            <a:avLst/>
          </a:prstGeom>
        </p:spPr>
        <p:txBody>
          <a:bodyPr vert="horz" wrap="square" lIns="86836" tIns="43418" rIns="86836" bIns="43418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E964382B-AB7C-45A0-A1C9-6632CE32921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76966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1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36" tIns="43418" rIns="86836" bIns="43418" anchor="ctr"/>
          <a:lstStyle/>
          <a:p>
            <a:pPr defTabSz="426600"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1750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32" y="4861253"/>
            <a:ext cx="5677055" cy="460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" y="0"/>
            <a:ext cx="3080040" cy="51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36" tIns="43418" rIns="86836" bIns="43418" anchor="ctr"/>
          <a:lstStyle/>
          <a:p>
            <a:pPr defTabSz="426600"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017769" y="0"/>
            <a:ext cx="3080040" cy="51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36" tIns="43418" rIns="86836" bIns="43418" anchor="ctr"/>
          <a:lstStyle/>
          <a:p>
            <a:pPr defTabSz="426600"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" y="9722502"/>
            <a:ext cx="3080040" cy="51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36" tIns="43418" rIns="86836" bIns="43418" anchor="ctr"/>
          <a:lstStyle/>
          <a:p>
            <a:pPr defTabSz="426600"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17769" y="9722503"/>
            <a:ext cx="3078549" cy="50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793E223-A7B9-431A-9380-82518A13631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18425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0765" indent="-261833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47331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466263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85196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00A5EBC2-F597-4358-94FA-C898FD496A5A}" type="slidenum">
              <a:rPr lang="it-IT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it-IT" altLang="en-US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33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465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688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US" b="1" dirty="0" smtClean="0"/>
              <a:t>Last Slide 1: Thanks to the audience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0765" indent="-261833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47331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466263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85196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81129FE2-66E5-4730-B4A9-EA82E19CB54C}" type="slidenum">
              <a:rPr lang="it-IT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it-IT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38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0765" indent="-261833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47331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466263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85196" indent="-209466"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2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72676F10-2450-4480-8C8C-56B5B56D6ECD}" type="slidenum">
              <a:rPr lang="it-IT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it-IT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5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091" indent="-217091">
              <a:spcBef>
                <a:spcPct val="0"/>
              </a:spcBef>
              <a:spcAft>
                <a:spcPct val="20000"/>
              </a:spcAft>
            </a:pPr>
            <a:endParaRPr lang="en-GB" altLang="en-US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05545" indent="-271364" eaLnBrk="0"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454" indent="-217091" eaLnBrk="0"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19635" indent="-217091" eaLnBrk="0"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53817" indent="-217091" eaLnBrk="0"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87998" indent="-217091" defTabSz="42513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22179" indent="-217091" defTabSz="42513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256362" indent="-217091" defTabSz="42513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90543" indent="-217091" defTabSz="42513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5136" algn="l"/>
                <a:tab pos="851780" algn="l"/>
                <a:tab pos="1278423" algn="l"/>
                <a:tab pos="1705068" algn="l"/>
                <a:tab pos="2131711" algn="l"/>
                <a:tab pos="2558354" algn="l"/>
                <a:tab pos="2984998" algn="l"/>
                <a:tab pos="3411642" algn="l"/>
                <a:tab pos="3838285" algn="l"/>
                <a:tab pos="4264929" algn="l"/>
                <a:tab pos="4691572" algn="l"/>
                <a:tab pos="5118217" algn="l"/>
                <a:tab pos="5544859" algn="l"/>
                <a:tab pos="5971504" algn="l"/>
                <a:tab pos="6398147" algn="l"/>
                <a:tab pos="6824790" algn="l"/>
                <a:tab pos="7251434" algn="l"/>
                <a:tab pos="7678078" algn="l"/>
                <a:tab pos="8104722" algn="l"/>
                <a:tab pos="8531365" algn="l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80DB5FC6-C790-4A1C-BDC8-671B8C4614AD}" type="slidenum">
              <a:rPr lang="it-IT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it-IT" altLang="en-US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1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61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34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73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E9AAEB-9126-4C3A-B80A-B4504D0CE1DE}" type="slidenum">
              <a:rPr lang="it-IT" altLang="en-US" sz="13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21778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3C599E-D133-4FBD-8156-62B1221EFA06}" type="slidenum">
              <a:rPr lang="it-IT" altLang="en-US" sz="13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05087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3863" algn="l"/>
                <a:tab pos="850900" algn="l"/>
                <a:tab pos="1277938" algn="l"/>
                <a:tab pos="1704975" algn="l"/>
                <a:tab pos="2130425" algn="l"/>
                <a:tab pos="2557463" algn="l"/>
                <a:tab pos="2984500" algn="l"/>
                <a:tab pos="3411538" algn="l"/>
                <a:tab pos="3836988" algn="l"/>
                <a:tab pos="4264025" algn="l"/>
                <a:tab pos="4691063" algn="l"/>
                <a:tab pos="5118100" algn="l"/>
                <a:tab pos="5543550" algn="l"/>
                <a:tab pos="5970588" algn="l"/>
                <a:tab pos="6397625" algn="l"/>
                <a:tab pos="6824663" algn="l"/>
                <a:tab pos="7250113" algn="l"/>
                <a:tab pos="7677150" algn="l"/>
                <a:tab pos="8104188" algn="l"/>
                <a:tab pos="853122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E9AAEB-9126-4C3A-B80A-B4504D0CE1DE}" type="slidenum">
              <a:rPr lang="it-IT" altLang="en-US" sz="13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1466776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C324-80F5-48FF-84AA-3BDA06F85F5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91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40669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832" y="2483693"/>
            <a:ext cx="8569325" cy="1620837"/>
          </a:xfrm>
          <a:prstGeom prst="rect">
            <a:avLst/>
          </a:prstGeom>
        </p:spPr>
        <p:txBody>
          <a:bodyPr anchor="ctr" anchorCtr="0"/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70537-3871-4FC4-BAE2-63D93939B21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671871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9504363" y="7305675"/>
            <a:ext cx="501650" cy="2301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5DD8E1C8-A156-4AE2-BC2B-5B4FB2E7348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7245663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egnaposto numero diapositiva 2"/>
          <p:cNvSpPr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6E25EC85-6ECB-4369-B1F4-660B6A8765A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867438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4" name="Segnaposto numero diapositiva 2"/>
          <p:cNvSpPr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D3CAB24-1F09-447E-BAE2-D80B1CC3988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0691993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1508" y="179437"/>
            <a:ext cx="6697316" cy="1021779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2DCE089-2847-4A14-9968-B5579438FD6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4545417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3275013"/>
            <a:ext cx="100806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>
              <a:buClrTx/>
              <a:buFontTx/>
              <a:buNone/>
              <a:defRPr/>
            </a:pPr>
            <a:r>
              <a:rPr lang="it-IT" sz="3300" dirty="0" err="1" smtClean="0"/>
              <a:t>Thank</a:t>
            </a:r>
            <a:r>
              <a:rPr lang="it-IT" sz="3300" dirty="0" smtClean="0"/>
              <a:t> </a:t>
            </a:r>
            <a:r>
              <a:rPr lang="it-IT" sz="3300" dirty="0" err="1" smtClean="0"/>
              <a:t>you</a:t>
            </a:r>
            <a:r>
              <a:rPr lang="it-IT" sz="3300" dirty="0" smtClean="0"/>
              <a:t>!</a:t>
            </a:r>
          </a:p>
          <a:p>
            <a:pPr algn="ctr" defTabSz="449216">
              <a:buClrTx/>
              <a:buFontTx/>
              <a:buNone/>
              <a:defRPr/>
            </a:pPr>
            <a:endParaRPr lang="it-IT" sz="3300" dirty="0" smtClean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CB3B914-6590-4D5F-A1CE-5E506EB7B8A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1784606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503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636" y="-33337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400675" y="7234238"/>
            <a:ext cx="3960813" cy="3238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n-GB" altLang="en-US" sz="1300" dirty="0" smtClean="0">
                <a:solidFill>
                  <a:srgbClr val="000000"/>
                </a:solidFill>
              </a:rPr>
              <a:t>Roberto Visintini – May 26</a:t>
            </a:r>
            <a:r>
              <a:rPr lang="en-GB" altLang="en-US" sz="1300" baseline="30000" dirty="0" smtClean="0">
                <a:solidFill>
                  <a:srgbClr val="000000"/>
                </a:solidFill>
              </a:rPr>
              <a:t>th</a:t>
            </a:r>
            <a:r>
              <a:rPr lang="en-GB" altLang="en-US" sz="1300" dirty="0" smtClean="0">
                <a:solidFill>
                  <a:srgbClr val="000000"/>
                </a:solidFill>
              </a:rPr>
              <a:t>, 2016</a:t>
            </a:r>
            <a:endParaRPr lang="it-IT" altLang="en-US" sz="130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504363" y="7296150"/>
            <a:ext cx="5016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fld id="{F82192AC-B0E8-4D57-B02A-270152343BD1}" type="slidenum">
              <a:rPr lang="it-IT" altLang="en-US"/>
              <a:pPr/>
              <a:t>‹#›</a:t>
            </a:fld>
            <a:endParaRPr lang="it-IT" altLang="en-US"/>
          </a:p>
        </p:txBody>
      </p:sp>
      <p:cxnSp>
        <p:nvCxnSpPr>
          <p:cNvPr id="3" name="Connettore 1 2"/>
          <p:cNvCxnSpPr>
            <a:cxnSpLocks noChangeShapeType="1"/>
          </p:cNvCxnSpPr>
          <p:nvPr/>
        </p:nvCxnSpPr>
        <p:spPr bwMode="auto">
          <a:xfrm>
            <a:off x="9361488" y="7265988"/>
            <a:ext cx="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7235825"/>
            <a:ext cx="5761038" cy="3571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it-IT" altLang="en-US" sz="1300" dirty="0" smtClean="0">
                <a:solidFill>
                  <a:srgbClr val="000000"/>
                </a:solidFill>
              </a:rPr>
              <a:t>POCPA 5 - ALBA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1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eaLnBrk="1" fontAlgn="base" hangingPunct="1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62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06387" y="424986"/>
            <a:ext cx="6761549" cy="72271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POCPA6 – 2018: WWW</a:t>
            </a:r>
            <a:endParaRPr lang="it-IT" sz="4400" b="1" dirty="0"/>
          </a:p>
        </p:txBody>
      </p:sp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215606" y="3367465"/>
            <a:ext cx="9641869" cy="1512168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400" b="1" dirty="0" smtClean="0"/>
              <a:t>When</a:t>
            </a:r>
          </a:p>
          <a:p>
            <a:pPr marL="0" indent="0">
              <a:buNone/>
            </a:pPr>
            <a:r>
              <a:rPr lang="en-GB" sz="3600" i="1" dirty="0" smtClean="0"/>
              <a:t>“Fall” (September - October) </a:t>
            </a:r>
            <a:r>
              <a:rPr lang="en-GB" sz="3600" i="1" dirty="0" smtClean="0"/>
              <a:t>2018</a:t>
            </a:r>
            <a:endParaRPr lang="en-GB" sz="3600" i="1" dirty="0" smtClean="0"/>
          </a:p>
          <a:p>
            <a:pPr marL="0" indent="0">
              <a:buNone/>
            </a:pPr>
            <a:endParaRPr lang="en-GB" sz="3600" b="1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251134" y="1547589"/>
            <a:ext cx="9641869" cy="1604098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800" b="1" dirty="0" smtClean="0"/>
              <a:t>Where</a:t>
            </a:r>
            <a:endParaRPr lang="en-GB" sz="4400" b="1" dirty="0" smtClean="0"/>
          </a:p>
          <a:p>
            <a:pPr marL="0" indent="0">
              <a:buNone/>
            </a:pPr>
            <a:r>
              <a:rPr lang="en-GB" sz="3600" i="1" dirty="0" smtClean="0"/>
              <a:t>SIRIUS, Campinas, Brazil</a:t>
            </a:r>
          </a:p>
          <a:p>
            <a:pPr marL="0" indent="0">
              <a:buNone/>
            </a:pPr>
            <a:endParaRPr lang="en-GB" sz="3000" i="1" dirty="0" smtClean="0"/>
          </a:p>
          <a:p>
            <a:pPr marL="0" indent="0">
              <a:buNone/>
            </a:pPr>
            <a:endParaRPr lang="en-GB" sz="3600" b="1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438755" y="5121489"/>
            <a:ext cx="9641869" cy="1512168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400" b="1" dirty="0" smtClean="0"/>
              <a:t>Who…</a:t>
            </a:r>
          </a:p>
          <a:p>
            <a:pPr marL="0" indent="0">
              <a:buNone/>
            </a:pPr>
            <a:r>
              <a:rPr lang="en-GB" sz="3600" i="1" dirty="0" smtClean="0"/>
              <a:t>…wants to candidate for 2020?</a:t>
            </a:r>
          </a:p>
          <a:p>
            <a:pPr marL="0" indent="0">
              <a:buNone/>
            </a:pP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708977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6096" y="441886"/>
            <a:ext cx="6761549" cy="722719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Acknowledgments</a:t>
            </a:r>
            <a:endParaRPr lang="it-IT" sz="4800" b="1" dirty="0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287784" y="5355934"/>
            <a:ext cx="9569861" cy="1296144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100796" tIns="50398" rIns="100796" bIns="5039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6000" b="1" dirty="0" smtClean="0"/>
              <a:t>...</a:t>
            </a:r>
            <a:r>
              <a:rPr lang="en-US" sz="6000" b="1" dirty="0" smtClean="0"/>
              <a:t>YOU, the participants!</a:t>
            </a:r>
            <a:endParaRPr lang="de-DE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7784" y="1603061"/>
            <a:ext cx="9226577" cy="372511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Our hosting </a:t>
            </a:r>
            <a:r>
              <a:rPr lang="en-GB" sz="2800" dirty="0" smtClean="0"/>
              <a:t>facility, </a:t>
            </a:r>
            <a:r>
              <a:rPr lang="en-GB" sz="2800" b="1" dirty="0" smtClean="0"/>
              <a:t>ALBA</a:t>
            </a:r>
            <a:endParaRPr lang="en-GB" sz="2800" b="1" dirty="0" smtClean="0"/>
          </a:p>
          <a:p>
            <a:r>
              <a:rPr lang="en-GB" sz="2800" dirty="0" smtClean="0"/>
              <a:t>The Local Committee and PS staff at </a:t>
            </a:r>
            <a:r>
              <a:rPr lang="en-GB" sz="2800" dirty="0" smtClean="0"/>
              <a:t>ALBA</a:t>
            </a:r>
            <a:endParaRPr lang="en-GB" sz="2800" dirty="0" smtClean="0"/>
          </a:p>
          <a:p>
            <a:pPr lvl="1"/>
            <a:r>
              <a:rPr lang="en-GB" sz="2400" dirty="0" smtClean="0"/>
              <a:t>Roberto, Conception, and all the collaborators</a:t>
            </a:r>
            <a:endParaRPr lang="en-GB" sz="2400" u="sng" dirty="0" smtClean="0"/>
          </a:p>
          <a:p>
            <a:r>
              <a:rPr lang="en-GB" sz="2800" dirty="0" smtClean="0"/>
              <a:t>The  members of the Scientific Committee</a:t>
            </a:r>
          </a:p>
          <a:p>
            <a:pPr lvl="1"/>
            <a:r>
              <a:rPr lang="en-GB" sz="2400" dirty="0" smtClean="0"/>
              <a:t>Jean-Francois </a:t>
            </a:r>
            <a:r>
              <a:rPr lang="en-GB" sz="2400" dirty="0" err="1" smtClean="0"/>
              <a:t>Bouteille</a:t>
            </a:r>
            <a:r>
              <a:rPr lang="en-GB" sz="2400" dirty="0" smtClean="0"/>
              <a:t>, Jean-Paul Burnet, Hans-</a:t>
            </a:r>
            <a:r>
              <a:rPr lang="en-GB" sz="2400" dirty="0" err="1" smtClean="0"/>
              <a:t>Joerg</a:t>
            </a:r>
            <a:r>
              <a:rPr lang="en-GB" sz="2400" dirty="0" smtClean="0"/>
              <a:t> </a:t>
            </a:r>
            <a:r>
              <a:rPr lang="en-GB" sz="2400" dirty="0" err="1" smtClean="0"/>
              <a:t>Eckoldt</a:t>
            </a:r>
            <a:r>
              <a:rPr lang="en-GB" sz="2400" dirty="0" smtClean="0"/>
              <a:t>,  </a:t>
            </a:r>
            <a:r>
              <a:rPr lang="en-GB" sz="2400" dirty="0"/>
              <a:t>Rene </a:t>
            </a:r>
            <a:r>
              <a:rPr lang="en-GB" sz="2400" dirty="0" err="1" smtClean="0"/>
              <a:t>Kuenzi</a:t>
            </a:r>
            <a:r>
              <a:rPr lang="en-GB" sz="2400" dirty="0" smtClean="0"/>
              <a:t>, </a:t>
            </a:r>
            <a:r>
              <a:rPr lang="en-GB" sz="2400" dirty="0" err="1" smtClean="0"/>
              <a:t>Cleber</a:t>
            </a:r>
            <a:r>
              <a:rPr lang="en-GB" sz="2400" dirty="0" smtClean="0"/>
              <a:t> Rodrigues, </a:t>
            </a:r>
            <a:r>
              <a:rPr lang="en-GB" sz="2400" dirty="0" err="1" smtClean="0"/>
              <a:t>Ju</a:t>
            </a:r>
            <a:r>
              <a:rPr lang="en-GB" sz="2400" dirty="0" smtClean="0"/>
              <a:t> Wang</a:t>
            </a:r>
          </a:p>
          <a:p>
            <a:r>
              <a:rPr lang="en-GB" sz="2800" dirty="0"/>
              <a:t>The </a:t>
            </a:r>
            <a:r>
              <a:rPr lang="en-GB" sz="2800" dirty="0" smtClean="0"/>
              <a:t>Lecturers and 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04896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4ACA71EB-F9B6-49A2-95AC-F404403C5315}" type="slidenum">
              <a:rPr lang="it-IT" altLang="en-US" sz="1300">
                <a:solidFill>
                  <a:srgbClr val="000000"/>
                </a:solidFill>
              </a:rPr>
              <a:pPr eaLnBrk="1"/>
              <a:t>12</a:t>
            </a:fld>
            <a:endParaRPr lang="it-IT" altLang="en-US" sz="13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808" y="2123653"/>
            <a:ext cx="8821086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See </a:t>
            </a:r>
            <a:r>
              <a:rPr lang="en-US" sz="6000" dirty="0" smtClean="0">
                <a:solidFill>
                  <a:schemeClr val="tx1"/>
                </a:solidFill>
              </a:rPr>
              <a:t>you in </a:t>
            </a:r>
            <a:r>
              <a:rPr lang="en-US" sz="6000" dirty="0" smtClean="0">
                <a:solidFill>
                  <a:schemeClr val="tx1"/>
                </a:solidFill>
              </a:rPr>
              <a:t>2018!!! 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3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98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ctrTitle"/>
          </p:nvPr>
        </p:nvSpPr>
        <p:spPr bwMode="auto">
          <a:xfrm>
            <a:off x="420511" y="2051645"/>
            <a:ext cx="9083851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z="6600" b="1" dirty="0" smtClean="0"/>
              <a:t>POCPA5</a:t>
            </a:r>
            <a:br>
              <a:rPr lang="en-US" sz="6600" b="1" dirty="0" smtClean="0"/>
            </a:br>
            <a:r>
              <a:rPr lang="en-US" sz="6600" b="1" dirty="0" smtClean="0"/>
              <a:t>Closing Remarks</a:t>
            </a:r>
            <a:endParaRPr lang="en-US" altLang="en-US" sz="66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7926D640-4CC8-4BAD-8CEB-C93A6D99841F}" type="slidenum">
              <a:rPr lang="it-IT" altLang="en-US" sz="1300">
                <a:solidFill>
                  <a:srgbClr val="000000"/>
                </a:solidFill>
              </a:rPr>
              <a:pPr eaLnBrk="1"/>
              <a:t>2</a:t>
            </a:fld>
            <a:endParaRPr lang="it-IT" altLang="en-US" sz="1300" dirty="0">
              <a:solidFill>
                <a:srgbClr val="000000"/>
              </a:solidFill>
            </a:endParaRP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420511" y="3779837"/>
            <a:ext cx="9491592" cy="2435895"/>
          </a:xfrm>
          <a:prstGeom prst="rect">
            <a:avLst/>
          </a:prstGeom>
        </p:spPr>
        <p:txBody>
          <a:bodyPr>
            <a:normAutofit/>
          </a:bodyPr>
          <a:lstStyle>
            <a:lvl1pPr marL="341313" indent="-3413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1363" indent="-28416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14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5986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58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340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0" dirty="0" smtClean="0"/>
          </a:p>
          <a:p>
            <a:pPr algn="ctr"/>
            <a:r>
              <a:rPr lang="en-US" kern="0" dirty="0" smtClean="0"/>
              <a:t>Roberto Visintini</a:t>
            </a:r>
          </a:p>
          <a:p>
            <a:pPr algn="ctr"/>
            <a:r>
              <a:rPr lang="en-US" kern="0" dirty="0" smtClean="0"/>
              <a:t>Elettra – Sincrotrone Trieste</a:t>
            </a:r>
            <a:endParaRPr lang="it-IT" kern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6096" y="323453"/>
            <a:ext cx="6856821" cy="824258"/>
          </a:xfrm>
        </p:spPr>
        <p:txBody>
          <a:bodyPr>
            <a:noAutofit/>
          </a:bodyPr>
          <a:lstStyle/>
          <a:p>
            <a:r>
              <a:rPr lang="en-US" sz="4800" dirty="0" smtClean="0"/>
              <a:t>POCPA5, here we are…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9753" y="1331565"/>
            <a:ext cx="9521117" cy="3312368"/>
          </a:xfrm>
        </p:spPr>
        <p:txBody>
          <a:bodyPr>
            <a:noAutofit/>
          </a:bodyPr>
          <a:lstStyle/>
          <a:p>
            <a:pPr marL="0" lvl="8" indent="0" defTabSz="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400" b="1" dirty="0" smtClean="0">
                <a:solidFill>
                  <a:schemeClr val="tx1"/>
                </a:solidFill>
                <a:ea typeface="MS PGothic" pitchFamily="34" charset="-128"/>
                <a:cs typeface="MS PGothic" charset="0"/>
              </a:rPr>
              <a:t>Technical Summary</a:t>
            </a:r>
          </a:p>
          <a:p>
            <a:pPr marL="538163" lvl="8" indent="-538163" defTabSz="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>
                <a:solidFill>
                  <a:schemeClr val="tx1"/>
                </a:solidFill>
              </a:rPr>
              <a:t>Performance Specification, Reviewing and Testing for Power supplies and </a:t>
            </a:r>
            <a:r>
              <a:rPr lang="en-US" sz="2800" dirty="0" smtClean="0">
                <a:solidFill>
                  <a:schemeClr val="tx1"/>
                </a:solidFill>
              </a:rPr>
              <a:t>Subsystems</a:t>
            </a:r>
          </a:p>
          <a:p>
            <a:pPr marL="538163" lvl="8" indent="-538163" defTabSz="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>
                <a:solidFill>
                  <a:schemeClr val="tx1"/>
                </a:solidFill>
              </a:rPr>
              <a:t>News from the Labs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17 talks (+ Intro &amp; Closing remarks)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2 Open discussion sessions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dirty="0" smtClean="0">
                <a:solidFill>
                  <a:schemeClr val="tx1"/>
                </a:solidFill>
              </a:rPr>
              <a:t>1 Visit to ALBA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5231" r="-9" b="21424"/>
          <a:stretch/>
        </p:blipFill>
        <p:spPr>
          <a:xfrm>
            <a:off x="279753" y="4931965"/>
            <a:ext cx="3608431" cy="2315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15709"/>
          <a:stretch/>
        </p:blipFill>
        <p:spPr>
          <a:xfrm>
            <a:off x="7072844" y="2339677"/>
            <a:ext cx="2880073" cy="3398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6184" r="29282" b="4279"/>
          <a:stretch/>
        </p:blipFill>
        <p:spPr>
          <a:xfrm>
            <a:off x="6170603" y="4350082"/>
            <a:ext cx="2736303" cy="259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14439" r="27140"/>
          <a:stretch/>
        </p:blipFill>
        <p:spPr>
          <a:xfrm rot="5400000">
            <a:off x="3398257" y="4026084"/>
            <a:ext cx="2390145" cy="30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83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6096" y="323453"/>
            <a:ext cx="6856821" cy="824258"/>
          </a:xfrm>
        </p:spPr>
        <p:txBody>
          <a:bodyPr>
            <a:noAutofit/>
          </a:bodyPr>
          <a:lstStyle/>
          <a:p>
            <a:r>
              <a:rPr lang="en-US" sz="4800" dirty="0" smtClean="0"/>
              <a:t>POCPA5, here we are…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9753" y="1331565"/>
            <a:ext cx="9521117" cy="5760640"/>
          </a:xfrm>
        </p:spPr>
        <p:txBody>
          <a:bodyPr>
            <a:noAutofit/>
          </a:bodyPr>
          <a:lstStyle/>
          <a:p>
            <a:pPr marL="0" lvl="8" indent="0" defTabSz="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400" b="1" dirty="0" smtClean="0">
                <a:solidFill>
                  <a:schemeClr val="tx1"/>
                </a:solidFill>
                <a:ea typeface="MS PGothic" pitchFamily="34" charset="-128"/>
                <a:cs typeface="MS PGothic" charset="0"/>
              </a:rPr>
              <a:t>Social Summary</a:t>
            </a:r>
            <a:endParaRPr lang="en-US" sz="2400" b="1" dirty="0">
              <a:solidFill>
                <a:schemeClr val="tx1"/>
              </a:solidFill>
              <a:ea typeface="MS PGothic" pitchFamily="34" charset="-128"/>
              <a:cs typeface="MS PGothic" charset="0"/>
            </a:endParaRP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Plenty of </a:t>
            </a:r>
            <a:r>
              <a:rPr lang="en-US" sz="2800" dirty="0" smtClean="0">
                <a:solidFill>
                  <a:schemeClr val="tx1"/>
                </a:solidFill>
              </a:rPr>
              <a:t>talks among </a:t>
            </a:r>
            <a:r>
              <a:rPr lang="en-US" sz="2800" dirty="0" smtClean="0">
                <a:solidFill>
                  <a:schemeClr val="tx1"/>
                </a:solidFill>
              </a:rPr>
              <a:t>us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2 Dinners 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3 Lunches 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4 Coffee breaks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0" y="2969747"/>
            <a:ext cx="5103089" cy="3827317"/>
          </a:xfrm>
          <a:prstGeom prst="rect">
            <a:avLst/>
          </a:prstGeom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279752" y="3977430"/>
            <a:ext cx="3464416" cy="28196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  <a:defRPr sz="2400" b="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00150" indent="-28575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−"/>
              <a:defRPr sz="2000" i="1" baseline="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5986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58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340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algn="ctr" defTabSz="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kern="0" dirty="0" smtClean="0">
                <a:solidFill>
                  <a:schemeClr val="tx1"/>
                </a:solidFill>
                <a:ea typeface="MS PGothic" pitchFamily="34" charset="-128"/>
              </a:rPr>
              <a:t>Standup Lunch: great source of “Brownian Motion” for interactions!</a:t>
            </a:r>
          </a:p>
        </p:txBody>
      </p:sp>
    </p:spTree>
    <p:extLst>
      <p:ext uri="{BB962C8B-B14F-4D97-AF65-F5344CB8AC3E}">
        <p14:creationId xmlns:p14="http://schemas.microsoft.com/office/powerpoint/2010/main" val="202131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6096" y="323453"/>
            <a:ext cx="6856821" cy="824258"/>
          </a:xfrm>
        </p:spPr>
        <p:txBody>
          <a:bodyPr>
            <a:noAutofit/>
          </a:bodyPr>
          <a:lstStyle/>
          <a:p>
            <a:r>
              <a:rPr lang="en-US" sz="4800" dirty="0" smtClean="0"/>
              <a:t>POCPA5, here we are…</a:t>
            </a:r>
            <a:endParaRPr lang="en-US" sz="4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9753" y="1331565"/>
            <a:ext cx="9521117" cy="5616624"/>
          </a:xfrm>
        </p:spPr>
        <p:txBody>
          <a:bodyPr>
            <a:noAutofit/>
          </a:bodyPr>
          <a:lstStyle/>
          <a:p>
            <a:pPr marL="0" lvl="8" indent="0" defTabSz="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400" b="1" dirty="0" smtClean="0">
                <a:solidFill>
                  <a:schemeClr val="tx1"/>
                </a:solidFill>
                <a:ea typeface="MS PGothic" pitchFamily="34" charset="-128"/>
                <a:cs typeface="MS PGothic" charset="0"/>
              </a:rPr>
              <a:t>Some personal considerations</a:t>
            </a:r>
            <a:endParaRPr lang="en-US" sz="2400" b="1" dirty="0">
              <a:solidFill>
                <a:schemeClr val="tx1"/>
              </a:solidFill>
              <a:ea typeface="MS PGothic" pitchFamily="34" charset="-128"/>
              <a:cs typeface="MS PGothic" charset="0"/>
            </a:endParaRP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Good examples on how to deal with manufactures in the procurement process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Magnets and Power supplies are the two sides of a “System”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Clr>
                <a:schemeClr val="tx2"/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Optimization involves magnets AND power supplies together</a:t>
            </a:r>
          </a:p>
          <a:p>
            <a:pPr marL="538163" indent="-538163"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Few discussions on interactions with </a:t>
            </a:r>
            <a:r>
              <a:rPr lang="en-US" sz="2800" dirty="0" smtClean="0">
                <a:solidFill>
                  <a:schemeClr val="tx1"/>
                </a:solidFill>
              </a:rPr>
              <a:t>the persons in charge of other systems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664048" y="3347789"/>
            <a:ext cx="5119116" cy="1375097"/>
            <a:chOff x="1714936" y="3779837"/>
            <a:chExt cx="5773648" cy="1735138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936" y="3779837"/>
              <a:ext cx="2595562" cy="173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783" y="4131666"/>
              <a:ext cx="2064801" cy="123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ight Arrow 10"/>
            <p:cNvSpPr/>
            <p:nvPr/>
          </p:nvSpPr>
          <p:spPr bwMode="auto">
            <a:xfrm>
              <a:off x="4464443" y="4500562"/>
              <a:ext cx="1223944" cy="452437"/>
            </a:xfrm>
            <a:prstGeom prst="rightArrow">
              <a:avLst>
                <a:gd name="adj1" fmla="val 50000"/>
                <a:gd name="adj2" fmla="val 95055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81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Physics, Magnetics, Power, Control: a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5662613"/>
            <a:ext cx="9115425" cy="99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smtClean="0"/>
              <a:t>Defining the Parameters of the power converters is not a Chess Tournament where players meet singularly…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1C2FD57-94AA-41D1-B3CA-9A52245AE819}" type="slidenum">
              <a:rPr lang="it-IT" altLang="en-US" sz="1300" smtClean="0">
                <a:solidFill>
                  <a:srgbClr val="000000"/>
                </a:solidFill>
              </a:rPr>
              <a:pPr/>
              <a:t>6</a:t>
            </a:fld>
            <a:endParaRPr lang="it-IT" altLang="en-US" sz="1300" smtClean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>
            <a:endCxn id="38919" idx="2"/>
          </p:cNvCxnSpPr>
          <p:nvPr/>
        </p:nvCxnSpPr>
        <p:spPr bwMode="auto">
          <a:xfrm flipV="1">
            <a:off x="1631950" y="2409825"/>
            <a:ext cx="0" cy="1331913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388938" y="3822700"/>
            <a:ext cx="2249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Particle Physicist</a:t>
            </a:r>
          </a:p>
        </p:txBody>
      </p:sp>
      <p:sp>
        <p:nvSpPr>
          <p:cNvPr id="38919" name="TextBox 21"/>
          <p:cNvSpPr txBox="1">
            <a:spLocks noChangeArrowheads="1"/>
          </p:cNvSpPr>
          <p:nvPr/>
        </p:nvSpPr>
        <p:spPr bwMode="auto">
          <a:xfrm>
            <a:off x="468313" y="1947863"/>
            <a:ext cx="2325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Magnet Designer</a:t>
            </a:r>
          </a:p>
        </p:txBody>
      </p:sp>
      <p:sp>
        <p:nvSpPr>
          <p:cNvPr id="38920" name="TextBox 22"/>
          <p:cNvSpPr txBox="1">
            <a:spLocks noChangeArrowheads="1"/>
          </p:cNvSpPr>
          <p:nvPr/>
        </p:nvSpPr>
        <p:spPr bwMode="auto">
          <a:xfrm>
            <a:off x="6226175" y="1944688"/>
            <a:ext cx="3455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Power Converter Designer</a:t>
            </a:r>
          </a:p>
        </p:txBody>
      </p:sp>
      <p:sp>
        <p:nvSpPr>
          <p:cNvPr id="38921" name="TextBox 23"/>
          <p:cNvSpPr txBox="1">
            <a:spLocks noChangeArrowheads="1"/>
          </p:cNvSpPr>
          <p:nvPr/>
        </p:nvSpPr>
        <p:spPr bwMode="auto">
          <a:xfrm>
            <a:off x="7056536" y="3819317"/>
            <a:ext cx="210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Controls Expert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848111" y="2170288"/>
            <a:ext cx="3171825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>
            <a:off x="8136656" y="2327276"/>
            <a:ext cx="0" cy="1439068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 flipV="1">
            <a:off x="2619648" y="2327276"/>
            <a:ext cx="3628752" cy="1439068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2638425" y="4036125"/>
            <a:ext cx="4130079" cy="17556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9" y="2577186"/>
            <a:ext cx="3727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62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3160767"/>
            <a:ext cx="58674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Physics, Magnetics, Power, Control: a System, integrated in the plant!</a:t>
            </a: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 bwMode="auto">
          <a:xfrm>
            <a:off x="742950" y="1371600"/>
            <a:ext cx="8905875" cy="96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dirty="0" smtClean="0"/>
              <a:t>…it is more a poker game, with spectators waiting for their turn to play!</a:t>
            </a:r>
          </a:p>
        </p:txBody>
      </p:sp>
      <p:sp>
        <p:nvSpPr>
          <p:cNvPr id="4096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925D0C-16F1-46AD-8DA7-159918F30A25}" type="slidenum">
              <a:rPr lang="it-IT" altLang="en-US" sz="1300" smtClean="0">
                <a:solidFill>
                  <a:srgbClr val="000000"/>
                </a:solidFill>
              </a:rPr>
              <a:pPr/>
              <a:t>7</a:t>
            </a:fld>
            <a:endParaRPr lang="it-IT" altLang="en-US" sz="130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5450" y="2489200"/>
            <a:ext cx="2249488" cy="4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defTabSz="1006475" hangingPunct="1">
              <a:lnSpc>
                <a:spcPct val="100000"/>
              </a:lnSpc>
              <a:buClrTx/>
              <a:buSzTx/>
              <a:defRPr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en-US" dirty="0"/>
              <a:t>Particle Physicist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88" y="4714875"/>
            <a:ext cx="2327275" cy="4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defTabSz="1006475" hangingPunct="1">
              <a:lnSpc>
                <a:spcPct val="100000"/>
              </a:lnSpc>
              <a:buClrTx/>
              <a:buSzTx/>
              <a:defRPr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en-US" dirty="0"/>
              <a:t>Magnet Designer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16850" y="3886200"/>
            <a:ext cx="2105025" cy="4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1006475" eaLnBrk="1" hangingPunct="1"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Controls Expert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6264275" y="2951163"/>
            <a:ext cx="792163" cy="172878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2354263" y="4946650"/>
            <a:ext cx="1606550" cy="104775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1387475" y="5881688"/>
            <a:ext cx="1662113" cy="99218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>
            <a:off x="7429500" y="4348163"/>
            <a:ext cx="1262063" cy="1117600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08288" y="2051050"/>
            <a:ext cx="3589337" cy="4619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defTabSz="1006475" hangingPunct="1">
              <a:lnSpc>
                <a:spcPct val="100000"/>
              </a:lnSpc>
              <a:buClrTx/>
              <a:buSzTx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</a:lstStyle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en-US" dirty="0"/>
              <a:t>Electrical Plant Responsible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964113" y="2543175"/>
            <a:ext cx="276225" cy="1543050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>
            <a:off x="3157538" y="3076575"/>
            <a:ext cx="658812" cy="1301750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125" y="2598738"/>
            <a:ext cx="3392488" cy="460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defTabSz="1006475" hangingPunct="1">
              <a:lnSpc>
                <a:spcPct val="100000"/>
              </a:lnSpc>
              <a:buClrTx/>
              <a:buSzTx/>
              <a:defRPr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Cooling Plant Responsible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63" y="6748463"/>
            <a:ext cx="3454400" cy="460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 defTabSz="1006475" hangingPunct="1">
              <a:lnSpc>
                <a:spcPct val="100000"/>
              </a:lnSpc>
              <a:buClrTx/>
              <a:buSzTx/>
              <a:defRPr>
                <a:latin typeface="Calibri" pitchFamily="34" charset="0"/>
                <a:ea typeface="ＭＳ Ｐゴシック" pitchFamily="34" charset="-128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en-US" dirty="0"/>
              <a:t>Power Converter Designer</a:t>
            </a:r>
          </a:p>
        </p:txBody>
      </p:sp>
    </p:spTree>
    <p:extLst>
      <p:ext uri="{BB962C8B-B14F-4D97-AF65-F5344CB8AC3E}">
        <p14:creationId xmlns:p14="http://schemas.microsoft.com/office/powerpoint/2010/main" val="96364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4" grpId="0" animBg="1"/>
      <p:bldP spid="28" grpId="0" animBg="1"/>
      <p:bldP spid="3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Physics, Magnetics, Power, Control, Plant: “safety margins”…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1C2FD57-94AA-41D1-B3CA-9A52245AE819}" type="slidenum">
              <a:rPr lang="it-IT" altLang="en-US" sz="1300" smtClean="0">
                <a:solidFill>
                  <a:srgbClr val="000000"/>
                </a:solidFill>
              </a:rPr>
              <a:pPr/>
              <a:t>8</a:t>
            </a:fld>
            <a:endParaRPr lang="it-IT" altLang="en-US" sz="1300" smtClean="0">
              <a:solidFill>
                <a:srgbClr val="000000"/>
              </a:solidFill>
            </a:endParaRPr>
          </a:p>
        </p:txBody>
      </p: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5344720" y="5019774"/>
            <a:ext cx="2249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Particle Physicist</a:t>
            </a:r>
          </a:p>
        </p:txBody>
      </p:sp>
      <p:sp>
        <p:nvSpPr>
          <p:cNvPr id="38919" name="TextBox 21"/>
          <p:cNvSpPr txBox="1">
            <a:spLocks noChangeArrowheads="1"/>
          </p:cNvSpPr>
          <p:nvPr/>
        </p:nvSpPr>
        <p:spPr bwMode="auto">
          <a:xfrm>
            <a:off x="5265447" y="4251813"/>
            <a:ext cx="2325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Magnet Designer</a:t>
            </a:r>
          </a:p>
        </p:txBody>
      </p:sp>
      <p:sp>
        <p:nvSpPr>
          <p:cNvPr id="38920" name="TextBox 22"/>
          <p:cNvSpPr txBox="1">
            <a:spLocks noChangeArrowheads="1"/>
          </p:cNvSpPr>
          <p:nvPr/>
        </p:nvSpPr>
        <p:spPr bwMode="auto">
          <a:xfrm>
            <a:off x="4741470" y="3572350"/>
            <a:ext cx="3455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Power Converter Designer</a:t>
            </a:r>
          </a:p>
        </p:txBody>
      </p:sp>
      <p:sp>
        <p:nvSpPr>
          <p:cNvPr id="38921" name="TextBox 23"/>
          <p:cNvSpPr txBox="1">
            <a:spLocks noChangeArrowheads="1"/>
          </p:cNvSpPr>
          <p:nvPr/>
        </p:nvSpPr>
        <p:spPr bwMode="auto">
          <a:xfrm>
            <a:off x="4765093" y="2919024"/>
            <a:ext cx="324736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 smtClean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Cooling System Designer</a:t>
            </a:r>
            <a:endParaRPr lang="en-US" altLang="en-US" dirty="0">
              <a:solidFill>
                <a:srgbClr val="37609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30" y="1545339"/>
            <a:ext cx="2520280" cy="38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4765093" y="2196253"/>
            <a:ext cx="3443571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064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en-US" altLang="en-US" dirty="0" smtClean="0">
                <a:solidFill>
                  <a:srgbClr val="37609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Electrical System Designer</a:t>
            </a:r>
            <a:endParaRPr lang="en-US" altLang="en-US" dirty="0">
              <a:solidFill>
                <a:srgbClr val="37609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 bwMode="auto">
          <a:xfrm>
            <a:off x="333724" y="5841149"/>
            <a:ext cx="9433048" cy="1035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dirty="0" smtClean="0"/>
              <a:t>Let’s </a:t>
            </a:r>
            <a:r>
              <a:rPr lang="en-US" altLang="en-US" b="1" dirty="0" smtClean="0"/>
              <a:t>have all player talking together, </a:t>
            </a:r>
            <a:r>
              <a:rPr lang="en-US" altLang="en-US" b="1" dirty="0" smtClean="0"/>
              <a:t>otherwise </a:t>
            </a:r>
            <a:r>
              <a:rPr lang="en-US" altLang="en-US" b="1" dirty="0" smtClean="0"/>
              <a:t>anyone adds </a:t>
            </a:r>
            <a:r>
              <a:rPr lang="en-US" altLang="en-US" b="1" dirty="0" smtClean="0"/>
              <a:t>his own “safety” margin!</a:t>
            </a:r>
          </a:p>
        </p:txBody>
      </p:sp>
    </p:spTree>
    <p:extLst>
      <p:ext uri="{BB962C8B-B14F-4D97-AF65-F5344CB8AC3E}">
        <p14:creationId xmlns:p14="http://schemas.microsoft.com/office/powerpoint/2010/main" val="2893732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  <p:bldP spid="38919" grpId="0"/>
      <p:bldP spid="38920" grpId="0"/>
      <p:bldP spid="38921" grpId="0"/>
      <p:bldP spid="16" grpId="0"/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68105" y="291283"/>
            <a:ext cx="6640796" cy="722719"/>
          </a:xfrm>
        </p:spPr>
        <p:txBody>
          <a:bodyPr>
            <a:noAutofit/>
          </a:bodyPr>
          <a:lstStyle/>
          <a:p>
            <a:r>
              <a:rPr lang="en-US" sz="4800" dirty="0" smtClean="0"/>
              <a:t>Proposal for POCPA6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444381" y="7006699"/>
            <a:ext cx="3191863" cy="4024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POCPA3 – DESY, 21-23/05/2012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87784" y="1799341"/>
            <a:ext cx="9521117" cy="44287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  <a:defRPr sz="2400" b="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200150" indent="-285750" algn="l" defTabSz="447675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−"/>
              <a:defRPr sz="2000" i="1" baseline="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5986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5813" indent="-227013" algn="l" defTabSz="447675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>
                <a:solidFill>
                  <a:srgbClr val="000000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340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dirty="0" smtClean="0">
                <a:solidFill>
                  <a:schemeClr val="tx1"/>
                </a:solidFill>
              </a:rPr>
              <a:t>Main Topic:</a:t>
            </a:r>
          </a:p>
          <a:p>
            <a:pPr marL="0" lvl="8" indent="0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0" lvl="8" indent="0" algn="ctr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3600" dirty="0" smtClean="0">
                <a:solidFill>
                  <a:schemeClr val="tx1"/>
                </a:solidFill>
              </a:rPr>
              <a:t>“Efficiency and integration with other systems”</a:t>
            </a:r>
          </a:p>
          <a:p>
            <a:pPr marL="538163" lvl="8" indent="-538163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itchFamily="18" charset="2"/>
              <a:buChar char="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538163" lvl="8" indent="-538163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Efficiency considered as “Effective Design”</a:t>
            </a:r>
          </a:p>
          <a:p>
            <a:pPr marL="538163" lvl="8" indent="-538163" defTabSz="4476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itchFamily="18" charset="2"/>
              <a:buChar char=""/>
            </a:pPr>
            <a:r>
              <a:rPr lang="en-US" sz="2800" dirty="0" smtClean="0">
                <a:solidFill>
                  <a:schemeClr val="tx1"/>
                </a:solidFill>
              </a:rPr>
              <a:t>Integration </a:t>
            </a:r>
            <a:r>
              <a:rPr lang="en-US" sz="2800" smtClean="0">
                <a:solidFill>
                  <a:schemeClr val="tx1"/>
                </a:solidFill>
              </a:rPr>
              <a:t>means focus non </a:t>
            </a:r>
            <a:r>
              <a:rPr lang="en-US" sz="2800" dirty="0" smtClean="0">
                <a:solidFill>
                  <a:schemeClr val="tx1"/>
                </a:solidFill>
              </a:rPr>
              <a:t>only on Procurement but on “interaction” with others, too!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6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</TotalTime>
  <Words>419</Words>
  <Application>Microsoft Office PowerPoint</Application>
  <PresentationFormat>Custom</PresentationFormat>
  <Paragraphs>90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Symbol</vt:lpstr>
      <vt:lpstr>Times New Roman</vt:lpstr>
      <vt:lpstr>Wingdings</vt:lpstr>
      <vt:lpstr>Elettra Sincrotrone Trieste_Template Slides ENG</vt:lpstr>
      <vt:lpstr>PowerPoint Presentation</vt:lpstr>
      <vt:lpstr>POCPA5 Closing Remarks</vt:lpstr>
      <vt:lpstr>POCPA5, here we are…</vt:lpstr>
      <vt:lpstr>POCPA5, here we are…</vt:lpstr>
      <vt:lpstr>POCPA5, here we are…</vt:lpstr>
      <vt:lpstr>Physics, Magnetics, Power, Control: a System</vt:lpstr>
      <vt:lpstr>Physics, Magnetics, Power, Control: a System, integrated in the plant!</vt:lpstr>
      <vt:lpstr>Physics, Magnetics, Power, Control, Plant: “safety margins”…</vt:lpstr>
      <vt:lpstr>Proposal for POCPA6</vt:lpstr>
      <vt:lpstr>POCPA6 – 2018: WWW</vt:lpstr>
      <vt:lpstr>Acknowledgments</vt:lpstr>
      <vt:lpstr>PowerPoint Presentation</vt:lpstr>
      <vt:lpstr>PowerPoint Presentation</vt:lpstr>
    </vt:vector>
  </TitlesOfParts>
  <Company>Elettra Sincrotrone Trieste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Converters for Accelerators</dc:title>
  <dc:creator>Roberto Visintini</dc:creator>
  <cp:keywords>POCPA5</cp:keywords>
  <dc:description>File for print only.</dc:description>
  <cp:lastModifiedBy>Roberto Visintini</cp:lastModifiedBy>
  <cp:revision>251</cp:revision>
  <cp:lastPrinted>2014-04-30T18:01:54Z</cp:lastPrinted>
  <dcterms:created xsi:type="dcterms:W3CDTF">2014-04-18T11:56:23Z</dcterms:created>
  <dcterms:modified xsi:type="dcterms:W3CDTF">2016-05-25T23:07:30Z</dcterms:modified>
  <cp:contentStatus>Completed for Print</cp:contentStatus>
</cp:coreProperties>
</file>