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handoutMasterIdLst>
    <p:handoutMasterId r:id="rId50"/>
  </p:handoutMasterIdLst>
  <p:sldIdLst>
    <p:sldId id="263" r:id="rId2"/>
    <p:sldId id="267" r:id="rId3"/>
    <p:sldId id="365" r:id="rId4"/>
    <p:sldId id="367" r:id="rId5"/>
    <p:sldId id="366" r:id="rId6"/>
    <p:sldId id="310" r:id="rId7"/>
    <p:sldId id="369" r:id="rId8"/>
    <p:sldId id="303" r:id="rId9"/>
    <p:sldId id="311" r:id="rId10"/>
    <p:sldId id="301" r:id="rId11"/>
    <p:sldId id="300" r:id="rId12"/>
    <p:sldId id="391" r:id="rId13"/>
    <p:sldId id="393" r:id="rId14"/>
    <p:sldId id="324" r:id="rId15"/>
    <p:sldId id="368" r:id="rId16"/>
    <p:sldId id="296" r:id="rId17"/>
    <p:sldId id="389" r:id="rId18"/>
    <p:sldId id="390" r:id="rId19"/>
    <p:sldId id="287" r:id="rId20"/>
    <p:sldId id="392" r:id="rId21"/>
    <p:sldId id="313" r:id="rId22"/>
    <p:sldId id="289" r:id="rId23"/>
    <p:sldId id="355" r:id="rId24"/>
    <p:sldId id="288" r:id="rId25"/>
    <p:sldId id="280" r:id="rId26"/>
    <p:sldId id="309" r:id="rId27"/>
    <p:sldId id="290" r:id="rId28"/>
    <p:sldId id="362" r:id="rId29"/>
    <p:sldId id="413" r:id="rId30"/>
    <p:sldId id="406" r:id="rId31"/>
    <p:sldId id="407" r:id="rId32"/>
    <p:sldId id="410" r:id="rId33"/>
    <p:sldId id="411" r:id="rId34"/>
    <p:sldId id="412" r:id="rId35"/>
    <p:sldId id="414" r:id="rId36"/>
    <p:sldId id="416" r:id="rId37"/>
    <p:sldId id="417" r:id="rId38"/>
    <p:sldId id="415" r:id="rId39"/>
    <p:sldId id="421" r:id="rId40"/>
    <p:sldId id="420" r:id="rId41"/>
    <p:sldId id="424" r:id="rId42"/>
    <p:sldId id="422" r:id="rId43"/>
    <p:sldId id="423" r:id="rId44"/>
    <p:sldId id="418" r:id="rId45"/>
    <p:sldId id="425" r:id="rId46"/>
    <p:sldId id="426" r:id="rId47"/>
    <p:sldId id="408" r:id="rId48"/>
  </p:sldIdLst>
  <p:sldSz cx="9144000" cy="6858000" type="screen4x3"/>
  <p:notesSz cx="6794500" cy="9931400"/>
  <p:defaultTextStyle>
    <a:defPPr>
      <a:defRPr lang="en-GB"/>
    </a:defPPr>
    <a:lvl1pPr algn="l" rtl="0" eaLnBrk="0" fontAlgn="base" hangingPunct="0">
      <a:spcBef>
        <a:spcPct val="0"/>
      </a:spcBef>
      <a:spcAft>
        <a:spcPct val="0"/>
      </a:spcAft>
      <a:defRPr sz="1600" kern="1200">
        <a:solidFill>
          <a:schemeClr val="tx1"/>
        </a:solidFill>
        <a:latin typeface="Arial" charset="0"/>
        <a:ea typeface="+mn-ea"/>
        <a:cs typeface="+mn-cs"/>
      </a:defRPr>
    </a:lvl1pPr>
    <a:lvl2pPr marL="457200" algn="l" rtl="0" eaLnBrk="0" fontAlgn="base" hangingPunct="0">
      <a:spcBef>
        <a:spcPct val="0"/>
      </a:spcBef>
      <a:spcAft>
        <a:spcPct val="0"/>
      </a:spcAft>
      <a:defRPr sz="1600" kern="1200">
        <a:solidFill>
          <a:schemeClr val="tx1"/>
        </a:solidFill>
        <a:latin typeface="Arial" charset="0"/>
        <a:ea typeface="+mn-ea"/>
        <a:cs typeface="+mn-cs"/>
      </a:defRPr>
    </a:lvl2pPr>
    <a:lvl3pPr marL="914400" algn="l" rtl="0" eaLnBrk="0" fontAlgn="base" hangingPunct="0">
      <a:spcBef>
        <a:spcPct val="0"/>
      </a:spcBef>
      <a:spcAft>
        <a:spcPct val="0"/>
      </a:spcAft>
      <a:defRPr sz="1600" kern="1200">
        <a:solidFill>
          <a:schemeClr val="tx1"/>
        </a:solidFill>
        <a:latin typeface="Arial" charset="0"/>
        <a:ea typeface="+mn-ea"/>
        <a:cs typeface="+mn-cs"/>
      </a:defRPr>
    </a:lvl3pPr>
    <a:lvl4pPr marL="1371600" algn="l" rtl="0" eaLnBrk="0" fontAlgn="base" hangingPunct="0">
      <a:spcBef>
        <a:spcPct val="0"/>
      </a:spcBef>
      <a:spcAft>
        <a:spcPct val="0"/>
      </a:spcAft>
      <a:defRPr sz="1600" kern="1200">
        <a:solidFill>
          <a:schemeClr val="tx1"/>
        </a:solidFill>
        <a:latin typeface="Arial" charset="0"/>
        <a:ea typeface="+mn-ea"/>
        <a:cs typeface="+mn-cs"/>
      </a:defRPr>
    </a:lvl4pPr>
    <a:lvl5pPr marL="1828800" algn="l" rtl="0" eaLnBrk="0" fontAlgn="base" hangingPunct="0">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a:srgbClr val="9C9E9F"/>
    <a:srgbClr val="FFFFFF"/>
    <a:srgbClr val="DDDDDD"/>
    <a:srgbClr val="00A5EB"/>
    <a:srgbClr val="FFCC00"/>
    <a:srgbClr val="FF00FF"/>
    <a:srgbClr val="FFFF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15" autoAdjust="0"/>
    <p:restoredTop sz="92800" autoAdjust="0"/>
  </p:normalViewPr>
  <p:slideViewPr>
    <p:cSldViewPr snapToGrid="0">
      <p:cViewPr varScale="1">
        <p:scale>
          <a:sx n="85" d="100"/>
          <a:sy n="85" d="100"/>
        </p:scale>
        <p:origin x="-1884" y="-90"/>
      </p:cViewPr>
      <p:guideLst>
        <p:guide orient="horz" pos="3816"/>
        <p:guide orient="horz" pos="167"/>
        <p:guide orient="horz" pos="576"/>
        <p:guide orient="horz" pos="2672"/>
        <p:guide orient="horz" pos="1165"/>
        <p:guide pos="5551"/>
        <p:guide pos="1551"/>
        <p:guide pos="4178"/>
        <p:guide pos="2927"/>
        <p:guide pos="2785"/>
        <p:guide pos="178"/>
        <p:guide pos="4299"/>
        <p:guide pos="1435"/>
      </p:guideLst>
    </p:cSldViewPr>
  </p:slideViewPr>
  <p:outlineViewPr>
    <p:cViewPr>
      <p:scale>
        <a:sx n="33" d="100"/>
        <a:sy n="33" d="100"/>
      </p:scale>
      <p:origin x="0" y="8052"/>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6" d="100"/>
          <a:sy n="76" d="100"/>
        </p:scale>
        <p:origin x="-2130" y="-96"/>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4813" cy="49657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848101" y="0"/>
            <a:ext cx="2944813" cy="496570"/>
          </a:xfrm>
          <a:prstGeom prst="rect">
            <a:avLst/>
          </a:prstGeom>
        </p:spPr>
        <p:txBody>
          <a:bodyPr vert="horz" lIns="91440" tIns="45720" rIns="91440" bIns="45720" rtlCol="0"/>
          <a:lstStyle>
            <a:lvl1pPr algn="r">
              <a:defRPr sz="1200"/>
            </a:lvl1pPr>
          </a:lstStyle>
          <a:p>
            <a:fld id="{C8C78FC3-499B-46FA-AC29-787206EF3078}" type="datetimeFigureOut">
              <a:rPr lang="en-US" smtClean="0"/>
              <a:t>5/26/2016</a:t>
            </a:fld>
            <a:endParaRPr lang="en-US"/>
          </a:p>
        </p:txBody>
      </p:sp>
      <p:sp>
        <p:nvSpPr>
          <p:cNvPr id="4" name="Fußzeilenplatzhalter 3"/>
          <p:cNvSpPr>
            <a:spLocks noGrp="1"/>
          </p:cNvSpPr>
          <p:nvPr>
            <p:ph type="ftr" sz="quarter" idx="2"/>
          </p:nvPr>
        </p:nvSpPr>
        <p:spPr>
          <a:xfrm>
            <a:off x="1" y="9433239"/>
            <a:ext cx="2944813" cy="496570"/>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848101" y="9433239"/>
            <a:ext cx="2944813" cy="496570"/>
          </a:xfrm>
          <a:prstGeom prst="rect">
            <a:avLst/>
          </a:prstGeom>
        </p:spPr>
        <p:txBody>
          <a:bodyPr vert="horz" lIns="91440" tIns="45720" rIns="91440" bIns="45720" rtlCol="0" anchor="b"/>
          <a:lstStyle>
            <a:lvl1pPr algn="r">
              <a:defRPr sz="1200"/>
            </a:lvl1pPr>
          </a:lstStyle>
          <a:p>
            <a:fld id="{16C9CB32-80E8-4391-83AC-A5FDFC70FC6B}" type="slidenum">
              <a:rPr lang="en-US" smtClean="0"/>
              <a:t>‹Nr.›</a:t>
            </a:fld>
            <a:endParaRPr lang="en-US"/>
          </a:p>
        </p:txBody>
      </p:sp>
    </p:spTree>
    <p:extLst>
      <p:ext uri="{BB962C8B-B14F-4D97-AF65-F5344CB8AC3E}">
        <p14:creationId xmlns:p14="http://schemas.microsoft.com/office/powerpoint/2010/main" val="3856321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294481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endParaRPr lang="en-GB"/>
          </a:p>
        </p:txBody>
      </p:sp>
      <p:sp>
        <p:nvSpPr>
          <p:cNvPr id="21507" name="Rectangle 3"/>
          <p:cNvSpPr>
            <a:spLocks noGrp="1" noChangeArrowheads="1"/>
          </p:cNvSpPr>
          <p:nvPr>
            <p:ph type="dt" idx="1"/>
          </p:nvPr>
        </p:nvSpPr>
        <p:spPr bwMode="auto">
          <a:xfrm>
            <a:off x="3848101" y="0"/>
            <a:ext cx="294481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GB"/>
          </a:p>
        </p:txBody>
      </p:sp>
      <p:sp>
        <p:nvSpPr>
          <p:cNvPr id="21508"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679450" y="4717415"/>
            <a:ext cx="5435600" cy="4469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Textmasterformate durch Klicken bearbeiten</a:t>
            </a:r>
          </a:p>
          <a:p>
            <a:pPr lvl="1"/>
            <a:r>
              <a:rPr lang="en-GB" smtClean="0"/>
              <a:t>Zweite Ebene</a:t>
            </a:r>
          </a:p>
          <a:p>
            <a:pPr lvl="2"/>
            <a:r>
              <a:rPr lang="en-GB" smtClean="0"/>
              <a:t>Dritte Ebene</a:t>
            </a:r>
          </a:p>
          <a:p>
            <a:pPr lvl="3"/>
            <a:r>
              <a:rPr lang="en-GB" smtClean="0"/>
              <a:t>Vierte Ebene</a:t>
            </a:r>
          </a:p>
          <a:p>
            <a:pPr lvl="4"/>
            <a:r>
              <a:rPr lang="en-GB" smtClean="0"/>
              <a:t>Fünfte Ebene</a:t>
            </a:r>
          </a:p>
        </p:txBody>
      </p:sp>
      <p:sp>
        <p:nvSpPr>
          <p:cNvPr id="21510" name="Rectangle 6"/>
          <p:cNvSpPr>
            <a:spLocks noGrp="1" noChangeArrowheads="1"/>
          </p:cNvSpPr>
          <p:nvPr>
            <p:ph type="ftr" sz="quarter" idx="4"/>
          </p:nvPr>
        </p:nvSpPr>
        <p:spPr bwMode="auto">
          <a:xfrm>
            <a:off x="1" y="9433239"/>
            <a:ext cx="294481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GB"/>
          </a:p>
        </p:txBody>
      </p:sp>
      <p:sp>
        <p:nvSpPr>
          <p:cNvPr id="21511" name="Rectangle 7"/>
          <p:cNvSpPr>
            <a:spLocks noGrp="1" noChangeArrowheads="1"/>
          </p:cNvSpPr>
          <p:nvPr>
            <p:ph type="sldNum" sz="quarter" idx="5"/>
          </p:nvPr>
        </p:nvSpPr>
        <p:spPr bwMode="auto">
          <a:xfrm>
            <a:off x="3848101" y="9433239"/>
            <a:ext cx="2944813" cy="49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4736858A-39C2-4BA9-B2EA-2EBB3C5D7C04}" type="slidenum">
              <a:rPr lang="en-GB"/>
              <a:pPr/>
              <a:t>‹Nr.›</a:t>
            </a:fld>
            <a:endParaRPr lang="en-GB"/>
          </a:p>
        </p:txBody>
      </p:sp>
    </p:spTree>
    <p:extLst>
      <p:ext uri="{BB962C8B-B14F-4D97-AF65-F5344CB8AC3E}">
        <p14:creationId xmlns:p14="http://schemas.microsoft.com/office/powerpoint/2010/main" val="32590343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p:cNvSpPr>
            <a:spLocks noGrp="1" noRot="1" noChangeAspect="1" noTextEdit="1"/>
          </p:cNvSpPr>
          <p:nvPr>
            <p:ph type="sldImg"/>
          </p:nvPr>
        </p:nvSpPr>
        <p:spPr>
          <a:ln/>
        </p:spPr>
      </p:sp>
      <p:sp>
        <p:nvSpPr>
          <p:cNvPr id="22531" name="Notizenplatzhalter 2"/>
          <p:cNvSpPr>
            <a:spLocks noGrp="1"/>
          </p:cNvSpPr>
          <p:nvPr>
            <p:ph type="body" idx="1"/>
          </p:nvPr>
        </p:nvSpPr>
        <p:spPr>
          <a:noFill/>
        </p:spPr>
        <p:txBody>
          <a:bodyPr/>
          <a:lstStyle/>
          <a:p>
            <a:endParaRPr lang="de-DE" altLang="en-US" smtClean="0">
              <a:latin typeface="Arial" pitchFamily="34" charset="0"/>
            </a:endParaRPr>
          </a:p>
        </p:txBody>
      </p:sp>
      <p:sp>
        <p:nvSpPr>
          <p:cNvPr id="22532" name="Foliennummernplatzhalter 3"/>
          <p:cNvSpPr>
            <a:spLocks noGrp="1"/>
          </p:cNvSpPr>
          <p:nvPr>
            <p:ph type="sldNum" sz="quarter" idx="5"/>
          </p:nvPr>
        </p:nvSpPr>
        <p:spPr>
          <a:noFill/>
        </p:spPr>
        <p:txBody>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fld id="{DB33D5DA-7C80-492B-BE8D-A645415A8886}" type="slidenum">
              <a:rPr lang="en-GB" altLang="en-US" sz="1200" smtClean="0"/>
              <a:pPr/>
              <a:t>5</a:t>
            </a:fld>
            <a:endParaRPr lang="en-GB"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736858A-39C2-4BA9-B2EA-2EBB3C5D7C04}" type="slidenum">
              <a:rPr lang="en-GB" smtClean="0"/>
              <a:pPr/>
              <a:t>42</a:t>
            </a:fld>
            <a:endParaRPr lang="en-GB"/>
          </a:p>
        </p:txBody>
      </p:sp>
    </p:spTree>
    <p:extLst>
      <p:ext uri="{BB962C8B-B14F-4D97-AF65-F5344CB8AC3E}">
        <p14:creationId xmlns:p14="http://schemas.microsoft.com/office/powerpoint/2010/main" val="937860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02434" name="Rectangle 2"/>
          <p:cNvSpPr>
            <a:spLocks noChangeArrowheads="1"/>
          </p:cNvSpPr>
          <p:nvPr/>
        </p:nvSpPr>
        <p:spPr bwMode="auto">
          <a:xfrm>
            <a:off x="0" y="0"/>
            <a:ext cx="9144000" cy="1254125"/>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02435" name="Rectangle 3"/>
          <p:cNvSpPr>
            <a:spLocks noGrp="1" noChangeArrowheads="1"/>
          </p:cNvSpPr>
          <p:nvPr>
            <p:ph type="subTitle" idx="1"/>
          </p:nvPr>
        </p:nvSpPr>
        <p:spPr>
          <a:xfrm>
            <a:off x="292100" y="1363663"/>
            <a:ext cx="8520113" cy="485775"/>
          </a:xfrm>
        </p:spPr>
        <p:txBody>
          <a:bodyPr/>
          <a:lstStyle>
            <a:lvl1pPr marL="0" indent="0">
              <a:buFont typeface="Arial Black" pitchFamily="34" charset="0"/>
              <a:buNone/>
              <a:defRPr b="1">
                <a:solidFill>
                  <a:srgbClr val="F28E00"/>
                </a:solidFill>
              </a:defRPr>
            </a:lvl1pPr>
          </a:lstStyle>
          <a:p>
            <a:pPr lvl="0"/>
            <a:r>
              <a:rPr lang="de-DE" noProof="0" smtClean="0"/>
              <a:t>Formatvorlage des Untertitelmasters durch Klicken bearbeiten</a:t>
            </a:r>
            <a:endParaRPr lang="en-GB" noProof="0" smtClean="0"/>
          </a:p>
        </p:txBody>
      </p:sp>
      <p:sp>
        <p:nvSpPr>
          <p:cNvPr id="402436" name="Rectangle 4"/>
          <p:cNvSpPr>
            <a:spLocks noGrp="1" noChangeArrowheads="1"/>
          </p:cNvSpPr>
          <p:nvPr>
            <p:ph type="ctrTitle" sz="quarter"/>
          </p:nvPr>
        </p:nvSpPr>
        <p:spPr>
          <a:xfrm>
            <a:off x="282575" y="0"/>
            <a:ext cx="8520113" cy="1266825"/>
          </a:xfrm>
        </p:spPr>
        <p:txBody>
          <a:bodyPr anchor="b"/>
          <a:lstStyle>
            <a:lvl1pPr>
              <a:lnSpc>
                <a:spcPct val="80000"/>
              </a:lnSpc>
              <a:defRPr sz="4000"/>
            </a:lvl1pPr>
          </a:lstStyle>
          <a:p>
            <a:pPr lvl="0"/>
            <a:r>
              <a:rPr lang="de-DE" noProof="0" smtClean="0"/>
              <a:t>Titelmasterformat durch Klicken bearbeiten</a:t>
            </a:r>
            <a:endParaRPr lang="en-GB" noProof="0" smtClean="0"/>
          </a:p>
        </p:txBody>
      </p:sp>
      <p:pic>
        <p:nvPicPr>
          <p:cNvPr id="402441" name="Picture 9" descr="DESY-Logo-cyan-RGB_g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3554" t="-4523" r="-13409"/>
          <a:stretch>
            <a:fillRect/>
          </a:stretch>
        </p:blipFill>
        <p:spPr bwMode="auto">
          <a:xfrm>
            <a:off x="7794625" y="5684838"/>
            <a:ext cx="1149350" cy="1027112"/>
          </a:xfrm>
          <a:prstGeom prst="rect">
            <a:avLst/>
          </a:prstGeom>
          <a:noFill/>
          <a:extLst>
            <a:ext uri="{909E8E84-426E-40DD-AFC4-6F175D3DCCD1}">
              <a14:hiddenFill xmlns:a14="http://schemas.microsoft.com/office/drawing/2010/main">
                <a:solidFill>
                  <a:srgbClr val="FFFFFF"/>
                </a:solidFill>
              </a14:hiddenFill>
            </a:ext>
          </a:extLst>
        </p:spPr>
      </p:pic>
      <p:sp>
        <p:nvSpPr>
          <p:cNvPr id="402448" name="Text Box 16"/>
          <p:cNvSpPr txBox="1">
            <a:spLocks noChangeArrowheads="1"/>
          </p:cNvSpPr>
          <p:nvPr userDrawn="1"/>
        </p:nvSpPr>
        <p:spPr bwMode="auto">
          <a:xfrm>
            <a:off x="2003425" y="2481263"/>
            <a:ext cx="2855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p>
        </p:txBody>
      </p:sp>
      <p:pic>
        <p:nvPicPr>
          <p:cNvPr id="402453" name="Picture 21" descr="HG_LOGO_70_ENG_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52425" y="5949950"/>
            <a:ext cx="1473200" cy="5984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949409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80200" y="103188"/>
            <a:ext cx="2132013" cy="56673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282575" y="103188"/>
            <a:ext cx="6245225" cy="566737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42792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Datumsplatzhalter 2"/>
          <p:cNvSpPr>
            <a:spLocks noGrp="1"/>
          </p:cNvSpPr>
          <p:nvPr>
            <p:ph type="dt" sz="half" idx="10"/>
          </p:nvPr>
        </p:nvSpPr>
        <p:spPr>
          <a:xfrm>
            <a:off x="685800" y="6248400"/>
            <a:ext cx="1905000" cy="457200"/>
          </a:xfrm>
          <a:prstGeom prst="rect">
            <a:avLst/>
          </a:prstGeom>
        </p:spPr>
        <p:txBody>
          <a:bodyPr/>
          <a:lstStyle>
            <a:lvl1pPr>
              <a:defRPr/>
            </a:lvl1pPr>
          </a:lstStyle>
          <a:p>
            <a:endParaRPr lang="de-DE" altLang="en-US"/>
          </a:p>
        </p:txBody>
      </p:sp>
      <p:sp>
        <p:nvSpPr>
          <p:cNvPr id="4" name="Fußzeilenplatzhalter 3"/>
          <p:cNvSpPr>
            <a:spLocks noGrp="1"/>
          </p:cNvSpPr>
          <p:nvPr>
            <p:ph type="ftr" sz="quarter" idx="11"/>
          </p:nvPr>
        </p:nvSpPr>
        <p:spPr>
          <a:xfrm>
            <a:off x="3124200" y="6248400"/>
            <a:ext cx="2895600" cy="457200"/>
          </a:xfrm>
          <a:prstGeom prst="rect">
            <a:avLst/>
          </a:prstGeom>
        </p:spPr>
        <p:txBody>
          <a:bodyPr/>
          <a:lstStyle>
            <a:lvl1pPr>
              <a:defRPr/>
            </a:lvl1pPr>
          </a:lstStyle>
          <a:p>
            <a:endParaRPr lang="de-DE" altLang="en-US"/>
          </a:p>
        </p:txBody>
      </p:sp>
      <p:sp>
        <p:nvSpPr>
          <p:cNvPr id="5" name="Foliennummernplatzhalter 4"/>
          <p:cNvSpPr>
            <a:spLocks noGrp="1"/>
          </p:cNvSpPr>
          <p:nvPr>
            <p:ph type="sldNum" sz="quarter" idx="12"/>
          </p:nvPr>
        </p:nvSpPr>
        <p:spPr>
          <a:xfrm>
            <a:off x="6553200" y="6248400"/>
            <a:ext cx="1905000" cy="457200"/>
          </a:xfrm>
          <a:prstGeom prst="rect">
            <a:avLst/>
          </a:prstGeom>
        </p:spPr>
        <p:txBody>
          <a:bodyPr/>
          <a:lstStyle>
            <a:lvl1pPr>
              <a:defRPr/>
            </a:lvl1pPr>
          </a:lstStyle>
          <a:p>
            <a:fld id="{FADEA890-0C1A-4782-8EDE-07A72F84989D}" type="slidenum">
              <a:rPr lang="de-DE" altLang="en-US"/>
              <a:pPr/>
              <a:t>‹Nr.›</a:t>
            </a:fld>
            <a:endParaRPr lang="de-DE" altLang="en-US"/>
          </a:p>
        </p:txBody>
      </p:sp>
    </p:spTree>
    <p:extLst>
      <p:ext uri="{BB962C8B-B14F-4D97-AF65-F5344CB8AC3E}">
        <p14:creationId xmlns:p14="http://schemas.microsoft.com/office/powerpoint/2010/main" val="385739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74340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23283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282575" y="977900"/>
            <a:ext cx="418306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18038" y="977900"/>
            <a:ext cx="418465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01762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32338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09059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80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63276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246059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01411" name="Rectangle 3"/>
          <p:cNvSpPr>
            <a:spLocks noGrp="1" noChangeArrowheads="1"/>
          </p:cNvSpPr>
          <p:nvPr>
            <p:ph type="body" idx="1"/>
          </p:nvPr>
        </p:nvSpPr>
        <p:spPr bwMode="auto">
          <a:xfrm>
            <a:off x="282575" y="977900"/>
            <a:ext cx="8520113"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p:txBody>
      </p:sp>
      <p:sp>
        <p:nvSpPr>
          <p:cNvPr id="401412"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401413" name="Rectangle 5"/>
          <p:cNvSpPr>
            <a:spLocks noChangeArrowheads="1"/>
          </p:cNvSpPr>
          <p:nvPr/>
        </p:nvSpPr>
        <p:spPr bwMode="auto">
          <a:xfrm>
            <a:off x="282575" y="6280150"/>
            <a:ext cx="75930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algn="r" eaLnBrk="1" hangingPunct="1"/>
            <a:r>
              <a:rPr lang="en-GB" sz="900" b="1" dirty="0" smtClean="0">
                <a:solidFill>
                  <a:schemeClr val="bg2"/>
                </a:solidFill>
              </a:rPr>
              <a:t>Hans-Jörg Eckoldt</a:t>
            </a:r>
            <a:r>
              <a:rPr lang="en-GB" sz="900" dirty="0" smtClean="0">
                <a:solidFill>
                  <a:schemeClr val="bg2"/>
                </a:solidFill>
              </a:rPr>
              <a:t>|  POCPA</a:t>
            </a:r>
            <a:r>
              <a:rPr lang="en-GB" sz="900" baseline="0" dirty="0" smtClean="0">
                <a:solidFill>
                  <a:schemeClr val="bg2"/>
                </a:solidFill>
              </a:rPr>
              <a:t> 2016</a:t>
            </a:r>
            <a:r>
              <a:rPr lang="en-GB" sz="900" dirty="0" smtClean="0">
                <a:solidFill>
                  <a:schemeClr val="bg2"/>
                </a:solidFill>
              </a:rPr>
              <a:t>|  </a:t>
            </a:r>
            <a:r>
              <a:rPr lang="en-GB" sz="900" b="1" dirty="0">
                <a:solidFill>
                  <a:schemeClr val="bg2"/>
                </a:solidFill>
              </a:rPr>
              <a:t>Page </a:t>
            </a:r>
            <a:fld id="{ABA098E9-E6EE-44BF-9612-6777A6DF1330}" type="slidenum">
              <a:rPr lang="en-GB" sz="900" b="1">
                <a:solidFill>
                  <a:schemeClr val="bg2"/>
                </a:solidFill>
              </a:rPr>
              <a:pPr algn="r" eaLnBrk="1" hangingPunct="1"/>
              <a:t>‹Nr.›</a:t>
            </a:fld>
            <a:endParaRPr lang="en-GB" sz="900" b="1" dirty="0">
              <a:solidFill>
                <a:schemeClr val="bg2"/>
              </a:solidFill>
            </a:endParaRPr>
          </a:p>
        </p:txBody>
      </p:sp>
      <p:pic>
        <p:nvPicPr>
          <p:cNvPr id="401418" name="Picture 10" descr="DESY-Logo-cyan-RGB_ger"/>
          <p:cNvPicPr>
            <a:picLocks noChangeAspect="1" noChangeArrowheads="1"/>
          </p:cNvPicPr>
          <p:nvPr/>
        </p:nvPicPr>
        <p:blipFill>
          <a:blip r:embed="rId14" cstate="print">
            <a:extLst>
              <a:ext uri="{28A0092B-C50C-407E-A947-70E740481C1C}">
                <a14:useLocalDpi xmlns:a14="http://schemas.microsoft.com/office/drawing/2010/main" val="0"/>
              </a:ext>
            </a:extLst>
          </a:blip>
          <a:srcRect l="-9424" t="-7854" r="-18587" b="-12566"/>
          <a:stretch>
            <a:fillRect/>
          </a:stretch>
        </p:blipFill>
        <p:spPr bwMode="auto">
          <a:xfrm>
            <a:off x="8035925" y="6099175"/>
            <a:ext cx="776288" cy="73025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defRPr>
      </a:lvl2pPr>
      <a:lvl3pPr algn="l" rtl="0" eaLnBrk="1" fontAlgn="base" hangingPunct="1">
        <a:spcBef>
          <a:spcPct val="0"/>
        </a:spcBef>
        <a:spcAft>
          <a:spcPct val="0"/>
        </a:spcAft>
        <a:defRPr sz="2400" b="1">
          <a:solidFill>
            <a:schemeClr val="bg1"/>
          </a:solidFill>
          <a:latin typeface="Arial" charset="0"/>
        </a:defRPr>
      </a:lvl3pPr>
      <a:lvl4pPr algn="l" rtl="0" eaLnBrk="1" fontAlgn="base" hangingPunct="1">
        <a:spcBef>
          <a:spcPct val="0"/>
        </a:spcBef>
        <a:spcAft>
          <a:spcPct val="0"/>
        </a:spcAft>
        <a:defRPr sz="2400" b="1">
          <a:solidFill>
            <a:schemeClr val="bg1"/>
          </a:solidFill>
          <a:latin typeface="Arial" charset="0"/>
        </a:defRPr>
      </a:lvl4pPr>
      <a:lvl5pPr algn="l" rtl="0" eaLnBrk="1" fontAlgn="base" hangingPunct="1">
        <a:spcBef>
          <a:spcPct val="0"/>
        </a:spcBef>
        <a:spcAft>
          <a:spcPct val="0"/>
        </a:spcAft>
        <a:defRPr sz="2400" b="1">
          <a:solidFill>
            <a:schemeClr val="bg1"/>
          </a:solidFill>
          <a:latin typeface="Arial" charset="0"/>
        </a:defRPr>
      </a:lvl5pPr>
      <a:lvl6pPr marL="457200" algn="l" rtl="0" eaLnBrk="1" fontAlgn="base" hangingPunct="1">
        <a:spcBef>
          <a:spcPct val="0"/>
        </a:spcBef>
        <a:spcAft>
          <a:spcPct val="0"/>
        </a:spcAft>
        <a:defRPr sz="2400" b="1">
          <a:solidFill>
            <a:schemeClr val="bg1"/>
          </a:solidFill>
          <a:latin typeface="Arial" charset="0"/>
        </a:defRPr>
      </a:lvl6pPr>
      <a:lvl7pPr marL="914400" algn="l" rtl="0" eaLnBrk="1" fontAlgn="base" hangingPunct="1">
        <a:spcBef>
          <a:spcPct val="0"/>
        </a:spcBef>
        <a:spcAft>
          <a:spcPct val="0"/>
        </a:spcAft>
        <a:defRPr sz="2400" b="1">
          <a:solidFill>
            <a:schemeClr val="bg1"/>
          </a:solidFill>
          <a:latin typeface="Arial" charset="0"/>
        </a:defRPr>
      </a:lvl7pPr>
      <a:lvl8pPr marL="1371600" algn="l" rtl="0" eaLnBrk="1" fontAlgn="base" hangingPunct="1">
        <a:spcBef>
          <a:spcPct val="0"/>
        </a:spcBef>
        <a:spcAft>
          <a:spcPct val="0"/>
        </a:spcAft>
        <a:defRPr sz="2400" b="1">
          <a:solidFill>
            <a:schemeClr val="bg1"/>
          </a:solidFill>
          <a:latin typeface="Arial" charset="0"/>
        </a:defRPr>
      </a:lvl8pPr>
      <a:lvl9pPr marL="1828800" algn="l" rtl="0" eaLnBrk="1" fontAlgn="base" hangingPunct="1">
        <a:spcBef>
          <a:spcPct val="0"/>
        </a:spcBef>
        <a:spcAft>
          <a:spcPct val="0"/>
        </a:spcAft>
        <a:defRPr sz="2400" b="1">
          <a:solidFill>
            <a:schemeClr val="bg1"/>
          </a:solidFill>
          <a:latin typeface="Arial" charset="0"/>
        </a:defRPr>
      </a:lvl9pPr>
    </p:titleStyle>
    <p:bodyStyle>
      <a:lvl1pPr marL="265113" indent="-265113" algn="l" rtl="0" eaLnBrk="1" fontAlgn="base" hangingPunct="1">
        <a:spcBef>
          <a:spcPct val="0"/>
        </a:spcBef>
        <a:spcAft>
          <a:spcPct val="50000"/>
        </a:spcAft>
        <a:buClr>
          <a:srgbClr val="F28E00"/>
        </a:buClr>
        <a:buFont typeface="Arial Black" pitchFamily="34" charset="0"/>
        <a:buChar char="&gt;"/>
        <a:defRPr sz="2000">
          <a:solidFill>
            <a:schemeClr val="tx1"/>
          </a:solidFill>
          <a:latin typeface="+mn-lt"/>
          <a:ea typeface="+mn-ea"/>
          <a:cs typeface="+mn-cs"/>
        </a:defRPr>
      </a:lvl1pPr>
      <a:lvl2pPr marL="628650" indent="-184150" algn="l" rtl="0" eaLnBrk="1" fontAlgn="base" hangingPunct="1">
        <a:spcBef>
          <a:spcPct val="0"/>
        </a:spcBef>
        <a:spcAft>
          <a:spcPct val="50000"/>
        </a:spcAft>
        <a:buClr>
          <a:schemeClr val="bg2"/>
        </a:buClr>
        <a:buFont typeface="Wingdings" pitchFamily="2" charset="2"/>
        <a:buChar char="§"/>
        <a:defRPr sz="1600">
          <a:solidFill>
            <a:schemeClr val="tx1"/>
          </a:solidFill>
          <a:latin typeface="+mn-lt"/>
        </a:defRPr>
      </a:lvl2pPr>
      <a:lvl3pPr marL="1236663" indent="-228600" algn="l" rtl="0" eaLnBrk="1" fontAlgn="base" hangingPunct="1">
        <a:spcBef>
          <a:spcPct val="0"/>
        </a:spcBef>
        <a:spcAft>
          <a:spcPct val="0"/>
        </a:spcAft>
        <a:buClr>
          <a:srgbClr val="FF9900"/>
        </a:buClr>
        <a:buFont typeface="Arial Black" pitchFamily="34" charset="0"/>
        <a:defRPr sz="1200">
          <a:solidFill>
            <a:schemeClr val="tx1"/>
          </a:solidFill>
          <a:latin typeface="+mn-lt"/>
        </a:defRPr>
      </a:lvl3pPr>
      <a:lvl4pPr marL="1644650" indent="-228600" algn="l" rtl="0" eaLnBrk="1" fontAlgn="base" hangingPunct="1">
        <a:spcBef>
          <a:spcPct val="0"/>
        </a:spcBef>
        <a:spcAft>
          <a:spcPct val="0"/>
        </a:spcAft>
        <a:buFont typeface="Wingdings" pitchFamily="2" charset="2"/>
        <a:buChar char="§"/>
        <a:defRPr sz="1400">
          <a:solidFill>
            <a:schemeClr val="tx1"/>
          </a:solidFill>
          <a:latin typeface="+mn-lt"/>
        </a:defRPr>
      </a:lvl4pPr>
      <a:lvl5pPr marL="2057400" indent="-228600" algn="l" rtl="0" eaLnBrk="1" fontAlgn="base" hangingPunct="1">
        <a:spcBef>
          <a:spcPct val="20000"/>
        </a:spcBef>
        <a:spcAft>
          <a:spcPct val="0"/>
        </a:spcAft>
        <a:defRPr sz="2000">
          <a:solidFill>
            <a:schemeClr val="tx1"/>
          </a:solidFill>
          <a:latin typeface="+mn-lt"/>
        </a:defRPr>
      </a:lvl5pPr>
      <a:lvl6pPr marL="2514600" indent="-228600" algn="l" rtl="0" eaLnBrk="1" fontAlgn="base" hangingPunct="1">
        <a:spcBef>
          <a:spcPct val="20000"/>
        </a:spcBef>
        <a:spcAft>
          <a:spcPct val="0"/>
        </a:spcAft>
        <a:defRPr sz="2000">
          <a:solidFill>
            <a:schemeClr val="tx1"/>
          </a:solidFill>
          <a:latin typeface="+mn-lt"/>
        </a:defRPr>
      </a:lvl6pPr>
      <a:lvl7pPr marL="2971800" indent="-228600" algn="l" rtl="0" eaLnBrk="1" fontAlgn="base" hangingPunct="1">
        <a:spcBef>
          <a:spcPct val="20000"/>
        </a:spcBef>
        <a:spcAft>
          <a:spcPct val="0"/>
        </a:spcAft>
        <a:defRPr sz="2000">
          <a:solidFill>
            <a:schemeClr val="tx1"/>
          </a:solidFill>
          <a:latin typeface="+mn-lt"/>
        </a:defRPr>
      </a:lvl7pPr>
      <a:lvl8pPr marL="3429000" indent="-228600" algn="l" rtl="0" eaLnBrk="1" fontAlgn="base" hangingPunct="1">
        <a:spcBef>
          <a:spcPct val="20000"/>
        </a:spcBef>
        <a:spcAft>
          <a:spcPct val="0"/>
        </a:spcAft>
        <a:defRPr sz="2000">
          <a:solidFill>
            <a:schemeClr val="tx1"/>
          </a:solidFill>
          <a:latin typeface="+mn-lt"/>
        </a:defRPr>
      </a:lvl8pPr>
      <a:lvl9pPr marL="3886200" indent="-228600" algn="l" rtl="0" eaLnBrk="1" fontAlgn="base" hangingPunct="1">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_Toc451984601"/><Relationship Id="rId13" Type="http://schemas.openxmlformats.org/officeDocument/2006/relationships/hyperlink" Target="#_Toc451984606"/><Relationship Id="rId18" Type="http://schemas.openxmlformats.org/officeDocument/2006/relationships/hyperlink" Target="#_Toc451984611"/><Relationship Id="rId26" Type="http://schemas.openxmlformats.org/officeDocument/2006/relationships/hyperlink" Target="#_Toc451984619"/><Relationship Id="rId3" Type="http://schemas.openxmlformats.org/officeDocument/2006/relationships/hyperlink" Target="#_Toc451984596"/><Relationship Id="rId21" Type="http://schemas.openxmlformats.org/officeDocument/2006/relationships/hyperlink" Target="#_Toc451984614"/><Relationship Id="rId7" Type="http://schemas.openxmlformats.org/officeDocument/2006/relationships/hyperlink" Target="#_Toc451984600"/><Relationship Id="rId12" Type="http://schemas.openxmlformats.org/officeDocument/2006/relationships/hyperlink" Target="#_Toc451984605"/><Relationship Id="rId17" Type="http://schemas.openxmlformats.org/officeDocument/2006/relationships/hyperlink" Target="#_Toc451984610"/><Relationship Id="rId25" Type="http://schemas.openxmlformats.org/officeDocument/2006/relationships/hyperlink" Target="#_Toc451984618"/><Relationship Id="rId2" Type="http://schemas.openxmlformats.org/officeDocument/2006/relationships/hyperlink" Target="#_Toc451984595"/><Relationship Id="rId16" Type="http://schemas.openxmlformats.org/officeDocument/2006/relationships/hyperlink" Target="#_Toc451984609"/><Relationship Id="rId20" Type="http://schemas.openxmlformats.org/officeDocument/2006/relationships/hyperlink" Target="#_Toc451984613"/><Relationship Id="rId1" Type="http://schemas.openxmlformats.org/officeDocument/2006/relationships/slideLayout" Target="../slideLayouts/slideLayout2.xml"/><Relationship Id="rId6" Type="http://schemas.openxmlformats.org/officeDocument/2006/relationships/hyperlink" Target="#_Toc451984599"/><Relationship Id="rId11" Type="http://schemas.openxmlformats.org/officeDocument/2006/relationships/hyperlink" Target="#_Toc451984604"/><Relationship Id="rId24" Type="http://schemas.openxmlformats.org/officeDocument/2006/relationships/hyperlink" Target="#_Toc451984617"/><Relationship Id="rId5" Type="http://schemas.openxmlformats.org/officeDocument/2006/relationships/hyperlink" Target="#_Toc451984598"/><Relationship Id="rId15" Type="http://schemas.openxmlformats.org/officeDocument/2006/relationships/hyperlink" Target="#_Toc451984608"/><Relationship Id="rId23" Type="http://schemas.openxmlformats.org/officeDocument/2006/relationships/hyperlink" Target="#_Toc451984616"/><Relationship Id="rId10" Type="http://schemas.openxmlformats.org/officeDocument/2006/relationships/hyperlink" Target="#_Toc451984603"/><Relationship Id="rId19" Type="http://schemas.openxmlformats.org/officeDocument/2006/relationships/hyperlink" Target="#_Toc451984612"/><Relationship Id="rId4" Type="http://schemas.openxmlformats.org/officeDocument/2006/relationships/hyperlink" Target="#_Toc451984597"/><Relationship Id="rId9" Type="http://schemas.openxmlformats.org/officeDocument/2006/relationships/hyperlink" Target="#_Toc451984602"/><Relationship Id="rId14" Type="http://schemas.openxmlformats.org/officeDocument/2006/relationships/hyperlink" Target="#_Toc451984607"/><Relationship Id="rId22" Type="http://schemas.openxmlformats.org/officeDocument/2006/relationships/hyperlink" Target="#_Toc451984615"/></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73" name="Rectangle 29"/>
          <p:cNvSpPr>
            <a:spLocks noGrp="1" noChangeArrowheads="1"/>
          </p:cNvSpPr>
          <p:nvPr>
            <p:ph type="ctrTitle"/>
          </p:nvPr>
        </p:nvSpPr>
        <p:spPr/>
        <p:txBody>
          <a:bodyPr/>
          <a:lstStyle/>
          <a:p>
            <a:r>
              <a:rPr lang="en-US" altLang="de-DE" dirty="0" smtClean="0"/>
              <a:t>POCPA 2016</a:t>
            </a:r>
            <a:r>
              <a:rPr lang="de-DE" altLang="de-DE" dirty="0" smtClean="0">
                <a:solidFill>
                  <a:schemeClr val="accent2"/>
                </a:solidFill>
              </a:rPr>
              <a:t>.</a:t>
            </a:r>
            <a:endParaRPr lang="de-DE" dirty="0"/>
          </a:p>
        </p:txBody>
      </p:sp>
      <p:sp>
        <p:nvSpPr>
          <p:cNvPr id="185374" name="Rectangle 30"/>
          <p:cNvSpPr>
            <a:spLocks noGrp="1" noChangeArrowheads="1"/>
          </p:cNvSpPr>
          <p:nvPr>
            <p:ph type="subTitle" idx="1"/>
          </p:nvPr>
        </p:nvSpPr>
        <p:spPr>
          <a:xfrm>
            <a:off x="282575" y="1363663"/>
            <a:ext cx="8529638" cy="1397466"/>
          </a:xfrm>
        </p:spPr>
        <p:txBody>
          <a:bodyPr/>
          <a:lstStyle/>
          <a:p>
            <a:r>
              <a:rPr lang="en-US" dirty="0" smtClean="0"/>
              <a:t>Specification of Power supplies at DESY </a:t>
            </a:r>
          </a:p>
          <a:p>
            <a:endParaRPr lang="de-DE" dirty="0"/>
          </a:p>
        </p:txBody>
      </p:sp>
      <p:sp>
        <p:nvSpPr>
          <p:cNvPr id="185379" name="Text Box 35"/>
          <p:cNvSpPr txBox="1">
            <a:spLocks noChangeArrowheads="1"/>
          </p:cNvSpPr>
          <p:nvPr/>
        </p:nvSpPr>
        <p:spPr bwMode="auto">
          <a:xfrm>
            <a:off x="4646613" y="4356100"/>
            <a:ext cx="416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dirty="0" smtClean="0">
                <a:solidFill>
                  <a:srgbClr val="00A5EB"/>
                </a:solidFill>
              </a:rPr>
              <a:t>Hans-Jörg </a:t>
            </a:r>
            <a:r>
              <a:rPr lang="de-DE" dirty="0" err="1" smtClean="0">
                <a:solidFill>
                  <a:srgbClr val="00A5EB"/>
                </a:solidFill>
              </a:rPr>
              <a:t>Eckoldt</a:t>
            </a:r>
            <a:endParaRPr lang="de-DE" dirty="0">
              <a:solidFill>
                <a:srgbClr val="00A5EB"/>
              </a:solidFill>
            </a:endParaRPr>
          </a:p>
          <a:p>
            <a:r>
              <a:rPr lang="en-US" dirty="0" smtClean="0"/>
              <a:t>26.05.2016</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FLASH II power supplies</a:t>
            </a:r>
            <a:r>
              <a:rPr lang="de-DE" altLang="de-DE" dirty="0" smtClean="0">
                <a:solidFill>
                  <a:schemeClr val="accent2"/>
                </a:solidFill>
              </a:rPr>
              <a:t>.</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523" y="977900"/>
            <a:ext cx="6390217" cy="4792663"/>
          </a:xfrm>
        </p:spPr>
      </p:pic>
    </p:spTree>
    <p:extLst>
      <p:ext uri="{BB962C8B-B14F-4D97-AF65-F5344CB8AC3E}">
        <p14:creationId xmlns:p14="http://schemas.microsoft.com/office/powerpoint/2010/main" val="2978731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502" y="100361"/>
            <a:ext cx="7917366" cy="557561"/>
          </a:xfrm>
        </p:spPr>
        <p:txBody>
          <a:bodyPr/>
          <a:lstStyle/>
          <a:p>
            <a:r>
              <a:rPr lang="de-DE" sz="2400" dirty="0" smtClean="0"/>
              <a:t>FLASH II Power supplies</a:t>
            </a:r>
            <a:r>
              <a:rPr lang="de-DE" altLang="de-DE" sz="2400" dirty="0" smtClean="0">
                <a:solidFill>
                  <a:schemeClr val="accent2"/>
                </a:solidFill>
              </a:rPr>
              <a:t>.</a:t>
            </a:r>
            <a:endParaRPr lang="de-DE" sz="2400" dirty="0"/>
          </a:p>
        </p:txBody>
      </p:sp>
      <p:pic>
        <p:nvPicPr>
          <p:cNvPr id="6" name="Inhaltsplatzhalt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5936" y="1685471"/>
            <a:ext cx="5111750" cy="3833812"/>
          </a:xfrm>
          <a:scene3d>
            <a:camera prst="orthographicFront">
              <a:rot lat="0" lon="0" rev="16200000"/>
            </a:camera>
            <a:lightRig rig="threePt" dir="t"/>
          </a:scene3d>
        </p:spPr>
      </p:pic>
      <p:sp>
        <p:nvSpPr>
          <p:cNvPr id="7" name="Textplatzhalter 6"/>
          <p:cNvSpPr>
            <a:spLocks noGrp="1"/>
          </p:cNvSpPr>
          <p:nvPr>
            <p:ph type="body" sz="half" idx="2"/>
          </p:nvPr>
        </p:nvSpPr>
        <p:spPr/>
        <p:txBody>
          <a:bodyPr/>
          <a:lstStyle/>
          <a:p>
            <a:r>
              <a:rPr lang="de-DE" dirty="0" err="1" smtClean="0"/>
              <a:t>FlashII</a:t>
            </a:r>
            <a:r>
              <a:rPr lang="de-DE" dirty="0" smtClean="0"/>
              <a:t> power supplies </a:t>
            </a:r>
            <a:r>
              <a:rPr lang="de-DE" dirty="0" err="1" smtClean="0"/>
              <a:t>are</a:t>
            </a:r>
            <a:r>
              <a:rPr lang="de-DE" dirty="0" smtClean="0"/>
              <a:t> </a:t>
            </a:r>
            <a:r>
              <a:rPr lang="de-DE" dirty="0" err="1" smtClean="0"/>
              <a:t>reused</a:t>
            </a:r>
            <a:r>
              <a:rPr lang="de-DE" dirty="0" smtClean="0"/>
              <a:t> </a:t>
            </a:r>
            <a:r>
              <a:rPr lang="de-DE" dirty="0" err="1" smtClean="0"/>
              <a:t>from</a:t>
            </a:r>
            <a:r>
              <a:rPr lang="de-DE" dirty="0" smtClean="0"/>
              <a:t> HERA</a:t>
            </a:r>
          </a:p>
          <a:p>
            <a:pPr marL="285750" indent="-285750">
              <a:buFont typeface="Arial" panose="020B0604020202020204" pitchFamily="34" charset="0"/>
              <a:buChar char="•"/>
            </a:pPr>
            <a:r>
              <a:rPr lang="de-DE" dirty="0" smtClean="0"/>
              <a:t>Analog </a:t>
            </a:r>
            <a:r>
              <a:rPr lang="de-DE" dirty="0" err="1"/>
              <a:t>r</a:t>
            </a:r>
            <a:r>
              <a:rPr lang="de-DE" dirty="0" err="1" smtClean="0"/>
              <a:t>egulation</a:t>
            </a:r>
            <a:endParaRPr lang="de-DE" dirty="0" smtClean="0"/>
          </a:p>
          <a:p>
            <a:pPr marL="285750" indent="-285750">
              <a:buFont typeface="Arial" panose="020B0604020202020204" pitchFamily="34" charset="0"/>
              <a:buChar char="•"/>
            </a:pPr>
            <a:r>
              <a:rPr lang="de-DE" dirty="0" smtClean="0"/>
              <a:t>DCCT </a:t>
            </a:r>
          </a:p>
          <a:p>
            <a:pPr marL="285750" indent="-285750">
              <a:buFont typeface="Arial" panose="020B0604020202020204" pitchFamily="34" charset="0"/>
              <a:buChar char="•"/>
            </a:pPr>
            <a:r>
              <a:rPr lang="de-DE" dirty="0" smtClean="0"/>
              <a:t>Power </a:t>
            </a:r>
            <a:r>
              <a:rPr lang="de-DE" dirty="0" err="1" smtClean="0"/>
              <a:t>part</a:t>
            </a:r>
            <a:endParaRPr lang="de-DE" dirty="0" smtClean="0"/>
          </a:p>
          <a:p>
            <a:endParaRPr lang="de-DE" dirty="0"/>
          </a:p>
          <a:p>
            <a:r>
              <a:rPr lang="de-DE" dirty="0" err="1" smtClean="0"/>
              <a:t>Renewed</a:t>
            </a:r>
            <a:r>
              <a:rPr lang="de-DE" dirty="0" smtClean="0"/>
              <a:t>:</a:t>
            </a:r>
          </a:p>
          <a:p>
            <a:pPr marL="285750" indent="-285750">
              <a:buFont typeface="Arial" panose="020B0604020202020204" pitchFamily="34" charset="0"/>
              <a:buChar char="•"/>
            </a:pPr>
            <a:r>
              <a:rPr lang="de-DE" dirty="0" smtClean="0"/>
              <a:t>PLC </a:t>
            </a:r>
            <a:r>
              <a:rPr lang="de-DE" dirty="0" err="1" smtClean="0"/>
              <a:t>master</a:t>
            </a:r>
            <a:r>
              <a:rPr lang="de-DE" dirty="0" smtClean="0"/>
              <a:t> </a:t>
            </a:r>
            <a:r>
              <a:rPr lang="de-DE" dirty="0" err="1" smtClean="0"/>
              <a:t>with</a:t>
            </a:r>
            <a:r>
              <a:rPr lang="de-DE" dirty="0" smtClean="0"/>
              <a:t> PROFI-bus </a:t>
            </a:r>
            <a:r>
              <a:rPr lang="de-DE" dirty="0" err="1" smtClean="0"/>
              <a:t>slaves</a:t>
            </a:r>
            <a:r>
              <a:rPr lang="de-DE" dirty="0" smtClean="0"/>
              <a:t> per power </a:t>
            </a:r>
            <a:r>
              <a:rPr lang="de-DE" dirty="0" err="1" smtClean="0"/>
              <a:t>supply</a:t>
            </a:r>
            <a:endParaRPr lang="de-DE" dirty="0" smtClean="0"/>
          </a:p>
          <a:p>
            <a:pPr marL="285750" indent="-285750">
              <a:buFont typeface="Arial" panose="020B0604020202020204" pitchFamily="34" charset="0"/>
              <a:buChar char="•"/>
            </a:pPr>
            <a:r>
              <a:rPr lang="de-DE" dirty="0" smtClean="0"/>
              <a:t>Power Supply </a:t>
            </a:r>
            <a:r>
              <a:rPr lang="de-DE" dirty="0" err="1" smtClean="0"/>
              <a:t>controler</a:t>
            </a:r>
            <a:endParaRPr lang="de-DE" dirty="0" smtClean="0"/>
          </a:p>
          <a:p>
            <a:pPr marL="285750" indent="-285750">
              <a:buFont typeface="Arial" panose="020B0604020202020204" pitchFamily="34" charset="0"/>
              <a:buChar char="•"/>
            </a:pPr>
            <a:r>
              <a:rPr lang="de-DE" dirty="0" err="1" smtClean="0"/>
              <a:t>Redundancy</a:t>
            </a:r>
            <a:r>
              <a:rPr lang="de-DE" dirty="0" smtClean="0"/>
              <a:t> </a:t>
            </a:r>
            <a:r>
              <a:rPr lang="de-DE" dirty="0" err="1" smtClean="0"/>
              <a:t>switch</a:t>
            </a:r>
            <a:endParaRPr lang="de-DE" dirty="0" smtClean="0"/>
          </a:p>
          <a:p>
            <a:pPr marL="285750" indent="-285750">
              <a:buFont typeface="Arial" panose="020B0604020202020204" pitchFamily="34" charset="0"/>
              <a:buChar char="•"/>
            </a:pPr>
            <a:endParaRPr lang="de-DE" dirty="0" smtClean="0"/>
          </a:p>
          <a:p>
            <a:r>
              <a:rPr lang="de-DE" dirty="0" err="1" smtClean="0"/>
              <a:t>Commissioning</a:t>
            </a:r>
            <a:r>
              <a:rPr lang="de-DE" dirty="0" smtClean="0"/>
              <a:t> </a:t>
            </a:r>
            <a:r>
              <a:rPr lang="de-DE" dirty="0" err="1" smtClean="0"/>
              <a:t>beginning</a:t>
            </a:r>
            <a:r>
              <a:rPr lang="de-DE" dirty="0" smtClean="0"/>
              <a:t> 2014</a:t>
            </a:r>
          </a:p>
          <a:p>
            <a:r>
              <a:rPr lang="de-DE" dirty="0" smtClean="0"/>
              <a:t>First </a:t>
            </a:r>
            <a:r>
              <a:rPr lang="de-DE" dirty="0" err="1" smtClean="0"/>
              <a:t>lasing</a:t>
            </a:r>
            <a:r>
              <a:rPr lang="de-DE" dirty="0" smtClean="0"/>
              <a:t> August 2014</a:t>
            </a:r>
            <a:endParaRPr lang="de-DE" dirty="0"/>
          </a:p>
          <a:p>
            <a:endParaRPr lang="de-DE" dirty="0" smtClean="0"/>
          </a:p>
          <a:p>
            <a:endParaRPr lang="de-DE" dirty="0"/>
          </a:p>
        </p:txBody>
      </p:sp>
    </p:spTree>
    <p:extLst>
      <p:ext uri="{BB962C8B-B14F-4D97-AF65-F5344CB8AC3E}">
        <p14:creationId xmlns:p14="http://schemas.microsoft.com/office/powerpoint/2010/main" val="2315832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supplies Flash</a:t>
            </a:r>
            <a:r>
              <a:rPr lang="de-DE" altLang="de-DE" dirty="0" smtClean="0">
                <a:solidFill>
                  <a:schemeClr val="accent2"/>
                </a:solidFill>
              </a:rPr>
              <a:t>.</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3534658460"/>
              </p:ext>
            </p:extLst>
          </p:nvPr>
        </p:nvGraphicFramePr>
        <p:xfrm>
          <a:off x="1473199" y="1023253"/>
          <a:ext cx="5159376" cy="4545696"/>
        </p:xfrm>
        <a:graphic>
          <a:graphicData uri="http://schemas.openxmlformats.org/drawingml/2006/table">
            <a:tbl>
              <a:tblPr>
                <a:tableStyleId>{5C22544A-7EE6-4342-B048-85BDC9FD1C3A}</a:tableStyleId>
              </a:tblPr>
              <a:tblGrid>
                <a:gridCol w="1289844"/>
                <a:gridCol w="1289844"/>
                <a:gridCol w="1289844"/>
                <a:gridCol w="1289844"/>
              </a:tblGrid>
              <a:tr h="284106">
                <a:tc gridSpan="3">
                  <a:txBody>
                    <a:bodyPr/>
                    <a:lstStyle/>
                    <a:p>
                      <a:pPr algn="l" fontAlgn="b"/>
                      <a:r>
                        <a:rPr lang="de-DE" sz="1200" u="none" strike="noStrike" dirty="0" err="1" smtClean="0">
                          <a:effectLst/>
                        </a:rPr>
                        <a:t>Normalconducting</a:t>
                      </a:r>
                      <a:r>
                        <a:rPr lang="de-DE" sz="1200" u="none" strike="noStrike" dirty="0" smtClean="0">
                          <a:effectLst/>
                        </a:rPr>
                        <a:t> </a:t>
                      </a:r>
                      <a:r>
                        <a:rPr lang="de-DE" sz="1200" u="none" strike="noStrike" dirty="0" err="1">
                          <a:effectLst/>
                        </a:rPr>
                        <a:t>main</a:t>
                      </a:r>
                      <a:r>
                        <a:rPr lang="de-DE" sz="1200" u="none" strike="noStrike" dirty="0">
                          <a:effectLst/>
                        </a:rPr>
                        <a:t> </a:t>
                      </a:r>
                      <a:r>
                        <a:rPr lang="de-DE" sz="1200" u="none" strike="noStrike" dirty="0" err="1">
                          <a:effectLst/>
                        </a:rPr>
                        <a:t>magnets</a:t>
                      </a:r>
                      <a:endParaRPr lang="de-DE" sz="1200" b="0" i="0" u="none" strike="noStrike" dirty="0">
                        <a:solidFill>
                          <a:srgbClr val="000000"/>
                        </a:solidFill>
                        <a:effectLst/>
                        <a:latin typeface="Arial"/>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l" fontAlgn="b"/>
                      <a:r>
                        <a:rPr lang="de-DE" sz="1200" u="none" strike="noStrike">
                          <a:effectLst/>
                        </a:rPr>
                        <a:t>Current</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Voltage</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Quantity</a:t>
                      </a:r>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a:effectLst/>
                        </a:rPr>
                        <a:t>200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60/120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25</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400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a:effectLst/>
                        </a:rPr>
                        <a:t>120</a:t>
                      </a:r>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a:effectLst/>
                        </a:rPr>
                        <a:t>48</a:t>
                      </a:r>
                      <a:endParaRPr lang="de-DE" sz="1200" b="0" i="0" u="none" strike="noStrike">
                        <a:solidFill>
                          <a:srgbClr val="000000"/>
                        </a:solidFill>
                        <a:effectLst/>
                        <a:latin typeface="Arial"/>
                      </a:endParaRPr>
                    </a:p>
                  </a:txBody>
                  <a:tcPr marL="9525" marR="9525" marT="9525" marB="0" anchor="b"/>
                </a:tc>
              </a:tr>
              <a:tr h="284106">
                <a:tc>
                  <a:txBody>
                    <a:bodyPr/>
                    <a:lstStyle/>
                    <a:p>
                      <a:pPr algn="r" fontAlgn="b"/>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+/-100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+/-100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Sum</a:t>
                      </a:r>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73</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gridSpan="2">
                  <a:txBody>
                    <a:bodyPr/>
                    <a:lstStyle/>
                    <a:p>
                      <a:pPr algn="l" fontAlgn="b"/>
                      <a:r>
                        <a:rPr lang="de-DE" sz="1200" u="none" strike="noStrike" dirty="0" err="1" smtClean="0">
                          <a:effectLst/>
                        </a:rPr>
                        <a:t>Superconducting</a:t>
                      </a:r>
                      <a:r>
                        <a:rPr lang="de-DE" sz="1200" u="none" strike="noStrike" dirty="0" smtClean="0">
                          <a:effectLst/>
                        </a:rPr>
                        <a:t> </a:t>
                      </a:r>
                      <a:r>
                        <a:rPr lang="de-DE" sz="1200" u="none" strike="noStrike" dirty="0" err="1">
                          <a:effectLst/>
                        </a:rPr>
                        <a:t>magnets</a:t>
                      </a:r>
                      <a:endParaRPr lang="de-DE" sz="12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Current</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Voltage</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Quantity</a:t>
                      </a:r>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a:effectLst/>
                        </a:rPr>
                        <a:t>10</a:t>
                      </a:r>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48</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gridSpan="2">
                  <a:txBody>
                    <a:bodyPr/>
                    <a:lstStyle/>
                    <a:p>
                      <a:pPr algn="l" fontAlgn="b"/>
                      <a:r>
                        <a:rPr lang="de-DE" sz="1200" u="none" strike="noStrike" dirty="0" err="1">
                          <a:effectLst/>
                        </a:rPr>
                        <a:t>Corrector</a:t>
                      </a:r>
                      <a:r>
                        <a:rPr lang="de-DE" sz="1200" u="none" strike="noStrike" dirty="0">
                          <a:effectLst/>
                        </a:rPr>
                        <a:t> </a:t>
                      </a:r>
                      <a:r>
                        <a:rPr lang="de-DE" sz="1200" u="none" strike="noStrike" dirty="0" err="1">
                          <a:effectLst/>
                        </a:rPr>
                        <a:t>magnets</a:t>
                      </a:r>
                      <a:endParaRPr lang="de-DE" sz="12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l" fontAlgn="b"/>
                      <a:r>
                        <a:rPr lang="de-DE" sz="1200" u="none" strike="noStrike">
                          <a:effectLst/>
                        </a:rPr>
                        <a:t>Current</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Voltage</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Quantity</a:t>
                      </a:r>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30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30</a:t>
                      </a: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3.5</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120</a:t>
                      </a:r>
                    </a:p>
                  </a:txBody>
                  <a:tcPr marL="9525" marR="9525" marT="9525" marB="0" anchor="b"/>
                </a:tc>
                <a:tc>
                  <a:txBody>
                    <a:bodyPr/>
                    <a:lstStyle/>
                    <a:p>
                      <a:pPr algn="r" fontAlgn="b"/>
                      <a:r>
                        <a:rPr lang="de-DE" sz="1200" b="0" i="0" u="none" strike="noStrike" dirty="0" smtClean="0">
                          <a:solidFill>
                            <a:srgbClr val="000000"/>
                          </a:solidFill>
                          <a:effectLst/>
                          <a:latin typeface="Arial"/>
                        </a:rPr>
                        <a:t>68</a:t>
                      </a: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b="0" i="0" u="none" strike="noStrike" dirty="0" err="1" smtClean="0">
                          <a:solidFill>
                            <a:srgbClr val="000000"/>
                          </a:solidFill>
                          <a:effectLst/>
                          <a:latin typeface="Arial"/>
                        </a:rPr>
                        <a:t>Sum</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98</a:t>
                      </a:r>
                      <a:endParaRPr lang="de-DE" sz="1200" b="0" i="0" u="none" strike="noStrike" dirty="0">
                        <a:solidFill>
                          <a:srgbClr val="000000"/>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35744900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supplies Flash II</a:t>
            </a:r>
            <a:r>
              <a:rPr lang="de-DE" altLang="de-DE" dirty="0" smtClean="0">
                <a:solidFill>
                  <a:schemeClr val="accent2"/>
                </a:solidFill>
              </a:rPr>
              <a:t>.</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461651997"/>
              </p:ext>
            </p:extLst>
          </p:nvPr>
        </p:nvGraphicFramePr>
        <p:xfrm>
          <a:off x="1473199" y="1023253"/>
          <a:ext cx="5159376" cy="5205087"/>
        </p:xfrm>
        <a:graphic>
          <a:graphicData uri="http://schemas.openxmlformats.org/drawingml/2006/table">
            <a:tbl>
              <a:tblPr>
                <a:tableStyleId>{5C22544A-7EE6-4342-B048-85BDC9FD1C3A}</a:tableStyleId>
              </a:tblPr>
              <a:tblGrid>
                <a:gridCol w="1289844"/>
                <a:gridCol w="1289844"/>
                <a:gridCol w="1289844"/>
                <a:gridCol w="1289844"/>
              </a:tblGrid>
              <a:tr h="284106">
                <a:tc gridSpan="3">
                  <a:txBody>
                    <a:bodyPr/>
                    <a:lstStyle/>
                    <a:p>
                      <a:pPr algn="l" fontAlgn="b"/>
                      <a:r>
                        <a:rPr lang="de-DE" sz="1200" u="none" strike="noStrike" dirty="0" err="1" smtClean="0">
                          <a:effectLst/>
                        </a:rPr>
                        <a:t>Normalconducting</a:t>
                      </a:r>
                      <a:r>
                        <a:rPr lang="de-DE" sz="1200" u="none" strike="noStrike" dirty="0" smtClean="0">
                          <a:effectLst/>
                        </a:rPr>
                        <a:t> </a:t>
                      </a:r>
                      <a:r>
                        <a:rPr lang="de-DE" sz="1200" u="none" strike="noStrike" dirty="0" err="1">
                          <a:effectLst/>
                        </a:rPr>
                        <a:t>main</a:t>
                      </a:r>
                      <a:r>
                        <a:rPr lang="de-DE" sz="1200" u="none" strike="noStrike" dirty="0">
                          <a:effectLst/>
                        </a:rPr>
                        <a:t> </a:t>
                      </a:r>
                      <a:r>
                        <a:rPr lang="de-DE" sz="1200" u="none" strike="noStrike" dirty="0" err="1">
                          <a:effectLst/>
                        </a:rPr>
                        <a:t>magnets</a:t>
                      </a:r>
                      <a:endParaRPr lang="de-DE" sz="1200" b="0" i="0" u="none" strike="noStrike" dirty="0">
                        <a:solidFill>
                          <a:srgbClr val="000000"/>
                        </a:solidFill>
                        <a:effectLst/>
                        <a:latin typeface="Arial"/>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l" fontAlgn="b"/>
                      <a:r>
                        <a:rPr lang="de-DE" sz="1200" u="none" strike="noStrike">
                          <a:effectLst/>
                        </a:rPr>
                        <a:t>Current</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Voltage</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Quantity</a:t>
                      </a:r>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a:effectLst/>
                        </a:rPr>
                        <a:t>200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60/120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25</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400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a:effectLst/>
                        </a:rPr>
                        <a:t>120</a:t>
                      </a:r>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a:effectLst/>
                        </a:rPr>
                        <a:t>48</a:t>
                      </a:r>
                      <a:endParaRPr lang="de-DE" sz="1200" b="0" i="0" u="none" strike="noStrike">
                        <a:solidFill>
                          <a:srgbClr val="000000"/>
                        </a:solidFill>
                        <a:effectLst/>
                        <a:latin typeface="Arial"/>
                      </a:endParaRPr>
                    </a:p>
                  </a:txBody>
                  <a:tcPr marL="9525" marR="9525" marT="9525" marB="0" anchor="b"/>
                </a:tc>
              </a:tr>
              <a:tr h="284106">
                <a:tc>
                  <a:txBody>
                    <a:bodyPr/>
                    <a:lstStyle/>
                    <a:p>
                      <a:pPr algn="r" fontAlgn="b"/>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+/-100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+/-100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r>
                        <a:rPr lang="de-DE" sz="1200" b="0" i="0" u="none" strike="noStrike" dirty="0" smtClean="0">
                          <a:solidFill>
                            <a:srgbClr val="000000"/>
                          </a:solidFill>
                          <a:effectLst/>
                          <a:latin typeface="Arial"/>
                        </a:rPr>
                        <a:t>Flash II</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400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90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30</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Sum</a:t>
                      </a:r>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103</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gridSpan="2">
                  <a:txBody>
                    <a:bodyPr/>
                    <a:lstStyle/>
                    <a:p>
                      <a:pPr algn="l" fontAlgn="b"/>
                      <a:r>
                        <a:rPr lang="de-DE" sz="1200" u="none" strike="noStrike" dirty="0" err="1" smtClean="0">
                          <a:effectLst/>
                        </a:rPr>
                        <a:t>Superconducting</a:t>
                      </a:r>
                      <a:r>
                        <a:rPr lang="de-DE" sz="1200" u="none" strike="noStrike" dirty="0" smtClean="0">
                          <a:effectLst/>
                        </a:rPr>
                        <a:t> </a:t>
                      </a:r>
                      <a:r>
                        <a:rPr lang="de-DE" sz="1200" u="none" strike="noStrike" dirty="0" err="1">
                          <a:effectLst/>
                        </a:rPr>
                        <a:t>magnets</a:t>
                      </a:r>
                      <a:endParaRPr lang="de-DE" sz="12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Current</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Voltage</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Quantity</a:t>
                      </a:r>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100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a:effectLst/>
                        </a:rPr>
                        <a:t>10</a:t>
                      </a:r>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48</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gridSpan="2">
                  <a:txBody>
                    <a:bodyPr/>
                    <a:lstStyle/>
                    <a:p>
                      <a:pPr algn="l" fontAlgn="b"/>
                      <a:r>
                        <a:rPr lang="de-DE" sz="1200" u="none" strike="noStrike" dirty="0" err="1">
                          <a:effectLst/>
                        </a:rPr>
                        <a:t>Corrector</a:t>
                      </a:r>
                      <a:r>
                        <a:rPr lang="de-DE" sz="1200" u="none" strike="noStrike" dirty="0">
                          <a:effectLst/>
                        </a:rPr>
                        <a:t> </a:t>
                      </a:r>
                      <a:r>
                        <a:rPr lang="de-DE" sz="1200" u="none" strike="noStrike" dirty="0" err="1">
                          <a:effectLst/>
                        </a:rPr>
                        <a:t>magnets</a:t>
                      </a:r>
                      <a:endParaRPr lang="de-DE" sz="12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l" fontAlgn="b"/>
                      <a:r>
                        <a:rPr lang="de-DE" sz="1200" u="none" strike="noStrike">
                          <a:effectLst/>
                        </a:rPr>
                        <a:t>Current</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Voltage</a:t>
                      </a:r>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u="none" strike="noStrike">
                          <a:effectLst/>
                        </a:rPr>
                        <a:t>Quantity</a:t>
                      </a:r>
                      <a:endParaRPr lang="de-DE" sz="1200" b="0" i="0" u="none" strike="noStrike">
                        <a:solidFill>
                          <a:srgbClr val="000000"/>
                        </a:solidFill>
                        <a:effectLst/>
                        <a:latin typeface="Arial"/>
                      </a:endParaRPr>
                    </a:p>
                  </a:txBody>
                  <a:tcPr marL="9525" marR="9525" marT="9525" marB="0" anchor="b"/>
                </a:tc>
              </a:tr>
              <a:tr h="284106">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30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30</a:t>
                      </a:r>
                    </a:p>
                  </a:txBody>
                  <a:tcPr marL="9525" marR="9525" marT="9525" marB="0" anchor="b"/>
                </a:tc>
              </a:tr>
              <a:tr h="284106">
                <a:tc>
                  <a:txBody>
                    <a:bodyPr/>
                    <a:lstStyle/>
                    <a:p>
                      <a:pPr algn="l" fontAlgn="b"/>
                      <a:endParaRPr lang="de-DE" sz="1200" b="0" i="0" u="none" strike="noStrike" dirty="0">
                        <a:solidFill>
                          <a:srgbClr val="000000"/>
                        </a:solidFill>
                        <a:effectLst/>
                        <a:latin typeface="+mn-lt"/>
                      </a:endParaRPr>
                    </a:p>
                  </a:txBody>
                  <a:tcPr marL="9525" marR="9525" marT="9525" marB="0" anchor="b"/>
                </a:tc>
                <a:tc>
                  <a:txBody>
                    <a:bodyPr/>
                    <a:lstStyle/>
                    <a:p>
                      <a:pPr algn="r" fontAlgn="b"/>
                      <a:r>
                        <a:rPr lang="de-DE" sz="1200" u="none" strike="noStrike" dirty="0" smtClean="0">
                          <a:effectLst/>
                        </a:rPr>
                        <a:t>3.5</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120</a:t>
                      </a:r>
                    </a:p>
                  </a:txBody>
                  <a:tcPr marL="9525" marR="9525" marT="9525" marB="0" anchor="b"/>
                </a:tc>
                <a:tc>
                  <a:txBody>
                    <a:bodyPr/>
                    <a:lstStyle/>
                    <a:p>
                      <a:pPr algn="r" fontAlgn="b"/>
                      <a:r>
                        <a:rPr lang="de-DE" sz="1200" b="0" i="0" u="none" strike="noStrike" dirty="0" smtClean="0">
                          <a:solidFill>
                            <a:srgbClr val="000000"/>
                          </a:solidFill>
                          <a:effectLst/>
                          <a:latin typeface="Arial"/>
                        </a:rPr>
                        <a:t>68</a:t>
                      </a:r>
                    </a:p>
                  </a:txBody>
                  <a:tcPr marL="9525" marR="9525" marT="9525" marB="0" anchor="b"/>
                </a:tc>
              </a:tr>
              <a:tr h="28410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de-DE" sz="1200" b="0" i="0" u="none" strike="noStrike" dirty="0" smtClean="0">
                          <a:solidFill>
                            <a:srgbClr val="000000"/>
                          </a:solidFill>
                          <a:effectLst/>
                          <a:latin typeface="+mn-lt"/>
                        </a:rPr>
                        <a:t>Flash II (</a:t>
                      </a:r>
                      <a:r>
                        <a:rPr lang="de-DE" sz="1200" b="0" i="0" u="none" strike="noStrike" dirty="0" err="1" smtClean="0">
                          <a:solidFill>
                            <a:srgbClr val="000000"/>
                          </a:solidFill>
                          <a:effectLst/>
                          <a:latin typeface="+mn-lt"/>
                        </a:rPr>
                        <a:t>former</a:t>
                      </a:r>
                      <a:r>
                        <a:rPr lang="de-DE" sz="1200" b="0" i="0" u="none" strike="noStrike" dirty="0" smtClean="0">
                          <a:solidFill>
                            <a:srgbClr val="000000"/>
                          </a:solidFill>
                          <a:effectLst/>
                          <a:latin typeface="+mn-lt"/>
                        </a:rPr>
                        <a:t> DORIS </a:t>
                      </a:r>
                      <a:r>
                        <a:rPr lang="de-DE" sz="1200" b="0" i="0" u="none" strike="noStrike" dirty="0" err="1" smtClean="0">
                          <a:solidFill>
                            <a:srgbClr val="000000"/>
                          </a:solidFill>
                          <a:effectLst/>
                          <a:latin typeface="+mn-lt"/>
                        </a:rPr>
                        <a:t>correctors</a:t>
                      </a:r>
                      <a:r>
                        <a:rPr lang="de-DE" sz="1200" b="0" i="0" u="none" strike="noStrike" dirty="0" smtClean="0">
                          <a:solidFill>
                            <a:srgbClr val="000000"/>
                          </a:solidFill>
                          <a:effectLst/>
                          <a:latin typeface="+mn-lt"/>
                        </a:rPr>
                        <a:t>)</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30</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15</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b="0" i="0" u="none" strike="noStrike" dirty="0" smtClean="0">
                          <a:solidFill>
                            <a:srgbClr val="000000"/>
                          </a:solidFill>
                          <a:effectLst/>
                          <a:latin typeface="Arial"/>
                        </a:rPr>
                        <a:t>30</a:t>
                      </a:r>
                      <a:endParaRPr lang="de-DE" sz="1200" b="0" i="0" u="none" strike="noStrike" dirty="0">
                        <a:solidFill>
                          <a:srgbClr val="000000"/>
                        </a:solidFill>
                        <a:effectLst/>
                        <a:latin typeface="Arial"/>
                      </a:endParaRPr>
                    </a:p>
                  </a:txBody>
                  <a:tcPr marL="9525" marR="9525" marT="9525" marB="0" anchor="b"/>
                </a:tc>
              </a:tr>
              <a:tr h="284106">
                <a:tc>
                  <a:txBody>
                    <a:bodyPr/>
                    <a:lstStyle/>
                    <a:p>
                      <a:pPr algn="l" fontAlgn="b"/>
                      <a:endParaRPr lang="de-DE" sz="1200" b="0" i="0" u="none" strike="noStrike" dirty="0">
                        <a:solidFill>
                          <a:srgbClr val="000000"/>
                        </a:solidFill>
                        <a:effectLst/>
                        <a:latin typeface="Arial"/>
                      </a:endParaRPr>
                    </a:p>
                  </a:txBody>
                  <a:tcPr marL="9525" marR="9525" marT="9525" marB="0" anchor="b"/>
                </a:tc>
                <a:tc>
                  <a:txBody>
                    <a:bodyPr/>
                    <a:lstStyle/>
                    <a:p>
                      <a:pPr algn="l" fontAlgn="b"/>
                      <a:endParaRPr lang="de-DE" sz="1200" b="0" i="0" u="none" strike="noStrike">
                        <a:solidFill>
                          <a:srgbClr val="000000"/>
                        </a:solidFill>
                        <a:effectLst/>
                        <a:latin typeface="Arial"/>
                      </a:endParaRPr>
                    </a:p>
                  </a:txBody>
                  <a:tcPr marL="9525" marR="9525" marT="9525" marB="0" anchor="b"/>
                </a:tc>
                <a:tc>
                  <a:txBody>
                    <a:bodyPr/>
                    <a:lstStyle/>
                    <a:p>
                      <a:pPr algn="l" fontAlgn="b"/>
                      <a:r>
                        <a:rPr lang="de-DE" sz="1200" b="0" i="0" u="none" strike="noStrike" dirty="0" err="1" smtClean="0">
                          <a:solidFill>
                            <a:srgbClr val="000000"/>
                          </a:solidFill>
                          <a:effectLst/>
                          <a:latin typeface="Arial"/>
                        </a:rPr>
                        <a:t>Sum</a:t>
                      </a:r>
                      <a:endParaRPr lang="de-DE" sz="1200" b="0" i="0" u="none" strike="noStrike" dirty="0">
                        <a:solidFill>
                          <a:srgbClr val="000000"/>
                        </a:solidFill>
                        <a:effectLst/>
                        <a:latin typeface="Arial"/>
                      </a:endParaRPr>
                    </a:p>
                  </a:txBody>
                  <a:tcPr marL="9525" marR="9525" marT="9525" marB="0" anchor="b"/>
                </a:tc>
                <a:tc>
                  <a:txBody>
                    <a:bodyPr/>
                    <a:lstStyle/>
                    <a:p>
                      <a:pPr algn="r" fontAlgn="b"/>
                      <a:r>
                        <a:rPr lang="de-DE" sz="1200" u="none" strike="noStrike" dirty="0" smtClean="0">
                          <a:effectLst/>
                        </a:rPr>
                        <a:t>128</a:t>
                      </a:r>
                      <a:endParaRPr lang="de-DE" sz="1200" b="0" i="0" u="none" strike="noStrike" dirty="0">
                        <a:solidFill>
                          <a:srgbClr val="000000"/>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2558405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5" name="Textfeld 4"/>
          <p:cNvSpPr txBox="1"/>
          <p:nvPr/>
        </p:nvSpPr>
        <p:spPr>
          <a:xfrm>
            <a:off x="2691311" y="2838118"/>
            <a:ext cx="4254498" cy="584775"/>
          </a:xfrm>
          <a:prstGeom prst="rect">
            <a:avLst/>
          </a:prstGeom>
          <a:noFill/>
        </p:spPr>
        <p:txBody>
          <a:bodyPr wrap="none" rtlCol="0">
            <a:spAutoFit/>
          </a:bodyPr>
          <a:lstStyle/>
          <a:p>
            <a:r>
              <a:rPr lang="de-DE" sz="3200" dirty="0" smtClean="0"/>
              <a:t>PETRA III + Extension</a:t>
            </a:r>
          </a:p>
        </p:txBody>
      </p:sp>
    </p:spTree>
    <p:extLst>
      <p:ext uri="{BB962C8B-B14F-4D97-AF65-F5344CB8AC3E}">
        <p14:creationId xmlns:p14="http://schemas.microsoft.com/office/powerpoint/2010/main" val="2801271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3"/>
          <p:cNvSpPr>
            <a:spLocks noGrp="1" noChangeArrowheads="1"/>
          </p:cNvSpPr>
          <p:nvPr>
            <p:ph type="title"/>
          </p:nvPr>
        </p:nvSpPr>
        <p:spPr/>
        <p:txBody>
          <a:bodyPr/>
          <a:lstStyle/>
          <a:p>
            <a:pPr eaLnBrk="1" hangingPunct="1"/>
            <a:r>
              <a:rPr lang="de-DE" altLang="de-DE" dirty="0" smtClean="0"/>
              <a:t>PETRA III</a:t>
            </a:r>
            <a:r>
              <a:rPr lang="de-DE" altLang="de-DE" dirty="0" smtClean="0">
                <a:solidFill>
                  <a:schemeClr val="accent2"/>
                </a:solidFill>
              </a:rPr>
              <a:t>.</a:t>
            </a:r>
            <a:endParaRPr lang="en-GB" altLang="de-DE" dirty="0" smtClean="0">
              <a:solidFill>
                <a:schemeClr val="accent2"/>
              </a:solidFill>
            </a:endParaRPr>
          </a:p>
        </p:txBody>
      </p:sp>
      <p:sp>
        <p:nvSpPr>
          <p:cNvPr id="10244" name="AutoShape 14" descr="https://media.desy.de/DESYmediabank/ConvertAssets/2014-07-20_RS-0073.jpg"/>
          <p:cNvSpPr>
            <a:spLocks noChangeAspect="1" noChangeArrowheads="1"/>
          </p:cNvSpPr>
          <p:nvPr/>
        </p:nvSpPr>
        <p:spPr bwMode="auto">
          <a:xfrm>
            <a:off x="155575" y="-4052888"/>
            <a:ext cx="12696825" cy="844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10245" name="AutoShape 16" descr="https://media.desy.de/DESYmediabank/ConvertAssets/2014-07-20_RS-0073.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2" name="Inhaltsplatzhalter 1"/>
          <p:cNvSpPr>
            <a:spLocks noGrp="1"/>
          </p:cNvSpPr>
          <p:nvPr>
            <p:ph idx="1"/>
          </p:nvPr>
        </p:nvSpPr>
        <p:spPr/>
        <p:txBody>
          <a:bodyPr/>
          <a:lstStyle/>
          <a:p>
            <a:endParaRPr lang="de-DE" dirty="0"/>
          </a:p>
        </p:txBody>
      </p:sp>
      <p:grpSp>
        <p:nvGrpSpPr>
          <p:cNvPr id="10" name="Group 3"/>
          <p:cNvGrpSpPr>
            <a:grpSpLocks/>
          </p:cNvGrpSpPr>
          <p:nvPr/>
        </p:nvGrpSpPr>
        <p:grpSpPr bwMode="auto">
          <a:xfrm>
            <a:off x="307975" y="968058"/>
            <a:ext cx="8515985" cy="4735512"/>
            <a:chOff x="2628000" y="1224000"/>
            <a:chExt cx="5940000" cy="3780000"/>
          </a:xfrm>
        </p:grpSpPr>
        <p:pic>
          <p:nvPicPr>
            <p:cNvPr id="11" name="Picture 1"/>
            <p:cNvPicPr>
              <a:picLocks noChangeAspect="1"/>
            </p:cNvPicPr>
            <p:nvPr/>
          </p:nvPicPr>
          <p:blipFill>
            <a:blip r:embed="rId2">
              <a:extLst>
                <a:ext uri="{28A0092B-C50C-407E-A947-70E740481C1C}">
                  <a14:useLocalDpi xmlns:a14="http://schemas.microsoft.com/office/drawing/2010/main" val="0"/>
                </a:ext>
              </a:extLst>
            </a:blip>
            <a:srcRect l="12991" t="7988" r="6622" b="21198"/>
            <a:stretch>
              <a:fillRect/>
            </a:stretch>
          </p:blipFill>
          <p:spPr bwMode="auto">
            <a:xfrm>
              <a:off x="2628000" y="1224000"/>
              <a:ext cx="5940000" cy="37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4"/>
            <p:cNvSpPr>
              <a:spLocks noChangeArrowheads="1"/>
            </p:cNvSpPr>
            <p:nvPr/>
          </p:nvSpPr>
          <p:spPr bwMode="auto">
            <a:xfrm rot="196950">
              <a:off x="3130906" y="2348179"/>
              <a:ext cx="5324072" cy="1987544"/>
            </a:xfrm>
            <a:prstGeom prst="ellipse">
              <a:avLst/>
            </a:prstGeom>
            <a:noFill/>
            <a:ln w="44450" algn="ctr">
              <a:solidFill>
                <a:srgbClr val="FF0000">
                  <a:alpha val="39999"/>
                </a:srgbClr>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grpSp>
    </p:spTree>
    <p:extLst>
      <p:ext uri="{BB962C8B-B14F-4D97-AF65-F5344CB8AC3E}">
        <p14:creationId xmlns:p14="http://schemas.microsoft.com/office/powerpoint/2010/main" val="4283843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dirty="0" smtClean="0"/>
              <a:t>PETRA III Extension hall north</a:t>
            </a:r>
            <a:r>
              <a:rPr lang="de-DE" altLang="de-DE" dirty="0" smtClean="0">
                <a:solidFill>
                  <a:schemeClr val="accent2"/>
                </a:solidFill>
              </a:rPr>
              <a:t>.</a:t>
            </a:r>
            <a:endParaRPr lang="en-US" dirty="0"/>
          </a:p>
        </p:txBody>
      </p:sp>
      <p:pic>
        <p:nvPicPr>
          <p:cNvPr id="4" name="Inhaltsplatzhalt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2575" y="1805583"/>
            <a:ext cx="4183063" cy="3137297"/>
          </a:xfrm>
        </p:spPr>
      </p:pic>
      <p:pic>
        <p:nvPicPr>
          <p:cNvPr id="7" name="Inhaltsplatzhalt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18038" y="1804988"/>
            <a:ext cx="4184650" cy="3138487"/>
          </a:xfrm>
        </p:spPr>
      </p:pic>
    </p:spTree>
    <p:extLst>
      <p:ext uri="{BB962C8B-B14F-4D97-AF65-F5344CB8AC3E}">
        <p14:creationId xmlns:p14="http://schemas.microsoft.com/office/powerpoint/2010/main" val="42626233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supplies PETRA III</a:t>
            </a:r>
            <a:r>
              <a:rPr lang="de-DE" altLang="de-DE" dirty="0" smtClean="0">
                <a:solidFill>
                  <a:schemeClr val="accent2"/>
                </a:solidFill>
              </a:rPr>
              <a:t>.</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1833355808"/>
              </p:ext>
            </p:extLst>
          </p:nvPr>
        </p:nvGraphicFramePr>
        <p:xfrm>
          <a:off x="2122716" y="947059"/>
          <a:ext cx="4484912" cy="3891045"/>
        </p:xfrm>
        <a:graphic>
          <a:graphicData uri="http://schemas.openxmlformats.org/drawingml/2006/table">
            <a:tbl>
              <a:tblPr>
                <a:tableStyleId>{5C22544A-7EE6-4342-B048-85BDC9FD1C3A}</a:tableStyleId>
              </a:tblPr>
              <a:tblGrid>
                <a:gridCol w="1121228"/>
                <a:gridCol w="1121228"/>
                <a:gridCol w="1121228"/>
                <a:gridCol w="1121228"/>
              </a:tblGrid>
              <a:tr h="227653">
                <a:tc gridSpan="3">
                  <a:txBody>
                    <a:bodyPr/>
                    <a:lstStyle/>
                    <a:p>
                      <a:pPr algn="l" fontAlgn="b"/>
                      <a:r>
                        <a:rPr lang="de-DE" sz="1000" u="none" strike="noStrike" dirty="0" err="1" smtClean="0">
                          <a:effectLst/>
                        </a:rPr>
                        <a:t>Normalconducting</a:t>
                      </a:r>
                      <a:r>
                        <a:rPr lang="de-DE" sz="1000" u="none" strike="noStrike" dirty="0" smtClean="0">
                          <a:effectLst/>
                        </a:rPr>
                        <a:t> </a:t>
                      </a:r>
                      <a:r>
                        <a:rPr lang="de-DE" sz="1000" u="none" strike="noStrike" dirty="0" err="1">
                          <a:effectLst/>
                        </a:rPr>
                        <a:t>main</a:t>
                      </a:r>
                      <a:r>
                        <a:rPr lang="de-DE" sz="1000" u="none" strike="noStrike" dirty="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Current</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r>
                        <a:rPr lang="de-DE" sz="1000" b="0" i="0" u="none" strike="noStrike" dirty="0" smtClean="0">
                          <a:solidFill>
                            <a:srgbClr val="000000"/>
                          </a:solidFill>
                          <a:effectLst/>
                          <a:latin typeface="Arial"/>
                        </a:rPr>
                        <a:t>Switch </a:t>
                      </a:r>
                      <a:r>
                        <a:rPr lang="de-DE" sz="1000" b="0" i="0" u="none" strike="noStrike" dirty="0" err="1" smtClean="0">
                          <a:solidFill>
                            <a:srgbClr val="000000"/>
                          </a:solidFill>
                          <a:effectLst/>
                          <a:latin typeface="Arial"/>
                        </a:rPr>
                        <a:t>mode</a:t>
                      </a:r>
                      <a:r>
                        <a:rPr lang="de-DE" sz="1000" b="0" i="0" u="none" strike="noStrike" dirty="0" smtClean="0">
                          <a:solidFill>
                            <a:srgbClr val="000000"/>
                          </a:solidFill>
                          <a:effectLst/>
                          <a:latin typeface="Arial"/>
                        </a:rPr>
                        <a:t> </a:t>
                      </a:r>
                      <a:r>
                        <a:rPr lang="de-DE" sz="1000" b="0" i="0" u="none" strike="noStrike" dirty="0" err="1" smtClean="0">
                          <a:solidFill>
                            <a:srgbClr val="000000"/>
                          </a:solidFill>
                          <a:effectLst/>
                          <a:latin typeface="Arial"/>
                        </a:rPr>
                        <a:t>supplies</a:t>
                      </a:r>
                      <a:endParaRPr lang="de-DE" sz="1000" b="0" i="0" u="none" strike="noStrike" dirty="0">
                        <a:solidFill>
                          <a:srgbClr val="000000"/>
                        </a:solidFill>
                        <a:effectLst/>
                        <a:latin typeface="Arial"/>
                      </a:endParaRPr>
                    </a:p>
                  </a:txBody>
                  <a:tcPr marL="9525" marR="9525" marT="9525" marB="0" anchor="b"/>
                </a:tc>
                <a:tc>
                  <a:txBody>
                    <a:bodyPr/>
                    <a:lstStyle/>
                    <a:p>
                      <a:endParaRPr lang="en-US"/>
                    </a:p>
                  </a:txBody>
                  <a:tcPr marL="9525" marR="9525" marT="9525" marB="0" anchor="b"/>
                </a:tc>
                <a:tc>
                  <a:txBody>
                    <a:bodyPr/>
                    <a:lstStyle/>
                    <a:p>
                      <a:endParaRPr lang="en-US"/>
                    </a:p>
                  </a:txBody>
                  <a:tcPr marL="9525" marR="9525" marT="9525" marB="0" anchor="b"/>
                </a:tc>
                <a:tc>
                  <a:txBody>
                    <a:bodyPr/>
                    <a:lstStyle/>
                    <a:p>
                      <a:endParaRPr lang="en-US"/>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+/- 55</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110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a:effectLst/>
                        </a:rPr>
                        <a:t>200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130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58</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400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100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65</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b="0" i="0" u="none" strike="noStrike" dirty="0" err="1" smtClean="0">
                          <a:solidFill>
                            <a:srgbClr val="000000"/>
                          </a:solidFill>
                          <a:effectLst/>
                          <a:latin typeface="Arial"/>
                        </a:rPr>
                        <a:t>Sum</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363</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endParaRPr lang="de-DE" sz="1000" b="0" i="0" u="none" strike="noStrike">
                        <a:solidFill>
                          <a:srgbClr val="000000"/>
                        </a:solidFill>
                        <a:effectLst/>
                        <a:latin typeface="Arial"/>
                      </a:endParaRPr>
                    </a:p>
                  </a:txBody>
                  <a:tcPr marL="9525" marR="9525" marT="9525" marB="0" anchor="b"/>
                </a:tc>
                <a:tc>
                  <a:txBody>
                    <a:bodyPr/>
                    <a:lstStyle/>
                    <a:p>
                      <a:pPr algn="r" fontAlgn="b"/>
                      <a:endParaRPr lang="de-DE" sz="1000" b="0" i="0" u="none" strike="noStrike" dirty="0">
                        <a:solidFill>
                          <a:srgbClr val="000000"/>
                        </a:solidFill>
                        <a:effectLst/>
                        <a:latin typeface="Arial"/>
                      </a:endParaRPr>
                    </a:p>
                  </a:txBody>
                  <a:tcPr marL="9525" marR="9525" marT="9525" marB="0" anchor="b"/>
                </a:tc>
                <a:tc>
                  <a:txBody>
                    <a:bodyPr/>
                    <a:lstStyle/>
                    <a:p>
                      <a:pPr algn="r" fontAlgn="b"/>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r>
                        <a:rPr lang="de-DE" sz="1000" b="0" i="0" u="none" strike="noStrike" dirty="0" smtClean="0">
                          <a:solidFill>
                            <a:srgbClr val="000000"/>
                          </a:solidFill>
                          <a:effectLst/>
                          <a:latin typeface="Arial"/>
                        </a:rPr>
                        <a:t>SCR </a:t>
                      </a:r>
                      <a:r>
                        <a:rPr lang="de-DE" sz="1000" b="0" i="0" u="none" strike="noStrike" dirty="0" err="1" smtClean="0">
                          <a:solidFill>
                            <a:srgbClr val="000000"/>
                          </a:solidFill>
                          <a:effectLst/>
                          <a:latin typeface="Arial"/>
                        </a:rPr>
                        <a:t>supplies</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600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err="1" smtClean="0">
                          <a:solidFill>
                            <a:srgbClr val="000000"/>
                          </a:solidFill>
                          <a:effectLst/>
                          <a:latin typeface="Arial"/>
                        </a:rPr>
                        <a:t>Up</a:t>
                      </a:r>
                      <a:r>
                        <a:rPr lang="de-DE" sz="1000" b="0" i="0" u="none" strike="noStrike" dirty="0" smtClean="0">
                          <a:solidFill>
                            <a:srgbClr val="000000"/>
                          </a:solidFill>
                          <a:effectLst/>
                          <a:latin typeface="Arial"/>
                        </a:rPr>
                        <a:t> </a:t>
                      </a:r>
                      <a:r>
                        <a:rPr lang="de-DE" sz="1000" b="0" i="0" u="none" strike="noStrike" dirty="0" err="1" smtClean="0">
                          <a:solidFill>
                            <a:srgbClr val="000000"/>
                          </a:solidFill>
                          <a:effectLst/>
                          <a:latin typeface="Arial"/>
                        </a:rPr>
                        <a:t>to</a:t>
                      </a:r>
                      <a:r>
                        <a:rPr lang="de-DE" sz="1000" b="0" i="0" u="none" strike="noStrike" dirty="0" smtClean="0">
                          <a:solidFill>
                            <a:srgbClr val="000000"/>
                          </a:solidFill>
                          <a:effectLst/>
                          <a:latin typeface="Arial"/>
                        </a:rPr>
                        <a:t> 500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10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gridSpan="2">
                  <a:txBody>
                    <a:bodyPr/>
                    <a:lstStyle/>
                    <a:p>
                      <a:pPr algn="l" fontAlgn="b"/>
                      <a:r>
                        <a:rPr lang="de-DE" sz="1000" u="none" strike="noStrike" dirty="0" err="1">
                          <a:effectLst/>
                        </a:rPr>
                        <a:t>Corrector</a:t>
                      </a:r>
                      <a:r>
                        <a:rPr lang="de-DE" sz="1000" u="none" strike="noStrike" dirty="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dirty="0" err="1">
                          <a:effectLst/>
                        </a:rPr>
                        <a:t>Current</a:t>
                      </a:r>
                      <a:endParaRPr lang="de-DE" sz="1000" b="0" i="0" u="none" strike="noStrike" dirty="0">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10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40 </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300</a:t>
                      </a:r>
                    </a:p>
                  </a:txBody>
                  <a:tcPr marL="9525" marR="9525" marT="9525" marB="0" anchor="b"/>
                </a:tc>
              </a:tr>
              <a:tr h="161574">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60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b="0" i="0" u="none" strike="noStrike" dirty="0" err="1" smtClean="0">
                          <a:solidFill>
                            <a:srgbClr val="000000"/>
                          </a:solidFill>
                          <a:effectLst/>
                          <a:latin typeface="Arial"/>
                        </a:rPr>
                        <a:t>Sum</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360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dirty="0">
                        <a:solidFill>
                          <a:srgbClr val="000000"/>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4811140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supplies PETRA III </a:t>
            </a:r>
            <a:r>
              <a:rPr lang="en-US" dirty="0" err="1" smtClean="0"/>
              <a:t>Extention</a:t>
            </a:r>
            <a:r>
              <a:rPr lang="en-US" dirty="0" smtClean="0"/>
              <a:t> (ordered)</a:t>
            </a:r>
            <a:r>
              <a:rPr lang="de-DE" altLang="de-DE" dirty="0" smtClean="0">
                <a:solidFill>
                  <a:schemeClr val="accent2"/>
                </a:solidFill>
              </a:rPr>
              <a:t>.</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2211548472"/>
              </p:ext>
            </p:extLst>
          </p:nvPr>
        </p:nvGraphicFramePr>
        <p:xfrm>
          <a:off x="2122716" y="947059"/>
          <a:ext cx="4484912" cy="3208086"/>
        </p:xfrm>
        <a:graphic>
          <a:graphicData uri="http://schemas.openxmlformats.org/drawingml/2006/table">
            <a:tbl>
              <a:tblPr>
                <a:tableStyleId>{5C22544A-7EE6-4342-B048-85BDC9FD1C3A}</a:tableStyleId>
              </a:tblPr>
              <a:tblGrid>
                <a:gridCol w="1121228"/>
                <a:gridCol w="1121228"/>
                <a:gridCol w="1121228"/>
                <a:gridCol w="1121228"/>
              </a:tblGrid>
              <a:tr h="227653">
                <a:tc gridSpan="3">
                  <a:txBody>
                    <a:bodyPr/>
                    <a:lstStyle/>
                    <a:p>
                      <a:pPr algn="l" fontAlgn="b"/>
                      <a:r>
                        <a:rPr lang="de-DE" sz="1000" u="none" strike="noStrike" dirty="0" err="1" smtClean="0">
                          <a:effectLst/>
                        </a:rPr>
                        <a:t>Normalconducting</a:t>
                      </a:r>
                      <a:r>
                        <a:rPr lang="de-DE" sz="1000" u="none" strike="noStrike" dirty="0" smtClean="0">
                          <a:effectLst/>
                        </a:rPr>
                        <a:t> </a:t>
                      </a:r>
                      <a:r>
                        <a:rPr lang="de-DE" sz="1000" u="none" strike="noStrike" dirty="0" err="1">
                          <a:effectLst/>
                        </a:rPr>
                        <a:t>main</a:t>
                      </a:r>
                      <a:r>
                        <a:rPr lang="de-DE" sz="1000" u="none" strike="noStrike" dirty="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Current</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r>
                        <a:rPr lang="de-DE" sz="1000" b="0" i="0" u="none" strike="noStrike" dirty="0" smtClean="0">
                          <a:solidFill>
                            <a:srgbClr val="000000"/>
                          </a:solidFill>
                          <a:effectLst/>
                          <a:latin typeface="Arial"/>
                        </a:rPr>
                        <a:t>Switch </a:t>
                      </a:r>
                      <a:r>
                        <a:rPr lang="de-DE" sz="1000" b="0" i="0" u="none" strike="noStrike" dirty="0" err="1" smtClean="0">
                          <a:solidFill>
                            <a:srgbClr val="000000"/>
                          </a:solidFill>
                          <a:effectLst/>
                          <a:latin typeface="Arial"/>
                        </a:rPr>
                        <a:t>mode</a:t>
                      </a:r>
                      <a:r>
                        <a:rPr lang="de-DE" sz="1000" b="0" i="0" u="none" strike="noStrike" dirty="0" smtClean="0">
                          <a:solidFill>
                            <a:srgbClr val="000000"/>
                          </a:solidFill>
                          <a:effectLst/>
                          <a:latin typeface="Arial"/>
                        </a:rPr>
                        <a:t> </a:t>
                      </a:r>
                      <a:r>
                        <a:rPr lang="de-DE" sz="1000" b="0" i="0" u="none" strike="noStrike" dirty="0" err="1" smtClean="0">
                          <a:solidFill>
                            <a:srgbClr val="000000"/>
                          </a:solidFill>
                          <a:effectLst/>
                          <a:latin typeface="Arial"/>
                        </a:rPr>
                        <a:t>supplies</a:t>
                      </a:r>
                      <a:endParaRPr lang="de-DE" sz="1000" b="0" i="0" u="none" strike="noStrike" dirty="0">
                        <a:solidFill>
                          <a:srgbClr val="000000"/>
                        </a:solidFill>
                        <a:effectLst/>
                        <a:latin typeface="Arial"/>
                      </a:endParaRPr>
                    </a:p>
                  </a:txBody>
                  <a:tcPr marL="9525" marR="9525" marT="9525" marB="0" anchor="b"/>
                </a:tc>
                <a:tc>
                  <a:txBody>
                    <a:bodyPr/>
                    <a:lstStyle/>
                    <a:p>
                      <a:endParaRPr lang="en-US" dirty="0"/>
                    </a:p>
                  </a:txBody>
                  <a:tcPr marL="9525" marR="9525" marT="9525" marB="0" anchor="b"/>
                </a:tc>
                <a:tc>
                  <a:txBody>
                    <a:bodyPr/>
                    <a:lstStyle/>
                    <a:p>
                      <a:endParaRPr lang="en-US"/>
                    </a:p>
                  </a:txBody>
                  <a:tcPr marL="9525" marR="9525" marT="9525" marB="0" anchor="b"/>
                </a:tc>
                <a:tc>
                  <a:txBody>
                    <a:bodyPr/>
                    <a:lstStyle/>
                    <a:p>
                      <a:endParaRPr lang="en-US"/>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a:effectLst/>
                        </a:rPr>
                        <a:t>200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38</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600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38</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b="0" i="0" u="none" strike="noStrike" dirty="0" err="1" smtClean="0">
                          <a:solidFill>
                            <a:srgbClr val="000000"/>
                          </a:solidFill>
                          <a:effectLst/>
                          <a:latin typeface="Arial"/>
                        </a:rPr>
                        <a:t>Sum</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76</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endParaRPr lang="de-DE" sz="1000" b="0" i="0" u="none" strike="noStrike">
                        <a:solidFill>
                          <a:srgbClr val="000000"/>
                        </a:solidFill>
                        <a:effectLst/>
                        <a:latin typeface="Arial"/>
                      </a:endParaRPr>
                    </a:p>
                  </a:txBody>
                  <a:tcPr marL="9525" marR="9525" marT="9525" marB="0" anchor="b"/>
                </a:tc>
                <a:tc>
                  <a:txBody>
                    <a:bodyPr/>
                    <a:lstStyle/>
                    <a:p>
                      <a:pPr algn="r" fontAlgn="b"/>
                      <a:endParaRPr lang="de-DE" sz="1000" b="0" i="0" u="none" strike="noStrike" dirty="0">
                        <a:solidFill>
                          <a:srgbClr val="000000"/>
                        </a:solidFill>
                        <a:effectLst/>
                        <a:latin typeface="Arial"/>
                      </a:endParaRPr>
                    </a:p>
                  </a:txBody>
                  <a:tcPr marL="9525" marR="9525" marT="9525" marB="0" anchor="b"/>
                </a:tc>
                <a:tc>
                  <a:txBody>
                    <a:bodyPr/>
                    <a:lstStyle/>
                    <a:p>
                      <a:pPr algn="r" fontAlgn="b"/>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l" fontAlgn="b"/>
                      <a:endParaRPr lang="de-DE" sz="1000" b="0" i="0" u="none" strike="noStrike" dirty="0">
                        <a:solidFill>
                          <a:srgbClr val="000000"/>
                        </a:solidFill>
                        <a:effectLst/>
                        <a:latin typeface="Arial"/>
                      </a:endParaRPr>
                    </a:p>
                  </a:txBody>
                  <a:tcPr marL="9525" marR="9525" marT="9525" marB="0" anchor="b"/>
                </a:tc>
              </a:tr>
              <a:tr h="227653">
                <a:tc gridSpan="2">
                  <a:txBody>
                    <a:bodyPr/>
                    <a:lstStyle/>
                    <a:p>
                      <a:pPr algn="l" fontAlgn="b"/>
                      <a:r>
                        <a:rPr lang="de-DE" sz="1000" u="none" strike="noStrike" dirty="0" err="1">
                          <a:effectLst/>
                        </a:rPr>
                        <a:t>Corrector</a:t>
                      </a:r>
                      <a:r>
                        <a:rPr lang="de-DE" sz="1000" u="none" strike="noStrike" dirty="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dirty="0" err="1">
                          <a:effectLst/>
                        </a:rPr>
                        <a:t>Current</a:t>
                      </a:r>
                      <a:endParaRPr lang="de-DE" sz="1000" b="0" i="0" u="none" strike="noStrike" dirty="0">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10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40 </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40</a:t>
                      </a:r>
                    </a:p>
                  </a:txBody>
                  <a:tcPr marL="9525" marR="9525" marT="9525" marB="0" anchor="b"/>
                </a:tc>
              </a:tr>
              <a:tr h="161574">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60</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b="0" i="0" u="none" strike="noStrike" dirty="0" smtClean="0">
                          <a:solidFill>
                            <a:srgbClr val="000000"/>
                          </a:solidFill>
                          <a:effectLst/>
                          <a:latin typeface="Arial"/>
                        </a:rPr>
                        <a:t>10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b="0" i="0" u="none" strike="noStrike" dirty="0" err="1" smtClean="0">
                          <a:solidFill>
                            <a:srgbClr val="000000"/>
                          </a:solidFill>
                          <a:effectLst/>
                          <a:latin typeface="Arial"/>
                        </a:rPr>
                        <a:t>Sum</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smtClean="0">
                          <a:effectLst/>
                        </a:rPr>
                        <a:t>50</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dirty="0">
                        <a:solidFill>
                          <a:srgbClr val="000000"/>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4101458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PETRA III Extension power supplies</a:t>
            </a:r>
            <a:r>
              <a:rPr lang="de-DE" altLang="de-DE" dirty="0" smtClean="0">
                <a:solidFill>
                  <a:schemeClr val="accent2"/>
                </a:solidFill>
              </a:rPr>
              <a:t>.</a:t>
            </a:r>
            <a:endParaRPr lang="en-US"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7523" y="977900"/>
            <a:ext cx="6390217" cy="4792663"/>
          </a:xfrm>
        </p:spPr>
      </p:pic>
    </p:spTree>
    <p:extLst>
      <p:ext uri="{BB962C8B-B14F-4D97-AF65-F5344CB8AC3E}">
        <p14:creationId xmlns:p14="http://schemas.microsoft.com/office/powerpoint/2010/main" val="25332110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altLang="de-DE" dirty="0" smtClean="0"/>
              <a:t>Structure</a:t>
            </a:r>
            <a:r>
              <a:rPr lang="de-DE" altLang="de-DE" dirty="0" smtClean="0">
                <a:solidFill>
                  <a:schemeClr val="accent2"/>
                </a:solidFill>
              </a:rPr>
              <a:t>.</a:t>
            </a:r>
            <a:endParaRPr lang="de-DE" dirty="0"/>
          </a:p>
        </p:txBody>
      </p:sp>
      <p:sp>
        <p:nvSpPr>
          <p:cNvPr id="3" name="Untertitel 2"/>
          <p:cNvSpPr>
            <a:spLocks noGrp="1"/>
          </p:cNvSpPr>
          <p:nvPr>
            <p:ph type="subTitle" idx="1"/>
          </p:nvPr>
        </p:nvSpPr>
        <p:spPr>
          <a:xfrm>
            <a:off x="292100" y="1363663"/>
            <a:ext cx="8520113" cy="4424887"/>
          </a:xfrm>
        </p:spPr>
        <p:txBody>
          <a:bodyPr/>
          <a:lstStyle/>
          <a:p>
            <a:pPr marL="342900" indent="-342900">
              <a:buFont typeface="Arial" panose="020B0604020202020204" pitchFamily="34" charset="0"/>
              <a:buChar char="•"/>
            </a:pPr>
            <a:r>
              <a:rPr lang="en-US" dirty="0" smtClean="0"/>
              <a:t>Overview of Accelerators</a:t>
            </a:r>
          </a:p>
          <a:p>
            <a:pPr marL="971550" lvl="1" indent="-342900">
              <a:buFont typeface="Arial" panose="020B0604020202020204" pitchFamily="34" charset="0"/>
              <a:buChar char="•"/>
            </a:pPr>
            <a:r>
              <a:rPr lang="en-US" dirty="0" smtClean="0"/>
              <a:t>FLASH/ FLASH II</a:t>
            </a:r>
          </a:p>
          <a:p>
            <a:pPr marL="971550" lvl="1" indent="-342900">
              <a:buFont typeface="Arial" panose="020B0604020202020204" pitchFamily="34" charset="0"/>
              <a:buChar char="•"/>
            </a:pPr>
            <a:r>
              <a:rPr lang="en-US" dirty="0" smtClean="0"/>
              <a:t>PETRA III / PETRA III Extension</a:t>
            </a:r>
          </a:p>
          <a:p>
            <a:pPr marL="971550" lvl="1" indent="-342900">
              <a:buFont typeface="Arial" panose="020B0604020202020204" pitchFamily="34" charset="0"/>
              <a:buChar char="•"/>
            </a:pPr>
            <a:r>
              <a:rPr lang="en-US" dirty="0" smtClean="0"/>
              <a:t>XFEL</a:t>
            </a:r>
            <a:endParaRPr lang="de-DE" dirty="0" smtClean="0"/>
          </a:p>
          <a:p>
            <a:pPr marL="342900" indent="-342900">
              <a:buFont typeface="Arial" panose="020B0604020202020204" pitchFamily="34" charset="0"/>
              <a:buChar char="•"/>
            </a:pPr>
            <a:r>
              <a:rPr lang="de-DE" dirty="0" err="1" smtClean="0"/>
              <a:t>Specification</a:t>
            </a:r>
            <a:endParaRPr lang="de-DE" dirty="0" smtClean="0"/>
          </a:p>
          <a:p>
            <a:pPr marL="342900" indent="-342900">
              <a:buFont typeface="Arial" panose="020B0604020202020204" pitchFamily="34" charset="0"/>
              <a:buChar char="•"/>
            </a:pPr>
            <a:endParaRPr lang="de-DE" dirty="0" smtClean="0"/>
          </a:p>
          <a:p>
            <a:pPr marL="342900" indent="-342900">
              <a:buFont typeface="Arial" panose="020B0604020202020204" pitchFamily="34" charset="0"/>
              <a:buChar char="•"/>
            </a:pPr>
            <a:endParaRPr lang="en-US" dirty="0" smtClean="0"/>
          </a:p>
          <a:p>
            <a:endParaRPr lang="de-DE" dirty="0"/>
          </a:p>
          <a:p>
            <a:endParaRPr lang="de-DE" dirty="0"/>
          </a:p>
        </p:txBody>
      </p:sp>
    </p:spTree>
    <p:extLst>
      <p:ext uri="{BB962C8B-B14F-4D97-AF65-F5344CB8AC3E}">
        <p14:creationId xmlns:p14="http://schemas.microsoft.com/office/powerpoint/2010/main" val="4152949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Redundancy</a:t>
            </a:r>
            <a:r>
              <a:rPr lang="de-DE" dirty="0" smtClean="0"/>
              <a:t> </a:t>
            </a:r>
            <a:r>
              <a:rPr lang="de-DE" dirty="0" err="1" smtClean="0"/>
              <a:t>system</a:t>
            </a:r>
            <a:r>
              <a:rPr lang="de-DE" altLang="de-DE" dirty="0" smtClean="0">
                <a:solidFill>
                  <a:schemeClr val="accent2"/>
                </a:solidFill>
              </a:rPr>
              <a:t>.</a:t>
            </a:r>
            <a:endParaRPr lang="de-DE" dirty="0"/>
          </a:p>
        </p:txBody>
      </p:sp>
      <p:pic>
        <p:nvPicPr>
          <p:cNvPr id="7" name="Inhaltsplatzhalt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68061" y="1065354"/>
            <a:ext cx="4183063" cy="3137297"/>
          </a:xfrm>
        </p:spPr>
      </p:pic>
      <p:pic>
        <p:nvPicPr>
          <p:cNvPr id="8" name="Inhaltsplatzhalt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27402" y="1020763"/>
            <a:ext cx="3594496" cy="4792662"/>
          </a:xfrm>
        </p:spPr>
      </p:pic>
      <p:sp>
        <p:nvSpPr>
          <p:cNvPr id="9" name="Textfeld 8"/>
          <p:cNvSpPr txBox="1"/>
          <p:nvPr/>
        </p:nvSpPr>
        <p:spPr>
          <a:xfrm>
            <a:off x="232229" y="4373526"/>
            <a:ext cx="4281714" cy="2308324"/>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t>For a group of power supplies a spare power supply will be installed.</a:t>
            </a:r>
          </a:p>
          <a:p>
            <a:pPr marL="285750" indent="-285750">
              <a:buFont typeface="Arial" panose="020B0604020202020204" pitchFamily="34" charset="0"/>
              <a:buChar char="•"/>
            </a:pPr>
            <a:r>
              <a:rPr lang="en-US" altLang="en-US" dirty="0"/>
              <a:t>In case of failure the shift crew detects the failure. </a:t>
            </a:r>
            <a:endParaRPr lang="en-US" altLang="en-US" dirty="0" smtClean="0"/>
          </a:p>
          <a:p>
            <a:pPr marL="285750" indent="-285750">
              <a:buFont typeface="Arial" panose="020B0604020202020204" pitchFamily="34" charset="0"/>
              <a:buChar char="•"/>
            </a:pPr>
            <a:r>
              <a:rPr lang="en-US" altLang="en-US" dirty="0" smtClean="0"/>
              <a:t>The </a:t>
            </a:r>
            <a:r>
              <a:rPr lang="en-US" altLang="en-US" dirty="0"/>
              <a:t>shift crew tries to reset the power supply. </a:t>
            </a:r>
            <a:r>
              <a:rPr lang="en-US" altLang="en-US" dirty="0" smtClean="0"/>
              <a:t>If </a:t>
            </a:r>
            <a:r>
              <a:rPr lang="en-US" altLang="en-US" dirty="0"/>
              <a:t>not successful, switch over to the spare PS</a:t>
            </a:r>
            <a:r>
              <a:rPr lang="en-US" altLang="en-US" dirty="0" smtClean="0"/>
              <a:t>.</a:t>
            </a:r>
            <a:endParaRPr lang="en-US" altLang="en-US" dirty="0"/>
          </a:p>
          <a:p>
            <a:pPr marL="285750" indent="-285750">
              <a:buFont typeface="Arial" panose="020B0604020202020204" pitchFamily="34" charset="0"/>
              <a:buChar char="•"/>
            </a:pPr>
            <a:r>
              <a:rPr lang="en-US" altLang="en-US" dirty="0"/>
              <a:t>Within few minutes the machine can restart to operate.</a:t>
            </a:r>
          </a:p>
        </p:txBody>
      </p:sp>
    </p:spTree>
    <p:extLst>
      <p:ext uri="{BB962C8B-B14F-4D97-AF65-F5344CB8AC3E}">
        <p14:creationId xmlns:p14="http://schemas.microsoft.com/office/powerpoint/2010/main" val="2347684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5" name="Textfeld 4"/>
          <p:cNvSpPr txBox="1"/>
          <p:nvPr/>
        </p:nvSpPr>
        <p:spPr>
          <a:xfrm>
            <a:off x="4051760" y="2838118"/>
            <a:ext cx="1210588" cy="584775"/>
          </a:xfrm>
          <a:prstGeom prst="rect">
            <a:avLst/>
          </a:prstGeom>
          <a:noFill/>
        </p:spPr>
        <p:txBody>
          <a:bodyPr wrap="none" rtlCol="0">
            <a:spAutoFit/>
          </a:bodyPr>
          <a:lstStyle/>
          <a:p>
            <a:r>
              <a:rPr lang="de-DE" sz="3200" dirty="0" smtClean="0"/>
              <a:t>XFEL</a:t>
            </a:r>
          </a:p>
        </p:txBody>
      </p:sp>
    </p:spTree>
    <p:extLst>
      <p:ext uri="{BB962C8B-B14F-4D97-AF65-F5344CB8AC3E}">
        <p14:creationId xmlns:p14="http://schemas.microsoft.com/office/powerpoint/2010/main" val="3255762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XFEL</a:t>
            </a:r>
            <a:r>
              <a:rPr lang="de-DE" altLang="de-DE" dirty="0">
                <a:solidFill>
                  <a:schemeClr val="accent2"/>
                </a:solidFill>
              </a:rPr>
              <a:t>.</a:t>
            </a:r>
            <a:endParaRPr lang="de-DE" dirty="0"/>
          </a:p>
        </p:txBody>
      </p:sp>
      <p:pic>
        <p:nvPicPr>
          <p:cNvPr id="4100" name="Picture 4" descr="http://www.xfel.eu/sites/site_xfel-gmbh/content/e63619/e79555/XFEL_Luftbild_2014_1diagonal_50x30_rgb_e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69" y="1204237"/>
            <a:ext cx="8608706" cy="531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317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Location of magnet power supplies</a:t>
            </a:r>
            <a:r>
              <a:rPr lang="de-DE" altLang="de-DE" dirty="0">
                <a:solidFill>
                  <a:schemeClr val="accent2"/>
                </a:solidFill>
              </a:rPr>
              <a:t>.</a:t>
            </a:r>
            <a:endParaRPr lang="en-US" dirty="0"/>
          </a:p>
        </p:txBody>
      </p:sp>
      <p:sp>
        <p:nvSpPr>
          <p:cNvPr id="3" name="Inhaltsplatzhalter 2"/>
          <p:cNvSpPr>
            <a:spLocks noGrp="1"/>
          </p:cNvSpPr>
          <p:nvPr>
            <p:ph idx="1"/>
          </p:nvPr>
        </p:nvSpPr>
        <p:spPr/>
        <p:txBody>
          <a:bodyPr/>
          <a:lstStyle/>
          <a:p>
            <a:endParaRPr lang="en-US" dirty="0"/>
          </a:p>
        </p:txBody>
      </p:sp>
      <p:pic>
        <p:nvPicPr>
          <p:cNvPr id="48130" name="Picture 2" descr="http://www.xfel.eu/sites/site_xfel-gmbh/content/e63619/e79555/XFEL_Luftbild_2014_1diagonal_50x30_rgb_e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173162"/>
            <a:ext cx="8772525" cy="541972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 Verbindung mit Pfeil 4"/>
          <p:cNvCxnSpPr/>
          <p:nvPr/>
        </p:nvCxnSpPr>
        <p:spPr bwMode="auto">
          <a:xfrm flipV="1">
            <a:off x="6457950" y="5019675"/>
            <a:ext cx="276225" cy="685800"/>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 name="Gerade Verbindung mit Pfeil 6"/>
          <p:cNvCxnSpPr/>
          <p:nvPr/>
        </p:nvCxnSpPr>
        <p:spPr bwMode="auto">
          <a:xfrm flipV="1">
            <a:off x="3076575" y="3705225"/>
            <a:ext cx="276225" cy="685800"/>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8" name="Gerade Verbindung mit Pfeil 7"/>
          <p:cNvCxnSpPr/>
          <p:nvPr/>
        </p:nvCxnSpPr>
        <p:spPr bwMode="auto">
          <a:xfrm flipV="1">
            <a:off x="2171700" y="3362325"/>
            <a:ext cx="276225" cy="685800"/>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9" name="Gerade Verbindung mit Pfeil 8"/>
          <p:cNvCxnSpPr/>
          <p:nvPr/>
        </p:nvCxnSpPr>
        <p:spPr bwMode="auto">
          <a:xfrm flipV="1">
            <a:off x="2033587" y="3197225"/>
            <a:ext cx="276225" cy="685800"/>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0" name="Gerade Verbindung mit Pfeil 9"/>
          <p:cNvCxnSpPr/>
          <p:nvPr/>
        </p:nvCxnSpPr>
        <p:spPr bwMode="auto">
          <a:xfrm flipV="1">
            <a:off x="1647825" y="3197225"/>
            <a:ext cx="276225" cy="685800"/>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1" name="Gerade Verbindung mit Pfeil 10"/>
          <p:cNvCxnSpPr/>
          <p:nvPr/>
        </p:nvCxnSpPr>
        <p:spPr bwMode="auto">
          <a:xfrm flipH="1">
            <a:off x="1595437" y="2286000"/>
            <a:ext cx="576263" cy="438150"/>
          </a:xfrm>
          <a:prstGeom prst="straightConnector1">
            <a:avLst/>
          </a:prstGeom>
          <a:noFill/>
          <a:ln w="508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Tree>
    <p:extLst>
      <p:ext uri="{BB962C8B-B14F-4D97-AF65-F5344CB8AC3E}">
        <p14:creationId xmlns:p14="http://schemas.microsoft.com/office/powerpoint/2010/main" val="2278542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Injector</a:t>
            </a:r>
            <a:r>
              <a:rPr lang="de-DE" dirty="0" smtClean="0"/>
              <a:t> </a:t>
            </a:r>
            <a:r>
              <a:rPr lang="de-DE" dirty="0" err="1" smtClean="0"/>
              <a:t>complex</a:t>
            </a:r>
            <a:r>
              <a:rPr lang="de-DE" altLang="de-DE" dirty="0">
                <a:solidFill>
                  <a:schemeClr val="accent2"/>
                </a:solidFill>
              </a:rPr>
              <a:t>.</a:t>
            </a:r>
            <a:endParaRPr lang="de-DE" dirty="0"/>
          </a:p>
        </p:txBody>
      </p:sp>
      <p:sp>
        <p:nvSpPr>
          <p:cNvPr id="3" name="Inhaltsplatzhalter 2"/>
          <p:cNvSpPr>
            <a:spLocks noGrp="1"/>
          </p:cNvSpPr>
          <p:nvPr>
            <p:ph idx="1"/>
          </p:nvPr>
        </p:nvSpPr>
        <p:spPr/>
        <p:txBody>
          <a:bodyPr/>
          <a:lstStyle/>
          <a:p>
            <a:endParaRPr lang="de-DE"/>
          </a:p>
        </p:txBody>
      </p:sp>
      <p:pic>
        <p:nvPicPr>
          <p:cNvPr id="4" name="Picture 4" descr="http://www.xfel.eu/sites/site_xfel-gmbh/content/e63619/e65514/european-xfel-site-desy-bahrenfeld-injector-complex_e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372" y="854602"/>
            <a:ext cx="8253640" cy="5502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6487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First hanging modules</a:t>
            </a:r>
            <a:r>
              <a:rPr lang="de-DE" altLang="de-DE" dirty="0">
                <a:solidFill>
                  <a:schemeClr val="accent2"/>
                </a:solidFill>
              </a:rPr>
              <a:t>.</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1381" y="1588294"/>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646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supplies XFEL</a:t>
            </a:r>
            <a:r>
              <a:rPr lang="de-DE" altLang="de-DE" dirty="0">
                <a:solidFill>
                  <a:schemeClr val="accent2"/>
                </a:solidFill>
              </a:rPr>
              <a:t>.</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3930829557"/>
              </p:ext>
            </p:extLst>
          </p:nvPr>
        </p:nvGraphicFramePr>
        <p:xfrm>
          <a:off x="2122716" y="947059"/>
          <a:ext cx="4484912" cy="5236019"/>
        </p:xfrm>
        <a:graphic>
          <a:graphicData uri="http://schemas.openxmlformats.org/drawingml/2006/table">
            <a:tbl>
              <a:tblPr>
                <a:tableStyleId>{5C22544A-7EE6-4342-B048-85BDC9FD1C3A}</a:tableStyleId>
              </a:tblPr>
              <a:tblGrid>
                <a:gridCol w="1121228"/>
                <a:gridCol w="1121228"/>
                <a:gridCol w="1121228"/>
                <a:gridCol w="1121228"/>
              </a:tblGrid>
              <a:tr h="227653">
                <a:tc gridSpan="3">
                  <a:txBody>
                    <a:bodyPr/>
                    <a:lstStyle/>
                    <a:p>
                      <a:pPr algn="l" fontAlgn="b"/>
                      <a:r>
                        <a:rPr lang="de-DE" sz="1000" u="none" strike="noStrike" dirty="0" err="1" smtClean="0">
                          <a:effectLst/>
                        </a:rPr>
                        <a:t>Normalconducting</a:t>
                      </a:r>
                      <a:r>
                        <a:rPr lang="de-DE" sz="1000" u="none" strike="noStrike" dirty="0" smtClean="0">
                          <a:effectLst/>
                        </a:rPr>
                        <a:t> </a:t>
                      </a:r>
                      <a:r>
                        <a:rPr lang="de-DE" sz="1000" u="none" strike="noStrike" dirty="0" err="1">
                          <a:effectLst/>
                        </a:rPr>
                        <a:t>main</a:t>
                      </a:r>
                      <a:r>
                        <a:rPr lang="de-DE" sz="1000" u="none" strike="noStrike" dirty="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Current</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15</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53</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164</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120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48</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a:effectLst/>
                        </a:rPr>
                        <a:t>2</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300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120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Sum</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a:effectLst/>
                        </a:rPr>
                        <a:t>258</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gridSpan="2">
                  <a:txBody>
                    <a:bodyPr/>
                    <a:lstStyle/>
                    <a:p>
                      <a:pPr algn="l" fontAlgn="b"/>
                      <a:r>
                        <a:rPr lang="de-DE" sz="1000" u="none" strike="noStrike" dirty="0" err="1" smtClean="0">
                          <a:effectLst/>
                        </a:rPr>
                        <a:t>Superconducting</a:t>
                      </a:r>
                      <a:r>
                        <a:rPr lang="de-DE" sz="1000" u="none" strike="noStrike" dirty="0" smtClean="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Current</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50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222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gridSpan="2">
                  <a:txBody>
                    <a:bodyPr/>
                    <a:lstStyle/>
                    <a:p>
                      <a:pPr algn="l" fontAlgn="b"/>
                      <a:r>
                        <a:rPr lang="de-DE" sz="1000" u="none" strike="noStrike">
                          <a:effectLst/>
                        </a:rPr>
                        <a:t>Corrector magnets</a:t>
                      </a:r>
                      <a:endParaRPr lang="de-DE" sz="1000" b="0" i="0" u="none" strike="noStrike">
                        <a:solidFill>
                          <a:srgbClr val="000000"/>
                        </a:solidFill>
                        <a:effectLst/>
                        <a:latin typeface="Arial"/>
                      </a:endParaRPr>
                    </a:p>
                  </a:txBody>
                  <a:tcPr marL="9525" marR="9525" marT="9525" marB="0" anchor="b"/>
                </a:tc>
                <a:tc hMerge="1">
                  <a:txBody>
                    <a:bodyPr/>
                    <a:lstStyle/>
                    <a:p>
                      <a:endParaRPr lang="de-DE"/>
                    </a:p>
                  </a:txBody>
                  <a:tcPr/>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Current</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5</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10/40/60</a:t>
                      </a:r>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10</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40/60</a:t>
                      </a:r>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b="0" i="0" u="none" strike="noStrike" dirty="0" err="1" smtClean="0">
                          <a:solidFill>
                            <a:srgbClr val="000000"/>
                          </a:solidFill>
                          <a:effectLst/>
                          <a:latin typeface="Arial"/>
                        </a:rPr>
                        <a:t>Sum</a:t>
                      </a:r>
                      <a:endParaRPr lang="de-DE" sz="1000" b="0" i="0" u="none" strike="noStrike" dirty="0">
                        <a:solidFill>
                          <a:srgbClr val="000000"/>
                        </a:solidFill>
                        <a:effectLst/>
                        <a:latin typeface="Arial"/>
                      </a:endParaRPr>
                    </a:p>
                  </a:txBody>
                  <a:tcPr marL="9525" marR="9525" marT="9525" marB="0" anchor="b"/>
                </a:tc>
                <a:tc>
                  <a:txBody>
                    <a:bodyPr/>
                    <a:lstStyle/>
                    <a:p>
                      <a:pPr algn="r" fontAlgn="b"/>
                      <a:r>
                        <a:rPr lang="de-DE" sz="1000" u="none" strike="noStrike" dirty="0">
                          <a:effectLst/>
                        </a:rPr>
                        <a:t>330</a:t>
                      </a:r>
                      <a:endParaRPr lang="de-DE" sz="1000" b="0" i="0" u="none" strike="noStrike" dirty="0">
                        <a:solidFill>
                          <a:srgbClr val="000000"/>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2656340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supplies</a:t>
            </a:r>
            <a:r>
              <a:rPr lang="de-DE" altLang="de-DE" dirty="0">
                <a:solidFill>
                  <a:schemeClr val="accent2"/>
                </a:solidFill>
              </a:rPr>
              <a:t>.</a:t>
            </a:r>
            <a:endParaRPr lang="en-US" dirty="0"/>
          </a:p>
        </p:txBody>
      </p:sp>
      <p:graphicFrame>
        <p:nvGraphicFramePr>
          <p:cNvPr id="4" name="Tabelle 3"/>
          <p:cNvGraphicFramePr>
            <a:graphicFrameLocks noGrp="1"/>
          </p:cNvGraphicFramePr>
          <p:nvPr>
            <p:extLst>
              <p:ext uri="{D42A27DB-BD31-4B8C-83A1-F6EECF244321}">
                <p14:modId xmlns:p14="http://schemas.microsoft.com/office/powerpoint/2010/main" val="2018380696"/>
              </p:ext>
            </p:extLst>
          </p:nvPr>
        </p:nvGraphicFramePr>
        <p:xfrm>
          <a:off x="1959429" y="947059"/>
          <a:ext cx="4648200" cy="5409363"/>
        </p:xfrm>
        <a:graphic>
          <a:graphicData uri="http://schemas.openxmlformats.org/drawingml/2006/table">
            <a:tbl>
              <a:tblPr>
                <a:tableStyleId>{5C22544A-7EE6-4342-B048-85BDC9FD1C3A}</a:tableStyleId>
              </a:tblPr>
              <a:tblGrid>
                <a:gridCol w="1284516"/>
                <a:gridCol w="1121228"/>
                <a:gridCol w="1121228"/>
                <a:gridCol w="1121228"/>
              </a:tblGrid>
              <a:tr h="227653">
                <a:tc gridSpan="3">
                  <a:txBody>
                    <a:bodyPr/>
                    <a:lstStyle/>
                    <a:p>
                      <a:pPr algn="l" fontAlgn="b"/>
                      <a:r>
                        <a:rPr lang="de-DE" sz="1000" u="none" strike="noStrike" dirty="0" smtClean="0">
                          <a:effectLst/>
                        </a:rPr>
                        <a:t>Normal </a:t>
                      </a:r>
                      <a:r>
                        <a:rPr lang="de-DE" sz="1000" u="none" strike="noStrike" dirty="0" err="1" smtClean="0">
                          <a:effectLst/>
                        </a:rPr>
                        <a:t>conducting</a:t>
                      </a:r>
                      <a:r>
                        <a:rPr lang="de-DE" sz="1000" u="none" strike="noStrike" dirty="0" smtClean="0">
                          <a:effectLst/>
                        </a:rPr>
                        <a:t> </a:t>
                      </a:r>
                      <a:r>
                        <a:rPr lang="de-DE" sz="1000" u="none" strike="noStrike" dirty="0" err="1">
                          <a:effectLst/>
                        </a:rPr>
                        <a:t>main</a:t>
                      </a:r>
                      <a:r>
                        <a:rPr lang="de-DE" sz="1000" u="none" strike="noStrike" dirty="0">
                          <a:effectLst/>
                        </a:rPr>
                        <a:t> </a:t>
                      </a:r>
                      <a:r>
                        <a:rPr lang="de-DE" sz="1000" u="none" strike="noStrike" dirty="0" err="1">
                          <a:effectLst/>
                        </a:rPr>
                        <a:t>magnets</a:t>
                      </a:r>
                      <a:endParaRPr lang="de-DE" sz="1000" b="0" i="0" u="none" strike="noStrike" dirty="0">
                        <a:solidFill>
                          <a:srgbClr val="000000"/>
                        </a:solidFill>
                        <a:effectLst/>
                        <a:latin typeface="Arial"/>
                      </a:endParaRPr>
                    </a:p>
                  </a:txBody>
                  <a:tcPr marL="9525" marR="9525" marT="9525" marB="0" anchor="b"/>
                </a:tc>
                <a:tc hMerge="1">
                  <a:txBody>
                    <a:bodyPr/>
                    <a:lstStyle/>
                    <a:p>
                      <a:endParaRPr lang="de-DE"/>
                    </a:p>
                  </a:txBody>
                  <a:tcPr/>
                </a:tc>
                <a:tc hMerge="1">
                  <a:txBody>
                    <a:bodyPr/>
                    <a:lstStyle/>
                    <a:p>
                      <a:endParaRPr lang="de-DE"/>
                    </a:p>
                  </a:txBody>
                  <a:tcPr/>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Current</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Voltage</a:t>
                      </a:r>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Quantity</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15</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53</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164</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120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48</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300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400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120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22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60</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a:effectLst/>
                        </a:rPr>
                        <a:t>12</a:t>
                      </a:r>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r>
              <a:tr h="227653">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endParaRPr lang="de-DE" sz="1000" b="0" i="0" u="none" strike="noStrike">
                        <a:solidFill>
                          <a:srgbClr val="000000"/>
                        </a:solidFill>
                        <a:effectLst/>
                        <a:latin typeface="Arial"/>
                      </a:endParaRPr>
                    </a:p>
                  </a:txBody>
                  <a:tcPr marL="9525" marR="9525" marT="9525" marB="0" anchor="b"/>
                </a:tc>
                <a:tc>
                  <a:txBody>
                    <a:bodyPr/>
                    <a:lstStyle/>
                    <a:p>
                      <a:pPr algn="l" fontAlgn="b"/>
                      <a:r>
                        <a:rPr lang="de-DE" sz="1000" u="none" strike="noStrike">
                          <a:effectLst/>
                        </a:rPr>
                        <a:t>Sum</a:t>
                      </a:r>
                      <a:endParaRPr lang="de-DE" sz="1000" b="0" i="0" u="none" strike="noStrike">
                        <a:solidFill>
                          <a:srgbClr val="000000"/>
                        </a:solidFill>
                        <a:effectLst/>
                        <a:latin typeface="Arial"/>
                      </a:endParaRPr>
                    </a:p>
                  </a:txBody>
                  <a:tcPr marL="9525" marR="9525" marT="9525" marB="0" anchor="b"/>
                </a:tc>
                <a:tc>
                  <a:txBody>
                    <a:bodyPr/>
                    <a:lstStyle/>
                    <a:p>
                      <a:pPr algn="r" fontAlgn="b"/>
                      <a:r>
                        <a:rPr lang="de-DE" sz="1000" u="none" strike="noStrike" dirty="0">
                          <a:effectLst/>
                        </a:rPr>
                        <a:t>258</a:t>
                      </a:r>
                      <a:endParaRPr lang="de-DE" sz="1000" b="0" i="0" u="none" strike="noStrike" dirty="0">
                        <a:solidFill>
                          <a:srgbClr val="000000"/>
                        </a:solidFill>
                        <a:effectLst/>
                        <a:latin typeface="Arial"/>
                      </a:endParaRPr>
                    </a:p>
                  </a:txBody>
                  <a:tcPr marL="9525" marR="9525" marT="9525" marB="0" anchor="b"/>
                </a:tc>
              </a:tr>
              <a:tr h="227653">
                <a:tc>
                  <a:txBody>
                    <a:bodyPr/>
                    <a:lstStyle/>
                    <a:p>
                      <a:pPr algn="l" fontAlgn="b"/>
                      <a:endParaRPr lang="de-DE" sz="1000" b="0" i="0" u="none" strike="noStrike" dirty="0">
                        <a:solidFill>
                          <a:srgbClr val="FF0000"/>
                        </a:solidFill>
                        <a:effectLst/>
                        <a:latin typeface="Arial"/>
                      </a:endParaRPr>
                    </a:p>
                  </a:txBody>
                  <a:tcPr marL="9525" marR="9525" marT="9525" marB="0" anchor="b"/>
                </a:tc>
                <a:tc>
                  <a:txBody>
                    <a:bodyPr/>
                    <a:lstStyle/>
                    <a:p>
                      <a:pPr algn="l" fontAlgn="b"/>
                      <a:endParaRPr lang="de-DE" sz="1000" b="0" i="0" u="none" strike="noStrike">
                        <a:solidFill>
                          <a:srgbClr val="FF0000"/>
                        </a:solidFill>
                        <a:effectLst/>
                        <a:latin typeface="Arial"/>
                      </a:endParaRPr>
                    </a:p>
                  </a:txBody>
                  <a:tcPr marL="9525" marR="9525" marT="9525" marB="0" anchor="b"/>
                </a:tc>
                <a:tc>
                  <a:txBody>
                    <a:bodyPr/>
                    <a:lstStyle/>
                    <a:p>
                      <a:pPr algn="l" fontAlgn="b"/>
                      <a:endParaRPr lang="de-DE" sz="1000" b="0" i="0" u="none" strike="noStrike">
                        <a:solidFill>
                          <a:srgbClr val="FF0000"/>
                        </a:solidFill>
                        <a:effectLst/>
                        <a:latin typeface="Arial"/>
                      </a:endParaRPr>
                    </a:p>
                  </a:txBody>
                  <a:tcPr marL="9525" marR="9525" marT="9525" marB="0" anchor="b"/>
                </a:tc>
                <a:tc>
                  <a:txBody>
                    <a:bodyPr/>
                    <a:lstStyle/>
                    <a:p>
                      <a:pPr algn="l" fontAlgn="b"/>
                      <a:endParaRPr lang="de-DE" sz="1000" b="0" i="0" u="none" strike="noStrike">
                        <a:solidFill>
                          <a:srgbClr val="FF0000"/>
                        </a:solidFill>
                        <a:effectLst/>
                        <a:latin typeface="Arial"/>
                      </a:endParaRPr>
                    </a:p>
                  </a:txBody>
                  <a:tcPr marL="9525" marR="9525" marT="9525" marB="0" anchor="b"/>
                </a:tc>
              </a:tr>
              <a:tr h="227653">
                <a:tc gridSpan="2">
                  <a:txBody>
                    <a:bodyPr/>
                    <a:lstStyle/>
                    <a:p>
                      <a:pPr algn="l" fontAlgn="b"/>
                      <a:r>
                        <a:rPr lang="de-DE" sz="1000" u="none" strike="noStrike" dirty="0" err="1" smtClean="0">
                          <a:solidFill>
                            <a:srgbClr val="FF0000"/>
                          </a:solidFill>
                          <a:effectLst/>
                        </a:rPr>
                        <a:t>Superconducting</a:t>
                      </a:r>
                      <a:r>
                        <a:rPr lang="de-DE" sz="1000" u="none" strike="noStrike" dirty="0" smtClean="0">
                          <a:solidFill>
                            <a:srgbClr val="FF0000"/>
                          </a:solidFill>
                          <a:effectLst/>
                        </a:rPr>
                        <a:t> </a:t>
                      </a:r>
                      <a:r>
                        <a:rPr lang="de-DE" sz="1000" u="none" strike="noStrike" dirty="0" err="1">
                          <a:solidFill>
                            <a:srgbClr val="FF0000"/>
                          </a:solidFill>
                          <a:effectLst/>
                        </a:rPr>
                        <a:t>magnets</a:t>
                      </a:r>
                      <a:endParaRPr lang="de-DE" sz="1000" b="0" i="0" u="none" strike="noStrike" dirty="0">
                        <a:solidFill>
                          <a:srgbClr val="FF0000"/>
                        </a:solidFill>
                        <a:effectLst/>
                        <a:latin typeface="Arial"/>
                      </a:endParaRPr>
                    </a:p>
                  </a:txBody>
                  <a:tcPr marL="9525" marR="9525" marT="9525" marB="0" anchor="b"/>
                </a:tc>
                <a:tc hMerge="1">
                  <a:txBody>
                    <a:bodyPr/>
                    <a:lstStyle/>
                    <a:p>
                      <a:endParaRPr lang="de-DE"/>
                    </a:p>
                  </a:txBody>
                  <a:tcPr/>
                </a:tc>
                <a:tc>
                  <a:txBody>
                    <a:bodyPr/>
                    <a:lstStyle/>
                    <a:p>
                      <a:pPr algn="l" fontAlgn="b"/>
                      <a:r>
                        <a:rPr lang="de-DE" sz="1000" b="0" i="0" u="none" strike="noStrike" dirty="0" smtClean="0">
                          <a:solidFill>
                            <a:srgbClr val="FF0000"/>
                          </a:solidFill>
                          <a:effectLst/>
                          <a:latin typeface="Arial"/>
                        </a:rPr>
                        <a:t>In </a:t>
                      </a:r>
                      <a:r>
                        <a:rPr lang="de-DE" sz="1000" b="0" i="0" u="none" strike="noStrike" dirty="0" err="1" smtClean="0">
                          <a:solidFill>
                            <a:srgbClr val="FF0000"/>
                          </a:solidFill>
                          <a:effectLst/>
                          <a:latin typeface="Arial"/>
                        </a:rPr>
                        <a:t>kind</a:t>
                      </a:r>
                      <a:r>
                        <a:rPr lang="de-DE" sz="1000" b="0" i="0" u="none" strike="noStrike" dirty="0" smtClean="0">
                          <a:solidFill>
                            <a:srgbClr val="FF0000"/>
                          </a:solidFill>
                          <a:effectLst/>
                          <a:latin typeface="Arial"/>
                        </a:rPr>
                        <a:t> Spain </a:t>
                      </a:r>
                      <a:endParaRPr lang="de-DE" sz="1000" b="0" i="0" u="none" strike="noStrike" dirty="0">
                        <a:solidFill>
                          <a:srgbClr val="FF0000"/>
                        </a:solidFill>
                        <a:effectLst/>
                        <a:latin typeface="Arial"/>
                      </a:endParaRPr>
                    </a:p>
                  </a:txBody>
                  <a:tcPr marL="9525" marR="9525" marT="9525" marB="0" anchor="b"/>
                </a:tc>
                <a:tc>
                  <a:txBody>
                    <a:bodyPr/>
                    <a:lstStyle/>
                    <a:p>
                      <a:pPr algn="l" fontAlgn="b"/>
                      <a:r>
                        <a:rPr lang="de-DE" sz="1000" b="0" i="0" u="none" strike="noStrike" dirty="0" smtClean="0">
                          <a:solidFill>
                            <a:srgbClr val="FF0000"/>
                          </a:solidFill>
                          <a:effectLst/>
                          <a:latin typeface="Arial"/>
                        </a:rPr>
                        <a:t>University</a:t>
                      </a:r>
                      <a:r>
                        <a:rPr lang="de-DE" sz="1000" b="0" i="0" u="none" strike="noStrike" baseline="0" dirty="0" smtClean="0">
                          <a:solidFill>
                            <a:srgbClr val="FF0000"/>
                          </a:solidFill>
                          <a:effectLst/>
                          <a:latin typeface="Arial"/>
                        </a:rPr>
                        <a:t> </a:t>
                      </a:r>
                      <a:r>
                        <a:rPr lang="de-DE" sz="1000" b="0" i="0" u="none" strike="noStrike" baseline="0" dirty="0" err="1" smtClean="0">
                          <a:solidFill>
                            <a:srgbClr val="FF0000"/>
                          </a:solidFill>
                          <a:effectLst/>
                          <a:latin typeface="Arial"/>
                        </a:rPr>
                        <a:t>of</a:t>
                      </a:r>
                      <a:r>
                        <a:rPr lang="de-DE" sz="1000" b="0" i="0" u="none" strike="noStrike" baseline="0" dirty="0" smtClean="0">
                          <a:solidFill>
                            <a:srgbClr val="FF0000"/>
                          </a:solidFill>
                          <a:effectLst/>
                          <a:latin typeface="Arial"/>
                        </a:rPr>
                        <a:t> Madrid</a:t>
                      </a:r>
                      <a:endParaRPr lang="de-DE" sz="1000" b="0" i="0" u="none" strike="noStrike" dirty="0">
                        <a:solidFill>
                          <a:srgbClr val="FF0000"/>
                        </a:solidFill>
                        <a:effectLst/>
                        <a:latin typeface="Arial"/>
                      </a:endParaRPr>
                    </a:p>
                  </a:txBody>
                  <a:tcPr marL="9525" marR="9525" marT="9525" marB="0" anchor="b"/>
                </a:tc>
              </a:tr>
              <a:tr h="227653">
                <a:tc>
                  <a:txBody>
                    <a:bodyPr/>
                    <a:lstStyle/>
                    <a:p>
                      <a:pPr algn="l" fontAlgn="b"/>
                      <a:endParaRPr lang="de-DE" sz="1000" b="0" i="0" u="none" strike="noStrike">
                        <a:solidFill>
                          <a:srgbClr val="FF0000"/>
                        </a:solidFill>
                        <a:effectLst/>
                        <a:latin typeface="Arial"/>
                      </a:endParaRPr>
                    </a:p>
                  </a:txBody>
                  <a:tcPr marL="9525" marR="9525" marT="9525" marB="0" anchor="b"/>
                </a:tc>
                <a:tc>
                  <a:txBody>
                    <a:bodyPr/>
                    <a:lstStyle/>
                    <a:p>
                      <a:pPr algn="l" fontAlgn="b"/>
                      <a:r>
                        <a:rPr lang="de-DE" sz="1000" u="none" strike="noStrike" dirty="0" err="1">
                          <a:solidFill>
                            <a:srgbClr val="FF0000"/>
                          </a:solidFill>
                          <a:effectLst/>
                        </a:rPr>
                        <a:t>Current</a:t>
                      </a:r>
                      <a:endParaRPr lang="de-DE" sz="1000" b="0" i="0" u="none" strike="noStrike" dirty="0">
                        <a:solidFill>
                          <a:srgbClr val="FF0000"/>
                        </a:solidFill>
                        <a:effectLst/>
                        <a:latin typeface="Arial"/>
                      </a:endParaRPr>
                    </a:p>
                  </a:txBody>
                  <a:tcPr marL="9525" marR="9525" marT="9525" marB="0" anchor="b"/>
                </a:tc>
                <a:tc>
                  <a:txBody>
                    <a:bodyPr/>
                    <a:lstStyle/>
                    <a:p>
                      <a:pPr algn="l" fontAlgn="b"/>
                      <a:r>
                        <a:rPr lang="de-DE" sz="1000" u="none" strike="noStrike" dirty="0" err="1">
                          <a:solidFill>
                            <a:srgbClr val="FF0000"/>
                          </a:solidFill>
                          <a:effectLst/>
                        </a:rPr>
                        <a:t>Voltage</a:t>
                      </a:r>
                      <a:endParaRPr lang="de-DE" sz="1000" b="0" i="0" u="none" strike="noStrike" dirty="0">
                        <a:solidFill>
                          <a:srgbClr val="FF0000"/>
                        </a:solidFill>
                        <a:effectLst/>
                        <a:latin typeface="Arial"/>
                      </a:endParaRPr>
                    </a:p>
                  </a:txBody>
                  <a:tcPr marL="9525" marR="9525" marT="9525" marB="0" anchor="b"/>
                </a:tc>
                <a:tc>
                  <a:txBody>
                    <a:bodyPr/>
                    <a:lstStyle/>
                    <a:p>
                      <a:pPr algn="l" fontAlgn="b"/>
                      <a:r>
                        <a:rPr lang="de-DE" sz="1000" u="none" strike="noStrike">
                          <a:solidFill>
                            <a:srgbClr val="FF0000"/>
                          </a:solidFill>
                          <a:effectLst/>
                        </a:rPr>
                        <a:t>Quantity</a:t>
                      </a:r>
                      <a:endParaRPr lang="de-DE" sz="1000" b="0" i="0" u="none" strike="noStrike">
                        <a:solidFill>
                          <a:srgbClr val="FF0000"/>
                        </a:solidFill>
                        <a:effectLst/>
                        <a:latin typeface="Arial"/>
                      </a:endParaRPr>
                    </a:p>
                  </a:txBody>
                  <a:tcPr marL="9525" marR="9525" marT="9525" marB="0" anchor="b"/>
                </a:tc>
              </a:tr>
              <a:tr h="227653">
                <a:tc>
                  <a:txBody>
                    <a:bodyPr/>
                    <a:lstStyle/>
                    <a:p>
                      <a:pPr algn="l" fontAlgn="b"/>
                      <a:endParaRPr lang="de-DE" sz="1000" b="0" i="0" u="none" strike="noStrike">
                        <a:solidFill>
                          <a:srgbClr val="FF0000"/>
                        </a:solidFill>
                        <a:effectLst/>
                        <a:latin typeface="Arial"/>
                      </a:endParaRPr>
                    </a:p>
                  </a:txBody>
                  <a:tcPr marL="9525" marR="9525" marT="9525" marB="0" anchor="b"/>
                </a:tc>
                <a:tc>
                  <a:txBody>
                    <a:bodyPr/>
                    <a:lstStyle/>
                    <a:p>
                      <a:pPr algn="r" fontAlgn="b"/>
                      <a:r>
                        <a:rPr lang="de-DE" sz="1000" u="none" strike="noStrike">
                          <a:solidFill>
                            <a:srgbClr val="FF0000"/>
                          </a:solidFill>
                          <a:effectLst/>
                        </a:rPr>
                        <a:t>50</a:t>
                      </a:r>
                      <a:endParaRPr lang="de-DE" sz="1000" b="0" i="0" u="none" strike="noStrike">
                        <a:solidFill>
                          <a:srgbClr val="FF0000"/>
                        </a:solidFill>
                        <a:effectLst/>
                        <a:latin typeface="Arial"/>
                      </a:endParaRPr>
                    </a:p>
                  </a:txBody>
                  <a:tcPr marL="9525" marR="9525" marT="9525" marB="0" anchor="b"/>
                </a:tc>
                <a:tc>
                  <a:txBody>
                    <a:bodyPr/>
                    <a:lstStyle/>
                    <a:p>
                      <a:pPr algn="r" fontAlgn="b"/>
                      <a:r>
                        <a:rPr lang="de-DE" sz="1000" u="none" strike="noStrike" dirty="0">
                          <a:solidFill>
                            <a:srgbClr val="FF0000"/>
                          </a:solidFill>
                          <a:effectLst/>
                        </a:rPr>
                        <a:t>10</a:t>
                      </a:r>
                      <a:endParaRPr lang="de-DE" sz="1000" b="0" i="0" u="none" strike="noStrike" dirty="0">
                        <a:solidFill>
                          <a:srgbClr val="FF0000"/>
                        </a:solidFill>
                        <a:effectLst/>
                        <a:latin typeface="Arial"/>
                      </a:endParaRPr>
                    </a:p>
                  </a:txBody>
                  <a:tcPr marL="9525" marR="9525" marT="9525" marB="0" anchor="b"/>
                </a:tc>
                <a:tc>
                  <a:txBody>
                    <a:bodyPr/>
                    <a:lstStyle/>
                    <a:p>
                      <a:pPr algn="r" fontAlgn="b"/>
                      <a:r>
                        <a:rPr lang="de-DE" sz="1000" u="none" strike="noStrike" dirty="0">
                          <a:solidFill>
                            <a:srgbClr val="FF0000"/>
                          </a:solidFill>
                          <a:effectLst/>
                        </a:rPr>
                        <a:t>222</a:t>
                      </a:r>
                      <a:endParaRPr lang="de-DE" sz="1000" b="0" i="0" u="none" strike="noStrike" dirty="0">
                        <a:solidFill>
                          <a:srgbClr val="FF0000"/>
                        </a:solidFill>
                        <a:effectLst/>
                        <a:latin typeface="Arial"/>
                      </a:endParaRPr>
                    </a:p>
                  </a:txBody>
                  <a:tcPr marL="9525" marR="9525" marT="9525" marB="0" anchor="b"/>
                </a:tc>
              </a:tr>
              <a:tr h="227653">
                <a:tc>
                  <a:txBody>
                    <a:bodyPr/>
                    <a:lstStyle/>
                    <a:p>
                      <a:pPr algn="l" fontAlgn="b"/>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endParaRPr lang="de-DE" sz="1000" b="0" i="0" u="none" strike="noStrike" dirty="0">
                        <a:solidFill>
                          <a:schemeClr val="accent5">
                            <a:lumMod val="50000"/>
                          </a:schemeClr>
                        </a:solidFill>
                        <a:effectLst/>
                        <a:latin typeface="Arial"/>
                      </a:endParaRPr>
                    </a:p>
                  </a:txBody>
                  <a:tcPr marL="9525" marR="9525" marT="9525" marB="0" anchor="b"/>
                </a:tc>
              </a:tr>
              <a:tr h="227653">
                <a:tc gridSpan="2">
                  <a:txBody>
                    <a:bodyPr/>
                    <a:lstStyle/>
                    <a:p>
                      <a:pPr algn="l" fontAlgn="b"/>
                      <a:r>
                        <a:rPr lang="de-DE" sz="1000" u="none" strike="noStrike" dirty="0" err="1">
                          <a:solidFill>
                            <a:schemeClr val="accent5">
                              <a:lumMod val="50000"/>
                            </a:schemeClr>
                          </a:solidFill>
                          <a:effectLst/>
                        </a:rPr>
                        <a:t>Corrector</a:t>
                      </a:r>
                      <a:r>
                        <a:rPr lang="de-DE" sz="1000" u="none" strike="noStrike" dirty="0">
                          <a:solidFill>
                            <a:schemeClr val="accent5">
                              <a:lumMod val="50000"/>
                            </a:schemeClr>
                          </a:solidFill>
                          <a:effectLst/>
                        </a:rPr>
                        <a:t> </a:t>
                      </a:r>
                      <a:r>
                        <a:rPr lang="de-DE" sz="1000" u="none" strike="noStrike" dirty="0" err="1">
                          <a:solidFill>
                            <a:schemeClr val="accent5">
                              <a:lumMod val="50000"/>
                            </a:schemeClr>
                          </a:solidFill>
                          <a:effectLst/>
                        </a:rPr>
                        <a:t>magnets</a:t>
                      </a:r>
                      <a:endParaRPr lang="de-DE" sz="1000" b="0" i="0" u="none" strike="noStrike" dirty="0">
                        <a:solidFill>
                          <a:schemeClr val="accent5">
                            <a:lumMod val="50000"/>
                          </a:schemeClr>
                        </a:solidFill>
                        <a:effectLst/>
                        <a:latin typeface="Arial"/>
                      </a:endParaRPr>
                    </a:p>
                  </a:txBody>
                  <a:tcPr marL="9525" marR="9525" marT="9525" marB="0" anchor="b"/>
                </a:tc>
                <a:tc hMerge="1">
                  <a:txBody>
                    <a:bodyPr/>
                    <a:lstStyle/>
                    <a:p>
                      <a:endParaRPr lang="de-DE"/>
                    </a:p>
                  </a:txBody>
                  <a:tcPr/>
                </a:tc>
                <a:tc>
                  <a:txBody>
                    <a:bodyPr/>
                    <a:lstStyle/>
                    <a:p>
                      <a:pPr algn="l" fontAlgn="b"/>
                      <a:r>
                        <a:rPr lang="de-DE" sz="1000" b="0" i="0" u="none" strike="noStrike" dirty="0" smtClean="0">
                          <a:solidFill>
                            <a:schemeClr val="accent5">
                              <a:lumMod val="50000"/>
                            </a:schemeClr>
                          </a:solidFill>
                          <a:effectLst/>
                          <a:latin typeface="Arial"/>
                        </a:rPr>
                        <a:t>In</a:t>
                      </a:r>
                      <a:r>
                        <a:rPr lang="de-DE" sz="1000" b="0" i="0" u="none" strike="noStrike" baseline="0" dirty="0" smtClean="0">
                          <a:solidFill>
                            <a:schemeClr val="accent5">
                              <a:lumMod val="50000"/>
                            </a:schemeClr>
                          </a:solidFill>
                          <a:effectLst/>
                          <a:latin typeface="Arial"/>
                        </a:rPr>
                        <a:t> </a:t>
                      </a:r>
                      <a:r>
                        <a:rPr lang="de-DE" sz="1000" b="0" i="0" u="none" strike="noStrike" baseline="0" dirty="0" err="1" smtClean="0">
                          <a:solidFill>
                            <a:schemeClr val="accent5">
                              <a:lumMod val="50000"/>
                            </a:schemeClr>
                          </a:solidFill>
                          <a:effectLst/>
                          <a:latin typeface="Arial"/>
                        </a:rPr>
                        <a:t>kind</a:t>
                      </a:r>
                      <a:r>
                        <a:rPr lang="de-DE" sz="1000" b="0" i="0" u="none" strike="noStrike" baseline="0" dirty="0" smtClean="0">
                          <a:solidFill>
                            <a:schemeClr val="accent5">
                              <a:lumMod val="50000"/>
                            </a:schemeClr>
                          </a:solidFill>
                          <a:effectLst/>
                          <a:latin typeface="Arial"/>
                        </a:rPr>
                        <a:t>  </a:t>
                      </a:r>
                      <a:r>
                        <a:rPr lang="de-DE" sz="1000" b="0" i="0" u="none" strike="noStrike" baseline="0" dirty="0" err="1" smtClean="0">
                          <a:solidFill>
                            <a:schemeClr val="accent5">
                              <a:lumMod val="50000"/>
                            </a:schemeClr>
                          </a:solidFill>
                          <a:effectLst/>
                          <a:latin typeface="Arial"/>
                        </a:rPr>
                        <a:t>Russia</a:t>
                      </a:r>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l" fontAlgn="b"/>
                      <a:r>
                        <a:rPr lang="de-DE" sz="1000" b="0" i="0" u="none" strike="noStrike" dirty="0" err="1" smtClean="0">
                          <a:solidFill>
                            <a:schemeClr val="accent5">
                              <a:lumMod val="50000"/>
                            </a:schemeClr>
                          </a:solidFill>
                          <a:effectLst/>
                          <a:latin typeface="Arial"/>
                        </a:rPr>
                        <a:t>Budker</a:t>
                      </a:r>
                      <a:r>
                        <a:rPr lang="de-DE" sz="1000" b="0" i="0" u="none" strike="noStrike" dirty="0" smtClean="0">
                          <a:solidFill>
                            <a:schemeClr val="accent5">
                              <a:lumMod val="50000"/>
                            </a:schemeClr>
                          </a:solidFill>
                          <a:effectLst/>
                          <a:latin typeface="Arial"/>
                        </a:rPr>
                        <a:t> Institute</a:t>
                      </a:r>
                      <a:r>
                        <a:rPr lang="de-DE" sz="1000" b="0" i="0" u="none" strike="noStrike" baseline="0" dirty="0" smtClean="0">
                          <a:solidFill>
                            <a:schemeClr val="accent5">
                              <a:lumMod val="50000"/>
                            </a:schemeClr>
                          </a:solidFill>
                          <a:effectLst/>
                          <a:latin typeface="Arial"/>
                        </a:rPr>
                        <a:t> Novosibirsk</a:t>
                      </a:r>
                      <a:endParaRPr lang="de-DE" sz="1000" b="0" i="0" u="none" strike="noStrike" dirty="0">
                        <a:solidFill>
                          <a:schemeClr val="accent5">
                            <a:lumMod val="50000"/>
                          </a:schemeClr>
                        </a:solidFill>
                        <a:effectLst/>
                        <a:latin typeface="Arial"/>
                      </a:endParaRPr>
                    </a:p>
                  </a:txBody>
                  <a:tcPr marL="9525" marR="9525" marT="9525" marB="0" anchor="b"/>
                </a:tc>
              </a:tr>
              <a:tr h="227653">
                <a:tc>
                  <a:txBody>
                    <a:bodyPr/>
                    <a:lstStyle/>
                    <a:p>
                      <a:pPr algn="l" fontAlgn="b"/>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l" fontAlgn="b"/>
                      <a:r>
                        <a:rPr lang="de-DE" sz="1000" u="none" strike="noStrike">
                          <a:solidFill>
                            <a:schemeClr val="accent5">
                              <a:lumMod val="50000"/>
                            </a:schemeClr>
                          </a:solidFill>
                          <a:effectLst/>
                        </a:rPr>
                        <a:t>Current</a:t>
                      </a:r>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r>
                        <a:rPr lang="de-DE" sz="1000" u="none" strike="noStrike">
                          <a:solidFill>
                            <a:schemeClr val="accent5">
                              <a:lumMod val="50000"/>
                            </a:schemeClr>
                          </a:solidFill>
                          <a:effectLst/>
                        </a:rPr>
                        <a:t>Voltage</a:t>
                      </a:r>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r>
                        <a:rPr lang="de-DE" sz="1000" u="none" strike="noStrike">
                          <a:solidFill>
                            <a:schemeClr val="accent5">
                              <a:lumMod val="50000"/>
                            </a:schemeClr>
                          </a:solidFill>
                          <a:effectLst/>
                        </a:rPr>
                        <a:t>Quantity</a:t>
                      </a:r>
                      <a:endParaRPr lang="de-DE" sz="1000" b="0" i="0" u="none" strike="noStrike">
                        <a:solidFill>
                          <a:schemeClr val="accent5">
                            <a:lumMod val="50000"/>
                          </a:schemeClr>
                        </a:solidFill>
                        <a:effectLst/>
                        <a:latin typeface="Arial"/>
                      </a:endParaRPr>
                    </a:p>
                  </a:txBody>
                  <a:tcPr marL="9525" marR="9525" marT="9525" marB="0" anchor="b"/>
                </a:tc>
              </a:tr>
              <a:tr h="227653">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c>
                  <a:txBody>
                    <a:bodyPr/>
                    <a:lstStyle/>
                    <a:p>
                      <a:pPr algn="r" fontAlgn="b"/>
                      <a:r>
                        <a:rPr lang="de-DE" sz="1000" u="none" strike="noStrike" dirty="0">
                          <a:solidFill>
                            <a:schemeClr val="accent5">
                              <a:lumMod val="50000"/>
                            </a:schemeClr>
                          </a:solidFill>
                          <a:effectLst/>
                        </a:rPr>
                        <a:t>5</a:t>
                      </a:r>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l" fontAlgn="b"/>
                      <a:r>
                        <a:rPr lang="de-DE" sz="1000" u="none" strike="noStrike">
                          <a:solidFill>
                            <a:schemeClr val="accent5">
                              <a:lumMod val="50000"/>
                            </a:schemeClr>
                          </a:solidFill>
                          <a:effectLst/>
                        </a:rPr>
                        <a:t>10/40/60</a:t>
                      </a:r>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r>
              <a:tr h="227653">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c>
                  <a:txBody>
                    <a:bodyPr/>
                    <a:lstStyle/>
                    <a:p>
                      <a:pPr algn="r" fontAlgn="b"/>
                      <a:r>
                        <a:rPr lang="de-DE" sz="1000" u="none" strike="noStrike" dirty="0">
                          <a:solidFill>
                            <a:schemeClr val="accent5">
                              <a:lumMod val="50000"/>
                            </a:schemeClr>
                          </a:solidFill>
                          <a:effectLst/>
                        </a:rPr>
                        <a:t>10</a:t>
                      </a:r>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l" fontAlgn="b"/>
                      <a:r>
                        <a:rPr lang="de-DE" sz="1000" u="none" strike="noStrike" dirty="0">
                          <a:solidFill>
                            <a:schemeClr val="accent5">
                              <a:lumMod val="50000"/>
                            </a:schemeClr>
                          </a:solidFill>
                          <a:effectLst/>
                        </a:rPr>
                        <a:t>40/60</a:t>
                      </a:r>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r>
              <a:tr h="227653">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endParaRPr lang="de-DE" sz="1000" b="0" i="0" u="none" strike="noStrike">
                        <a:solidFill>
                          <a:schemeClr val="accent5">
                            <a:lumMod val="50000"/>
                          </a:schemeClr>
                        </a:solidFill>
                        <a:effectLst/>
                        <a:latin typeface="Arial"/>
                      </a:endParaRPr>
                    </a:p>
                  </a:txBody>
                  <a:tcPr marL="9525" marR="9525" marT="9525" marB="0" anchor="b"/>
                </a:tc>
                <a:tc>
                  <a:txBody>
                    <a:bodyPr/>
                    <a:lstStyle/>
                    <a:p>
                      <a:pPr algn="l" fontAlgn="b"/>
                      <a:r>
                        <a:rPr lang="de-DE" sz="1000" b="0" i="0" u="none" strike="noStrike" dirty="0" err="1" smtClean="0">
                          <a:solidFill>
                            <a:schemeClr val="accent5">
                              <a:lumMod val="50000"/>
                            </a:schemeClr>
                          </a:solidFill>
                          <a:effectLst/>
                          <a:latin typeface="Arial"/>
                        </a:rPr>
                        <a:t>Sum</a:t>
                      </a:r>
                      <a:endParaRPr lang="de-DE" sz="1000" b="0" i="0" u="none" strike="noStrike" dirty="0">
                        <a:solidFill>
                          <a:schemeClr val="accent5">
                            <a:lumMod val="50000"/>
                          </a:schemeClr>
                        </a:solidFill>
                        <a:effectLst/>
                        <a:latin typeface="Arial"/>
                      </a:endParaRPr>
                    </a:p>
                  </a:txBody>
                  <a:tcPr marL="9525" marR="9525" marT="9525" marB="0" anchor="b"/>
                </a:tc>
                <a:tc>
                  <a:txBody>
                    <a:bodyPr/>
                    <a:lstStyle/>
                    <a:p>
                      <a:pPr algn="r" fontAlgn="b"/>
                      <a:r>
                        <a:rPr lang="de-DE" sz="1000" u="none" strike="noStrike" dirty="0">
                          <a:solidFill>
                            <a:schemeClr val="accent5">
                              <a:lumMod val="50000"/>
                            </a:schemeClr>
                          </a:solidFill>
                          <a:effectLst/>
                        </a:rPr>
                        <a:t>330</a:t>
                      </a:r>
                      <a:endParaRPr lang="de-DE" sz="1000" b="0" i="0" u="none" strike="noStrike" dirty="0">
                        <a:solidFill>
                          <a:schemeClr val="accent5">
                            <a:lumMod val="50000"/>
                          </a:schemeClr>
                        </a:solidFill>
                        <a:effectLst/>
                        <a:latin typeface="Arial"/>
                      </a:endParaRPr>
                    </a:p>
                  </a:txBody>
                  <a:tcPr marL="9525" marR="9525" marT="9525" marB="0" anchor="b"/>
                </a:tc>
              </a:tr>
            </a:tbl>
          </a:graphicData>
        </a:graphic>
      </p:graphicFrame>
    </p:spTree>
    <p:extLst>
      <p:ext uri="{BB962C8B-B14F-4D97-AF65-F5344CB8AC3E}">
        <p14:creationId xmlns:p14="http://schemas.microsoft.com/office/powerpoint/2010/main" val="973136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Number of power supplies</a:t>
            </a:r>
            <a:r>
              <a:rPr lang="de-DE" altLang="de-DE" dirty="0">
                <a:solidFill>
                  <a:schemeClr val="accent2"/>
                </a:solidFill>
              </a:rPr>
              <a:t>.</a:t>
            </a:r>
            <a:endParaRPr lang="en-US" dirty="0"/>
          </a:p>
        </p:txBody>
      </p:sp>
      <p:sp>
        <p:nvSpPr>
          <p:cNvPr id="3" name="Inhaltsplatzhalter 2"/>
          <p:cNvSpPr>
            <a:spLocks noGrp="1"/>
          </p:cNvSpPr>
          <p:nvPr>
            <p:ph idx="1"/>
          </p:nvPr>
        </p:nvSpPr>
        <p:spPr/>
        <p:txBody>
          <a:bodyPr/>
          <a:lstStyle/>
          <a:p>
            <a:endParaRPr lang="en-US" dirty="0" smtClean="0"/>
          </a:p>
          <a:p>
            <a:endParaRPr lang="en-US" dirty="0"/>
          </a:p>
          <a:p>
            <a:endParaRPr lang="en-US" dirty="0" smtClean="0"/>
          </a:p>
          <a:p>
            <a:r>
              <a:rPr lang="en-US" dirty="0" smtClean="0"/>
              <a:t>In the moment more then </a:t>
            </a:r>
            <a:r>
              <a:rPr lang="en-US" sz="2400" dirty="0" smtClean="0">
                <a:solidFill>
                  <a:srgbClr val="FF0000"/>
                </a:solidFill>
              </a:rPr>
              <a:t>1000</a:t>
            </a:r>
            <a:r>
              <a:rPr lang="en-US" dirty="0" smtClean="0">
                <a:solidFill>
                  <a:srgbClr val="FF0000"/>
                </a:solidFill>
              </a:rPr>
              <a:t> </a:t>
            </a:r>
            <a:r>
              <a:rPr lang="en-US" dirty="0" smtClean="0"/>
              <a:t>power supplies are in operation</a:t>
            </a:r>
          </a:p>
          <a:p>
            <a:r>
              <a:rPr lang="en-US" dirty="0" smtClean="0"/>
              <a:t>With the commissioning of the XFEL DESY will operate more than </a:t>
            </a:r>
            <a:r>
              <a:rPr lang="en-US" sz="2400" dirty="0" smtClean="0">
                <a:solidFill>
                  <a:srgbClr val="FF0000"/>
                </a:solidFill>
              </a:rPr>
              <a:t>1800</a:t>
            </a:r>
            <a:r>
              <a:rPr lang="en-US" dirty="0" smtClean="0"/>
              <a:t> power supplies. </a:t>
            </a:r>
            <a:endParaRPr lang="en-US" dirty="0"/>
          </a:p>
        </p:txBody>
      </p:sp>
    </p:spTree>
    <p:extLst>
      <p:ext uri="{BB962C8B-B14F-4D97-AF65-F5344CB8AC3E}">
        <p14:creationId xmlns:p14="http://schemas.microsoft.com/office/powerpoint/2010/main" val="42474797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Inhaltsplatzhalter 2"/>
          <p:cNvSpPr>
            <a:spLocks noGrp="1"/>
          </p:cNvSpPr>
          <p:nvPr>
            <p:ph idx="1"/>
          </p:nvPr>
        </p:nvSpPr>
        <p:spPr/>
        <p:txBody>
          <a:bodyPr/>
          <a:lstStyle/>
          <a:p>
            <a:endParaRPr lang="en-US" sz="4400" dirty="0" smtClean="0"/>
          </a:p>
          <a:p>
            <a:pPr marL="444500" lvl="1" indent="0">
              <a:buNone/>
            </a:pPr>
            <a:endParaRPr lang="en-US" sz="4400" dirty="0" smtClean="0"/>
          </a:p>
          <a:p>
            <a:pPr marL="444500" lvl="1" indent="0">
              <a:buNone/>
            </a:pPr>
            <a:r>
              <a:rPr lang="en-US" sz="4400" dirty="0"/>
              <a:t> </a:t>
            </a:r>
            <a:r>
              <a:rPr lang="en-US" sz="4400" dirty="0" smtClean="0"/>
              <a:t>               </a:t>
            </a:r>
            <a:r>
              <a:rPr lang="en-US" sz="4000" dirty="0" smtClean="0"/>
              <a:t>Specification</a:t>
            </a:r>
            <a:endParaRPr lang="en-US" sz="4000" dirty="0"/>
          </a:p>
        </p:txBody>
      </p:sp>
    </p:spTree>
    <p:extLst>
      <p:ext uri="{BB962C8B-B14F-4D97-AF65-F5344CB8AC3E}">
        <p14:creationId xmlns:p14="http://schemas.microsoft.com/office/powerpoint/2010/main" val="874839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de-DE" altLang="de-DE" smtClean="0"/>
              <a:t>DESY, Hamburg</a:t>
            </a:r>
            <a:r>
              <a:rPr lang="de-DE" altLang="de-DE" smtClean="0">
                <a:solidFill>
                  <a:schemeClr val="accent2"/>
                </a:solidFill>
              </a:rPr>
              <a:t>.</a:t>
            </a:r>
            <a:endParaRPr lang="en-GB" altLang="de-DE" smtClean="0">
              <a:solidFill>
                <a:schemeClr val="accent2"/>
              </a:solidFill>
            </a:endParaRPr>
          </a:p>
        </p:txBody>
      </p:sp>
      <p:pic>
        <p:nvPicPr>
          <p:cNvPr id="7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7850" y="849313"/>
            <a:ext cx="7937500" cy="527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6556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Specification</a:t>
            </a:r>
            <a:r>
              <a:rPr lang="de-DE" altLang="de-DE" dirty="0" smtClean="0">
                <a:solidFill>
                  <a:schemeClr val="accent2"/>
                </a:solidFill>
              </a:rPr>
              <a:t>.</a:t>
            </a:r>
            <a:endParaRPr lang="en-US" dirty="0"/>
          </a:p>
        </p:txBody>
      </p:sp>
      <p:sp>
        <p:nvSpPr>
          <p:cNvPr id="3" name="Inhaltsplatzhalter 2"/>
          <p:cNvSpPr>
            <a:spLocks noGrp="1"/>
          </p:cNvSpPr>
          <p:nvPr>
            <p:ph idx="1"/>
          </p:nvPr>
        </p:nvSpPr>
        <p:spPr/>
        <p:txBody>
          <a:bodyPr/>
          <a:lstStyle/>
          <a:p>
            <a:r>
              <a:rPr lang="en-US" dirty="0" smtClean="0"/>
              <a:t>The principle of specifications is derived from the structure of the power supply system </a:t>
            </a:r>
          </a:p>
          <a:p>
            <a:r>
              <a:rPr lang="en-US" dirty="0" smtClean="0"/>
              <a:t>The responsibility of the parameters are in DESY hands</a:t>
            </a:r>
          </a:p>
          <a:p>
            <a:pPr lvl="1"/>
            <a:r>
              <a:rPr lang="en-US" dirty="0" smtClean="0"/>
              <a:t>Accuracy</a:t>
            </a:r>
          </a:p>
          <a:p>
            <a:pPr lvl="1"/>
            <a:r>
              <a:rPr lang="en-US" dirty="0" smtClean="0"/>
              <a:t>Operation</a:t>
            </a:r>
          </a:p>
          <a:p>
            <a:pPr lvl="1"/>
            <a:r>
              <a:rPr lang="en-US" dirty="0" smtClean="0"/>
              <a:t>Maintainability </a:t>
            </a:r>
          </a:p>
          <a:p>
            <a:pPr lvl="1"/>
            <a:r>
              <a:rPr lang="en-US" dirty="0" smtClean="0"/>
              <a:t>Time to repair</a:t>
            </a:r>
          </a:p>
          <a:p>
            <a:pPr lvl="1"/>
            <a:r>
              <a:rPr lang="en-US" dirty="0" smtClean="0"/>
              <a:t>Spares </a:t>
            </a:r>
          </a:p>
          <a:p>
            <a:pPr lvl="1"/>
            <a:r>
              <a:rPr lang="en-US" dirty="0" smtClean="0"/>
              <a:t>Interface to the control system</a:t>
            </a:r>
          </a:p>
          <a:p>
            <a:pPr lvl="1"/>
            <a:r>
              <a:rPr lang="en-US" dirty="0" smtClean="0"/>
              <a:t>Etc.</a:t>
            </a:r>
          </a:p>
          <a:p>
            <a:pPr lvl="1"/>
            <a:endParaRPr lang="en-US" dirty="0"/>
          </a:p>
        </p:txBody>
      </p:sp>
    </p:spTree>
    <p:extLst>
      <p:ext uri="{BB962C8B-B14F-4D97-AF65-F5344CB8AC3E}">
        <p14:creationId xmlns:p14="http://schemas.microsoft.com/office/powerpoint/2010/main" val="2034741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Power supplies in PETRA III</a:t>
            </a:r>
            <a:r>
              <a:rPr lang="de-DE" altLang="de-DE" dirty="0" smtClean="0">
                <a:solidFill>
                  <a:schemeClr val="accent2"/>
                </a:solidFill>
              </a:rPr>
              <a:t>.</a:t>
            </a:r>
            <a:endParaRPr lang="de-DE" dirty="0"/>
          </a:p>
        </p:txBody>
      </p:sp>
      <p:pic>
        <p:nvPicPr>
          <p:cNvPr id="68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6805" y="1326913"/>
            <a:ext cx="6871295" cy="5155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86183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Pictures from XFEL XTIN</a:t>
            </a:r>
            <a:r>
              <a:rPr lang="de-DE" altLang="de-DE" dirty="0">
                <a:solidFill>
                  <a:schemeClr val="accent2"/>
                </a:solidFill>
              </a:rPr>
              <a:t> .</a:t>
            </a:r>
            <a:endParaRPr lang="en-US" dirty="0"/>
          </a:p>
        </p:txBody>
      </p:sp>
      <p:pic>
        <p:nvPicPr>
          <p:cNvPr id="6148" name="Picture 4" descr="C:\Users\eckoldt\Desktop\Bilder XTIN\IMG_20151104_14182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936308" y="977900"/>
            <a:ext cx="2875597" cy="4792663"/>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eckoldt\Desktop\Bilder XTIN\IMG_20151104_14192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272564" y="977900"/>
            <a:ext cx="2875597" cy="479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543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Power supplies larger power</a:t>
            </a:r>
            <a:r>
              <a:rPr lang="de-DE" altLang="de-DE" dirty="0">
                <a:solidFill>
                  <a:schemeClr val="accent2"/>
                </a:solidFill>
              </a:rPr>
              <a:t> .</a:t>
            </a:r>
            <a:endParaRPr lang="en-US" dirty="0"/>
          </a:p>
        </p:txBody>
      </p:sp>
      <p:sp>
        <p:nvSpPr>
          <p:cNvPr id="3" name="Inhaltsplatzhalter 2"/>
          <p:cNvSpPr>
            <a:spLocks noGrp="1"/>
          </p:cNvSpPr>
          <p:nvPr>
            <p:ph idx="1"/>
          </p:nvPr>
        </p:nvSpPr>
        <p:spPr/>
        <p:txBody>
          <a:bodyPr/>
          <a:lstStyle/>
          <a:p>
            <a:r>
              <a:rPr lang="en-US" dirty="0" smtClean="0"/>
              <a:t>Bulk diode rectifier</a:t>
            </a:r>
          </a:p>
          <a:p>
            <a:r>
              <a:rPr lang="en-US" dirty="0" smtClean="0"/>
              <a:t>PLC</a:t>
            </a:r>
          </a:p>
          <a:p>
            <a:r>
              <a:rPr lang="en-US" dirty="0" smtClean="0"/>
              <a:t>Power part</a:t>
            </a:r>
          </a:p>
          <a:p>
            <a:pPr lvl="1"/>
            <a:r>
              <a:rPr lang="en-US" dirty="0" smtClean="0"/>
              <a:t>Buck converter</a:t>
            </a:r>
          </a:p>
          <a:p>
            <a:pPr lvl="1"/>
            <a:r>
              <a:rPr lang="en-US" dirty="0" smtClean="0"/>
              <a:t>H-bridge</a:t>
            </a:r>
          </a:p>
          <a:p>
            <a:r>
              <a:rPr lang="en-US" dirty="0" smtClean="0"/>
              <a:t>DCCT</a:t>
            </a:r>
          </a:p>
          <a:p>
            <a:r>
              <a:rPr lang="en-US" dirty="0" smtClean="0"/>
              <a:t>Digital regulation</a:t>
            </a:r>
          </a:p>
          <a:p>
            <a:r>
              <a:rPr lang="en-US" dirty="0" smtClean="0"/>
              <a:t>Polarity switcher</a:t>
            </a:r>
          </a:p>
          <a:p>
            <a:r>
              <a:rPr lang="en-US" dirty="0" smtClean="0"/>
              <a:t>Redundancy switch</a:t>
            </a:r>
          </a:p>
          <a:p>
            <a:endParaRPr lang="en-US" dirty="0"/>
          </a:p>
          <a:p>
            <a:r>
              <a:rPr lang="en-US" dirty="0" smtClean="0"/>
              <a:t>Each component group needs a separate specification</a:t>
            </a:r>
          </a:p>
          <a:p>
            <a:pPr lvl="1"/>
            <a:r>
              <a:rPr lang="en-US" dirty="0" smtClean="0"/>
              <a:t>Quantity is large</a:t>
            </a:r>
          </a:p>
          <a:p>
            <a:endParaRPr lang="en-US" dirty="0" smtClean="0"/>
          </a:p>
          <a:p>
            <a:pPr lvl="1"/>
            <a:endParaRPr lang="en-US" dirty="0"/>
          </a:p>
        </p:txBody>
      </p:sp>
    </p:spTree>
    <p:extLst>
      <p:ext uri="{BB962C8B-B14F-4D97-AF65-F5344CB8AC3E}">
        <p14:creationId xmlns:p14="http://schemas.microsoft.com/office/powerpoint/2010/main" val="372761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Many pieces</a:t>
            </a:r>
            <a:r>
              <a:rPr lang="de-DE" altLang="de-DE" dirty="0">
                <a:solidFill>
                  <a:schemeClr val="accent2"/>
                </a:solidFill>
              </a:rPr>
              <a:t> .</a:t>
            </a:r>
            <a:endParaRPr lang="en-US" dirty="0"/>
          </a:p>
        </p:txBody>
      </p:sp>
      <p:sp>
        <p:nvSpPr>
          <p:cNvPr id="3" name="Inhaltsplatzhalter 2"/>
          <p:cNvSpPr>
            <a:spLocks noGrp="1"/>
          </p:cNvSpPr>
          <p:nvPr>
            <p:ph idx="1"/>
          </p:nvPr>
        </p:nvSpPr>
        <p:spPr/>
        <p:txBody>
          <a:bodyPr/>
          <a:lstStyle/>
          <a:p>
            <a:r>
              <a:rPr lang="en-US" dirty="0" smtClean="0"/>
              <a:t>DC magnet cabling</a:t>
            </a:r>
          </a:p>
          <a:p>
            <a:r>
              <a:rPr lang="en-US" dirty="0" smtClean="0"/>
              <a:t>AC cabling to power supplies</a:t>
            </a:r>
          </a:p>
          <a:p>
            <a:r>
              <a:rPr lang="en-US" dirty="0" smtClean="0"/>
              <a:t>Copper </a:t>
            </a:r>
            <a:r>
              <a:rPr lang="en-US" dirty="0" err="1" smtClean="0"/>
              <a:t>busbars</a:t>
            </a:r>
            <a:endParaRPr lang="en-US" dirty="0" smtClean="0"/>
          </a:p>
          <a:p>
            <a:r>
              <a:rPr lang="en-US" dirty="0" smtClean="0"/>
              <a:t>Electronic racks</a:t>
            </a:r>
            <a:endParaRPr lang="en-US" dirty="0"/>
          </a:p>
          <a:p>
            <a:r>
              <a:rPr lang="en-US" dirty="0" smtClean="0"/>
              <a:t>Intermediate cabling</a:t>
            </a:r>
          </a:p>
          <a:p>
            <a:pPr lvl="1"/>
            <a:r>
              <a:rPr lang="en-US" dirty="0"/>
              <a:t>Ethernet cabling</a:t>
            </a:r>
          </a:p>
          <a:p>
            <a:pPr lvl="1"/>
            <a:r>
              <a:rPr lang="en-US" dirty="0"/>
              <a:t>CAN </a:t>
            </a:r>
            <a:r>
              <a:rPr lang="en-US" dirty="0" smtClean="0"/>
              <a:t>cabling</a:t>
            </a:r>
          </a:p>
          <a:p>
            <a:pPr lvl="1"/>
            <a:r>
              <a:rPr lang="en-US" dirty="0" smtClean="0"/>
              <a:t>Power cables</a:t>
            </a:r>
            <a:endParaRPr lang="en-US" dirty="0"/>
          </a:p>
          <a:p>
            <a:pPr lvl="1"/>
            <a:endParaRPr lang="en-US" dirty="0" smtClean="0"/>
          </a:p>
          <a:p>
            <a:endParaRPr lang="en-US" dirty="0"/>
          </a:p>
        </p:txBody>
      </p:sp>
    </p:spTree>
    <p:extLst>
      <p:ext uri="{BB962C8B-B14F-4D97-AF65-F5344CB8AC3E}">
        <p14:creationId xmlns:p14="http://schemas.microsoft.com/office/powerpoint/2010/main" val="32436063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Specification in general</a:t>
            </a:r>
            <a:r>
              <a:rPr lang="de-DE" altLang="de-DE" dirty="0">
                <a:solidFill>
                  <a:schemeClr val="accent2"/>
                </a:solidFill>
              </a:rPr>
              <a:t> .</a:t>
            </a:r>
            <a:r>
              <a:rPr lang="en-US" dirty="0" smtClean="0"/>
              <a:t> </a:t>
            </a:r>
            <a:endParaRPr lang="en-US" dirty="0"/>
          </a:p>
        </p:txBody>
      </p:sp>
      <p:sp>
        <p:nvSpPr>
          <p:cNvPr id="3" name="Inhaltsplatzhalter 2"/>
          <p:cNvSpPr>
            <a:spLocks noGrp="1"/>
          </p:cNvSpPr>
          <p:nvPr>
            <p:ph idx="1"/>
          </p:nvPr>
        </p:nvSpPr>
        <p:spPr/>
        <p:txBody>
          <a:bodyPr/>
          <a:lstStyle/>
          <a:p>
            <a:r>
              <a:rPr lang="en-US" dirty="0" smtClean="0"/>
              <a:t>The market has to be checked for every component.</a:t>
            </a:r>
          </a:p>
          <a:p>
            <a:pPr lvl="1"/>
            <a:r>
              <a:rPr lang="en-US" dirty="0" smtClean="0"/>
              <a:t>This from a sum of 15 000 €</a:t>
            </a:r>
          </a:p>
          <a:p>
            <a:pPr lvl="1"/>
            <a:r>
              <a:rPr lang="en-US" dirty="0"/>
              <a:t>If more than 200 000 € </a:t>
            </a:r>
            <a:r>
              <a:rPr lang="en-US" dirty="0" smtClean="0"/>
              <a:t>European call </a:t>
            </a:r>
            <a:r>
              <a:rPr lang="en-US" dirty="0"/>
              <a:t>for tender has to be taken</a:t>
            </a:r>
          </a:p>
          <a:p>
            <a:pPr lvl="1"/>
            <a:r>
              <a:rPr lang="en-US" dirty="0" smtClean="0"/>
              <a:t>The specification has to be neutral and independent of the producer</a:t>
            </a:r>
          </a:p>
          <a:p>
            <a:pPr lvl="2"/>
            <a:r>
              <a:rPr lang="en-US" dirty="0" smtClean="0"/>
              <a:t>No possibility to ask for a Mercedes.</a:t>
            </a:r>
          </a:p>
          <a:p>
            <a:pPr lvl="2"/>
            <a:r>
              <a:rPr lang="en-US" dirty="0" smtClean="0"/>
              <a:t>The component has to have 4 tires, a motor, wind screen etc.</a:t>
            </a:r>
          </a:p>
          <a:p>
            <a:pPr lvl="2"/>
            <a:r>
              <a:rPr lang="en-US" dirty="0" smtClean="0"/>
              <a:t>Hopefully everything is mentioned, if not discussions occur</a:t>
            </a:r>
          </a:p>
          <a:p>
            <a:pPr lvl="2"/>
            <a:endParaRPr lang="en-US" dirty="0"/>
          </a:p>
          <a:p>
            <a:pPr lvl="1"/>
            <a:r>
              <a:rPr lang="en-US" dirty="0" smtClean="0"/>
              <a:t>If ever a defined producer component is needed, additional paperwork is demanded</a:t>
            </a:r>
          </a:p>
          <a:p>
            <a:pPr lvl="2"/>
            <a:r>
              <a:rPr lang="en-US" dirty="0" smtClean="0"/>
              <a:t>PLC has to be Siemens compatible.</a:t>
            </a:r>
          </a:p>
          <a:p>
            <a:pPr lvl="2"/>
            <a:r>
              <a:rPr lang="en-US" dirty="0" smtClean="0"/>
              <a:t>It is not possible to train the programmers on every software</a:t>
            </a:r>
          </a:p>
          <a:p>
            <a:pPr lvl="2"/>
            <a:endParaRPr lang="en-US" dirty="0"/>
          </a:p>
          <a:p>
            <a:pPr lvl="1"/>
            <a:endParaRPr lang="en-US" dirty="0"/>
          </a:p>
          <a:p>
            <a:pPr lvl="1"/>
            <a:r>
              <a:rPr lang="en-US" dirty="0" smtClean="0"/>
              <a:t> </a:t>
            </a:r>
            <a:endParaRPr lang="en-US" dirty="0"/>
          </a:p>
        </p:txBody>
      </p:sp>
    </p:spTree>
    <p:extLst>
      <p:ext uri="{BB962C8B-B14F-4D97-AF65-F5344CB8AC3E}">
        <p14:creationId xmlns:p14="http://schemas.microsoft.com/office/powerpoint/2010/main" val="31275920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Commercial part</a:t>
            </a:r>
            <a:r>
              <a:rPr lang="de-DE" altLang="de-DE" dirty="0">
                <a:solidFill>
                  <a:schemeClr val="accent2"/>
                </a:solidFill>
              </a:rPr>
              <a:t> .</a:t>
            </a:r>
            <a:endParaRPr lang="en-US" dirty="0"/>
          </a:p>
        </p:txBody>
      </p:sp>
      <p:sp>
        <p:nvSpPr>
          <p:cNvPr id="3" name="Inhaltsplatzhalter 2"/>
          <p:cNvSpPr>
            <a:spLocks noGrp="1"/>
          </p:cNvSpPr>
          <p:nvPr>
            <p:ph idx="1"/>
          </p:nvPr>
        </p:nvSpPr>
        <p:spPr/>
        <p:txBody>
          <a:bodyPr/>
          <a:lstStyle/>
          <a:p>
            <a:r>
              <a:rPr lang="en-US" dirty="0" smtClean="0"/>
              <a:t>With the European call for tender procedure long time has to be taken into account.</a:t>
            </a:r>
          </a:p>
          <a:p>
            <a:pPr lvl="1"/>
            <a:r>
              <a:rPr lang="en-US" dirty="0" smtClean="0"/>
              <a:t>The entire process takes a few months</a:t>
            </a:r>
          </a:p>
          <a:p>
            <a:r>
              <a:rPr lang="en-US" dirty="0" smtClean="0"/>
              <a:t>In very seldom cases a direct negotiation procedure is allowed</a:t>
            </a:r>
          </a:p>
          <a:p>
            <a:pPr lvl="1"/>
            <a:r>
              <a:rPr lang="en-US" dirty="0" smtClean="0"/>
              <a:t>Either direct contact with a vendor since he is the only one who is able to do so</a:t>
            </a:r>
          </a:p>
          <a:p>
            <a:pPr lvl="2"/>
            <a:r>
              <a:rPr lang="en-US" dirty="0" smtClean="0"/>
              <a:t>Normally not possible for power supplies</a:t>
            </a:r>
          </a:p>
          <a:p>
            <a:pPr lvl="2"/>
            <a:r>
              <a:rPr lang="en-US" dirty="0" smtClean="0"/>
              <a:t>there are some vendors on the market</a:t>
            </a:r>
          </a:p>
          <a:p>
            <a:pPr lvl="2"/>
            <a:endParaRPr lang="en-US" dirty="0" smtClean="0"/>
          </a:p>
          <a:p>
            <a:pPr lvl="1"/>
            <a:r>
              <a:rPr lang="en-US" dirty="0" smtClean="0"/>
              <a:t>There are a well known number of vendors as e.g. for DCCT, these are working for the scientific community</a:t>
            </a:r>
          </a:p>
          <a:p>
            <a:r>
              <a:rPr lang="en-US" dirty="0" smtClean="0"/>
              <a:t>We usually take the open procedure</a:t>
            </a:r>
          </a:p>
          <a:p>
            <a:pPr lvl="1"/>
            <a:r>
              <a:rPr lang="en-US" dirty="0" smtClean="0"/>
              <a:t>Everybody is able to take part. </a:t>
            </a:r>
          </a:p>
          <a:p>
            <a:pPr lvl="1"/>
            <a:r>
              <a:rPr lang="en-US" dirty="0" smtClean="0"/>
              <a:t>During the evaluation process it has to be found out whether the bidder is capable to handle the job.</a:t>
            </a:r>
          </a:p>
          <a:p>
            <a:r>
              <a:rPr lang="en-US" dirty="0" smtClean="0"/>
              <a:t>We might go for prototyping first, after qualification a larger contract might follow</a:t>
            </a:r>
          </a:p>
          <a:p>
            <a:pPr lvl="1"/>
            <a:r>
              <a:rPr lang="en-US" dirty="0" smtClean="0"/>
              <a:t>Time consuming, we did not have the resources yet</a:t>
            </a:r>
          </a:p>
          <a:p>
            <a:endParaRPr lang="en-US" dirty="0" smtClean="0"/>
          </a:p>
          <a:p>
            <a:pPr lvl="1"/>
            <a:endParaRPr lang="en-US" dirty="0"/>
          </a:p>
          <a:p>
            <a:endParaRPr lang="en-US" dirty="0"/>
          </a:p>
          <a:p>
            <a:pPr marL="444500" lvl="1" indent="0">
              <a:buNone/>
            </a:pPr>
            <a:endParaRPr lang="en-US" dirty="0" smtClean="0"/>
          </a:p>
          <a:p>
            <a:pPr lvl="1"/>
            <a:endParaRPr lang="en-US" dirty="0"/>
          </a:p>
        </p:txBody>
      </p:sp>
    </p:spTree>
    <p:extLst>
      <p:ext uri="{BB962C8B-B14F-4D97-AF65-F5344CB8AC3E}">
        <p14:creationId xmlns:p14="http://schemas.microsoft.com/office/powerpoint/2010/main" val="8029817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Evaluation criteria for the bidding process</a:t>
            </a:r>
            <a:r>
              <a:rPr lang="en-US" altLang="de-DE" dirty="0" smtClean="0">
                <a:solidFill>
                  <a:schemeClr val="accent2"/>
                </a:solidFill>
              </a:rPr>
              <a:t> .</a:t>
            </a:r>
            <a:endParaRPr lang="en-US" dirty="0"/>
          </a:p>
        </p:txBody>
      </p:sp>
      <p:sp>
        <p:nvSpPr>
          <p:cNvPr id="3" name="Inhaltsplatzhalter 2"/>
          <p:cNvSpPr>
            <a:spLocks noGrp="1"/>
          </p:cNvSpPr>
          <p:nvPr>
            <p:ph idx="1"/>
          </p:nvPr>
        </p:nvSpPr>
        <p:spPr/>
        <p:txBody>
          <a:bodyPr/>
          <a:lstStyle/>
          <a:p>
            <a:r>
              <a:rPr lang="en-US" dirty="0" smtClean="0"/>
              <a:t>The general idea for decision is the price</a:t>
            </a:r>
          </a:p>
          <a:p>
            <a:r>
              <a:rPr lang="en-US" dirty="0" smtClean="0"/>
              <a:t>However, there are exceptions to this</a:t>
            </a:r>
          </a:p>
          <a:p>
            <a:pPr lvl="1"/>
            <a:r>
              <a:rPr lang="en-US" dirty="0" smtClean="0"/>
              <a:t>We tried different scenarios</a:t>
            </a:r>
          </a:p>
          <a:p>
            <a:pPr lvl="2"/>
            <a:r>
              <a:rPr lang="en-US" dirty="0" smtClean="0"/>
              <a:t>Technical solution		30%</a:t>
            </a:r>
          </a:p>
          <a:p>
            <a:pPr lvl="2"/>
            <a:r>
              <a:rPr lang="en-US" dirty="0" smtClean="0"/>
              <a:t>Price 	 		60%</a:t>
            </a:r>
          </a:p>
          <a:p>
            <a:pPr lvl="2"/>
            <a:r>
              <a:rPr lang="en-US" dirty="0" smtClean="0"/>
              <a:t>Delivery time		10 %</a:t>
            </a:r>
          </a:p>
          <a:p>
            <a:pPr lvl="2"/>
            <a:endParaRPr lang="en-US" dirty="0"/>
          </a:p>
          <a:p>
            <a:pPr lvl="2"/>
            <a:r>
              <a:rPr lang="en-US" dirty="0" smtClean="0"/>
              <a:t>References have to be given for the last 3 to 5 years</a:t>
            </a:r>
          </a:p>
          <a:p>
            <a:pPr lvl="2"/>
            <a:endParaRPr lang="en-US" dirty="0"/>
          </a:p>
          <a:p>
            <a:pPr lvl="1"/>
            <a:r>
              <a:rPr lang="en-US" dirty="0" smtClean="0"/>
              <a:t>If a product is chosen, it has to be documented, </a:t>
            </a:r>
          </a:p>
          <a:p>
            <a:pPr lvl="1"/>
            <a:r>
              <a:rPr lang="en-US" dirty="0" smtClean="0"/>
              <a:t>If you want to exclude someone, you have to prove that this enterprise is not capable to fulfill the contract.</a:t>
            </a:r>
          </a:p>
          <a:p>
            <a:pPr lvl="2"/>
            <a:r>
              <a:rPr lang="en-US" dirty="0" smtClean="0"/>
              <a:t>Easy would be the lack of references</a:t>
            </a:r>
          </a:p>
          <a:p>
            <a:pPr lvl="2"/>
            <a:r>
              <a:rPr lang="en-US" dirty="0" smtClean="0"/>
              <a:t>Harder to do, if you have the impression, that the enterprise will not be able to do it.</a:t>
            </a:r>
          </a:p>
          <a:p>
            <a:pPr lvl="1"/>
            <a:endParaRPr lang="en-US" dirty="0" smtClean="0"/>
          </a:p>
          <a:p>
            <a:pPr lvl="1"/>
            <a:r>
              <a:rPr lang="en-US" dirty="0" smtClean="0"/>
              <a:t>The delivery time is taken out meanwhile.</a:t>
            </a:r>
          </a:p>
          <a:p>
            <a:pPr lvl="2"/>
            <a:r>
              <a:rPr lang="en-US" dirty="0" smtClean="0"/>
              <a:t>Those enterprises who dare to be very optimistic take an advantage from this. </a:t>
            </a:r>
            <a:endParaRPr lang="en-US" dirty="0"/>
          </a:p>
          <a:p>
            <a:pPr lvl="2"/>
            <a:r>
              <a:rPr lang="en-US" dirty="0" smtClean="0"/>
              <a:t>However some might be right as well</a:t>
            </a:r>
          </a:p>
          <a:p>
            <a:pPr lvl="2"/>
            <a:r>
              <a:rPr lang="en-US" dirty="0" smtClean="0"/>
              <a:t>If the delivery time is exceeded, no punishment is possible</a:t>
            </a:r>
          </a:p>
          <a:p>
            <a:pPr lvl="1"/>
            <a:endParaRPr lang="en-US" dirty="0" smtClean="0"/>
          </a:p>
          <a:p>
            <a:endParaRPr lang="en-US" dirty="0"/>
          </a:p>
        </p:txBody>
      </p:sp>
    </p:spTree>
    <p:extLst>
      <p:ext uri="{BB962C8B-B14F-4D97-AF65-F5344CB8AC3E}">
        <p14:creationId xmlns:p14="http://schemas.microsoft.com/office/powerpoint/2010/main" val="7156890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Specification of power supplies</a:t>
            </a:r>
            <a:r>
              <a:rPr lang="de-DE" altLang="de-DE" dirty="0">
                <a:solidFill>
                  <a:schemeClr val="accent2"/>
                </a:solidFill>
              </a:rPr>
              <a:t> .</a:t>
            </a:r>
            <a:endParaRPr lang="en-US" dirty="0"/>
          </a:p>
        </p:txBody>
      </p:sp>
      <p:sp>
        <p:nvSpPr>
          <p:cNvPr id="3" name="Inhaltsplatzhalter 2"/>
          <p:cNvSpPr>
            <a:spLocks noGrp="1"/>
          </p:cNvSpPr>
          <p:nvPr>
            <p:ph idx="1"/>
          </p:nvPr>
        </p:nvSpPr>
        <p:spPr/>
        <p:txBody>
          <a:bodyPr/>
          <a:lstStyle/>
          <a:p>
            <a:r>
              <a:rPr lang="en-US" dirty="0" smtClean="0"/>
              <a:t>The power parts we are looking for are not standard from the shelf. So each power part has to be designed and built </a:t>
            </a:r>
          </a:p>
          <a:p>
            <a:r>
              <a:rPr lang="en-US" dirty="0" smtClean="0"/>
              <a:t>As mentioned before in general these are “stupid” power parts.</a:t>
            </a:r>
          </a:p>
          <a:p>
            <a:r>
              <a:rPr lang="en-US" dirty="0" smtClean="0"/>
              <a:t>In very seldom cases a turn-key power supply including regulation is asked for e.g. DESY II power supplies, dump sweeper power supplies</a:t>
            </a:r>
          </a:p>
          <a:p>
            <a:pPr lvl="1"/>
            <a:endParaRPr lang="en-US" dirty="0" smtClean="0"/>
          </a:p>
        </p:txBody>
      </p:sp>
    </p:spTree>
    <p:extLst>
      <p:ext uri="{BB962C8B-B14F-4D97-AF65-F5344CB8AC3E}">
        <p14:creationId xmlns:p14="http://schemas.microsoft.com/office/powerpoint/2010/main" val="27481988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What</a:t>
            </a:r>
            <a:r>
              <a:rPr lang="de-DE" dirty="0" smtClean="0"/>
              <a:t> do </a:t>
            </a:r>
            <a:r>
              <a:rPr lang="de-DE" dirty="0" err="1" smtClean="0"/>
              <a:t>we</a:t>
            </a:r>
            <a:r>
              <a:rPr lang="de-DE" dirty="0" smtClean="0"/>
              <a:t> </a:t>
            </a:r>
            <a:r>
              <a:rPr lang="de-DE" dirty="0" err="1" smtClean="0"/>
              <a:t>specify</a:t>
            </a:r>
            <a:r>
              <a:rPr lang="de-DE" dirty="0" smtClean="0"/>
              <a:t>?</a:t>
            </a:r>
            <a:r>
              <a:rPr lang="de-DE" altLang="de-DE" dirty="0">
                <a:solidFill>
                  <a:schemeClr val="accent2"/>
                </a:solidFill>
              </a:rPr>
              <a:t> .</a:t>
            </a:r>
            <a:endParaRPr lang="de-DE" dirty="0"/>
          </a:p>
        </p:txBody>
      </p:sp>
      <p:sp>
        <p:nvSpPr>
          <p:cNvPr id="3" name="Inhaltsplatzhalter 2"/>
          <p:cNvSpPr>
            <a:spLocks noGrp="1"/>
          </p:cNvSpPr>
          <p:nvPr>
            <p:ph idx="1"/>
          </p:nvPr>
        </p:nvSpPr>
        <p:spPr/>
        <p:txBody>
          <a:bodyPr/>
          <a:lstStyle/>
          <a:p>
            <a:r>
              <a:rPr lang="en-US" dirty="0"/>
              <a:t>The aim of the specification is to fully describe the features.</a:t>
            </a:r>
          </a:p>
          <a:p>
            <a:pPr lvl="1"/>
            <a:r>
              <a:rPr lang="en-US" dirty="0"/>
              <a:t>Electrical data</a:t>
            </a:r>
          </a:p>
          <a:p>
            <a:pPr lvl="1"/>
            <a:r>
              <a:rPr lang="en-US" dirty="0"/>
              <a:t>Mechanical data</a:t>
            </a:r>
          </a:p>
          <a:p>
            <a:pPr lvl="1"/>
            <a:r>
              <a:rPr lang="en-US" dirty="0"/>
              <a:t>Special materials</a:t>
            </a:r>
          </a:p>
          <a:p>
            <a:pPr lvl="2"/>
            <a:r>
              <a:rPr lang="en-US" dirty="0"/>
              <a:t>Water hoses </a:t>
            </a:r>
            <a:endParaRPr lang="en-US" dirty="0" smtClean="0"/>
          </a:p>
          <a:p>
            <a:pPr lvl="2"/>
            <a:r>
              <a:rPr lang="en-US" dirty="0" smtClean="0"/>
              <a:t>No </a:t>
            </a:r>
            <a:r>
              <a:rPr lang="en-US" dirty="0"/>
              <a:t>brass, just bronze, stainless steel, copper</a:t>
            </a:r>
          </a:p>
          <a:p>
            <a:pPr lvl="1"/>
            <a:r>
              <a:rPr lang="en-US" dirty="0"/>
              <a:t>Standards for </a:t>
            </a:r>
            <a:r>
              <a:rPr lang="en-US" dirty="0" smtClean="0"/>
              <a:t>construction</a:t>
            </a:r>
          </a:p>
          <a:p>
            <a:pPr lvl="1"/>
            <a:r>
              <a:rPr lang="en-US" dirty="0" smtClean="0"/>
              <a:t>Testing</a:t>
            </a:r>
          </a:p>
          <a:p>
            <a:pPr lvl="1"/>
            <a:r>
              <a:rPr lang="en-US" dirty="0" smtClean="0"/>
              <a:t>Scope of delivery</a:t>
            </a:r>
          </a:p>
          <a:p>
            <a:pPr lvl="1"/>
            <a:r>
              <a:rPr lang="en-US" dirty="0" smtClean="0"/>
              <a:t>Time schedule</a:t>
            </a:r>
            <a:endParaRPr lang="en-US" dirty="0"/>
          </a:p>
        </p:txBody>
      </p:sp>
    </p:spTree>
    <p:extLst>
      <p:ext uri="{BB962C8B-B14F-4D97-AF65-F5344CB8AC3E}">
        <p14:creationId xmlns:p14="http://schemas.microsoft.com/office/powerpoint/2010/main" val="30930431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de-DE" altLang="de-DE" dirty="0" err="1" smtClean="0"/>
              <a:t>Accelerators</a:t>
            </a:r>
            <a:r>
              <a:rPr lang="de-DE" altLang="de-DE" dirty="0" smtClean="0">
                <a:solidFill>
                  <a:schemeClr val="accent2"/>
                </a:solidFill>
              </a:rPr>
              <a:t>.</a:t>
            </a:r>
            <a:endParaRPr lang="en-GB" altLang="de-DE" dirty="0" smtClean="0">
              <a:solidFill>
                <a:schemeClr val="accent2"/>
              </a:solidFill>
            </a:endParaRPr>
          </a:p>
        </p:txBody>
      </p:sp>
      <p:grpSp>
        <p:nvGrpSpPr>
          <p:cNvPr id="9219" name="Group 17"/>
          <p:cNvGrpSpPr>
            <a:grpSpLocks/>
          </p:cNvGrpSpPr>
          <p:nvPr/>
        </p:nvGrpSpPr>
        <p:grpSpPr bwMode="auto">
          <a:xfrm>
            <a:off x="44450" y="687388"/>
            <a:ext cx="7286625" cy="5668962"/>
            <a:chOff x="43912" y="687995"/>
            <a:chExt cx="7287289" cy="5668914"/>
          </a:xfrm>
        </p:grpSpPr>
        <p:grpSp>
          <p:nvGrpSpPr>
            <p:cNvPr id="9227" name="Group 14"/>
            <p:cNvGrpSpPr>
              <a:grpSpLocks/>
            </p:cNvGrpSpPr>
            <p:nvPr/>
          </p:nvGrpSpPr>
          <p:grpSpPr bwMode="auto">
            <a:xfrm>
              <a:off x="43912" y="687995"/>
              <a:ext cx="7287289" cy="5668914"/>
              <a:chOff x="43912" y="687995"/>
              <a:chExt cx="7287289" cy="5668914"/>
            </a:xfrm>
          </p:grpSpPr>
          <p:grpSp>
            <p:nvGrpSpPr>
              <p:cNvPr id="9233" name="Group 12"/>
              <p:cNvGrpSpPr>
                <a:grpSpLocks/>
              </p:cNvGrpSpPr>
              <p:nvPr/>
            </p:nvGrpSpPr>
            <p:grpSpPr bwMode="auto">
              <a:xfrm>
                <a:off x="43912" y="687995"/>
                <a:ext cx="7287289" cy="5668914"/>
                <a:chOff x="43912" y="687995"/>
                <a:chExt cx="7287289" cy="5668914"/>
              </a:xfrm>
            </p:grpSpPr>
            <p:pic>
              <p:nvPicPr>
                <p:cNvPr id="92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12" y="841267"/>
                  <a:ext cx="6738649" cy="5515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36" name="Rectangle 2"/>
                <p:cNvSpPr>
                  <a:spLocks noChangeArrowheads="1"/>
                </p:cNvSpPr>
                <p:nvPr/>
              </p:nvSpPr>
              <p:spPr bwMode="auto">
                <a:xfrm rot="-1158693">
                  <a:off x="6599681" y="2070202"/>
                  <a:ext cx="731520" cy="607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9237" name="Isosceles Triangle 4"/>
                <p:cNvSpPr>
                  <a:spLocks noChangeArrowheads="1"/>
                </p:cNvSpPr>
                <p:nvPr/>
              </p:nvSpPr>
              <p:spPr bwMode="auto">
                <a:xfrm rot="-4885058">
                  <a:off x="5320269" y="432505"/>
                  <a:ext cx="306543" cy="817523"/>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9238" name="Isosceles Triangle 20"/>
                <p:cNvSpPr>
                  <a:spLocks noChangeArrowheads="1"/>
                </p:cNvSpPr>
                <p:nvPr/>
              </p:nvSpPr>
              <p:spPr bwMode="auto">
                <a:xfrm rot="-4885058">
                  <a:off x="6033987" y="492759"/>
                  <a:ext cx="306543" cy="817523"/>
                </a:xfrm>
                <a:prstGeom prst="triangle">
                  <a:avLst>
                    <a:gd name="adj" fmla="val 50000"/>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grpSp>
          <p:sp>
            <p:nvSpPr>
              <p:cNvPr id="9234" name="Rectangle 18"/>
              <p:cNvSpPr>
                <a:spLocks noChangeArrowheads="1"/>
              </p:cNvSpPr>
              <p:nvPr/>
            </p:nvSpPr>
            <p:spPr bwMode="auto">
              <a:xfrm rot="2301913">
                <a:off x="5826292" y="987253"/>
                <a:ext cx="731520" cy="32916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grpSp>
        <p:sp>
          <p:nvSpPr>
            <p:cNvPr id="9228" name="Rectangle 16"/>
            <p:cNvSpPr>
              <a:spLocks noChangeArrowheads="1"/>
            </p:cNvSpPr>
            <p:nvPr/>
          </p:nvSpPr>
          <p:spPr bwMode="auto">
            <a:xfrm rot="-1212924">
              <a:off x="790042" y="4140403"/>
              <a:ext cx="270662" cy="11777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9229" name="Rectangle 24"/>
            <p:cNvSpPr>
              <a:spLocks noChangeArrowheads="1"/>
            </p:cNvSpPr>
            <p:nvPr/>
          </p:nvSpPr>
          <p:spPr bwMode="auto">
            <a:xfrm rot="531162">
              <a:off x="715671" y="3094078"/>
              <a:ext cx="270662" cy="11777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9230" name="Rectangle 25"/>
            <p:cNvSpPr>
              <a:spLocks noChangeArrowheads="1"/>
            </p:cNvSpPr>
            <p:nvPr/>
          </p:nvSpPr>
          <p:spPr bwMode="auto">
            <a:xfrm rot="1185807">
              <a:off x="674953" y="2650291"/>
              <a:ext cx="270662" cy="11777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9231" name="Rectangle 26"/>
            <p:cNvSpPr>
              <a:spLocks noChangeArrowheads="1"/>
            </p:cNvSpPr>
            <p:nvPr/>
          </p:nvSpPr>
          <p:spPr bwMode="auto">
            <a:xfrm rot="1185807">
              <a:off x="1020217" y="1406711"/>
              <a:ext cx="270662" cy="11777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9232" name="Rectangle 27"/>
            <p:cNvSpPr>
              <a:spLocks noChangeArrowheads="1"/>
            </p:cNvSpPr>
            <p:nvPr/>
          </p:nvSpPr>
          <p:spPr bwMode="auto">
            <a:xfrm rot="3273662">
              <a:off x="1739061" y="623984"/>
              <a:ext cx="270662" cy="117774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grpSp>
      <p:sp>
        <p:nvSpPr>
          <p:cNvPr id="458761" name="Rectangle 9"/>
          <p:cNvSpPr>
            <a:spLocks noGrp="1" noChangeArrowheads="1"/>
          </p:cNvSpPr>
          <p:nvPr>
            <p:ph type="body" idx="1"/>
          </p:nvPr>
        </p:nvSpPr>
        <p:spPr>
          <a:xfrm>
            <a:off x="6824663" y="759791"/>
            <a:ext cx="2222500" cy="5259387"/>
          </a:xfrm>
        </p:spPr>
        <p:txBody>
          <a:bodyPr/>
          <a:lstStyle/>
          <a:p>
            <a:pPr eaLnBrk="1" hangingPunct="1">
              <a:lnSpc>
                <a:spcPct val="80000"/>
              </a:lnSpc>
              <a:defRPr/>
            </a:pPr>
            <a:r>
              <a:rPr lang="de-DE" altLang="de-DE" sz="1200" dirty="0" err="1" smtClean="0"/>
              <a:t>Linac</a:t>
            </a:r>
            <a:r>
              <a:rPr lang="de-DE" altLang="de-DE" sz="1200" dirty="0" smtClean="0"/>
              <a:t> II         1970</a:t>
            </a:r>
          </a:p>
          <a:p>
            <a:pPr eaLnBrk="1" hangingPunct="1">
              <a:lnSpc>
                <a:spcPct val="80000"/>
              </a:lnSpc>
              <a:buFont typeface="Arial Black" pitchFamily="34" charset="0"/>
              <a:buNone/>
              <a:defRPr/>
            </a:pPr>
            <a:r>
              <a:rPr lang="de-DE" altLang="de-DE" sz="1200" dirty="0" smtClean="0"/>
              <a:t>      450 </a:t>
            </a:r>
            <a:r>
              <a:rPr lang="de-DE" altLang="de-DE" sz="1200" dirty="0" err="1" smtClean="0"/>
              <a:t>MeV</a:t>
            </a:r>
            <a:r>
              <a:rPr lang="de-DE" altLang="de-DE" sz="1200" dirty="0" smtClean="0"/>
              <a:t>      e+/e-</a:t>
            </a:r>
          </a:p>
          <a:p>
            <a:pPr eaLnBrk="1" hangingPunct="1">
              <a:lnSpc>
                <a:spcPct val="80000"/>
              </a:lnSpc>
              <a:buFont typeface="Arial Black" pitchFamily="34" charset="0"/>
              <a:buNone/>
              <a:defRPr/>
            </a:pPr>
            <a:endParaRPr lang="de-DE" altLang="de-DE" sz="1200" dirty="0" smtClean="0"/>
          </a:p>
          <a:p>
            <a:pPr eaLnBrk="1" hangingPunct="1">
              <a:lnSpc>
                <a:spcPct val="80000"/>
              </a:lnSpc>
              <a:defRPr/>
            </a:pPr>
            <a:r>
              <a:rPr lang="de-DE" altLang="de-DE" sz="1200" dirty="0" smtClean="0"/>
              <a:t>PIA               1970</a:t>
            </a:r>
          </a:p>
          <a:p>
            <a:pPr eaLnBrk="1" hangingPunct="1">
              <a:lnSpc>
                <a:spcPct val="80000"/>
              </a:lnSpc>
              <a:buFont typeface="Arial Black" pitchFamily="34" charset="0"/>
              <a:buNone/>
              <a:defRPr/>
            </a:pPr>
            <a:r>
              <a:rPr lang="de-DE" altLang="de-DE" sz="1200" dirty="0" smtClean="0"/>
              <a:t>      450 </a:t>
            </a:r>
            <a:r>
              <a:rPr lang="de-DE" altLang="de-DE" sz="1200" dirty="0" err="1" smtClean="0"/>
              <a:t>MeV</a:t>
            </a:r>
            <a:r>
              <a:rPr lang="de-DE" altLang="de-DE" sz="1200" dirty="0" smtClean="0"/>
              <a:t>      e+/e-</a:t>
            </a:r>
          </a:p>
          <a:p>
            <a:pPr eaLnBrk="1" hangingPunct="1">
              <a:lnSpc>
                <a:spcPct val="80000"/>
              </a:lnSpc>
              <a:buFont typeface="Arial Black" pitchFamily="34" charset="0"/>
              <a:buNone/>
              <a:defRPr/>
            </a:pPr>
            <a:endParaRPr lang="de-DE" altLang="de-DE" sz="1200" dirty="0" smtClean="0"/>
          </a:p>
          <a:p>
            <a:pPr eaLnBrk="1" hangingPunct="1">
              <a:lnSpc>
                <a:spcPct val="80000"/>
              </a:lnSpc>
              <a:defRPr/>
            </a:pPr>
            <a:r>
              <a:rPr lang="de-DE" altLang="de-DE" sz="1200" dirty="0" smtClean="0"/>
              <a:t>DESY II        1990</a:t>
            </a:r>
          </a:p>
          <a:p>
            <a:pPr eaLnBrk="1" hangingPunct="1">
              <a:lnSpc>
                <a:spcPct val="80000"/>
              </a:lnSpc>
              <a:buFont typeface="Arial Black" pitchFamily="34" charset="0"/>
              <a:buNone/>
              <a:defRPr/>
            </a:pPr>
            <a:r>
              <a:rPr lang="de-DE" altLang="de-DE" sz="1200" dirty="0" smtClean="0"/>
              <a:t>      7 </a:t>
            </a:r>
            <a:r>
              <a:rPr lang="de-DE" altLang="de-DE" sz="1200" dirty="0" err="1" smtClean="0"/>
              <a:t>GeV</a:t>
            </a:r>
            <a:r>
              <a:rPr lang="de-DE" altLang="de-DE" sz="1200" dirty="0" smtClean="0"/>
              <a:t>           e+/e-</a:t>
            </a:r>
          </a:p>
          <a:p>
            <a:pPr eaLnBrk="1" hangingPunct="1">
              <a:lnSpc>
                <a:spcPct val="80000"/>
              </a:lnSpc>
              <a:buFont typeface="Arial Black" pitchFamily="34" charset="0"/>
              <a:buNone/>
              <a:defRPr/>
            </a:pPr>
            <a:endParaRPr lang="de-DE" altLang="de-DE" sz="1200" dirty="0" smtClean="0"/>
          </a:p>
          <a:p>
            <a:pPr eaLnBrk="1" hangingPunct="1">
              <a:lnSpc>
                <a:spcPct val="80000"/>
              </a:lnSpc>
              <a:defRPr/>
            </a:pPr>
            <a:r>
              <a:rPr lang="de-DE" altLang="de-DE" sz="1200" dirty="0" smtClean="0"/>
              <a:t>PETRA III      2009/2015</a:t>
            </a:r>
          </a:p>
          <a:p>
            <a:pPr eaLnBrk="1" hangingPunct="1">
              <a:lnSpc>
                <a:spcPct val="80000"/>
              </a:lnSpc>
              <a:buFont typeface="Arial Black" pitchFamily="34" charset="0"/>
              <a:buNone/>
              <a:defRPr/>
            </a:pPr>
            <a:r>
              <a:rPr lang="de-DE" altLang="de-DE" sz="1200" dirty="0" smtClean="0"/>
              <a:t>      6 </a:t>
            </a:r>
            <a:r>
              <a:rPr lang="de-DE" altLang="de-DE" sz="1200" dirty="0" err="1" smtClean="0"/>
              <a:t>GeV</a:t>
            </a:r>
            <a:r>
              <a:rPr lang="de-DE" altLang="de-DE" sz="1200" dirty="0" smtClean="0"/>
              <a:t>            e+/e-</a:t>
            </a:r>
          </a:p>
          <a:p>
            <a:pPr eaLnBrk="1" hangingPunct="1">
              <a:lnSpc>
                <a:spcPct val="80000"/>
              </a:lnSpc>
              <a:buFont typeface="Arial Black" pitchFamily="34" charset="0"/>
              <a:buNone/>
              <a:defRPr/>
            </a:pPr>
            <a:endParaRPr lang="de-DE" altLang="de-DE" sz="1200" dirty="0" smtClean="0"/>
          </a:p>
          <a:p>
            <a:pPr eaLnBrk="1" hangingPunct="1">
              <a:lnSpc>
                <a:spcPct val="80000"/>
              </a:lnSpc>
              <a:defRPr/>
            </a:pPr>
            <a:r>
              <a:rPr lang="de-DE" altLang="de-DE" sz="1200" dirty="0" smtClean="0"/>
              <a:t>FLASH           2003</a:t>
            </a:r>
          </a:p>
          <a:p>
            <a:pPr eaLnBrk="1" hangingPunct="1">
              <a:lnSpc>
                <a:spcPct val="80000"/>
              </a:lnSpc>
              <a:buFont typeface="Arial Black" pitchFamily="34" charset="0"/>
              <a:buNone/>
              <a:defRPr/>
            </a:pPr>
            <a:r>
              <a:rPr lang="de-DE" altLang="de-DE" sz="1200" dirty="0" smtClean="0"/>
              <a:t>      1.2 </a:t>
            </a:r>
            <a:r>
              <a:rPr lang="de-DE" altLang="de-DE" sz="1200" dirty="0" err="1" smtClean="0"/>
              <a:t>GeV</a:t>
            </a:r>
            <a:r>
              <a:rPr lang="de-DE" altLang="de-DE" sz="1200" dirty="0" smtClean="0"/>
              <a:t>             e-</a:t>
            </a:r>
          </a:p>
          <a:p>
            <a:pPr>
              <a:lnSpc>
                <a:spcPct val="80000"/>
              </a:lnSpc>
              <a:defRPr/>
            </a:pPr>
            <a:endParaRPr lang="de-DE" altLang="de-DE" sz="1200" dirty="0" smtClean="0"/>
          </a:p>
          <a:p>
            <a:pPr>
              <a:lnSpc>
                <a:spcPct val="80000"/>
              </a:lnSpc>
              <a:defRPr/>
            </a:pPr>
            <a:r>
              <a:rPr lang="de-DE" altLang="de-DE" sz="1200" dirty="0" smtClean="0"/>
              <a:t>FLASH II          2015</a:t>
            </a:r>
            <a:endParaRPr lang="de-DE" altLang="de-DE" sz="1200" dirty="0"/>
          </a:p>
          <a:p>
            <a:pPr>
              <a:lnSpc>
                <a:spcPct val="80000"/>
              </a:lnSpc>
              <a:buNone/>
              <a:defRPr/>
            </a:pPr>
            <a:r>
              <a:rPr lang="de-DE" altLang="de-DE" sz="1200" dirty="0"/>
              <a:t>      1.2 </a:t>
            </a:r>
            <a:r>
              <a:rPr lang="de-DE" altLang="de-DE" sz="1200" dirty="0" err="1"/>
              <a:t>GeV</a:t>
            </a:r>
            <a:r>
              <a:rPr lang="de-DE" altLang="de-DE" sz="1200" dirty="0"/>
              <a:t>             e-</a:t>
            </a:r>
          </a:p>
          <a:p>
            <a:pPr eaLnBrk="1" hangingPunct="1">
              <a:lnSpc>
                <a:spcPct val="80000"/>
              </a:lnSpc>
              <a:defRPr/>
            </a:pPr>
            <a:endParaRPr lang="de-DE" altLang="de-DE" sz="1200" dirty="0" smtClean="0"/>
          </a:p>
          <a:p>
            <a:pPr eaLnBrk="1" hangingPunct="1">
              <a:lnSpc>
                <a:spcPct val="80000"/>
              </a:lnSpc>
              <a:defRPr/>
            </a:pPr>
            <a:r>
              <a:rPr lang="de-DE" altLang="de-DE" sz="1200" dirty="0" smtClean="0"/>
              <a:t>XFEL              2016</a:t>
            </a:r>
          </a:p>
          <a:p>
            <a:pPr eaLnBrk="1" hangingPunct="1">
              <a:lnSpc>
                <a:spcPct val="80000"/>
              </a:lnSpc>
              <a:buFont typeface="Arial Black" pitchFamily="34" charset="0"/>
              <a:buNone/>
              <a:defRPr/>
            </a:pPr>
            <a:r>
              <a:rPr lang="de-DE" altLang="de-DE" sz="1200" dirty="0" smtClean="0"/>
              <a:t>      20 </a:t>
            </a:r>
            <a:r>
              <a:rPr lang="de-DE" altLang="de-DE" sz="1200" dirty="0" err="1" smtClean="0"/>
              <a:t>GeV</a:t>
            </a:r>
            <a:r>
              <a:rPr lang="de-DE" altLang="de-DE" sz="1200" dirty="0" smtClean="0"/>
              <a:t>           e-</a:t>
            </a:r>
          </a:p>
          <a:p>
            <a:pPr eaLnBrk="1" hangingPunct="1">
              <a:lnSpc>
                <a:spcPct val="80000"/>
              </a:lnSpc>
              <a:buFont typeface="Arial Black" pitchFamily="34" charset="0"/>
              <a:buNone/>
              <a:defRPr/>
            </a:pPr>
            <a:endParaRPr lang="de-DE" altLang="de-DE" sz="1200" dirty="0" smtClean="0"/>
          </a:p>
          <a:p>
            <a:pPr eaLnBrk="1" hangingPunct="1">
              <a:lnSpc>
                <a:spcPct val="80000"/>
              </a:lnSpc>
              <a:buFont typeface="Arial Black" pitchFamily="34" charset="0"/>
              <a:buNone/>
              <a:defRPr/>
            </a:pPr>
            <a:endParaRPr lang="de-DE" altLang="de-DE" sz="1200" dirty="0" smtClean="0"/>
          </a:p>
          <a:p>
            <a:pPr eaLnBrk="1" hangingPunct="1">
              <a:lnSpc>
                <a:spcPct val="80000"/>
              </a:lnSpc>
              <a:buFont typeface="Arial Black" pitchFamily="34" charset="0"/>
              <a:buNone/>
              <a:defRPr/>
            </a:pPr>
            <a:endParaRPr lang="en-GB" altLang="de-DE" sz="1200" dirty="0" smtClean="0"/>
          </a:p>
        </p:txBody>
      </p:sp>
      <p:sp>
        <p:nvSpPr>
          <p:cNvPr id="2" name="Oval 1"/>
          <p:cNvSpPr>
            <a:spLocks noChangeArrowheads="1"/>
          </p:cNvSpPr>
          <p:nvPr/>
        </p:nvSpPr>
        <p:spPr bwMode="auto">
          <a:xfrm rot="1332297">
            <a:off x="5900738" y="2781300"/>
            <a:ext cx="449262" cy="126365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18" name="Oval 17"/>
          <p:cNvSpPr>
            <a:spLocks noChangeArrowheads="1"/>
          </p:cNvSpPr>
          <p:nvPr/>
        </p:nvSpPr>
        <p:spPr bwMode="auto">
          <a:xfrm rot="1332297">
            <a:off x="5635625" y="3746500"/>
            <a:ext cx="352425" cy="393700"/>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19" name="Oval 18"/>
          <p:cNvSpPr>
            <a:spLocks noChangeArrowheads="1"/>
          </p:cNvSpPr>
          <p:nvPr/>
        </p:nvSpPr>
        <p:spPr bwMode="auto">
          <a:xfrm rot="1332297">
            <a:off x="4440238" y="4013200"/>
            <a:ext cx="900112" cy="912813"/>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20" name="Oval 19"/>
          <p:cNvSpPr>
            <a:spLocks noChangeArrowheads="1"/>
          </p:cNvSpPr>
          <p:nvPr/>
        </p:nvSpPr>
        <p:spPr bwMode="auto">
          <a:xfrm rot="1332297">
            <a:off x="1052513" y="781050"/>
            <a:ext cx="5540375" cy="5621338"/>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21" name="Oval 20"/>
          <p:cNvSpPr>
            <a:spLocks noChangeArrowheads="1"/>
          </p:cNvSpPr>
          <p:nvPr/>
        </p:nvSpPr>
        <p:spPr bwMode="auto">
          <a:xfrm rot="1687464">
            <a:off x="4592638" y="496888"/>
            <a:ext cx="1154112" cy="2954337"/>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
        <p:nvSpPr>
          <p:cNvPr id="22" name="Oval 21"/>
          <p:cNvSpPr>
            <a:spLocks noChangeArrowheads="1"/>
          </p:cNvSpPr>
          <p:nvPr/>
        </p:nvSpPr>
        <p:spPr bwMode="auto">
          <a:xfrm rot="1448929">
            <a:off x="-115888" y="2120900"/>
            <a:ext cx="3114676" cy="1382713"/>
          </a:xfrm>
          <a:prstGeom prst="ellipse">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Aft>
                <a:spcPct val="50000"/>
              </a:spcAft>
              <a:buClr>
                <a:srgbClr val="F28E00"/>
              </a:buClr>
              <a:buFont typeface="Arial Black" pitchFamily="34" charset="0"/>
              <a:buChar char="&gt;"/>
              <a:defRPr sz="2000">
                <a:solidFill>
                  <a:schemeClr val="tx1"/>
                </a:solidFill>
                <a:latin typeface="Arial" pitchFamily="34" charset="0"/>
              </a:defRPr>
            </a:lvl1pPr>
            <a:lvl2pPr marL="742950" indent="-285750">
              <a:spcAft>
                <a:spcPct val="50000"/>
              </a:spcAft>
              <a:buClr>
                <a:schemeClr val="bg2"/>
              </a:buClr>
              <a:buFont typeface="Wingdings" pitchFamily="2" charset="2"/>
              <a:buChar char="§"/>
              <a:defRPr sz="1600">
                <a:solidFill>
                  <a:schemeClr val="tx1"/>
                </a:solidFill>
                <a:latin typeface="Arial" pitchFamily="34" charset="0"/>
              </a:defRPr>
            </a:lvl2pPr>
            <a:lvl3pPr marL="1143000" indent="-228600">
              <a:buClr>
                <a:srgbClr val="FF9900"/>
              </a:buClr>
              <a:buFont typeface="Arial Black" pitchFamily="34" charset="0"/>
              <a:defRPr sz="1200">
                <a:solidFill>
                  <a:schemeClr val="tx1"/>
                </a:solidFill>
                <a:latin typeface="Arial" pitchFamily="34" charset="0"/>
              </a:defRPr>
            </a:lvl3pPr>
            <a:lvl4pPr marL="1600200" indent="-228600">
              <a:buFont typeface="Wingdings" pitchFamily="2" charset="2"/>
              <a:buChar char="§"/>
              <a:defRPr sz="1400">
                <a:solidFill>
                  <a:schemeClr val="tx1"/>
                </a:solidFill>
                <a:latin typeface="Arial" pitchFamily="34" charset="0"/>
              </a:defRPr>
            </a:lvl4pPr>
            <a:lvl5pPr marL="2057400" indent="-228600">
              <a:spcBef>
                <a:spcPct val="20000"/>
              </a:spcBef>
              <a:defRPr sz="2000">
                <a:solidFill>
                  <a:schemeClr val="tx1"/>
                </a:solidFill>
                <a:latin typeface="Arial" pitchFamily="34" charset="0"/>
              </a:defRPr>
            </a:lvl5pPr>
            <a:lvl6pPr marL="2514600" indent="-228600" eaLnBrk="0" fontAlgn="base" hangingPunct="0">
              <a:spcBef>
                <a:spcPct val="20000"/>
              </a:spcBef>
              <a:spcAft>
                <a:spcPct val="0"/>
              </a:spcAft>
              <a:defRPr sz="2000">
                <a:solidFill>
                  <a:schemeClr val="tx1"/>
                </a:solidFill>
                <a:latin typeface="Arial" pitchFamily="34" charset="0"/>
              </a:defRPr>
            </a:lvl6pPr>
            <a:lvl7pPr marL="2971800" indent="-228600" eaLnBrk="0" fontAlgn="base" hangingPunct="0">
              <a:spcBef>
                <a:spcPct val="20000"/>
              </a:spcBef>
              <a:spcAft>
                <a:spcPct val="0"/>
              </a:spcAft>
              <a:defRPr sz="2000">
                <a:solidFill>
                  <a:schemeClr val="tx1"/>
                </a:solidFill>
                <a:latin typeface="Arial" pitchFamily="34" charset="0"/>
              </a:defRPr>
            </a:lvl7pPr>
            <a:lvl8pPr marL="3429000" indent="-228600" eaLnBrk="0" fontAlgn="base" hangingPunct="0">
              <a:spcBef>
                <a:spcPct val="20000"/>
              </a:spcBef>
              <a:spcAft>
                <a:spcPct val="0"/>
              </a:spcAft>
              <a:defRPr sz="2000">
                <a:solidFill>
                  <a:schemeClr val="tx1"/>
                </a:solidFill>
                <a:latin typeface="Arial" pitchFamily="34" charset="0"/>
              </a:defRPr>
            </a:lvl8pPr>
            <a:lvl9pPr marL="3886200" indent="-228600" eaLnBrk="0" fontAlgn="base" hangingPunct="0">
              <a:spcBef>
                <a:spcPct val="20000"/>
              </a:spcBef>
              <a:spcAft>
                <a:spcPct val="0"/>
              </a:spcAft>
              <a:defRPr sz="2000">
                <a:solidFill>
                  <a:schemeClr val="tx1"/>
                </a:solidFill>
                <a:latin typeface="Arial" pitchFamily="34" charset="0"/>
              </a:defRPr>
            </a:lvl9pPr>
          </a:lstStyle>
          <a:p>
            <a:pPr>
              <a:spcAft>
                <a:spcPct val="0"/>
              </a:spcAft>
              <a:buClrTx/>
              <a:buFontTx/>
              <a:buNone/>
            </a:pPr>
            <a:endParaRPr lang="de-DE" altLang="de-DE" sz="1600"/>
          </a:p>
        </p:txBody>
      </p:sp>
    </p:spTree>
    <p:extLst>
      <p:ext uri="{BB962C8B-B14F-4D97-AF65-F5344CB8AC3E}">
        <p14:creationId xmlns:p14="http://schemas.microsoft.com/office/powerpoint/2010/main" val="17140840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Content</a:t>
            </a:r>
            <a:r>
              <a:rPr lang="de-DE" altLang="de-DE" dirty="0">
                <a:solidFill>
                  <a:schemeClr val="accent2"/>
                </a:solidFill>
              </a:rPr>
              <a:t> .</a:t>
            </a:r>
            <a:endParaRPr lang="de-DE" dirty="0"/>
          </a:p>
        </p:txBody>
      </p:sp>
      <p:sp>
        <p:nvSpPr>
          <p:cNvPr id="4" name="Rectangle 1"/>
          <p:cNvSpPr>
            <a:spLocks noGrp="1" noChangeArrowheads="1"/>
          </p:cNvSpPr>
          <p:nvPr>
            <p:ph idx="1"/>
          </p:nvPr>
        </p:nvSpPr>
        <p:spPr bwMode="auto">
          <a:xfrm>
            <a:off x="282574" y="886275"/>
            <a:ext cx="4899025"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19100" algn="l"/>
                <a:tab pos="5754688" algn="r"/>
              </a:tabLst>
              <a:defRPr>
                <a:solidFill>
                  <a:schemeClr val="tx1"/>
                </a:solidFill>
                <a:latin typeface="Arial" pitchFamily="34" charset="0"/>
                <a:cs typeface="Arial" pitchFamily="34" charset="0"/>
              </a:defRPr>
            </a:lvl1pPr>
            <a:lvl2pPr>
              <a:tabLst>
                <a:tab pos="419100" algn="l"/>
                <a:tab pos="5754688" algn="r"/>
              </a:tabLst>
              <a:defRPr>
                <a:solidFill>
                  <a:schemeClr val="tx1"/>
                </a:solidFill>
                <a:latin typeface="Arial" pitchFamily="34" charset="0"/>
                <a:cs typeface="Arial" pitchFamily="34" charset="0"/>
              </a:defRPr>
            </a:lvl2pPr>
            <a:lvl3pPr>
              <a:tabLst>
                <a:tab pos="419100" algn="l"/>
                <a:tab pos="5754688" algn="r"/>
              </a:tabLst>
              <a:defRPr>
                <a:solidFill>
                  <a:schemeClr val="tx1"/>
                </a:solidFill>
                <a:latin typeface="Arial" pitchFamily="34" charset="0"/>
                <a:cs typeface="Arial" pitchFamily="34" charset="0"/>
              </a:defRPr>
            </a:lvl3pPr>
            <a:lvl4pPr>
              <a:tabLst>
                <a:tab pos="419100" algn="l"/>
                <a:tab pos="5754688" algn="r"/>
              </a:tabLst>
              <a:defRPr>
                <a:solidFill>
                  <a:schemeClr val="tx1"/>
                </a:solidFill>
                <a:latin typeface="Arial" pitchFamily="34" charset="0"/>
                <a:cs typeface="Arial" pitchFamily="34" charset="0"/>
              </a:defRPr>
            </a:lvl4pPr>
            <a:lvl5pPr>
              <a:tabLst>
                <a:tab pos="419100" algn="l"/>
                <a:tab pos="5754688" algn="r"/>
              </a:tabLst>
              <a:defRPr>
                <a:solidFill>
                  <a:schemeClr val="tx1"/>
                </a:solidFill>
                <a:latin typeface="Arial" pitchFamily="34" charset="0"/>
                <a:cs typeface="Arial" pitchFamily="34" charset="0"/>
              </a:defRPr>
            </a:lvl5pPr>
            <a:lvl6pPr fontAlgn="base">
              <a:spcBef>
                <a:spcPct val="0"/>
              </a:spcBef>
              <a:spcAft>
                <a:spcPct val="0"/>
              </a:spcAft>
              <a:tabLst>
                <a:tab pos="419100" algn="l"/>
                <a:tab pos="5754688" algn="r"/>
              </a:tabLst>
              <a:defRPr>
                <a:solidFill>
                  <a:schemeClr val="tx1"/>
                </a:solidFill>
                <a:latin typeface="Arial" pitchFamily="34" charset="0"/>
                <a:cs typeface="Arial" pitchFamily="34" charset="0"/>
              </a:defRPr>
            </a:lvl6pPr>
            <a:lvl7pPr fontAlgn="base">
              <a:spcBef>
                <a:spcPct val="0"/>
              </a:spcBef>
              <a:spcAft>
                <a:spcPct val="0"/>
              </a:spcAft>
              <a:tabLst>
                <a:tab pos="419100" algn="l"/>
                <a:tab pos="5754688" algn="r"/>
              </a:tabLst>
              <a:defRPr>
                <a:solidFill>
                  <a:schemeClr val="tx1"/>
                </a:solidFill>
                <a:latin typeface="Arial" pitchFamily="34" charset="0"/>
                <a:cs typeface="Arial" pitchFamily="34" charset="0"/>
              </a:defRPr>
            </a:lvl7pPr>
            <a:lvl8pPr fontAlgn="base">
              <a:spcBef>
                <a:spcPct val="0"/>
              </a:spcBef>
              <a:spcAft>
                <a:spcPct val="0"/>
              </a:spcAft>
              <a:tabLst>
                <a:tab pos="419100" algn="l"/>
                <a:tab pos="5754688" algn="r"/>
              </a:tabLst>
              <a:defRPr>
                <a:solidFill>
                  <a:schemeClr val="tx1"/>
                </a:solidFill>
                <a:latin typeface="Arial" pitchFamily="34" charset="0"/>
                <a:cs typeface="Arial" pitchFamily="34" charset="0"/>
              </a:defRPr>
            </a:lvl8pPr>
            <a:lvl9pPr fontAlgn="base">
              <a:spcBef>
                <a:spcPct val="0"/>
              </a:spcBef>
              <a:spcAft>
                <a:spcPct val="0"/>
              </a:spcAft>
              <a:tabLst>
                <a:tab pos="419100" algn="l"/>
                <a:tab pos="5754688" algn="r"/>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19100" algn="l"/>
                <a:tab pos="5754688" algn="r"/>
              </a:tabLst>
            </a:pPr>
            <a:r>
              <a:rPr kumimoji="0" lang="en-CA" altLang="de-DE" sz="12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
              </a:rPr>
              <a:t>1</a:t>
            </a:r>
            <a:r>
              <a:rPr kumimoji="0" lang="de-DE" altLang="de-DE" sz="12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hlinkClick r:id="rId2"/>
              </a:rPr>
              <a:t>General</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
              </a:rPr>
              <a:t> description and topology</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3"/>
              </a:rPr>
              <a:t>2</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3"/>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3"/>
              </a:rPr>
              <a:t>Technical data:</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4"/>
              </a:rPr>
              <a:t>2.1</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4"/>
              </a:rPr>
              <a:t>	</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4"/>
              </a:rPr>
              <a:t>Data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4"/>
              </a:rPr>
              <a:t>of</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4"/>
              </a:rPr>
              <a:t>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4"/>
              </a:rPr>
              <a:t>the</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4"/>
              </a:rPr>
              <a:t>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4"/>
              </a:rPr>
              <a:t>pre-rectifier</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hlinkClick r:id="rId5"/>
              </a:rPr>
              <a:t>2.2</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5"/>
              </a:rPr>
              <a:t>	</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hlinkClick r:id="rId5"/>
              </a:rPr>
              <a:t>Description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hlinkClick r:id="rId5"/>
              </a:rPr>
              <a:t>of</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hlinkClick r:id="rId5"/>
              </a:rPr>
              <a:t> power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hlinkClick r:id="rId5"/>
              </a:rPr>
              <a:t>supply</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6"/>
              </a:rPr>
              <a:t>3</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6"/>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6"/>
              </a:rPr>
              <a:t>Design</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7"/>
              </a:rPr>
              <a:t>3.1</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7"/>
              </a:rPr>
              <a:t>	</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7"/>
              </a:rPr>
              <a:t>General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7"/>
              </a:rPr>
              <a:t>description</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hlinkClick r:id="rId8"/>
              </a:rPr>
              <a:t>3.2</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8"/>
              </a:rPr>
              <a:t>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hlinkClick r:id="rId8"/>
              </a:rPr>
              <a:t>Connectors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hlinkClick r:id="rId9"/>
              </a:rPr>
              <a:t>3.3</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9"/>
              </a:rPr>
              <a:t>	</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hlinkClick r:id="rId9"/>
              </a:rPr>
              <a:t>Semiconductors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0"/>
              </a:rPr>
              <a:t>3.4</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0"/>
              </a:rPr>
              <a:t>	</a:t>
            </a: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0"/>
              </a:rPr>
              <a:t>LC Filter</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1"/>
              </a:rPr>
              <a:t>3.5</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1"/>
              </a:rPr>
              <a:t>	</a:t>
            </a:r>
            <a:r>
              <a:rPr kumimoji="0" lang="de-DE" altLang="de-DE" sz="1400" b="0" i="0" u="sng" strike="noStrike" cap="none" normalizeH="0" baseline="0" dirty="0" err="1" smtClean="0">
                <a:ln>
                  <a:noFill/>
                </a:ln>
                <a:solidFill>
                  <a:srgbClr val="0000FF"/>
                </a:solidFill>
                <a:effectLst/>
                <a:latin typeface="Arial" pitchFamily="34" charset="0"/>
                <a:ea typeface="Times New Roman" pitchFamily="18" charset="0"/>
                <a:cs typeface="Times New Roman" pitchFamily="18" charset="0"/>
                <a:hlinkClick r:id="rId11"/>
              </a:rPr>
              <a:t>Capacitors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2"/>
              </a:rPr>
              <a:t>3.6</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2"/>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2"/>
              </a:rPr>
              <a:t>Interface/adapter card</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de-DE"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3"/>
              </a:rPr>
              <a:t>4</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3"/>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3"/>
              </a:rPr>
              <a:t>Measuring equipment, Signals, Interlocks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4"/>
              </a:rPr>
              <a:t>5</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4"/>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4"/>
              </a:rPr>
              <a:t>Water-cooling</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hlinkClick r:id="rId15"/>
              </a:rPr>
              <a:t>5.1</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5"/>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hlinkClick r:id="rId15"/>
              </a:rPr>
              <a:t>Technical data of the Water cooling system</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6"/>
              </a:rPr>
              <a:t>5.2</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6"/>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6"/>
              </a:rPr>
              <a:t>Materials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7"/>
              </a:rPr>
              <a:t>5.3</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7"/>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7"/>
              </a:rPr>
              <a:t>Hose</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8"/>
              </a:rPr>
              <a:t>5.4</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8"/>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8"/>
              </a:rPr>
              <a:t>Connections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9"/>
              </a:rPr>
              <a:t>6</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19"/>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19"/>
              </a:rPr>
              <a:t>Spare parts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0"/>
              </a:rPr>
              <a:t>7</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0"/>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0"/>
              </a:rPr>
              <a:t>Withstand of failure modes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1"/>
              </a:rPr>
              <a:t>8</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1"/>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1"/>
              </a:rPr>
              <a:t>Tests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2"/>
              </a:rPr>
              <a:t>9</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2"/>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2"/>
              </a:rPr>
              <a:t>Documentation</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3"/>
              </a:rPr>
              <a:t>10</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3"/>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3"/>
              </a:rPr>
              <a:t>Standards</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4"/>
              </a:rPr>
              <a:t>11</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4"/>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4"/>
              </a:rPr>
              <a:t>Scope of delivery</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5"/>
              </a:rPr>
              <a:t>12</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5"/>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5"/>
              </a:rPr>
              <a:t>Required technical data for tender</a:t>
            </a:r>
            <a:endParaRPr kumimoji="0" lang="en-US" altLang="de-DE" sz="1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19100" algn="l"/>
                <a:tab pos="5754688" algn="r"/>
              </a:tabLst>
            </a:pP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6"/>
              </a:rPr>
              <a:t>13</a:t>
            </a:r>
            <a:r>
              <a:rPr kumimoji="0" lang="de-DE" altLang="de-DE" sz="1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hlinkClick r:id="rId26"/>
              </a:rPr>
              <a:t>	</a:t>
            </a:r>
            <a:r>
              <a:rPr kumimoji="0" lang="en-CA" altLang="de-DE" sz="1400" b="0" i="0" u="sng" strike="noStrike" cap="none" normalizeH="0" baseline="0" dirty="0" smtClean="0">
                <a:ln>
                  <a:noFill/>
                </a:ln>
                <a:solidFill>
                  <a:srgbClr val="0000FF"/>
                </a:solidFill>
                <a:effectLst/>
                <a:latin typeface="Arial" pitchFamily="34" charset="0"/>
                <a:ea typeface="Times New Roman" pitchFamily="18" charset="0"/>
                <a:cs typeface="Times New Roman" pitchFamily="18" charset="0"/>
                <a:hlinkClick r:id="rId26"/>
              </a:rPr>
              <a:t>Time schedule of production</a:t>
            </a:r>
            <a:endParaRPr kumimoji="0" lang="en-CA" altLang="de-DE" sz="14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7415124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Example</a:t>
            </a:r>
            <a:r>
              <a:rPr lang="de-DE" dirty="0" smtClean="0"/>
              <a:t> </a:t>
            </a:r>
            <a:r>
              <a:rPr lang="de-DE" dirty="0" err="1" smtClean="0"/>
              <a:t>technical</a:t>
            </a:r>
            <a:r>
              <a:rPr lang="de-DE" dirty="0" smtClean="0"/>
              <a:t> </a:t>
            </a:r>
            <a:r>
              <a:rPr lang="de-DE" dirty="0" err="1" smtClean="0"/>
              <a:t>data</a:t>
            </a:r>
            <a:r>
              <a:rPr lang="de-DE" altLang="de-DE" dirty="0">
                <a:solidFill>
                  <a:schemeClr val="accent2"/>
                </a:solidFill>
              </a:rPr>
              <a:t> .</a:t>
            </a:r>
            <a:endParaRPr lang="de-DE" dirty="0"/>
          </a:p>
        </p:txBody>
      </p:sp>
      <p:sp>
        <p:nvSpPr>
          <p:cNvPr id="3" name="Inhaltsplatzhalter 2"/>
          <p:cNvSpPr>
            <a:spLocks noGrp="1"/>
          </p:cNvSpPr>
          <p:nvPr>
            <p:ph idx="1"/>
          </p:nvPr>
        </p:nvSpPr>
        <p:spPr/>
        <p:txBody>
          <a:bodyPr/>
          <a:lstStyle/>
          <a:p>
            <a:pPr lvl="0"/>
            <a:r>
              <a:rPr lang="en-CA" b="1" dirty="0"/>
              <a:t>Technical data:</a:t>
            </a:r>
            <a:endParaRPr lang="de-DE" b="1" dirty="0"/>
          </a:p>
          <a:p>
            <a:pPr lvl="1"/>
            <a:r>
              <a:rPr lang="en-CA" dirty="0"/>
              <a:t>Nominal output current: 	</a:t>
            </a:r>
            <a:r>
              <a:rPr lang="en-CA" dirty="0" smtClean="0"/>
              <a:t>		0 </a:t>
            </a:r>
            <a:r>
              <a:rPr lang="en-CA" dirty="0"/>
              <a:t>- 600 A</a:t>
            </a:r>
            <a:endParaRPr lang="de-DE" dirty="0"/>
          </a:p>
          <a:p>
            <a:pPr lvl="1"/>
            <a:r>
              <a:rPr lang="en-CA" dirty="0"/>
              <a:t>Number of needed supplies:  	</a:t>
            </a:r>
            <a:r>
              <a:rPr lang="en-CA" dirty="0" smtClean="0"/>
              <a:t>		23 units</a:t>
            </a:r>
            <a:endParaRPr lang="de-DE" dirty="0" smtClean="0"/>
          </a:p>
          <a:p>
            <a:pPr lvl="1"/>
            <a:r>
              <a:rPr lang="en-CA" dirty="0" smtClean="0"/>
              <a:t>Nominal </a:t>
            </a:r>
            <a:r>
              <a:rPr lang="en-CA" dirty="0"/>
              <a:t>output current: 	</a:t>
            </a:r>
            <a:r>
              <a:rPr lang="en-CA" dirty="0" smtClean="0"/>
              <a:t>		0 </a:t>
            </a:r>
            <a:r>
              <a:rPr lang="en-CA" dirty="0"/>
              <a:t>- 200 A</a:t>
            </a:r>
            <a:endParaRPr lang="de-DE" dirty="0"/>
          </a:p>
          <a:p>
            <a:pPr lvl="1"/>
            <a:r>
              <a:rPr lang="en-CA" dirty="0" smtClean="0"/>
              <a:t>Number </a:t>
            </a:r>
            <a:r>
              <a:rPr lang="en-CA" dirty="0"/>
              <a:t>of needed supplies:  	</a:t>
            </a:r>
            <a:r>
              <a:rPr lang="en-CA" dirty="0" smtClean="0"/>
              <a:t>		54 </a:t>
            </a:r>
            <a:r>
              <a:rPr lang="en-CA" dirty="0"/>
              <a:t>units</a:t>
            </a:r>
            <a:endParaRPr lang="de-DE" dirty="0"/>
          </a:p>
          <a:p>
            <a:pPr lvl="1"/>
            <a:r>
              <a:rPr lang="en-CA" dirty="0" smtClean="0"/>
              <a:t>Max</a:t>
            </a:r>
            <a:r>
              <a:rPr lang="en-CA" dirty="0"/>
              <a:t>. output </a:t>
            </a:r>
            <a:r>
              <a:rPr lang="en-CA" dirty="0" smtClean="0"/>
              <a:t>voltage:				140 V according to the primary 						voltage</a:t>
            </a:r>
            <a:endParaRPr lang="de-DE" dirty="0"/>
          </a:p>
          <a:p>
            <a:pPr lvl="1"/>
            <a:r>
              <a:rPr lang="en-US" dirty="0"/>
              <a:t>Max. input DC voltage:	</a:t>
            </a:r>
            <a:r>
              <a:rPr lang="en-US" dirty="0" smtClean="0"/>
              <a:t>			150 </a:t>
            </a:r>
            <a:r>
              <a:rPr lang="en-US" dirty="0"/>
              <a:t>V</a:t>
            </a:r>
            <a:endParaRPr lang="de-DE" dirty="0"/>
          </a:p>
          <a:p>
            <a:pPr lvl="1"/>
            <a:r>
              <a:rPr lang="en-CA" dirty="0"/>
              <a:t>Auxiliary supply voltage: 	</a:t>
            </a:r>
            <a:r>
              <a:rPr lang="en-CA" dirty="0" smtClean="0"/>
              <a:t>		230 </a:t>
            </a:r>
            <a:r>
              <a:rPr lang="en-CA" dirty="0"/>
              <a:t>V+/- 10%, 50 Hz</a:t>
            </a:r>
            <a:endParaRPr lang="de-DE" dirty="0"/>
          </a:p>
          <a:p>
            <a:pPr lvl="1"/>
            <a:r>
              <a:rPr lang="en-CA" dirty="0"/>
              <a:t>Output ripple max:	</a:t>
            </a:r>
            <a:r>
              <a:rPr lang="en-CA" dirty="0" smtClean="0"/>
              <a:t>			1.0 </a:t>
            </a:r>
            <a:r>
              <a:rPr lang="en-CA" dirty="0"/>
              <a:t>V pp</a:t>
            </a:r>
            <a:endParaRPr lang="de-DE" dirty="0"/>
          </a:p>
          <a:p>
            <a:pPr lvl="1"/>
            <a:r>
              <a:rPr lang="en-CA" dirty="0"/>
              <a:t>Output ripple frequency 	</a:t>
            </a:r>
            <a:r>
              <a:rPr lang="en-CA" dirty="0" smtClean="0"/>
              <a:t>		&gt; </a:t>
            </a:r>
            <a:r>
              <a:rPr lang="en-CA" dirty="0"/>
              <a:t>25 kHz</a:t>
            </a:r>
            <a:endParaRPr lang="de-DE" dirty="0"/>
          </a:p>
          <a:p>
            <a:pPr lvl="1"/>
            <a:r>
              <a:rPr lang="en-CA" dirty="0"/>
              <a:t>Insulation voltage of the power part to ground:	1.5 </a:t>
            </a:r>
            <a:r>
              <a:rPr lang="en-CA" dirty="0" err="1"/>
              <a:t>kVrms</a:t>
            </a:r>
            <a:endParaRPr lang="de-DE" dirty="0"/>
          </a:p>
          <a:p>
            <a:pPr lvl="1"/>
            <a:r>
              <a:rPr lang="en-CA" dirty="0"/>
              <a:t>Insulation resistance to ground:	</a:t>
            </a:r>
            <a:r>
              <a:rPr lang="en-CA" dirty="0" smtClean="0"/>
              <a:t>		&gt; </a:t>
            </a:r>
            <a:r>
              <a:rPr lang="en-CA" dirty="0"/>
              <a:t>10 M</a:t>
            </a:r>
            <a:r>
              <a:rPr lang="en-CA" dirty="0">
                <a:sym typeface="Symbol"/>
              </a:rPr>
              <a:t></a:t>
            </a:r>
            <a:endParaRPr lang="de-DE" dirty="0"/>
          </a:p>
          <a:p>
            <a:pPr lvl="1"/>
            <a:r>
              <a:rPr lang="en-CA" dirty="0"/>
              <a:t>Ambient temperature:	</a:t>
            </a:r>
            <a:r>
              <a:rPr lang="en-CA" dirty="0" smtClean="0"/>
              <a:t>			10 </a:t>
            </a:r>
            <a:r>
              <a:rPr lang="en-CA" dirty="0"/>
              <a:t>– 50 °C</a:t>
            </a:r>
            <a:endParaRPr lang="de-DE" dirty="0"/>
          </a:p>
          <a:p>
            <a:pPr lvl="1"/>
            <a:r>
              <a:rPr lang="en-CA" dirty="0"/>
              <a:t>MTBF	</a:t>
            </a:r>
            <a:r>
              <a:rPr lang="en-CA" dirty="0" smtClean="0"/>
              <a:t>				&gt;</a:t>
            </a:r>
            <a:r>
              <a:rPr lang="en-CA" dirty="0"/>
              <a:t>70 000 hrs.</a:t>
            </a:r>
            <a:endParaRPr lang="de-DE" dirty="0"/>
          </a:p>
          <a:p>
            <a:pPr marL="0" indent="0">
              <a:buNone/>
            </a:pPr>
            <a:endParaRPr lang="de-DE" dirty="0"/>
          </a:p>
        </p:txBody>
      </p:sp>
    </p:spTree>
    <p:extLst>
      <p:ext uri="{BB962C8B-B14F-4D97-AF65-F5344CB8AC3E}">
        <p14:creationId xmlns:p14="http://schemas.microsoft.com/office/powerpoint/2010/main" val="29828225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Water</a:t>
            </a:r>
            <a:r>
              <a:rPr lang="de-DE" dirty="0" smtClean="0"/>
              <a:t> </a:t>
            </a:r>
            <a:r>
              <a:rPr lang="de-DE" dirty="0" err="1" smtClean="0"/>
              <a:t>cooling</a:t>
            </a:r>
            <a:r>
              <a:rPr lang="de-DE" dirty="0" smtClean="0"/>
              <a:t> 1</a:t>
            </a:r>
            <a:r>
              <a:rPr lang="de-DE" altLang="de-DE" dirty="0">
                <a:solidFill>
                  <a:schemeClr val="accent2"/>
                </a:solidFill>
              </a:rPr>
              <a:t> .</a:t>
            </a:r>
            <a:endParaRPr lang="de-DE" dirty="0"/>
          </a:p>
        </p:txBody>
      </p:sp>
      <p:sp>
        <p:nvSpPr>
          <p:cNvPr id="3" name="Inhaltsplatzhalter 2"/>
          <p:cNvSpPr>
            <a:spLocks noGrp="1"/>
          </p:cNvSpPr>
          <p:nvPr>
            <p:ph idx="1"/>
          </p:nvPr>
        </p:nvSpPr>
        <p:spPr/>
        <p:txBody>
          <a:bodyPr/>
          <a:lstStyle/>
          <a:p>
            <a:pPr marL="0" lvl="0" indent="0">
              <a:buNone/>
            </a:pPr>
            <a:r>
              <a:rPr lang="en-CA" b="1" dirty="0"/>
              <a:t>Water-cooling</a:t>
            </a:r>
            <a:endParaRPr lang="de-DE" b="1" dirty="0"/>
          </a:p>
          <a:p>
            <a:pPr marL="0" indent="0">
              <a:buNone/>
            </a:pPr>
            <a:r>
              <a:rPr lang="en-CA" sz="1600" dirty="0"/>
              <a:t>The power supply has to be water cooled in order not to dissipate the energy into the surrounding. No fans shall be installed in the power part. Up to 4 power parts will be put into the same water </a:t>
            </a:r>
            <a:r>
              <a:rPr lang="en-CA" sz="1600" dirty="0" smtClean="0"/>
              <a:t>circuit. The </a:t>
            </a:r>
            <a:r>
              <a:rPr lang="en-CA" sz="1600" dirty="0"/>
              <a:t>power supplies will be installed into electronic racks. There will only be natural air flow.</a:t>
            </a:r>
            <a:endParaRPr lang="de-DE" sz="1600" dirty="0"/>
          </a:p>
          <a:p>
            <a:r>
              <a:rPr lang="en-CA" b="1" dirty="0" smtClean="0"/>
              <a:t>Technical </a:t>
            </a:r>
            <a:r>
              <a:rPr lang="en-CA" b="1" dirty="0"/>
              <a:t>data of the Water cooling system </a:t>
            </a:r>
            <a:endParaRPr lang="de-DE" b="1" dirty="0"/>
          </a:p>
          <a:p>
            <a:pPr lvl="1"/>
            <a:r>
              <a:rPr lang="en-CA" dirty="0"/>
              <a:t>		</a:t>
            </a:r>
            <a:r>
              <a:rPr lang="en-CA" dirty="0" smtClean="0"/>
              <a:t>Conductivity</a:t>
            </a:r>
            <a:r>
              <a:rPr lang="en-CA" dirty="0"/>
              <a:t>			</a:t>
            </a:r>
            <a:r>
              <a:rPr lang="en-CA" dirty="0" smtClean="0"/>
              <a:t>1 </a:t>
            </a:r>
            <a:r>
              <a:rPr lang="en-CA" dirty="0"/>
              <a:t>-2 µS/cm</a:t>
            </a:r>
            <a:endParaRPr lang="de-DE" dirty="0"/>
          </a:p>
          <a:p>
            <a:pPr lvl="1"/>
            <a:r>
              <a:rPr lang="en-CA" dirty="0"/>
              <a:t>		Inlet temperature			33 C of the first power part</a:t>
            </a:r>
            <a:endParaRPr lang="de-DE" dirty="0"/>
          </a:p>
          <a:p>
            <a:pPr lvl="1"/>
            <a:r>
              <a:rPr lang="en-CA" dirty="0"/>
              <a:t>		Outlet temperature			&lt; 50 C</a:t>
            </a:r>
            <a:endParaRPr lang="de-DE" dirty="0"/>
          </a:p>
          <a:p>
            <a:pPr lvl="1"/>
            <a:r>
              <a:rPr lang="en-CA" dirty="0"/>
              <a:t>		Max. water flow			</a:t>
            </a:r>
            <a:r>
              <a:rPr lang="en-CA" dirty="0" smtClean="0"/>
              <a:t>&lt; </a:t>
            </a:r>
            <a:r>
              <a:rPr lang="en-CA" dirty="0"/>
              <a:t>5 l/min</a:t>
            </a:r>
            <a:endParaRPr lang="de-DE" dirty="0"/>
          </a:p>
          <a:p>
            <a:pPr lvl="1"/>
            <a:r>
              <a:rPr lang="en-CA" dirty="0"/>
              <a:t>		Max. pressure difference per unit 	&lt; 1 bar less if favorable </a:t>
            </a:r>
            <a:endParaRPr lang="de-DE" dirty="0"/>
          </a:p>
          <a:p>
            <a:pPr lvl="1"/>
            <a:r>
              <a:rPr lang="en-CA" dirty="0"/>
              <a:t>		Test pressure 15 min 		</a:t>
            </a:r>
            <a:r>
              <a:rPr lang="en-CA" dirty="0" smtClean="0"/>
              <a:t>16 </a:t>
            </a:r>
            <a:r>
              <a:rPr lang="en-CA" dirty="0"/>
              <a:t>bar</a:t>
            </a:r>
            <a:endParaRPr lang="de-DE" dirty="0"/>
          </a:p>
          <a:p>
            <a:pPr marL="0" indent="0">
              <a:buNone/>
            </a:pPr>
            <a:endParaRPr lang="de-DE" dirty="0"/>
          </a:p>
        </p:txBody>
      </p:sp>
    </p:spTree>
    <p:extLst>
      <p:ext uri="{BB962C8B-B14F-4D97-AF65-F5344CB8AC3E}">
        <p14:creationId xmlns:p14="http://schemas.microsoft.com/office/powerpoint/2010/main" val="23890289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Water</a:t>
            </a:r>
            <a:r>
              <a:rPr lang="de-DE" dirty="0" smtClean="0"/>
              <a:t> </a:t>
            </a:r>
            <a:r>
              <a:rPr lang="de-DE" dirty="0" err="1" smtClean="0"/>
              <a:t>system</a:t>
            </a:r>
            <a:r>
              <a:rPr lang="de-DE" dirty="0" smtClean="0"/>
              <a:t> 2</a:t>
            </a:r>
            <a:r>
              <a:rPr lang="de-DE" altLang="de-DE" dirty="0">
                <a:solidFill>
                  <a:schemeClr val="accent2"/>
                </a:solidFill>
              </a:rPr>
              <a:t> .</a:t>
            </a:r>
            <a:endParaRPr lang="de-DE" dirty="0"/>
          </a:p>
        </p:txBody>
      </p:sp>
      <p:sp>
        <p:nvSpPr>
          <p:cNvPr id="3" name="Inhaltsplatzhalter 2"/>
          <p:cNvSpPr>
            <a:spLocks noGrp="1"/>
          </p:cNvSpPr>
          <p:nvPr>
            <p:ph idx="1"/>
          </p:nvPr>
        </p:nvSpPr>
        <p:spPr/>
        <p:txBody>
          <a:bodyPr/>
          <a:lstStyle/>
          <a:p>
            <a:r>
              <a:rPr lang="en-CA" b="1" dirty="0"/>
              <a:t>Materials</a:t>
            </a:r>
            <a:endParaRPr lang="de-DE" b="1" dirty="0"/>
          </a:p>
          <a:p>
            <a:pPr marL="0" indent="0">
              <a:buNone/>
            </a:pPr>
            <a:r>
              <a:rPr lang="en-CA" sz="1600" dirty="0"/>
              <a:t>Deionised water will be used. Therefore the materials that will have contact with the water are specified below.</a:t>
            </a:r>
            <a:endParaRPr lang="de-DE" sz="1600" dirty="0"/>
          </a:p>
          <a:p>
            <a:pPr lvl="1"/>
            <a:r>
              <a:rPr lang="en-CA" dirty="0"/>
              <a:t>	Stainless steel</a:t>
            </a:r>
            <a:endParaRPr lang="de-DE" dirty="0"/>
          </a:p>
          <a:p>
            <a:pPr lvl="1"/>
            <a:r>
              <a:rPr lang="en-CA" dirty="0"/>
              <a:t>	Bronze (gun metal)</a:t>
            </a:r>
            <a:endParaRPr lang="de-DE" dirty="0"/>
          </a:p>
          <a:p>
            <a:pPr lvl="1"/>
            <a:r>
              <a:rPr lang="en-CA" dirty="0"/>
              <a:t>	Copper</a:t>
            </a:r>
            <a:endParaRPr lang="de-DE" dirty="0"/>
          </a:p>
          <a:p>
            <a:pPr lvl="1"/>
            <a:r>
              <a:rPr lang="en-CA" dirty="0"/>
              <a:t>	Brass is </a:t>
            </a:r>
            <a:r>
              <a:rPr lang="en-CA" b="1" dirty="0"/>
              <a:t>not</a:t>
            </a:r>
            <a:r>
              <a:rPr lang="en-CA" dirty="0"/>
              <a:t> allowed </a:t>
            </a:r>
            <a:endParaRPr lang="de-DE" dirty="0"/>
          </a:p>
          <a:p>
            <a:r>
              <a:rPr lang="en-CA" b="1" dirty="0"/>
              <a:t>Hose</a:t>
            </a:r>
            <a:endParaRPr lang="de-DE" b="1" dirty="0"/>
          </a:p>
          <a:p>
            <a:pPr marL="0" indent="0">
              <a:buNone/>
            </a:pPr>
            <a:r>
              <a:rPr lang="en-CA" sz="1600" dirty="0"/>
              <a:t>The hose will be provided by DESY. The inner diameter is 6 mm, 10 mm or 13 mm. During the contract the diameter has to be specified. </a:t>
            </a:r>
            <a:endParaRPr lang="de-DE" sz="1600" dirty="0"/>
          </a:p>
          <a:p>
            <a:r>
              <a:rPr lang="en-CA" b="1" dirty="0" smtClean="0"/>
              <a:t>Connections</a:t>
            </a:r>
            <a:endParaRPr lang="de-DE" b="1" dirty="0"/>
          </a:p>
          <a:p>
            <a:pPr marL="0" indent="0">
              <a:buNone/>
            </a:pPr>
            <a:r>
              <a:rPr lang="en-CA" sz="1600" dirty="0"/>
              <a:t>The water connections will be done from the front side of the power supply. A screw connection (hose barbs) will be used. In the mechanical construction this connection has to withstand the mechanical forces for the unscrewing. The water connection shall be far from the interface card</a:t>
            </a:r>
            <a:r>
              <a:rPr lang="en-CA" dirty="0"/>
              <a:t>.</a:t>
            </a:r>
            <a:endParaRPr lang="de-DE" dirty="0"/>
          </a:p>
        </p:txBody>
      </p:sp>
    </p:spTree>
    <p:extLst>
      <p:ext uri="{BB962C8B-B14F-4D97-AF65-F5344CB8AC3E}">
        <p14:creationId xmlns:p14="http://schemas.microsoft.com/office/powerpoint/2010/main" val="19450396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Spares</a:t>
            </a:r>
            <a:r>
              <a:rPr lang="de-DE" altLang="de-DE" dirty="0">
                <a:solidFill>
                  <a:schemeClr val="accent2"/>
                </a:solidFill>
              </a:rPr>
              <a:t> . </a:t>
            </a:r>
            <a:r>
              <a:rPr lang="de-DE" dirty="0" smtClean="0"/>
              <a:t>	</a:t>
            </a:r>
            <a:endParaRPr lang="de-DE" dirty="0"/>
          </a:p>
        </p:txBody>
      </p:sp>
      <p:sp>
        <p:nvSpPr>
          <p:cNvPr id="3" name="Inhaltsplatzhalter 2"/>
          <p:cNvSpPr>
            <a:spLocks noGrp="1"/>
          </p:cNvSpPr>
          <p:nvPr>
            <p:ph idx="1"/>
          </p:nvPr>
        </p:nvSpPr>
        <p:spPr/>
        <p:txBody>
          <a:bodyPr/>
          <a:lstStyle/>
          <a:p>
            <a:r>
              <a:rPr lang="de-DE" dirty="0" err="1" smtClean="0"/>
              <a:t>We</a:t>
            </a:r>
            <a:r>
              <a:rPr lang="de-DE" dirty="0" smtClean="0"/>
              <a:t> </a:t>
            </a:r>
            <a:r>
              <a:rPr lang="de-DE" dirty="0" err="1" smtClean="0"/>
              <a:t>have</a:t>
            </a:r>
            <a:r>
              <a:rPr lang="de-DE" dirty="0" smtClean="0"/>
              <a:t> </a:t>
            </a:r>
            <a:r>
              <a:rPr lang="de-DE" dirty="0" err="1" smtClean="0"/>
              <a:t>started</a:t>
            </a:r>
            <a:r>
              <a:rPr lang="de-DE" dirty="0" smtClean="0"/>
              <a:t> </a:t>
            </a:r>
            <a:r>
              <a:rPr lang="de-DE" dirty="0" err="1" smtClean="0"/>
              <a:t>to</a:t>
            </a:r>
            <a:r>
              <a:rPr lang="de-DE" dirty="0" smtClean="0"/>
              <a:t> </a:t>
            </a:r>
            <a:r>
              <a:rPr lang="de-DE" dirty="0" err="1" smtClean="0"/>
              <a:t>order</a:t>
            </a:r>
            <a:r>
              <a:rPr lang="de-DE" dirty="0" smtClean="0"/>
              <a:t> </a:t>
            </a:r>
            <a:r>
              <a:rPr lang="de-DE" dirty="0" err="1" smtClean="0"/>
              <a:t>spares</a:t>
            </a:r>
            <a:r>
              <a:rPr lang="de-DE" dirty="0" smtClean="0"/>
              <a:t>/</a:t>
            </a:r>
            <a:r>
              <a:rPr lang="de-DE" dirty="0" err="1" smtClean="0"/>
              <a:t>spareparts</a:t>
            </a:r>
            <a:r>
              <a:rPr lang="de-DE" dirty="0" smtClean="0"/>
              <a:t> </a:t>
            </a:r>
            <a:r>
              <a:rPr lang="de-DE" dirty="0" err="1" smtClean="0"/>
              <a:t>directly</a:t>
            </a:r>
            <a:r>
              <a:rPr lang="de-DE" dirty="0" smtClean="0"/>
              <a:t> </a:t>
            </a:r>
            <a:r>
              <a:rPr lang="de-DE" dirty="0" err="1" smtClean="0"/>
              <a:t>with</a:t>
            </a:r>
            <a:r>
              <a:rPr lang="de-DE" dirty="0" smtClean="0"/>
              <a:t> </a:t>
            </a:r>
            <a:r>
              <a:rPr lang="de-DE" dirty="0" err="1" smtClean="0"/>
              <a:t>the</a:t>
            </a:r>
            <a:r>
              <a:rPr lang="de-DE" dirty="0" smtClean="0"/>
              <a:t> </a:t>
            </a:r>
            <a:r>
              <a:rPr lang="de-DE" dirty="0" err="1" smtClean="0"/>
              <a:t>contract</a:t>
            </a:r>
            <a:r>
              <a:rPr lang="de-DE" dirty="0" smtClean="0"/>
              <a:t>. These </a:t>
            </a:r>
            <a:r>
              <a:rPr lang="de-DE" dirty="0" err="1" smtClean="0"/>
              <a:t>are</a:t>
            </a:r>
            <a:r>
              <a:rPr lang="de-DE" dirty="0" smtClean="0"/>
              <a:t> </a:t>
            </a:r>
            <a:r>
              <a:rPr lang="de-DE" dirty="0" err="1" smtClean="0"/>
              <a:t>included</a:t>
            </a:r>
            <a:r>
              <a:rPr lang="de-DE" dirty="0" smtClean="0"/>
              <a:t> in </a:t>
            </a:r>
            <a:r>
              <a:rPr lang="de-DE" dirty="0" err="1" smtClean="0"/>
              <a:t>the</a:t>
            </a:r>
            <a:r>
              <a:rPr lang="de-DE" dirty="0" smtClean="0"/>
              <a:t> </a:t>
            </a:r>
            <a:r>
              <a:rPr lang="de-DE" dirty="0" err="1" smtClean="0"/>
              <a:t>specification</a:t>
            </a:r>
            <a:endParaRPr lang="de-DE" dirty="0" smtClean="0"/>
          </a:p>
          <a:p>
            <a:pPr marL="0" lvl="0" indent="0">
              <a:buNone/>
            </a:pPr>
            <a:r>
              <a:rPr lang="en-CA" b="1" dirty="0"/>
              <a:t>Spare parts</a:t>
            </a:r>
            <a:endParaRPr lang="de-DE" b="1" dirty="0"/>
          </a:p>
          <a:p>
            <a:r>
              <a:rPr lang="en-CA" dirty="0"/>
              <a:t>The power supplies have to be maintained, therefore a number of components like circuit boards, main components have to be delivered as well.</a:t>
            </a:r>
            <a:endParaRPr lang="de-DE" dirty="0"/>
          </a:p>
          <a:p>
            <a:pPr lvl="1"/>
            <a:r>
              <a:rPr lang="en-CA" dirty="0"/>
              <a:t>From each installed </a:t>
            </a:r>
            <a:endParaRPr lang="de-DE" dirty="0"/>
          </a:p>
          <a:p>
            <a:pPr lvl="1"/>
            <a:r>
              <a:rPr lang="en-CA" dirty="0"/>
              <a:t>Circuit board				8 units</a:t>
            </a:r>
            <a:endParaRPr lang="de-DE" dirty="0"/>
          </a:p>
          <a:p>
            <a:pPr lvl="1"/>
            <a:r>
              <a:rPr lang="en-CA" dirty="0"/>
              <a:t>Semiconductor			8 sets</a:t>
            </a:r>
            <a:endParaRPr lang="de-DE" dirty="0"/>
          </a:p>
          <a:p>
            <a:pPr lvl="1"/>
            <a:r>
              <a:rPr lang="en-CA" dirty="0"/>
              <a:t>Magnetic devices			8 units</a:t>
            </a:r>
            <a:endParaRPr lang="de-DE" dirty="0"/>
          </a:p>
          <a:p>
            <a:pPr lvl="1"/>
            <a:r>
              <a:rPr lang="en-CA" dirty="0"/>
              <a:t>Main capacitors			8 units</a:t>
            </a:r>
            <a:endParaRPr lang="de-DE" dirty="0"/>
          </a:p>
          <a:p>
            <a:endParaRPr lang="de-DE" dirty="0"/>
          </a:p>
        </p:txBody>
      </p:sp>
    </p:spTree>
    <p:extLst>
      <p:ext uri="{BB962C8B-B14F-4D97-AF65-F5344CB8AC3E}">
        <p14:creationId xmlns:p14="http://schemas.microsoft.com/office/powerpoint/2010/main" val="15482566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Testing</a:t>
            </a:r>
            <a:r>
              <a:rPr lang="de-DE" altLang="de-DE" dirty="0">
                <a:solidFill>
                  <a:schemeClr val="accent2"/>
                </a:solidFill>
              </a:rPr>
              <a:t> .</a:t>
            </a:r>
            <a:endParaRPr lang="de-DE" dirty="0"/>
          </a:p>
        </p:txBody>
      </p:sp>
      <p:sp>
        <p:nvSpPr>
          <p:cNvPr id="3" name="Inhaltsplatzhalter 2"/>
          <p:cNvSpPr>
            <a:spLocks noGrp="1"/>
          </p:cNvSpPr>
          <p:nvPr>
            <p:ph idx="1"/>
          </p:nvPr>
        </p:nvSpPr>
        <p:spPr/>
        <p:txBody>
          <a:bodyPr/>
          <a:lstStyle/>
          <a:p>
            <a:pPr marL="0" indent="0">
              <a:buNone/>
            </a:pPr>
            <a:r>
              <a:rPr lang="en-US" dirty="0" smtClean="0"/>
              <a:t>Factory </a:t>
            </a:r>
            <a:r>
              <a:rPr lang="en-US" dirty="0"/>
              <a:t>test</a:t>
            </a:r>
            <a:endParaRPr lang="de-DE" dirty="0"/>
          </a:p>
          <a:p>
            <a:pPr lvl="1"/>
            <a:r>
              <a:rPr lang="en-US" dirty="0"/>
              <a:t>Each unit has to be tested after the manufacturing at the factory.</a:t>
            </a:r>
            <a:endParaRPr lang="de-DE" dirty="0"/>
          </a:p>
          <a:p>
            <a:pPr lvl="1"/>
            <a:r>
              <a:rPr lang="en-US" dirty="0"/>
              <a:t>The contractor has to provide the test equipment (Load, measuring instruments) and the personnel for the testing.</a:t>
            </a:r>
            <a:endParaRPr lang="de-DE" dirty="0"/>
          </a:p>
          <a:p>
            <a:pPr lvl="1"/>
            <a:r>
              <a:rPr lang="en-US" dirty="0"/>
              <a:t>A test record has to be given with each power part. The protocols have to be agreed with DESY during the design phase. The protocols have to be signed by the responsible person.</a:t>
            </a:r>
            <a:endParaRPr lang="de-DE" dirty="0"/>
          </a:p>
          <a:p>
            <a:pPr marL="0" indent="0">
              <a:buNone/>
            </a:pPr>
            <a:r>
              <a:rPr lang="en-US" dirty="0" smtClean="0"/>
              <a:t>Type </a:t>
            </a:r>
            <a:r>
              <a:rPr lang="en-US" dirty="0"/>
              <a:t>test </a:t>
            </a:r>
            <a:endParaRPr lang="de-DE" dirty="0"/>
          </a:p>
          <a:p>
            <a:pPr lvl="1"/>
            <a:r>
              <a:rPr lang="en-US" dirty="0" smtClean="0"/>
              <a:t>Isolation test </a:t>
            </a:r>
            <a:r>
              <a:rPr lang="en-US" dirty="0"/>
              <a:t>		1500 </a:t>
            </a:r>
            <a:r>
              <a:rPr lang="en-US" dirty="0" err="1"/>
              <a:t>V</a:t>
            </a:r>
            <a:r>
              <a:rPr lang="en-US" baseline="-25000" dirty="0" err="1"/>
              <a:t>rms</a:t>
            </a:r>
            <a:r>
              <a:rPr lang="en-US" dirty="0"/>
              <a:t> or 2.12 kV DC for 1 min</a:t>
            </a:r>
            <a:endParaRPr lang="de-DE" dirty="0"/>
          </a:p>
          <a:p>
            <a:pPr lvl="2"/>
            <a:r>
              <a:rPr lang="en-US" dirty="0" smtClean="0"/>
              <a:t>The components as capacitors, semiconductors shall be short circuited for this test.</a:t>
            </a:r>
            <a:endParaRPr lang="de-DE" dirty="0"/>
          </a:p>
          <a:p>
            <a:pPr lvl="1"/>
            <a:r>
              <a:rPr lang="en-US" dirty="0" smtClean="0"/>
              <a:t>Temperature </a:t>
            </a:r>
            <a:r>
              <a:rPr lang="en-US" dirty="0"/>
              <a:t>run</a:t>
            </a:r>
            <a:endParaRPr lang="de-DE" dirty="0"/>
          </a:p>
          <a:p>
            <a:pPr lvl="2"/>
            <a:r>
              <a:rPr lang="en-US" dirty="0"/>
              <a:t>The temperature test shall last until the power supply temperatures reach a stable temperature.</a:t>
            </a:r>
            <a:endParaRPr lang="de-DE" dirty="0"/>
          </a:p>
          <a:p>
            <a:pPr lvl="1"/>
            <a:r>
              <a:rPr lang="en-US" dirty="0" smtClean="0"/>
              <a:t>Voltage </a:t>
            </a:r>
            <a:r>
              <a:rPr lang="en-US" dirty="0"/>
              <a:t>over swing at the semiconductors has to be </a:t>
            </a:r>
            <a:r>
              <a:rPr lang="en-US" dirty="0" err="1"/>
              <a:t>oscillographed</a:t>
            </a:r>
            <a:endParaRPr lang="de-DE" dirty="0"/>
          </a:p>
          <a:p>
            <a:pPr lvl="1"/>
            <a:r>
              <a:rPr lang="en-US" dirty="0"/>
              <a:t>EMI Test according to the standards mentioned in chapter 10</a:t>
            </a:r>
            <a:endParaRPr lang="de-DE" dirty="0"/>
          </a:p>
          <a:p>
            <a:pPr lvl="1"/>
            <a:r>
              <a:rPr lang="en-US" dirty="0"/>
              <a:t>Test of grounding according to EN 61010</a:t>
            </a:r>
            <a:endParaRPr lang="de-DE" dirty="0"/>
          </a:p>
          <a:p>
            <a:pPr marL="0" indent="0">
              <a:buNone/>
            </a:pPr>
            <a:endParaRPr lang="de-DE" dirty="0"/>
          </a:p>
        </p:txBody>
      </p:sp>
    </p:spTree>
    <p:extLst>
      <p:ext uri="{BB962C8B-B14F-4D97-AF65-F5344CB8AC3E}">
        <p14:creationId xmlns:p14="http://schemas.microsoft.com/office/powerpoint/2010/main" val="35422578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Tests 2</a:t>
            </a:r>
            <a:r>
              <a:rPr lang="de-DE" altLang="de-DE" dirty="0">
                <a:solidFill>
                  <a:schemeClr val="accent2"/>
                </a:solidFill>
              </a:rPr>
              <a:t> .</a:t>
            </a:r>
            <a:endParaRPr lang="de-DE" dirty="0"/>
          </a:p>
        </p:txBody>
      </p:sp>
      <p:sp>
        <p:nvSpPr>
          <p:cNvPr id="3" name="Inhaltsplatzhalter 2"/>
          <p:cNvSpPr>
            <a:spLocks noGrp="1"/>
          </p:cNvSpPr>
          <p:nvPr>
            <p:ph idx="1"/>
          </p:nvPr>
        </p:nvSpPr>
        <p:spPr/>
        <p:txBody>
          <a:bodyPr/>
          <a:lstStyle/>
          <a:p>
            <a:pPr marL="0" indent="0">
              <a:buNone/>
            </a:pPr>
            <a:r>
              <a:rPr lang="en-US" dirty="0"/>
              <a:t>Series test</a:t>
            </a:r>
            <a:endParaRPr lang="de-DE" dirty="0"/>
          </a:p>
          <a:p>
            <a:pPr lvl="1"/>
            <a:r>
              <a:rPr lang="en-US" dirty="0"/>
              <a:t>Check of the measuring devices, Signals</a:t>
            </a:r>
            <a:endParaRPr lang="de-DE" dirty="0"/>
          </a:p>
          <a:p>
            <a:pPr lvl="1"/>
            <a:r>
              <a:rPr lang="en-US" dirty="0" smtClean="0"/>
              <a:t>Wiring</a:t>
            </a:r>
            <a:endParaRPr lang="de-DE" dirty="0"/>
          </a:p>
          <a:p>
            <a:pPr lvl="1"/>
            <a:r>
              <a:rPr lang="en-US" dirty="0" smtClean="0"/>
              <a:t>Check </a:t>
            </a:r>
            <a:r>
              <a:rPr lang="en-US" dirty="0"/>
              <a:t>of the over current trip</a:t>
            </a:r>
            <a:endParaRPr lang="de-DE" dirty="0"/>
          </a:p>
          <a:p>
            <a:pPr lvl="1"/>
            <a:r>
              <a:rPr lang="en-US" dirty="0" smtClean="0"/>
              <a:t>Full </a:t>
            </a:r>
            <a:r>
              <a:rPr lang="en-US" dirty="0"/>
              <a:t>power test for 1 hour </a:t>
            </a:r>
            <a:endParaRPr lang="de-DE" dirty="0"/>
          </a:p>
          <a:p>
            <a:pPr lvl="1"/>
            <a:r>
              <a:rPr lang="en-US" dirty="0"/>
              <a:t>A test load can be provided by DESY. </a:t>
            </a:r>
            <a:endParaRPr lang="de-DE" dirty="0"/>
          </a:p>
          <a:p>
            <a:pPr lvl="1"/>
            <a:r>
              <a:rPr lang="en-US" dirty="0" smtClean="0"/>
              <a:t>Isolation </a:t>
            </a:r>
            <a:r>
              <a:rPr lang="en-US" dirty="0"/>
              <a:t>test according to BGV A3</a:t>
            </a:r>
            <a:endParaRPr lang="de-DE" dirty="0"/>
          </a:p>
          <a:p>
            <a:pPr lvl="1"/>
            <a:r>
              <a:rPr lang="en-US" dirty="0"/>
              <a:t>Test of grounding according to EN 61010</a:t>
            </a:r>
            <a:endParaRPr lang="de-DE" dirty="0"/>
          </a:p>
          <a:p>
            <a:endParaRPr lang="de-DE" dirty="0"/>
          </a:p>
          <a:p>
            <a:r>
              <a:rPr lang="en-US" dirty="0"/>
              <a:t>A final acceptance test will be done at DESY with the magnet load and a 24 hour burn in test.</a:t>
            </a:r>
            <a:endParaRPr lang="de-DE" dirty="0"/>
          </a:p>
        </p:txBody>
      </p:sp>
    </p:spTree>
    <p:extLst>
      <p:ext uri="{BB962C8B-B14F-4D97-AF65-F5344CB8AC3E}">
        <p14:creationId xmlns:p14="http://schemas.microsoft.com/office/powerpoint/2010/main" val="39847186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That is what we get at the end</a:t>
            </a:r>
            <a:r>
              <a:rPr lang="de-DE" altLang="de-DE" dirty="0">
                <a:solidFill>
                  <a:schemeClr val="accent2"/>
                </a:solidFill>
              </a:rPr>
              <a:t> .</a:t>
            </a:r>
            <a:endParaRPr lang="en-US" dirty="0"/>
          </a:p>
        </p:txBody>
      </p:sp>
      <p:pic>
        <p:nvPicPr>
          <p:cNvPr id="5" name="Picture 11" descr="IMG_02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555776" y="2280475"/>
            <a:ext cx="3528392" cy="26462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953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292100" y="103188"/>
            <a:ext cx="8797925" cy="544512"/>
          </a:xfrm>
        </p:spPr>
        <p:txBody>
          <a:bodyPr/>
          <a:lstStyle/>
          <a:p>
            <a:r>
              <a:rPr lang="de-DE" altLang="en-US" dirty="0" err="1" smtClean="0"/>
              <a:t>Accelerators</a:t>
            </a:r>
            <a:r>
              <a:rPr lang="de-DE" altLang="en-US" dirty="0" smtClean="0"/>
              <a:t>, Teststands </a:t>
            </a:r>
            <a:r>
              <a:rPr lang="de-DE" altLang="en-US" dirty="0" err="1" smtClean="0"/>
              <a:t>and</a:t>
            </a:r>
            <a:r>
              <a:rPr lang="de-DE" altLang="en-US" dirty="0" smtClean="0"/>
              <a:t> Modulators</a:t>
            </a:r>
            <a:r>
              <a:rPr lang="de-DE" altLang="de-DE" dirty="0" smtClean="0">
                <a:solidFill>
                  <a:schemeClr val="accent2"/>
                </a:solidFill>
              </a:rPr>
              <a:t>.</a:t>
            </a:r>
            <a:endParaRPr lang="de-DE" alt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3588"/>
            <a:ext cx="9144000" cy="620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Gerade Verbindung 13"/>
          <p:cNvCxnSpPr>
            <a:cxnSpLocks noChangeShapeType="1"/>
          </p:cNvCxnSpPr>
          <p:nvPr/>
        </p:nvCxnSpPr>
        <p:spPr bwMode="auto">
          <a:xfrm flipH="1" flipV="1">
            <a:off x="6719888" y="4352925"/>
            <a:ext cx="109537" cy="44450"/>
          </a:xfrm>
          <a:prstGeom prst="line">
            <a:avLst/>
          </a:prstGeom>
          <a:noFill/>
          <a:ln w="38100" algn="ctr">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16"/>
          <p:cNvCxnSpPr>
            <a:cxnSpLocks noChangeShapeType="1"/>
          </p:cNvCxnSpPr>
          <p:nvPr/>
        </p:nvCxnSpPr>
        <p:spPr bwMode="auto">
          <a:xfrm flipH="1" flipV="1">
            <a:off x="6864350" y="4408488"/>
            <a:ext cx="109538" cy="44450"/>
          </a:xfrm>
          <a:prstGeom prst="line">
            <a:avLst/>
          </a:prstGeom>
          <a:noFill/>
          <a:ln w="38100" algn="ctr">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a:cxnSpLocks noChangeShapeType="1"/>
          </p:cNvCxnSpPr>
          <p:nvPr/>
        </p:nvCxnSpPr>
        <p:spPr bwMode="auto">
          <a:xfrm flipH="1">
            <a:off x="2432050" y="3700463"/>
            <a:ext cx="85725" cy="38100"/>
          </a:xfrm>
          <a:prstGeom prst="line">
            <a:avLst/>
          </a:prstGeom>
          <a:noFill/>
          <a:ln w="38100" algn="ctr">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33"/>
          <p:cNvCxnSpPr/>
          <p:nvPr/>
        </p:nvCxnSpPr>
        <p:spPr bwMode="auto">
          <a:xfrm>
            <a:off x="2558262" y="3752862"/>
            <a:ext cx="76988" cy="380792"/>
          </a:xfrm>
          <a:prstGeom prst="line">
            <a:avLst/>
          </a:prstGeom>
          <a:solidFill>
            <a:schemeClr val="accent1"/>
          </a:solidFill>
          <a:ln w="57150" cap="flat" cmpd="sng" algn="ctr">
            <a:solidFill>
              <a:srgbClr val="FF00FF"/>
            </a:solidFill>
            <a:prstDash val="solid"/>
            <a:round/>
            <a:headEnd type="none" w="med" len="med"/>
            <a:tailEnd type="none" w="med" len="med"/>
          </a:ln>
          <a:effectLst>
            <a:outerShdw dist="35921" dir="2700000" algn="ctr" rotWithShape="0">
              <a:schemeClr val="bg2"/>
            </a:outerShdw>
            <a:softEdge rad="6350"/>
          </a:effectLst>
          <a:extLst/>
        </p:spPr>
      </p:cxnSp>
      <p:cxnSp>
        <p:nvCxnSpPr>
          <p:cNvPr id="42" name="Gerade Verbindung 41"/>
          <p:cNvCxnSpPr>
            <a:cxnSpLocks noChangeShapeType="1"/>
          </p:cNvCxnSpPr>
          <p:nvPr/>
        </p:nvCxnSpPr>
        <p:spPr bwMode="auto">
          <a:xfrm rot="180000" flipH="1" flipV="1">
            <a:off x="5056188" y="4737100"/>
            <a:ext cx="74612" cy="63500"/>
          </a:xfrm>
          <a:prstGeom prst="line">
            <a:avLst/>
          </a:prstGeom>
          <a:noFill/>
          <a:ln w="57150"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a:cxnSpLocks noChangeShapeType="1"/>
          </p:cNvCxnSpPr>
          <p:nvPr/>
        </p:nvCxnSpPr>
        <p:spPr bwMode="auto">
          <a:xfrm flipH="1">
            <a:off x="5734050" y="4164013"/>
            <a:ext cx="130175" cy="52387"/>
          </a:xfrm>
          <a:prstGeom prst="line">
            <a:avLst/>
          </a:prstGeom>
          <a:noFill/>
          <a:ln w="57150" algn="ctr">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7" name="Textfeld 2056"/>
          <p:cNvSpPr txBox="1"/>
          <p:nvPr/>
        </p:nvSpPr>
        <p:spPr>
          <a:xfrm>
            <a:off x="1727200" y="3609975"/>
            <a:ext cx="644525" cy="257175"/>
          </a:xfrm>
          <a:prstGeom prst="rect">
            <a:avLst/>
          </a:prstGeom>
          <a:noFill/>
        </p:spPr>
        <p:txBody>
          <a:bodyPr lIns="36000" tIns="36000" rIns="36000" bIns="36000">
            <a:spAutoFit/>
          </a:bodyPr>
          <a:lstStyle/>
          <a:p>
            <a:pPr>
              <a:defRPr/>
            </a:pPr>
            <a:r>
              <a:rPr lang="de-DE" sz="1200" b="1" dirty="0">
                <a:solidFill>
                  <a:srgbClr val="FFC000"/>
                </a:solidFill>
                <a:effectLst>
                  <a:outerShdw blurRad="12700" dist="25400" dir="19080000" algn="l" rotWithShape="0">
                    <a:schemeClr val="bg1">
                      <a:alpha val="95000"/>
                    </a:schemeClr>
                  </a:outerShdw>
                </a:effectLst>
                <a:latin typeface="Arial" charset="0"/>
              </a:rPr>
              <a:t>REGAE</a:t>
            </a:r>
          </a:p>
        </p:txBody>
      </p:sp>
      <p:sp>
        <p:nvSpPr>
          <p:cNvPr id="48" name="Textfeld 47"/>
          <p:cNvSpPr txBox="1"/>
          <p:nvPr/>
        </p:nvSpPr>
        <p:spPr>
          <a:xfrm>
            <a:off x="6383338" y="4083050"/>
            <a:ext cx="1236662" cy="627063"/>
          </a:xfrm>
          <a:prstGeom prst="rect">
            <a:avLst/>
          </a:prstGeom>
          <a:noFill/>
        </p:spPr>
        <p:txBody>
          <a:bodyPr lIns="36000" tIns="36000" rIns="36000" bIns="36000">
            <a:spAutoFit/>
          </a:bodyPr>
          <a:lstStyle/>
          <a:p>
            <a:pPr>
              <a:defRPr/>
            </a:pPr>
            <a:r>
              <a:rPr lang="de-DE" sz="1200" b="1" dirty="0">
                <a:solidFill>
                  <a:srgbClr val="FF6600"/>
                </a:solidFill>
                <a:effectLst>
                  <a:outerShdw blurRad="12700" dist="25400" dir="19080000" algn="l" rotWithShape="0">
                    <a:schemeClr val="bg1">
                      <a:alpha val="95000"/>
                    </a:schemeClr>
                  </a:outerShdw>
                </a:effectLst>
                <a:latin typeface="Arial" charset="0"/>
              </a:rPr>
              <a:t>AMTF </a:t>
            </a:r>
          </a:p>
          <a:p>
            <a:pPr>
              <a:defRPr/>
            </a:pPr>
            <a:r>
              <a:rPr lang="de-DE" sz="1200" b="1" dirty="0">
                <a:solidFill>
                  <a:srgbClr val="FF6600"/>
                </a:solidFill>
                <a:effectLst>
                  <a:outerShdw blurRad="12700" dist="25400" dir="19080000" algn="l" rotWithShape="0">
                    <a:schemeClr val="bg1">
                      <a:alpha val="95000"/>
                    </a:schemeClr>
                  </a:outerShdw>
                </a:effectLst>
                <a:latin typeface="Arial" charset="0"/>
              </a:rPr>
              <a:t>Testhalle für Module</a:t>
            </a:r>
          </a:p>
        </p:txBody>
      </p:sp>
      <p:sp>
        <p:nvSpPr>
          <p:cNvPr id="49" name="Textfeld 48"/>
          <p:cNvSpPr txBox="1"/>
          <p:nvPr/>
        </p:nvSpPr>
        <p:spPr>
          <a:xfrm>
            <a:off x="5564188" y="3876675"/>
            <a:ext cx="819150" cy="257175"/>
          </a:xfrm>
          <a:prstGeom prst="rect">
            <a:avLst/>
          </a:prstGeom>
          <a:noFill/>
        </p:spPr>
        <p:txBody>
          <a:bodyPr lIns="36000" tIns="36000" rIns="36000" bIns="36000">
            <a:spAutoFit/>
          </a:bodyPr>
          <a:lstStyle/>
          <a:p>
            <a:pPr>
              <a:defRPr/>
            </a:pPr>
            <a:r>
              <a:rPr lang="de-DE" sz="1200" b="1" dirty="0">
                <a:solidFill>
                  <a:srgbClr val="FF6600"/>
                </a:solidFill>
                <a:effectLst>
                  <a:outerShdw blurRad="12700" dist="25400" dir="19080000" algn="l" rotWithShape="0">
                    <a:schemeClr val="bg1">
                      <a:alpha val="95000"/>
                    </a:schemeClr>
                  </a:outerShdw>
                </a:effectLst>
                <a:latin typeface="Arial" charset="0"/>
              </a:rPr>
              <a:t>CMTB</a:t>
            </a:r>
          </a:p>
        </p:txBody>
      </p:sp>
      <p:sp>
        <p:nvSpPr>
          <p:cNvPr id="51" name="Textfeld 50"/>
          <p:cNvSpPr txBox="1"/>
          <p:nvPr/>
        </p:nvSpPr>
        <p:spPr>
          <a:xfrm>
            <a:off x="2005013" y="3946525"/>
            <a:ext cx="512762" cy="257175"/>
          </a:xfrm>
          <a:prstGeom prst="rect">
            <a:avLst/>
          </a:prstGeom>
          <a:noFill/>
        </p:spPr>
        <p:txBody>
          <a:bodyPr lIns="36000" tIns="36000" rIns="36000" bIns="36000">
            <a:spAutoFit/>
          </a:bodyPr>
          <a:lstStyle/>
          <a:p>
            <a:pPr>
              <a:defRPr/>
            </a:pPr>
            <a:r>
              <a:rPr lang="de-DE" sz="1200" b="1" dirty="0">
                <a:solidFill>
                  <a:srgbClr val="FF00FF"/>
                </a:solidFill>
                <a:effectLst>
                  <a:outerShdw blurRad="12700" dist="25400" dir="19080000" algn="l" rotWithShape="0">
                    <a:schemeClr val="bg1">
                      <a:alpha val="95000"/>
                    </a:schemeClr>
                  </a:outerShdw>
                </a:effectLst>
                <a:latin typeface="Arial" charset="0"/>
              </a:rPr>
              <a:t>(LUX)</a:t>
            </a:r>
          </a:p>
        </p:txBody>
      </p:sp>
      <p:sp>
        <p:nvSpPr>
          <p:cNvPr id="52" name="Textfeld 51"/>
          <p:cNvSpPr txBox="1"/>
          <p:nvPr/>
        </p:nvSpPr>
        <p:spPr>
          <a:xfrm>
            <a:off x="4019550" y="4597400"/>
            <a:ext cx="982663" cy="257175"/>
          </a:xfrm>
          <a:prstGeom prst="rect">
            <a:avLst/>
          </a:prstGeom>
          <a:noFill/>
        </p:spPr>
        <p:txBody>
          <a:bodyPr lIns="36000" tIns="36000" rIns="36000" bIns="36000">
            <a:spAutoFit/>
          </a:bodyPr>
          <a:lstStyle/>
          <a:p>
            <a:pPr>
              <a:defRPr/>
            </a:pPr>
            <a:r>
              <a:rPr lang="de-DE" sz="1200" b="1" dirty="0">
                <a:solidFill>
                  <a:srgbClr val="FF00FF"/>
                </a:solidFill>
                <a:effectLst>
                  <a:outerShdw blurRad="12700" dist="25400" dir="19080000" algn="l" rotWithShape="0">
                    <a:schemeClr val="bg1">
                      <a:alpha val="95000"/>
                    </a:schemeClr>
                  </a:outerShdw>
                </a:effectLst>
                <a:latin typeface="Arial" charset="0"/>
              </a:rPr>
              <a:t>(FORWARD)</a:t>
            </a:r>
          </a:p>
        </p:txBody>
      </p:sp>
      <p:sp>
        <p:nvSpPr>
          <p:cNvPr id="3" name="Ellipse 2"/>
          <p:cNvSpPr>
            <a:spLocks noChangeArrowheads="1"/>
          </p:cNvSpPr>
          <p:nvPr/>
        </p:nvSpPr>
        <p:spPr bwMode="auto">
          <a:xfrm>
            <a:off x="2749550" y="3976688"/>
            <a:ext cx="1384300" cy="407987"/>
          </a:xfrm>
          <a:prstGeom prst="ellipse">
            <a:avLst/>
          </a:prstGeom>
          <a:noFill/>
          <a:ln w="38100" algn="ctr">
            <a:solidFill>
              <a:srgbClr val="FF3399"/>
            </a:solidFill>
            <a:round/>
            <a:headEnd/>
            <a:tailEnd/>
          </a:ln>
          <a:extLst>
            <a:ext uri="{909E8E84-426E-40DD-AFC4-6F175D3DCCD1}">
              <a14:hiddenFill xmlns:a14="http://schemas.microsoft.com/office/drawing/2010/main">
                <a:solidFill>
                  <a:srgbClr val="FFFFFF"/>
                </a:solidFill>
              </a14:hiddenFill>
            </a:ext>
          </a:extLst>
        </p:spPr>
        <p:txBody>
          <a:bodyPr/>
          <a:lstStyle>
            <a:lvl1pPr>
              <a:defRPr sz="1600">
                <a:solidFill>
                  <a:schemeClr val="tx1"/>
                </a:solidFill>
                <a:latin typeface="Arial" pitchFamily="34" charset="0"/>
              </a:defRPr>
            </a:lvl1pPr>
            <a:lvl2pPr marL="742950" indent="-285750">
              <a:defRPr sz="1600">
                <a:solidFill>
                  <a:schemeClr val="tx1"/>
                </a:solidFill>
                <a:latin typeface="Arial" pitchFamily="34" charset="0"/>
              </a:defRPr>
            </a:lvl2pPr>
            <a:lvl3pPr marL="1143000" indent="-228600">
              <a:defRPr sz="1600">
                <a:solidFill>
                  <a:schemeClr val="tx1"/>
                </a:solidFill>
                <a:latin typeface="Arial" pitchFamily="34" charset="0"/>
              </a:defRPr>
            </a:lvl3pPr>
            <a:lvl4pPr marL="1600200" indent="-228600">
              <a:defRPr sz="1600">
                <a:solidFill>
                  <a:schemeClr val="tx1"/>
                </a:solidFill>
                <a:latin typeface="Arial" pitchFamily="34" charset="0"/>
              </a:defRPr>
            </a:lvl4pPr>
            <a:lvl5pPr marL="2057400" indent="-22860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endParaRPr lang="en-US" altLang="en-US">
              <a:solidFill>
                <a:srgbClr val="FF3399"/>
              </a:solidFill>
            </a:endParaRPr>
          </a:p>
        </p:txBody>
      </p:sp>
      <p:sp>
        <p:nvSpPr>
          <p:cNvPr id="25" name="Textfeld 24"/>
          <p:cNvSpPr txBox="1"/>
          <p:nvPr/>
        </p:nvSpPr>
        <p:spPr>
          <a:xfrm>
            <a:off x="2947988" y="4537075"/>
            <a:ext cx="757237" cy="257175"/>
          </a:xfrm>
          <a:prstGeom prst="rect">
            <a:avLst/>
          </a:prstGeom>
          <a:noFill/>
        </p:spPr>
        <p:txBody>
          <a:bodyPr lIns="36000" tIns="36000" rIns="36000" bIns="36000">
            <a:spAutoFit/>
          </a:bodyPr>
          <a:lstStyle/>
          <a:p>
            <a:pPr>
              <a:defRPr/>
            </a:pPr>
            <a:r>
              <a:rPr lang="de-DE" sz="1200" b="1" dirty="0">
                <a:solidFill>
                  <a:srgbClr val="FF3399"/>
                </a:solidFill>
                <a:effectLst>
                  <a:outerShdw blurRad="12700" dist="25400" dir="19080000" algn="l" rotWithShape="0">
                    <a:schemeClr val="bg1">
                      <a:alpha val="95000"/>
                    </a:schemeClr>
                  </a:outerShdw>
                </a:effectLst>
                <a:latin typeface="Arial" charset="0"/>
              </a:rPr>
              <a:t>SINBAD</a:t>
            </a:r>
          </a:p>
        </p:txBody>
      </p:sp>
      <p:sp>
        <p:nvSpPr>
          <p:cNvPr id="21" name="Textfeld 20"/>
          <p:cNvSpPr txBox="1"/>
          <p:nvPr/>
        </p:nvSpPr>
        <p:spPr>
          <a:xfrm>
            <a:off x="6773863" y="3444875"/>
            <a:ext cx="819150" cy="258763"/>
          </a:xfrm>
          <a:prstGeom prst="rect">
            <a:avLst/>
          </a:prstGeom>
          <a:noFill/>
        </p:spPr>
        <p:txBody>
          <a:bodyPr lIns="36000" tIns="36000" rIns="36000" bIns="36000">
            <a:spAutoFit/>
          </a:bodyPr>
          <a:lstStyle/>
          <a:p>
            <a:pPr>
              <a:defRPr/>
            </a:pPr>
            <a:r>
              <a:rPr lang="de-DE" sz="1200" b="1" dirty="0">
                <a:solidFill>
                  <a:srgbClr val="66FF66"/>
                </a:solidFill>
                <a:effectLst>
                  <a:outerShdw blurRad="12700" dist="25400" dir="19080000" algn="l" rotWithShape="0">
                    <a:schemeClr val="bg1">
                      <a:alpha val="95000"/>
                    </a:schemeClr>
                  </a:outerShdw>
                </a:effectLst>
                <a:latin typeface="Arial" charset="0"/>
              </a:rPr>
              <a:t>XHM</a:t>
            </a:r>
          </a:p>
        </p:txBody>
      </p:sp>
    </p:spTree>
    <p:extLst>
      <p:ext uri="{BB962C8B-B14F-4D97-AF65-F5344CB8AC3E}">
        <p14:creationId xmlns:p14="http://schemas.microsoft.com/office/powerpoint/2010/main" val="5319502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5" name="Textfeld 4"/>
          <p:cNvSpPr txBox="1"/>
          <p:nvPr/>
        </p:nvSpPr>
        <p:spPr>
          <a:xfrm>
            <a:off x="2841172" y="2838118"/>
            <a:ext cx="3639138" cy="584775"/>
          </a:xfrm>
          <a:prstGeom prst="rect">
            <a:avLst/>
          </a:prstGeom>
          <a:noFill/>
        </p:spPr>
        <p:txBody>
          <a:bodyPr wrap="none" rtlCol="0">
            <a:spAutoFit/>
          </a:bodyPr>
          <a:lstStyle/>
          <a:p>
            <a:r>
              <a:rPr lang="de-DE" sz="3200" dirty="0" smtClean="0"/>
              <a:t>FLASH + FLASH II</a:t>
            </a:r>
            <a:endParaRPr lang="de-DE" sz="3200" dirty="0"/>
          </a:p>
        </p:txBody>
      </p:sp>
    </p:spTree>
    <p:extLst>
      <p:ext uri="{BB962C8B-B14F-4D97-AF65-F5344CB8AC3E}">
        <p14:creationId xmlns:p14="http://schemas.microsoft.com/office/powerpoint/2010/main" val="1197546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388" y="827088"/>
            <a:ext cx="7934325"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pPr eaLnBrk="1" hangingPunct="1"/>
            <a:r>
              <a:rPr lang="de-DE" altLang="de-DE" dirty="0" smtClean="0"/>
              <a:t>FLASH/FLASH II</a:t>
            </a:r>
            <a:r>
              <a:rPr lang="de-DE" altLang="de-DE" dirty="0" smtClean="0">
                <a:solidFill>
                  <a:schemeClr val="accent2"/>
                </a:solidFill>
              </a:rPr>
              <a:t>.</a:t>
            </a:r>
            <a:endParaRPr lang="en-GB" altLang="de-DE" dirty="0" smtClean="0">
              <a:solidFill>
                <a:schemeClr val="accent2"/>
              </a:solidFill>
            </a:endParaRPr>
          </a:p>
        </p:txBody>
      </p:sp>
      <p:sp>
        <p:nvSpPr>
          <p:cNvPr id="460809" name="Line 9"/>
          <p:cNvSpPr>
            <a:spLocks noChangeShapeType="1"/>
          </p:cNvSpPr>
          <p:nvPr/>
        </p:nvSpPr>
        <p:spPr bwMode="auto">
          <a:xfrm>
            <a:off x="4654550" y="3290888"/>
            <a:ext cx="758825" cy="12557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Line 9"/>
          <p:cNvSpPr>
            <a:spLocks noChangeShapeType="1"/>
          </p:cNvSpPr>
          <p:nvPr/>
        </p:nvSpPr>
        <p:spPr bwMode="auto">
          <a:xfrm flipH="1">
            <a:off x="4914900" y="3686175"/>
            <a:ext cx="0" cy="973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104921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9"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FLASH, FLASH II</a:t>
            </a:r>
            <a:r>
              <a:rPr lang="de-DE" altLang="de-DE" dirty="0" smtClean="0">
                <a:solidFill>
                  <a:schemeClr val="accent2"/>
                </a:solidFill>
              </a:rPr>
              <a:t>.</a:t>
            </a:r>
            <a:endParaRPr lang="de-DE" dirty="0"/>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1689" y="2047511"/>
            <a:ext cx="8520113" cy="2410737"/>
          </a:xfrm>
        </p:spPr>
      </p:pic>
      <p:sp>
        <p:nvSpPr>
          <p:cNvPr id="5" name="Rechteck 4"/>
          <p:cNvSpPr/>
          <p:nvPr/>
        </p:nvSpPr>
        <p:spPr bwMode="auto">
          <a:xfrm>
            <a:off x="3951514" y="1948543"/>
            <a:ext cx="696686" cy="2079171"/>
          </a:xfrm>
          <a:prstGeom prst="rect">
            <a:avLst/>
          </a:prstGeom>
          <a:solidFill>
            <a:schemeClr val="accent1">
              <a:alpha val="1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6" name="Rechteck 5"/>
          <p:cNvSpPr/>
          <p:nvPr/>
        </p:nvSpPr>
        <p:spPr bwMode="auto">
          <a:xfrm>
            <a:off x="4648200" y="3135086"/>
            <a:ext cx="3167743" cy="892628"/>
          </a:xfrm>
          <a:prstGeom prst="rect">
            <a:avLst/>
          </a:prstGeom>
          <a:solidFill>
            <a:schemeClr val="accent2">
              <a:lumMod val="60000"/>
              <a:lumOff val="40000"/>
              <a:alpha val="34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
        <p:nvSpPr>
          <p:cNvPr id="7" name="Textfeld 6"/>
          <p:cNvSpPr txBox="1"/>
          <p:nvPr/>
        </p:nvSpPr>
        <p:spPr>
          <a:xfrm>
            <a:off x="3751468" y="1599103"/>
            <a:ext cx="1096775" cy="338554"/>
          </a:xfrm>
          <a:prstGeom prst="rect">
            <a:avLst/>
          </a:prstGeom>
          <a:noFill/>
        </p:spPr>
        <p:txBody>
          <a:bodyPr wrap="none" rtlCol="0">
            <a:spAutoFit/>
          </a:bodyPr>
          <a:lstStyle/>
          <a:p>
            <a:r>
              <a:rPr lang="de-DE" dirty="0" err="1" smtClean="0"/>
              <a:t>Extraction</a:t>
            </a:r>
            <a:endParaRPr lang="de-DE" dirty="0"/>
          </a:p>
        </p:txBody>
      </p:sp>
      <p:sp>
        <p:nvSpPr>
          <p:cNvPr id="8" name="Textfeld 7"/>
          <p:cNvSpPr txBox="1"/>
          <p:nvPr/>
        </p:nvSpPr>
        <p:spPr>
          <a:xfrm>
            <a:off x="4848243" y="3604268"/>
            <a:ext cx="1016625" cy="338554"/>
          </a:xfrm>
          <a:prstGeom prst="rect">
            <a:avLst/>
          </a:prstGeom>
          <a:noFill/>
        </p:spPr>
        <p:txBody>
          <a:bodyPr wrap="none" rtlCol="0">
            <a:spAutoFit/>
          </a:bodyPr>
          <a:lstStyle/>
          <a:p>
            <a:r>
              <a:rPr lang="de-DE" dirty="0" smtClean="0"/>
              <a:t>FLASH II</a:t>
            </a:r>
            <a:endParaRPr lang="de-DE" dirty="0"/>
          </a:p>
        </p:txBody>
      </p:sp>
      <p:sp>
        <p:nvSpPr>
          <p:cNvPr id="3" name="Rechteck 2"/>
          <p:cNvSpPr/>
          <p:nvPr/>
        </p:nvSpPr>
        <p:spPr bwMode="auto">
          <a:xfrm>
            <a:off x="7815943" y="3135086"/>
            <a:ext cx="1082730" cy="892628"/>
          </a:xfrm>
          <a:prstGeom prst="rect">
            <a:avLst/>
          </a:prstGeom>
          <a:solidFill>
            <a:srgbClr val="00B050">
              <a:alpha val="12941"/>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3046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Superconducting</a:t>
            </a:r>
            <a:r>
              <a:rPr lang="de-DE" dirty="0" smtClean="0"/>
              <a:t> </a:t>
            </a:r>
            <a:r>
              <a:rPr lang="de-DE" dirty="0" err="1" smtClean="0"/>
              <a:t>modules</a:t>
            </a:r>
            <a:r>
              <a:rPr lang="de-DE" dirty="0" smtClean="0"/>
              <a:t>, </a:t>
            </a:r>
            <a:r>
              <a:rPr lang="de-DE" dirty="0" err="1" smtClean="0"/>
              <a:t>Undulators</a:t>
            </a:r>
            <a:r>
              <a:rPr lang="de-DE" altLang="de-DE" dirty="0">
                <a:solidFill>
                  <a:schemeClr val="accent2"/>
                </a:solidFill>
              </a:rPr>
              <a:t> .</a:t>
            </a:r>
            <a:endParaRPr lang="de-DE" dirty="0"/>
          </a:p>
        </p:txBody>
      </p:sp>
      <p:pic>
        <p:nvPicPr>
          <p:cNvPr id="8" name="Inhaltsplatzhalt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6892" y="2179277"/>
            <a:ext cx="3586942" cy="2389909"/>
          </a:xfrm>
        </p:spPr>
      </p:pic>
      <p:pic>
        <p:nvPicPr>
          <p:cNvPr id="7" name="Inhaltsplatzhalt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82575" y="1895007"/>
            <a:ext cx="4183063" cy="2958448"/>
          </a:xfrm>
        </p:spPr>
      </p:pic>
    </p:spTree>
    <p:extLst>
      <p:ext uri="{BB962C8B-B14F-4D97-AF65-F5344CB8AC3E}">
        <p14:creationId xmlns:p14="http://schemas.microsoft.com/office/powerpoint/2010/main" val="355584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Vorlage_en">
  <a:themeElements>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fontScheme name="2_DESY_Vortrag_3-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Arial"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99CC00"/>
        </a:folHlink>
      </a:clrScheme>
      <a:clrMap bg1="lt1" tx1="dk1" bg2="lt2" tx2="dk2" accent1="accent1" accent2="accent2" accent3="accent3" accent4="accent4" accent5="accent5" accent6="accent6" hlink="hlink" folHlink="folHlink"/>
    </a:extraClrScheme>
    <a:extraClrScheme>
      <a:clrScheme name="2_DESY_Vortrag_3-1 14">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PPT-Vorlage_en</Template>
  <TotalTime>0</TotalTime>
  <Words>1446</Words>
  <Application>Microsoft Office PowerPoint</Application>
  <PresentationFormat>Bildschirmpräsentation (4:3)</PresentationFormat>
  <Paragraphs>531</Paragraphs>
  <Slides>47</Slides>
  <Notes>2</Notes>
  <HiddenSlides>0</HiddenSlides>
  <MMClips>0</MMClips>
  <ScaleCrop>false</ScaleCrop>
  <HeadingPairs>
    <vt:vector size="4" baseType="variant">
      <vt:variant>
        <vt:lpstr>Design</vt:lpstr>
      </vt:variant>
      <vt:variant>
        <vt:i4>1</vt:i4>
      </vt:variant>
      <vt:variant>
        <vt:lpstr>Folientitel</vt:lpstr>
      </vt:variant>
      <vt:variant>
        <vt:i4>47</vt:i4>
      </vt:variant>
    </vt:vector>
  </HeadingPairs>
  <TitlesOfParts>
    <vt:vector size="48" baseType="lpstr">
      <vt:lpstr>PPT-Vorlage_en</vt:lpstr>
      <vt:lpstr>POCPA 2016.</vt:lpstr>
      <vt:lpstr>Structure.</vt:lpstr>
      <vt:lpstr>DESY, Hamburg.</vt:lpstr>
      <vt:lpstr>Accelerators.</vt:lpstr>
      <vt:lpstr>Accelerators, Teststands and Modulators.</vt:lpstr>
      <vt:lpstr>PowerPoint-Präsentation</vt:lpstr>
      <vt:lpstr>FLASH/FLASH II.</vt:lpstr>
      <vt:lpstr>FLASH, FLASH II.</vt:lpstr>
      <vt:lpstr>Superconducting modules, Undulators .</vt:lpstr>
      <vt:lpstr>FLASH II power supplies.</vt:lpstr>
      <vt:lpstr>FLASH II Power supplies.</vt:lpstr>
      <vt:lpstr>Number of supplies Flash.</vt:lpstr>
      <vt:lpstr>Number of supplies Flash II.</vt:lpstr>
      <vt:lpstr>PowerPoint-Präsentation</vt:lpstr>
      <vt:lpstr>PETRA III.</vt:lpstr>
      <vt:lpstr>PETRA III Extension hall north.</vt:lpstr>
      <vt:lpstr>Number of supplies PETRA III.</vt:lpstr>
      <vt:lpstr>Number of supplies PETRA III Extention (ordered).</vt:lpstr>
      <vt:lpstr>PETRA III Extension power supplies.</vt:lpstr>
      <vt:lpstr>Redundancy system.</vt:lpstr>
      <vt:lpstr>PowerPoint-Präsentation</vt:lpstr>
      <vt:lpstr>XFEL.</vt:lpstr>
      <vt:lpstr>Location of magnet power supplies.</vt:lpstr>
      <vt:lpstr>Injector complex.</vt:lpstr>
      <vt:lpstr>First hanging modules.</vt:lpstr>
      <vt:lpstr>Number of supplies XFEL.</vt:lpstr>
      <vt:lpstr>Number of supplies.</vt:lpstr>
      <vt:lpstr>Number of power supplies.</vt:lpstr>
      <vt:lpstr>PowerPoint-Präsentation</vt:lpstr>
      <vt:lpstr>Specification.</vt:lpstr>
      <vt:lpstr>Power supplies in PETRA III.</vt:lpstr>
      <vt:lpstr>Pictures from XFEL XTIN .</vt:lpstr>
      <vt:lpstr>Power supplies larger power .</vt:lpstr>
      <vt:lpstr>Many pieces .</vt:lpstr>
      <vt:lpstr>Specification in general . </vt:lpstr>
      <vt:lpstr>Commercial part .</vt:lpstr>
      <vt:lpstr>Evaluation criteria for the bidding process .</vt:lpstr>
      <vt:lpstr>Specification of power supplies .</vt:lpstr>
      <vt:lpstr>What do we specify? .</vt:lpstr>
      <vt:lpstr>Content .</vt:lpstr>
      <vt:lpstr>Example technical data .</vt:lpstr>
      <vt:lpstr>Water cooling 1 .</vt:lpstr>
      <vt:lpstr>Water system 2 .</vt:lpstr>
      <vt:lpstr>Spares .  </vt:lpstr>
      <vt:lpstr>Testing .</vt:lpstr>
      <vt:lpstr>Tests 2 .</vt:lpstr>
      <vt:lpstr>That is what we get at the end .</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Eckoldt, Hans-Joerg</dc:creator>
  <cp:lastModifiedBy>Eckoldt, Hans-Joerg</cp:lastModifiedBy>
  <cp:revision>111</cp:revision>
  <cp:lastPrinted>2016-02-22T08:05:02Z</cp:lastPrinted>
  <dcterms:created xsi:type="dcterms:W3CDTF">2012-05-18T09:10:09Z</dcterms:created>
  <dcterms:modified xsi:type="dcterms:W3CDTF">2016-05-25T23:25:59Z</dcterms:modified>
</cp:coreProperties>
</file>