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309" r:id="rId2"/>
    <p:sldId id="315" r:id="rId3"/>
    <p:sldId id="516" r:id="rId4"/>
    <p:sldId id="517" r:id="rId5"/>
    <p:sldId id="510" r:id="rId6"/>
    <p:sldId id="489" r:id="rId7"/>
    <p:sldId id="518" r:id="rId8"/>
    <p:sldId id="488" r:id="rId9"/>
    <p:sldId id="482" r:id="rId10"/>
    <p:sldId id="493" r:id="rId11"/>
    <p:sldId id="491" r:id="rId12"/>
    <p:sldId id="494" r:id="rId13"/>
    <p:sldId id="525" r:id="rId14"/>
    <p:sldId id="487" r:id="rId15"/>
    <p:sldId id="497" r:id="rId16"/>
    <p:sldId id="486" r:id="rId17"/>
    <p:sldId id="473" r:id="rId18"/>
    <p:sldId id="466" r:id="rId19"/>
    <p:sldId id="470" r:id="rId20"/>
    <p:sldId id="468" r:id="rId21"/>
    <p:sldId id="467" r:id="rId22"/>
    <p:sldId id="474" r:id="rId23"/>
    <p:sldId id="475" r:id="rId24"/>
    <p:sldId id="476" r:id="rId25"/>
    <p:sldId id="521" r:id="rId26"/>
    <p:sldId id="522" r:id="rId27"/>
    <p:sldId id="523" r:id="rId28"/>
    <p:sldId id="526" r:id="rId29"/>
    <p:sldId id="527" r:id="rId30"/>
    <p:sldId id="504" r:id="rId31"/>
    <p:sldId id="520" r:id="rId32"/>
    <p:sldId id="524" r:id="rId33"/>
    <p:sldId id="502" r:id="rId34"/>
    <p:sldId id="499" r:id="rId35"/>
    <p:sldId id="529" r:id="rId36"/>
    <p:sldId id="528" r:id="rId37"/>
  </p:sldIdLst>
  <p:sldSz cx="9144000" cy="6858000" type="screen4x3"/>
  <p:notesSz cx="7099300" cy="10234613"/>
  <p:defaultTextStyle>
    <a:defPPr>
      <a:defRPr lang="fr-C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DAD21"/>
    <a:srgbClr val="FF0000"/>
    <a:srgbClr val="990033"/>
    <a:srgbClr val="720E26"/>
    <a:srgbClr val="993300"/>
    <a:srgbClr val="800000"/>
    <a:srgbClr val="660033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178" autoAdjust="0"/>
    <p:restoredTop sz="94748" autoAdjust="0"/>
  </p:normalViewPr>
  <p:slideViewPr>
    <p:cSldViewPr>
      <p:cViewPr>
        <p:scale>
          <a:sx n="75" d="100"/>
          <a:sy n="75" d="100"/>
        </p:scale>
        <p:origin x="2172" y="9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2520" y="-78"/>
      </p:cViewPr>
      <p:guideLst>
        <p:guide orient="horz" pos="3224"/>
        <p:guide pos="2236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21F1B561-BB0D-4155-9E1C-5D0CC7127C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946588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8350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FF8D50C4-FEDA-4789-B79B-130AFCD9EF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488550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8D50C4-FEDA-4789-B79B-130AFCD9EF0A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4795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8D50C4-FEDA-4789-B79B-130AFCD9EF0A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4979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D50C4-FEDA-4789-B79B-130AFCD9EF0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6843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D50C4-FEDA-4789-B79B-130AFCD9EF0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6702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D50C4-FEDA-4789-B79B-130AFCD9EF0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5491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D50C4-FEDA-4789-B79B-130AFCD9EF0A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7754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8D50C4-FEDA-4789-B79B-130AFCD9EF0A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7226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D50C4-FEDA-4789-B79B-130AFCD9EF0A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680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edms.cern.ch/document/1380388" TargetMode="External"/><Relationship Id="rId2" Type="http://schemas.openxmlformats.org/officeDocument/2006/relationships/hyperlink" Target="mailto:yves.thurel@cern.ch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ogooutline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208" y="2169000"/>
            <a:ext cx="2556000" cy="2530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2763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1800" y="2515818"/>
            <a:ext cx="8265984" cy="1826363"/>
          </a:xfrm>
          <a:prstGeom prst="rect">
            <a:avLst/>
          </a:prstGeom>
        </p:spPr>
        <p:txBody>
          <a:bodyPr tIns="0" bIns="0" anchor="t"/>
          <a:lstStyle>
            <a:lvl1pPr algn="l">
              <a:buNone/>
              <a:defRPr kumimoji="0" lang="en-GB" sz="4600" b="1" kern="1200" cap="none" spc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kumimoji="0" lang="en-GB" noProof="0" dirty="0" smtClean="0"/>
              <a:t>Click to edit Master title style</a:t>
            </a:r>
            <a:endParaRPr kumimoji="0" lang="en-GB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31800" y="1329869"/>
            <a:ext cx="6629400" cy="1066688"/>
          </a:xfrm>
          <a:prstGeom prst="rect">
            <a:avLst/>
          </a:prstGeom>
        </p:spPr>
        <p:txBody>
          <a:bodyPr lIns="45720" tIns="0" rIns="45720" bIns="0" anchor="b"/>
          <a:lstStyle>
            <a:lvl1pPr marL="0" indent="0" algn="l">
              <a:buNone/>
              <a:defRPr sz="2000" cap="none" baseline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13" name="Slide Number Placeholder 3"/>
          <p:cNvSpPr txBox="1">
            <a:spLocks/>
          </p:cNvSpPr>
          <p:nvPr userDrawn="1"/>
        </p:nvSpPr>
        <p:spPr>
          <a:xfrm>
            <a:off x="8676456" y="6332140"/>
            <a:ext cx="36004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7918391-D411-FE40-AAD7-861AE5233E0E}" type="slidenum">
              <a:rPr lang="en-US" smtClean="0">
                <a:solidFill>
                  <a:schemeClr val="bg1">
                    <a:lumMod val="50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92080" y="6331384"/>
            <a:ext cx="324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i="1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smtClean="0"/>
              <a:t>Managing &amp; reporting projects with 2x A4 docs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661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 flipH="1">
            <a:off x="-508" y="0"/>
            <a:ext cx="8643966" cy="637200"/>
          </a:xfrm>
          <a:prstGeom prst="rect">
            <a:avLst/>
          </a:prstGeom>
          <a:gradFill flip="none" rotWithShape="1">
            <a:gsLst>
              <a:gs pos="23000">
                <a:schemeClr val="tx2">
                  <a:alpha val="40000"/>
                </a:schemeClr>
              </a:gs>
              <a:gs pos="0">
                <a:schemeClr val="bg1"/>
              </a:gs>
              <a:gs pos="43000">
                <a:schemeClr val="tx2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>
              <a:solidFill>
                <a:schemeClr val="bg1"/>
              </a:solidFill>
            </a:endParaRPr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179512" y="142852"/>
            <a:ext cx="6192688" cy="500066"/>
          </a:xfrm>
          <a:prstGeom prst="rect">
            <a:avLst/>
          </a:prstGeom>
          <a:noFill/>
          <a:effectLst>
            <a:outerShdw blurRad="50800" dist="38100" dir="8100000" algn="tr" rotWithShape="0">
              <a:schemeClr val="tx2">
                <a:lumMod val="20000"/>
                <a:lumOff val="80000"/>
                <a:alpha val="40000"/>
              </a:schemeClr>
            </a:outerShdw>
          </a:effectLst>
        </p:spPr>
        <p:txBody>
          <a:bodyPr/>
          <a:lstStyle>
            <a:lvl1pPr algn="l">
              <a:defRPr sz="2400" b="1" cap="none" spc="100" baseline="0">
                <a:solidFill>
                  <a:schemeClr val="accent3">
                    <a:lumMod val="20000"/>
                    <a:lumOff val="80000"/>
                  </a:schemeClr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323528" y="763551"/>
            <a:ext cx="8637446" cy="562300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400"/>
              </a:spcBef>
              <a:buFont typeface="Arial" pitchFamily="34" charset="0"/>
              <a:buNone/>
              <a:defRPr sz="2600" cap="none" baseline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Tahoma" pitchFamily="34" charset="0"/>
              </a:defRPr>
            </a:lvl1pPr>
            <a:lvl2pPr marL="144000" indent="0" algn="just"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None/>
              <a:defRPr lang="en-US" sz="2400" b="1" kern="1200" baseline="0" noProof="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+mn-ea"/>
                <a:cs typeface="Tahoma" pitchFamily="34" charset="0"/>
              </a:defRPr>
            </a:lvl2pPr>
            <a:lvl3pPr marL="360000" indent="-216000" algn="just">
              <a:spcBef>
                <a:spcPts val="1000"/>
              </a:spcBef>
              <a:buFont typeface="Wingdings" panose="05000000000000000000" pitchFamily="2" charset="2"/>
              <a:buChar char="§"/>
              <a:tabLst>
                <a:tab pos="91440" algn="l"/>
              </a:tabLst>
              <a:defRPr lang="en-US" sz="2400" b="1" kern="1200" baseline="0" noProof="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+mn-ea"/>
                <a:cs typeface="Tahoma" pitchFamily="34" charset="0"/>
              </a:defRPr>
            </a:lvl3pPr>
            <a:lvl4pPr marL="360000" indent="0" algn="just">
              <a:spcBef>
                <a:spcPts val="600"/>
              </a:spcBef>
              <a:buFont typeface="Wingdings" panose="05000000000000000000" pitchFamily="2" charset="2"/>
              <a:buNone/>
              <a:defRPr lang="en-US" sz="2400" b="1" kern="1200" noProof="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+mn-ea"/>
                <a:cs typeface="Tahoma" pitchFamily="34" charset="0"/>
              </a:defRPr>
            </a:lvl4pPr>
            <a:lvl5pPr marL="360000" indent="0" algn="just">
              <a:spcBef>
                <a:spcPts val="600"/>
              </a:spcBef>
              <a:buFont typeface="Wingdings" panose="05000000000000000000" pitchFamily="2" charset="2"/>
              <a:buNone/>
              <a:defRPr lang="en-US" sz="2400" b="1" kern="1200" noProof="0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ea typeface="+mn-ea"/>
                <a:cs typeface="Tahoma" pitchFamily="34" charset="0"/>
              </a:defRPr>
            </a:lvl5pPr>
            <a:lvl6pPr marL="648000" indent="-216000" algn="just">
              <a:spcBef>
                <a:spcPts val="600"/>
              </a:spcBef>
              <a:buFont typeface="Wingdings" panose="05000000000000000000" pitchFamily="2" charset="2"/>
              <a:buChar char="§"/>
              <a:defRPr lang="en-US" sz="2200" b="0" kern="1200" baseline="0" noProof="0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ea typeface="+mn-ea"/>
                <a:cs typeface="Tahoma" pitchFamily="34" charset="0"/>
              </a:defRPr>
            </a:lvl6pPr>
            <a:lvl7pPr marL="648000" marR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2200" b="0" kern="1200" noProof="0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648000" indent="0">
              <a:spcBef>
                <a:spcPts val="300"/>
              </a:spcBef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8pPr>
            <a:lvl9pPr marL="864000" indent="-216000">
              <a:spcBef>
                <a:spcPts val="600"/>
              </a:spcBef>
              <a:defRPr sz="2000">
                <a:solidFill>
                  <a:schemeClr val="bg1">
                    <a:lumMod val="50000"/>
                  </a:schemeClr>
                </a:solidFill>
              </a:defRPr>
            </a:lvl9pPr>
          </a:lstStyle>
          <a:p>
            <a:pPr lvl="0"/>
            <a:r>
              <a:rPr lang="en-GB" noProof="0" dirty="0" smtClean="0"/>
              <a:t>1-Level</a:t>
            </a:r>
          </a:p>
          <a:p>
            <a:pPr lvl="1"/>
            <a:r>
              <a:rPr lang="en-GB" noProof="0" dirty="0" smtClean="0"/>
              <a:t>2-Level</a:t>
            </a:r>
          </a:p>
          <a:p>
            <a:pPr lvl="2"/>
            <a:r>
              <a:rPr lang="en-GB" noProof="0" dirty="0" smtClean="0"/>
              <a:t>3-Level</a:t>
            </a:r>
          </a:p>
          <a:p>
            <a:pPr lvl="3"/>
            <a:r>
              <a:rPr lang="en-GB" noProof="0" dirty="0" smtClean="0"/>
              <a:t>4-Level</a:t>
            </a:r>
          </a:p>
          <a:p>
            <a:pPr lvl="4"/>
            <a:r>
              <a:rPr lang="en-GB" noProof="0" dirty="0" smtClean="0"/>
              <a:t>5-Level</a:t>
            </a:r>
          </a:p>
          <a:p>
            <a:pPr lvl="5"/>
            <a:r>
              <a:rPr lang="en-GB" noProof="0" dirty="0" smtClean="0"/>
              <a:t>6-Level</a:t>
            </a:r>
          </a:p>
          <a:p>
            <a:pPr lvl="6"/>
            <a:r>
              <a:rPr lang="en-GB" noProof="0" dirty="0" smtClean="0"/>
              <a:t>7-Level</a:t>
            </a:r>
          </a:p>
          <a:p>
            <a:pPr lvl="7"/>
            <a:r>
              <a:rPr lang="en-GB" noProof="0" dirty="0" smtClean="0"/>
              <a:t>8-Level</a:t>
            </a:r>
          </a:p>
          <a:p>
            <a:pPr lvl="8"/>
            <a:r>
              <a:rPr lang="en-GB" noProof="0" dirty="0" smtClean="0"/>
              <a:t>9-Level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-508" y="620688"/>
            <a:ext cx="8856984" cy="0"/>
          </a:xfrm>
          <a:prstGeom prst="line">
            <a:avLst/>
          </a:prstGeom>
          <a:ln w="38100">
            <a:gradFill>
              <a:gsLst>
                <a:gs pos="0">
                  <a:schemeClr val="tx2">
                    <a:lumMod val="50000"/>
                  </a:schemeClr>
                </a:gs>
                <a:gs pos="86000">
                  <a:schemeClr val="tx2">
                    <a:alpha val="18000"/>
                  </a:schemeClr>
                </a:gs>
              </a:gsLst>
              <a:lin ang="0" scaled="0"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436096" y="177527"/>
            <a:ext cx="3240000" cy="3711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i="1">
                <a:solidFill>
                  <a:schemeClr val="bg2">
                    <a:lumMod val="10000"/>
                  </a:schemeClr>
                </a:solidFill>
                <a:latin typeface="+mj-lt"/>
              </a:defRPr>
            </a:lvl1pPr>
          </a:lstStyle>
          <a:p>
            <a:r>
              <a:rPr lang="en-US" smtClean="0"/>
              <a:t>Managing &amp; reporting projects with 2x A4 docs</a:t>
            </a:r>
            <a:endParaRPr lang="en-US" dirty="0"/>
          </a:p>
        </p:txBody>
      </p:sp>
      <p:sp>
        <p:nvSpPr>
          <p:cNvPr id="8" name="Slide Number Placeholder 3"/>
          <p:cNvSpPr txBox="1">
            <a:spLocks/>
          </p:cNvSpPr>
          <p:nvPr userDrawn="1"/>
        </p:nvSpPr>
        <p:spPr>
          <a:xfrm>
            <a:off x="8532440" y="188640"/>
            <a:ext cx="428534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7918391-D411-FE40-AAD7-861AE5233E0E}" type="slidenum">
              <a:rPr lang="en-US" sz="900" smtClean="0">
                <a:solidFill>
                  <a:schemeClr val="bg1">
                    <a:lumMod val="50000"/>
                  </a:schemeClr>
                </a:solidFill>
              </a:rPr>
              <a:pPr algn="r"/>
              <a:t>‹#›</a:t>
            </a:fld>
            <a:endParaRPr lang="en-US" sz="9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409518" y="467245"/>
            <a:ext cx="3468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Template Help Notes</a:t>
            </a:r>
            <a:endParaRPr lang="en-GB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701622" y="950716"/>
            <a:ext cx="7339113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None/>
            </a:pPr>
            <a:r>
              <a:rPr lang="en-US" sz="1200" b="1" u="sng" dirty="0" smtClean="0"/>
              <a:t>Using the template: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 smtClean="0"/>
              <a:t>Insert a New Slide and </a:t>
            </a:r>
            <a:r>
              <a:rPr lang="en-US" sz="1200" dirty="0" err="1" smtClean="0"/>
              <a:t>Clic</a:t>
            </a:r>
            <a:r>
              <a:rPr lang="en-US" sz="1200" dirty="0" smtClean="0"/>
              <a:t> right on slide to choose correct type (chapter, standard…)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baseline="0" dirty="0" smtClean="0"/>
              <a:t>Comments to be sent to </a:t>
            </a:r>
            <a:r>
              <a:rPr lang="en-US" sz="1200" baseline="0" dirty="0" smtClean="0">
                <a:hlinkClick r:id="rId2"/>
              </a:rPr>
              <a:t>yves.thurel@cern.ch</a:t>
            </a:r>
            <a:endParaRPr lang="en-US" sz="1200" baseline="0" dirty="0" smtClean="0"/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This template can be found here:</a:t>
            </a:r>
            <a:br>
              <a:rPr lang="en-US" sz="1200" baseline="0" dirty="0" smtClean="0"/>
            </a:br>
            <a:r>
              <a:rPr lang="en-GB" sz="1200" dirty="0" smtClean="0">
                <a:hlinkClick r:id="rId3"/>
              </a:rPr>
              <a:t>https://edms.cern.ch/document/1380388</a:t>
            </a:r>
            <a:endParaRPr lang="en-GB" sz="1200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None/>
              <a:tabLst/>
              <a:defRPr/>
            </a:pPr>
            <a:endParaRPr lang="en-US" sz="1200" baseline="0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sz="1200" b="1" u="sng" baseline="0" dirty="0" smtClean="0"/>
              <a:t>Can you use this template, even not from the section </a:t>
            </a:r>
            <a:r>
              <a:rPr lang="en-US" sz="1200" b="1" u="sng" baseline="0" dirty="0" err="1" smtClean="0"/>
              <a:t>te-epc-lpc</a:t>
            </a:r>
            <a:r>
              <a:rPr lang="en-US" sz="1200" b="1" u="sng" baseline="0" dirty="0" smtClean="0"/>
              <a:t>?</a:t>
            </a: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Yes of course,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no problem on this point.</a:t>
            </a:r>
            <a:endParaRPr lang="en-US" sz="120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Simply remove the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te-epc-lpc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link in the View &gt; Slide Master &gt; Top slide and replace with your link.</a:t>
            </a:r>
            <a:r>
              <a:rPr lang="en-US" sz="1200" baseline="0" dirty="0" smtClean="0"/>
              <a:t/>
            </a:r>
            <a:br>
              <a:rPr lang="en-US" sz="1200" baseline="0" dirty="0" smtClean="0"/>
            </a:br>
            <a:endParaRPr lang="en-US" sz="1200" baseline="0" dirty="0" smtClean="0"/>
          </a:p>
          <a:p>
            <a:pPr marL="342900" indent="-342900">
              <a:buFont typeface="+mj-lt"/>
              <a:buAutoNum type="arabicPeriod"/>
            </a:pPr>
            <a:endParaRPr lang="en-US" sz="1200" baseline="0" dirty="0" smtClean="0"/>
          </a:p>
          <a:p>
            <a:pPr marL="342900" indent="-342900">
              <a:buFont typeface="+mj-lt"/>
              <a:buAutoNum type="arabicPeriod"/>
            </a:pPr>
            <a:endParaRPr lang="en-US" sz="1200" baseline="0" dirty="0" smtClean="0"/>
          </a:p>
          <a:p>
            <a:pPr marL="342900" indent="-342900">
              <a:buFont typeface="+mj-lt"/>
              <a:buAutoNum type="arabicPeriod"/>
            </a:pPr>
            <a:endParaRPr lang="en-GB" sz="120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ogoBadgeWe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090" y="2878269"/>
            <a:ext cx="1221946" cy="1535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1200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hyperlink" Target="http://te-epc-lpc.web.cern.ch/te-epc-lpc/general.stm" TargetMode="External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2" descr="bande-02.eps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9" y="6332001"/>
            <a:ext cx="6689587" cy="517377"/>
          </a:xfrm>
          <a:prstGeom prst="rect">
            <a:avLst/>
          </a:prstGeom>
        </p:spPr>
      </p:pic>
      <p:sp>
        <p:nvSpPr>
          <p:cNvPr id="6" name="Espace réservé pour une image  4"/>
          <p:cNvSpPr txBox="1">
            <a:spLocks/>
          </p:cNvSpPr>
          <p:nvPr userDrawn="1"/>
        </p:nvSpPr>
        <p:spPr>
          <a:xfrm>
            <a:off x="539552" y="6345324"/>
            <a:ext cx="648072" cy="336426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36576" indent="0" algn="l" rtl="0" eaLnBrk="1" latinLnBrk="0" hangingPunct="1">
              <a:lnSpc>
                <a:spcPct val="20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Arial"/>
              <a:buNone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i="1" u="none" dirty="0" smtClean="0">
                <a:solidFill>
                  <a:schemeClr val="bg2">
                    <a:lumMod val="50000"/>
                  </a:schemeClr>
                </a:solidFill>
                <a:hlinkClick r:id="rId8"/>
              </a:rPr>
              <a:t>te-</a:t>
            </a:r>
            <a:r>
              <a:rPr lang="fr-FR" i="1" u="none" dirty="0" err="1" smtClean="0">
                <a:solidFill>
                  <a:schemeClr val="bg2">
                    <a:lumMod val="50000"/>
                  </a:schemeClr>
                </a:solidFill>
                <a:hlinkClick r:id="rId8"/>
              </a:rPr>
              <a:t>epc</a:t>
            </a:r>
            <a:r>
              <a:rPr lang="fr-FR" i="1" u="none" dirty="0" smtClean="0">
                <a:solidFill>
                  <a:schemeClr val="bg2">
                    <a:lumMod val="50000"/>
                  </a:schemeClr>
                </a:solidFill>
                <a:hlinkClick r:id="rId8"/>
              </a:rPr>
              <a:t>-</a:t>
            </a:r>
            <a:r>
              <a:rPr lang="fr-FR" i="1" u="none" dirty="0" err="1" smtClean="0">
                <a:solidFill>
                  <a:schemeClr val="bg2">
                    <a:lumMod val="50000"/>
                  </a:schemeClr>
                </a:solidFill>
                <a:hlinkClick r:id="rId8"/>
              </a:rPr>
              <a:t>lpc</a:t>
            </a:r>
            <a:endParaRPr lang="fr-FR" i="1" u="none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noProof="0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Managing &amp; reporting projects with 2x A4 docs</a:t>
            </a:r>
            <a:endParaRPr lang="en-US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Date Placeholder 1"/>
          <p:cNvSpPr txBox="1">
            <a:spLocks/>
          </p:cNvSpPr>
          <p:nvPr userDrawn="1"/>
        </p:nvSpPr>
        <p:spPr>
          <a:xfrm>
            <a:off x="575556" y="6520259"/>
            <a:ext cx="7920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ADB69C-B5E4-0C4C-9CF9-AB6152EED927}" type="datetime1">
              <a:rPr lang="en-GB" i="1" smtClean="0">
                <a:solidFill>
                  <a:schemeClr val="bg1">
                    <a:lumMod val="50000"/>
                  </a:schemeClr>
                </a:solidFill>
              </a:rPr>
              <a:pPr/>
              <a:t>23/05/2016</a:t>
            </a:fld>
            <a:endParaRPr lang="en-GB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3" r:id="rId3"/>
    <p:sldLayoutId id="2147483656" r:id="rId4"/>
    <p:sldLayoutId id="2147483659" r:id="rId5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kern="1200" cap="all" baseline="0">
          <a:solidFill>
            <a:schemeClr val="tx1"/>
          </a:solidFill>
          <a:latin typeface="Arial Black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 b="1" kern="1200" cap="all" baseline="0">
          <a:solidFill>
            <a:schemeClr val="tx1"/>
          </a:solidFill>
          <a:latin typeface="Verdana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800" b="1" kern="1200">
          <a:solidFill>
            <a:schemeClr val="tx1"/>
          </a:solidFill>
          <a:latin typeface="Verdana" pitchFamily="34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dms.cern.ch/document/1687394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emf"/><Relationship Id="rId5" Type="http://schemas.openxmlformats.org/officeDocument/2006/relationships/image" Target="../media/image13.emf"/><Relationship Id="rId4" Type="http://schemas.openxmlformats.org/officeDocument/2006/relationships/image" Target="../media/image14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e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edms.cern.ch/file/1501494/LATEST/TE-EPC-LPC_Project-Mandate.doc" TargetMode="External"/><Relationship Id="rId7" Type="http://schemas.openxmlformats.org/officeDocument/2006/relationships/image" Target="../media/image13.emf"/><Relationship Id="rId2" Type="http://schemas.openxmlformats.org/officeDocument/2006/relationships/hyperlink" Target="http://www.gdpm.com/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26.jpeg"/><Relationship Id="rId4" Type="http://schemas.openxmlformats.org/officeDocument/2006/relationships/hyperlink" Target="https://edms.cern.ch/file/1517380/LATEST/te-epc-lpc_project-milestone-plan.xlsm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edms.cern.ch/document/1687394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e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0.emf"/><Relationship Id="rId4" Type="http://schemas.openxmlformats.org/officeDocument/2006/relationships/image" Target="../media/image29.e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875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project mandate: overview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Managing &amp; reporting projects with 2x A4 docs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0380" y="679102"/>
            <a:ext cx="4428492" cy="59252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677592"/>
            <a:ext cx="4428492" cy="5925253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719572" y="2816932"/>
            <a:ext cx="7956524" cy="720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A short document divided in clear sub-sections.</a:t>
            </a:r>
            <a:endParaRPr 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19572" y="3608940"/>
            <a:ext cx="7956524" cy="720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The most important document in the project definition</a:t>
            </a:r>
            <a:endParaRPr lang="en-US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041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0" grpId="1" animBg="1"/>
      <p:bldP spid="33" grpId="0" animBg="1"/>
      <p:bldP spid="33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project mandate, in details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Managing &amp; reporting projects with 2x A4 docs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677592"/>
            <a:ext cx="4428492" cy="5925253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4607783" y="1605178"/>
            <a:ext cx="4320396" cy="285118"/>
          </a:xfrm>
          <a:prstGeom prst="rect">
            <a:avLst/>
          </a:prstGeom>
          <a:solidFill>
            <a:schemeClr val="bg2"/>
          </a:solidFill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600" b="1" dirty="0" smtClean="0">
                <a:solidFill>
                  <a:schemeClr val="bg2">
                    <a:lumMod val="25000"/>
                  </a:schemeClr>
                </a:solidFill>
              </a:rPr>
              <a:t>Project Owner</a:t>
            </a:r>
            <a:endParaRPr lang="en-US" sz="1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607644" y="1917699"/>
            <a:ext cx="4320480" cy="494536"/>
          </a:xfrm>
          <a:prstGeom prst="rect">
            <a:avLst/>
          </a:prstGeom>
          <a:solidFill>
            <a:schemeClr val="bg2"/>
          </a:solidFill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600" b="1" dirty="0" smtClean="0">
                <a:solidFill>
                  <a:schemeClr val="bg2">
                    <a:lumMod val="25000"/>
                  </a:schemeClr>
                </a:solidFill>
              </a:rPr>
              <a:t>Project Background</a:t>
            </a:r>
          </a:p>
          <a:p>
            <a:endParaRPr lang="en-US" sz="1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607644" y="2439638"/>
            <a:ext cx="4320480" cy="1047830"/>
          </a:xfrm>
          <a:prstGeom prst="rect">
            <a:avLst/>
          </a:prstGeom>
          <a:solidFill>
            <a:schemeClr val="bg2"/>
          </a:solidFill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600" b="1" dirty="0" smtClean="0">
                <a:solidFill>
                  <a:schemeClr val="bg2">
                    <a:lumMod val="25000"/>
                  </a:schemeClr>
                </a:solidFill>
              </a:rPr>
              <a:t>Project Purpose</a:t>
            </a:r>
          </a:p>
          <a:p>
            <a:endParaRPr lang="en-US" sz="1600" b="1" dirty="0">
              <a:solidFill>
                <a:schemeClr val="bg2">
                  <a:lumMod val="25000"/>
                </a:schemeClr>
              </a:solidFill>
            </a:endParaRPr>
          </a:p>
          <a:p>
            <a:endParaRPr lang="en-US" sz="16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en-US" sz="1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608004" y="3514871"/>
            <a:ext cx="4320480" cy="1550555"/>
          </a:xfrm>
          <a:prstGeom prst="rect">
            <a:avLst/>
          </a:prstGeom>
          <a:solidFill>
            <a:schemeClr val="bg2"/>
          </a:solidFill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600" b="1" dirty="0" smtClean="0">
                <a:solidFill>
                  <a:schemeClr val="bg2">
                    <a:lumMod val="25000"/>
                  </a:schemeClr>
                </a:solidFill>
              </a:rPr>
              <a:t>Project Paths</a:t>
            </a:r>
          </a:p>
          <a:p>
            <a:endParaRPr lang="en-US" sz="16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en-US" sz="16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en-US" sz="1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607644" y="5092829"/>
            <a:ext cx="4320480" cy="1108480"/>
          </a:xfrm>
          <a:prstGeom prst="rect">
            <a:avLst/>
          </a:prstGeom>
          <a:solidFill>
            <a:schemeClr val="bg2"/>
          </a:solidFill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600" b="1" dirty="0" smtClean="0">
                <a:solidFill>
                  <a:schemeClr val="bg2">
                    <a:lumMod val="25000"/>
                  </a:schemeClr>
                </a:solidFill>
              </a:rPr>
              <a:t>Project Budget</a:t>
            </a:r>
            <a:br>
              <a:rPr lang="en-US" sz="1600" b="1" dirty="0" smtClean="0">
                <a:solidFill>
                  <a:schemeClr val="bg2">
                    <a:lumMod val="25000"/>
                  </a:schemeClr>
                </a:solidFill>
              </a:rPr>
            </a:br>
            <a:endParaRPr lang="en-US" sz="16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en-US" sz="16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en-US" sz="1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607783" y="1304765"/>
            <a:ext cx="4320396" cy="273010"/>
          </a:xfrm>
          <a:prstGeom prst="rect">
            <a:avLst/>
          </a:prstGeom>
          <a:solidFill>
            <a:schemeClr val="bg2"/>
          </a:solidFill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600" b="1" dirty="0" smtClean="0">
                <a:solidFill>
                  <a:schemeClr val="bg2">
                    <a:lumMod val="25000"/>
                  </a:schemeClr>
                </a:solidFill>
              </a:rPr>
              <a:t>Project Name</a:t>
            </a:r>
            <a:endParaRPr lang="en-US" sz="1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608004" y="1304764"/>
            <a:ext cx="4320396" cy="2124689"/>
          </a:xfrm>
          <a:prstGeom prst="rect">
            <a:avLst/>
          </a:prstGeom>
          <a:solidFill>
            <a:schemeClr val="bg2"/>
          </a:solidFill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600" b="1" dirty="0" smtClean="0">
                <a:solidFill>
                  <a:schemeClr val="bg2">
                    <a:lumMod val="25000"/>
                  </a:schemeClr>
                </a:solidFill>
              </a:rPr>
              <a:t>Project Name: </a:t>
            </a:r>
            <a:r>
              <a:rPr lang="en-GB" sz="1600" b="1" dirty="0" smtClean="0">
                <a:solidFill>
                  <a:srgbClr val="254061"/>
                </a:solidFill>
                <a:latin typeface="Calibri" panose="020F0502020204030204" pitchFamily="34" charset="0"/>
              </a:rPr>
              <a:t>A </a:t>
            </a:r>
            <a:r>
              <a:rPr lang="en-GB" sz="1600" b="1" u="sng" dirty="0">
                <a:solidFill>
                  <a:srgbClr val="254061"/>
                </a:solidFill>
                <a:latin typeface="Calibri" panose="020F0502020204030204" pitchFamily="34" charset="0"/>
              </a:rPr>
              <a:t>short </a:t>
            </a:r>
            <a:r>
              <a:rPr lang="en-GB" sz="1600" b="1" u="sng" dirty="0" smtClean="0">
                <a:solidFill>
                  <a:srgbClr val="254061"/>
                </a:solidFill>
                <a:latin typeface="Calibri" panose="020F0502020204030204" pitchFamily="34" charset="0"/>
              </a:rPr>
              <a:t>sentence</a:t>
            </a:r>
            <a:r>
              <a:rPr lang="en-GB" sz="1600" b="1" dirty="0" smtClean="0">
                <a:solidFill>
                  <a:srgbClr val="254061"/>
                </a:solidFill>
                <a:latin typeface="Calibri" panose="020F0502020204030204" pitchFamily="34" charset="0"/>
              </a:rPr>
              <a:t> or group of words, </a:t>
            </a:r>
            <a:r>
              <a:rPr lang="en-GB" sz="1600" b="1" dirty="0">
                <a:solidFill>
                  <a:srgbClr val="254061"/>
                </a:solidFill>
                <a:latin typeface="Calibri" panose="020F0502020204030204" pitchFamily="34" charset="0"/>
              </a:rPr>
              <a:t>describing well the project. Its impact can be high on the whole </a:t>
            </a:r>
            <a:r>
              <a:rPr lang="en-GB" sz="1600" b="1" dirty="0" smtClean="0">
                <a:solidFill>
                  <a:srgbClr val="254061"/>
                </a:solidFill>
                <a:latin typeface="Calibri" panose="020F0502020204030204" pitchFamily="34" charset="0"/>
              </a:rPr>
              <a:t>project, compare for ex.:</a:t>
            </a:r>
          </a:p>
          <a:p>
            <a:pPr marL="108000" indent="-108000">
              <a:buFontTx/>
              <a:buChar char="-"/>
            </a:pPr>
            <a:r>
              <a:rPr lang="en-US" sz="1600" b="1" dirty="0">
                <a:solidFill>
                  <a:srgbClr val="254061"/>
                </a:solidFill>
                <a:latin typeface="Calibri" panose="020F0502020204030204" pitchFamily="34" charset="0"/>
              </a:rPr>
              <a:t>“Booster Injection BI.BVT Powering”</a:t>
            </a:r>
          </a:p>
          <a:p>
            <a:pPr marL="108000" indent="-108000">
              <a:buFontTx/>
              <a:buChar char="-"/>
            </a:pPr>
            <a:r>
              <a:rPr lang="en-US" sz="1600" b="1" dirty="0">
                <a:solidFill>
                  <a:srgbClr val="254061"/>
                </a:solidFill>
                <a:latin typeface="Calibri" panose="020F0502020204030204" pitchFamily="34" charset="0"/>
              </a:rPr>
              <a:t>“Principle Demo Magnet Pragmatic Powering</a:t>
            </a:r>
            <a:r>
              <a:rPr lang="en-US" sz="1600" b="1" dirty="0" smtClean="0">
                <a:solidFill>
                  <a:srgbClr val="254061"/>
                </a:solidFill>
                <a:latin typeface="Calibri" panose="020F0502020204030204" pitchFamily="34" charset="0"/>
              </a:rPr>
              <a:t>”</a:t>
            </a:r>
          </a:p>
          <a:p>
            <a:endParaRPr lang="en-US" sz="1600" b="1" dirty="0">
              <a:solidFill>
                <a:srgbClr val="254061"/>
              </a:solidFill>
              <a:latin typeface="Calibri" panose="020F0502020204030204" pitchFamily="34" charset="0"/>
            </a:endParaRPr>
          </a:p>
          <a:p>
            <a:r>
              <a:rPr lang="en-GB" sz="1600" i="1" dirty="0" smtClean="0">
                <a:solidFill>
                  <a:srgbClr val="254061"/>
                </a:solidFill>
                <a:latin typeface="Calibri" panose="020F0502020204030204" pitchFamily="34" charset="0"/>
              </a:rPr>
              <a:t>The name is ideally used for folder structure, and email title, and of course document naming.</a:t>
            </a:r>
          </a:p>
          <a:p>
            <a:endParaRPr lang="en-US" sz="1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608004" y="1606904"/>
            <a:ext cx="4320396" cy="1849004"/>
          </a:xfrm>
          <a:prstGeom prst="rect">
            <a:avLst/>
          </a:prstGeom>
          <a:solidFill>
            <a:schemeClr val="bg2"/>
          </a:solidFill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600" b="1" dirty="0" smtClean="0">
                <a:solidFill>
                  <a:schemeClr val="bg2">
                    <a:lumMod val="25000"/>
                  </a:schemeClr>
                </a:solidFill>
              </a:rPr>
              <a:t>Project Owner: </a:t>
            </a:r>
            <a:r>
              <a:rPr lang="en-GB" sz="1600" b="1" dirty="0">
                <a:solidFill>
                  <a:srgbClr val="254061"/>
                </a:solidFill>
                <a:latin typeface="Calibri" panose="020F0502020204030204" pitchFamily="34" charset="0"/>
              </a:rPr>
              <a:t>The </a:t>
            </a:r>
            <a:r>
              <a:rPr lang="en-GB" sz="1600" b="1" u="sng" dirty="0">
                <a:solidFill>
                  <a:srgbClr val="254061"/>
                </a:solidFill>
                <a:latin typeface="Calibri" panose="020F0502020204030204" pitchFamily="34" charset="0"/>
              </a:rPr>
              <a:t>official responsible</a:t>
            </a:r>
            <a:r>
              <a:rPr lang="en-GB" sz="1600" b="1" dirty="0">
                <a:solidFill>
                  <a:srgbClr val="254061"/>
                </a:solidFill>
                <a:latin typeface="Calibri" panose="020F0502020204030204" pitchFamily="34" charset="0"/>
              </a:rPr>
              <a:t> of the project for client, and for hierarchy</a:t>
            </a:r>
            <a:r>
              <a:rPr lang="en-GB" sz="1600" b="1" dirty="0" smtClean="0">
                <a:solidFill>
                  <a:srgbClr val="254061"/>
                </a:solidFill>
                <a:latin typeface="Calibri" panose="020F0502020204030204" pitchFamily="34" charset="0"/>
              </a:rPr>
              <a:t>.</a:t>
            </a:r>
            <a:endParaRPr lang="en-GB" sz="1600" b="1" dirty="0">
              <a:solidFill>
                <a:srgbClr val="254061"/>
              </a:solidFill>
              <a:latin typeface="Calibri" panose="020F0502020204030204" pitchFamily="34" charset="0"/>
            </a:endParaRPr>
          </a:p>
          <a:p>
            <a:pPr marL="108000" indent="-108000">
              <a:buFontTx/>
              <a:buChar char="-"/>
            </a:pPr>
            <a:r>
              <a:rPr lang="en-GB" sz="1600" b="1" dirty="0">
                <a:solidFill>
                  <a:srgbClr val="254061"/>
                </a:solidFill>
                <a:latin typeface="Calibri" panose="020F0502020204030204" pitchFamily="34" charset="0"/>
              </a:rPr>
              <a:t>Usually in charge of the </a:t>
            </a:r>
            <a:r>
              <a:rPr lang="en-GB" sz="1600" b="1" dirty="0" smtClean="0">
                <a:solidFill>
                  <a:srgbClr val="254061"/>
                </a:solidFill>
                <a:latin typeface="Calibri" panose="020F0502020204030204" pitchFamily="34" charset="0"/>
              </a:rPr>
              <a:t>reporting</a:t>
            </a:r>
          </a:p>
          <a:p>
            <a:pPr marL="108000" indent="-108000">
              <a:buFontTx/>
              <a:buChar char="-"/>
            </a:pPr>
            <a:r>
              <a:rPr lang="en-GB" sz="1600" b="1" dirty="0" smtClean="0">
                <a:solidFill>
                  <a:srgbClr val="254061"/>
                </a:solidFill>
                <a:latin typeface="Calibri" panose="020F0502020204030204" pitchFamily="34" charset="0"/>
              </a:rPr>
              <a:t>Following </a:t>
            </a:r>
            <a:r>
              <a:rPr lang="en-GB" sz="1600" b="1" dirty="0">
                <a:solidFill>
                  <a:srgbClr val="254061"/>
                </a:solidFill>
                <a:latin typeface="Calibri" panose="020F0502020204030204" pitchFamily="34" charset="0"/>
              </a:rPr>
              <a:t>the milestone plan</a:t>
            </a:r>
            <a:r>
              <a:rPr lang="en-GB" sz="1600" b="1" dirty="0" smtClean="0">
                <a:solidFill>
                  <a:srgbClr val="254061"/>
                </a:solidFill>
                <a:latin typeface="Calibri" panose="020F0502020204030204" pitchFamily="34" charset="0"/>
              </a:rPr>
              <a:t>.</a:t>
            </a:r>
          </a:p>
          <a:p>
            <a:endParaRPr lang="en-GB" sz="1600" b="1" dirty="0">
              <a:solidFill>
                <a:srgbClr val="254061"/>
              </a:solidFill>
              <a:latin typeface="Calibri" panose="020F0502020204030204" pitchFamily="34" charset="0"/>
            </a:endParaRPr>
          </a:p>
          <a:p>
            <a:r>
              <a:rPr lang="en-GB" sz="1600" i="1" dirty="0">
                <a:solidFill>
                  <a:srgbClr val="254061"/>
                </a:solidFill>
                <a:latin typeface="Calibri" panose="020F0502020204030204" pitchFamily="34" charset="0"/>
              </a:rPr>
              <a:t>Not obviously in charge of the </a:t>
            </a:r>
            <a:r>
              <a:rPr lang="en-GB" sz="1600" i="1" dirty="0" smtClean="0">
                <a:solidFill>
                  <a:srgbClr val="254061"/>
                </a:solidFill>
                <a:latin typeface="Calibri" panose="020F0502020204030204" pitchFamily="34" charset="0"/>
              </a:rPr>
              <a:t>main tasks. A </a:t>
            </a:r>
            <a:r>
              <a:rPr lang="en-GB" sz="1600" i="1" dirty="0">
                <a:solidFill>
                  <a:srgbClr val="254061"/>
                </a:solidFill>
                <a:latin typeface="Calibri" panose="020F0502020204030204" pitchFamily="34" charset="0"/>
              </a:rPr>
              <a:t>Project Owner can rely on a Project Leader.</a:t>
            </a:r>
          </a:p>
        </p:txBody>
      </p:sp>
      <p:sp>
        <p:nvSpPr>
          <p:cNvPr id="42" name="Rectangle 41"/>
          <p:cNvSpPr/>
          <p:nvPr/>
        </p:nvSpPr>
        <p:spPr>
          <a:xfrm>
            <a:off x="4608004" y="1916832"/>
            <a:ext cx="4320396" cy="1862033"/>
          </a:xfrm>
          <a:prstGeom prst="rect">
            <a:avLst/>
          </a:prstGeom>
          <a:solidFill>
            <a:schemeClr val="bg2"/>
          </a:solidFill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600" b="1" dirty="0" smtClean="0">
                <a:solidFill>
                  <a:schemeClr val="bg2">
                    <a:lumMod val="25000"/>
                  </a:schemeClr>
                </a:solidFill>
              </a:rPr>
              <a:t>Project Background: </a:t>
            </a:r>
            <a:r>
              <a:rPr lang="en-GB" sz="1600" b="1" dirty="0" smtClean="0">
                <a:solidFill>
                  <a:srgbClr val="254061"/>
                </a:solidFill>
                <a:latin typeface="Calibri" panose="020F0502020204030204" pitchFamily="34" charset="0"/>
              </a:rPr>
              <a:t>Gives </a:t>
            </a:r>
            <a:r>
              <a:rPr lang="en-GB" sz="1600" b="1" dirty="0">
                <a:solidFill>
                  <a:srgbClr val="254061"/>
                </a:solidFill>
                <a:latin typeface="Calibri" panose="020F0502020204030204" pitchFamily="34" charset="0"/>
              </a:rPr>
              <a:t>the </a:t>
            </a:r>
            <a:r>
              <a:rPr lang="en-GB" sz="1600" b="1" u="sng" dirty="0">
                <a:solidFill>
                  <a:srgbClr val="254061"/>
                </a:solidFill>
                <a:latin typeface="Calibri" panose="020F0502020204030204" pitchFamily="34" charset="0"/>
              </a:rPr>
              <a:t>current situation</a:t>
            </a:r>
            <a:r>
              <a:rPr lang="en-GB" sz="1600" b="1" dirty="0">
                <a:solidFill>
                  <a:srgbClr val="254061"/>
                </a:solidFill>
                <a:latin typeface="Calibri" panose="020F0502020204030204" pitchFamily="34" charset="0"/>
              </a:rPr>
              <a:t>, and explains usually </a:t>
            </a:r>
            <a:r>
              <a:rPr lang="en-GB" sz="1600" b="1" u="sng" dirty="0">
                <a:solidFill>
                  <a:srgbClr val="254061"/>
                </a:solidFill>
                <a:latin typeface="Calibri" panose="020F0502020204030204" pitchFamily="34" charset="0"/>
              </a:rPr>
              <a:t>why the project is required</a:t>
            </a:r>
            <a:r>
              <a:rPr lang="en-GB" sz="1600" b="1" dirty="0">
                <a:solidFill>
                  <a:srgbClr val="254061"/>
                </a:solidFill>
                <a:latin typeface="Calibri" panose="020F0502020204030204" pitchFamily="34" charset="0"/>
              </a:rPr>
              <a:t>. </a:t>
            </a:r>
            <a:r>
              <a:rPr lang="en-GB" sz="1600" b="1" dirty="0" smtClean="0">
                <a:solidFill>
                  <a:srgbClr val="254061"/>
                </a:solidFill>
                <a:latin typeface="Calibri" panose="020F0502020204030204" pitchFamily="34" charset="0"/>
              </a:rPr>
              <a:t/>
            </a:r>
            <a:br>
              <a:rPr lang="en-GB" sz="1600" b="1" dirty="0" smtClean="0">
                <a:solidFill>
                  <a:srgbClr val="254061"/>
                </a:solidFill>
                <a:latin typeface="Calibri" panose="020F0502020204030204" pitchFamily="34" charset="0"/>
              </a:rPr>
            </a:br>
            <a:endParaRPr lang="en-US" sz="1600" b="1" dirty="0">
              <a:solidFill>
                <a:srgbClr val="254061"/>
              </a:solidFill>
              <a:latin typeface="Calibri" panose="020F0502020204030204" pitchFamily="34" charset="0"/>
            </a:endParaRPr>
          </a:p>
          <a:p>
            <a:r>
              <a:rPr lang="en-GB" sz="1600" i="1" dirty="0" smtClean="0">
                <a:solidFill>
                  <a:srgbClr val="254061"/>
                </a:solidFill>
                <a:latin typeface="Calibri" panose="020F0502020204030204" pitchFamily="34" charset="0"/>
              </a:rPr>
              <a:t>It </a:t>
            </a:r>
            <a:r>
              <a:rPr lang="en-GB" sz="1600" i="1" dirty="0">
                <a:solidFill>
                  <a:srgbClr val="254061"/>
                </a:solidFill>
                <a:latin typeface="Calibri" panose="020F0502020204030204" pitchFamily="34" charset="0"/>
              </a:rPr>
              <a:t>can be used to re-focus the project, if diverging, not losing the initial why, </a:t>
            </a:r>
            <a:r>
              <a:rPr lang="en-GB" sz="1600" i="1" dirty="0" smtClean="0">
                <a:solidFill>
                  <a:srgbClr val="254061"/>
                </a:solidFill>
                <a:latin typeface="Calibri" panose="020F0502020204030204" pitchFamily="34" charset="0"/>
              </a:rPr>
              <a:t>requiring </a:t>
            </a:r>
            <a:r>
              <a:rPr lang="en-GB" sz="1600" i="1" dirty="0">
                <a:solidFill>
                  <a:srgbClr val="254061"/>
                </a:solidFill>
                <a:latin typeface="Calibri" panose="020F0502020204030204" pitchFamily="34" charset="0"/>
              </a:rPr>
              <a:t>the project</a:t>
            </a:r>
            <a:r>
              <a:rPr lang="en-GB" sz="1600" i="1" dirty="0" smtClean="0">
                <a:solidFill>
                  <a:srgbClr val="254061"/>
                </a:solidFill>
                <a:latin typeface="Calibri" panose="020F0502020204030204" pitchFamily="34" charset="0"/>
              </a:rPr>
              <a:t>.</a:t>
            </a:r>
          </a:p>
          <a:p>
            <a:r>
              <a:rPr lang="en-GB" sz="1600" i="1" dirty="0">
                <a:solidFill>
                  <a:srgbClr val="254061"/>
                </a:solidFill>
                <a:latin typeface="Calibri" panose="020F0502020204030204" pitchFamily="34" charset="0"/>
              </a:rPr>
              <a:t>It can also highlight level of information gathered, or even doubts on project </a:t>
            </a:r>
            <a:r>
              <a:rPr lang="en-GB" sz="1600" i="1" dirty="0" smtClean="0">
                <a:solidFill>
                  <a:srgbClr val="254061"/>
                </a:solidFill>
                <a:latin typeface="Calibri" panose="020F0502020204030204" pitchFamily="34" charset="0"/>
              </a:rPr>
              <a:t>basis.</a:t>
            </a:r>
          </a:p>
          <a:p>
            <a:endParaRPr lang="en-US" sz="1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608004" y="3517593"/>
            <a:ext cx="4320396" cy="2339206"/>
          </a:xfrm>
          <a:prstGeom prst="rect">
            <a:avLst/>
          </a:prstGeom>
          <a:solidFill>
            <a:schemeClr val="bg2"/>
          </a:solidFill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600" b="1" dirty="0" smtClean="0">
                <a:solidFill>
                  <a:schemeClr val="bg2">
                    <a:lumMod val="25000"/>
                  </a:schemeClr>
                </a:solidFill>
              </a:rPr>
              <a:t>Project Paths: </a:t>
            </a:r>
            <a:r>
              <a:rPr lang="en-GB" sz="1600" b="1" dirty="0" smtClean="0">
                <a:solidFill>
                  <a:srgbClr val="254061"/>
                </a:solidFill>
                <a:latin typeface="Calibri" panose="020F0502020204030204" pitchFamily="34" charset="0"/>
              </a:rPr>
              <a:t>It describes project domains or activities. Project paths (5.max) can be:</a:t>
            </a:r>
            <a:endParaRPr lang="en-GB" sz="1600" b="1" dirty="0">
              <a:solidFill>
                <a:srgbClr val="254061"/>
              </a:solidFill>
              <a:latin typeface="Calibri" panose="020F0502020204030204" pitchFamily="34" charset="0"/>
            </a:endParaRPr>
          </a:p>
          <a:p>
            <a:pPr marL="108000" indent="-108000">
              <a:buFontTx/>
              <a:buChar char="-"/>
            </a:pPr>
            <a:r>
              <a:rPr lang="en-GB" sz="1600" b="1" dirty="0">
                <a:solidFill>
                  <a:srgbClr val="254061"/>
                </a:solidFill>
                <a:latin typeface="Calibri" panose="020F0502020204030204" pitchFamily="34" charset="0"/>
              </a:rPr>
              <a:t>Design, Production, Test, Commissioning</a:t>
            </a:r>
          </a:p>
          <a:p>
            <a:pPr marL="108000" indent="-108000">
              <a:buFontTx/>
              <a:buChar char="-"/>
            </a:pPr>
            <a:r>
              <a:rPr lang="en-GB" sz="1600" b="1" dirty="0">
                <a:solidFill>
                  <a:srgbClr val="254061"/>
                </a:solidFill>
                <a:latin typeface="Calibri" panose="020F0502020204030204" pitchFamily="34" charset="0"/>
              </a:rPr>
              <a:t>Documentation: </a:t>
            </a:r>
            <a:r>
              <a:rPr lang="en-GB" sz="1600" b="1" dirty="0" smtClean="0">
                <a:solidFill>
                  <a:srgbClr val="254061"/>
                </a:solidFill>
                <a:latin typeface="Calibri" panose="020F0502020204030204" pitchFamily="34" charset="0"/>
              </a:rPr>
              <a:t>writing a functional specif. </a:t>
            </a:r>
            <a:endParaRPr lang="en-GB" sz="1600" b="1" dirty="0">
              <a:solidFill>
                <a:srgbClr val="254061"/>
              </a:solidFill>
              <a:latin typeface="Calibri" panose="020F0502020204030204" pitchFamily="34" charset="0"/>
            </a:endParaRPr>
          </a:p>
          <a:p>
            <a:pPr marL="108000" indent="-108000">
              <a:buFontTx/>
              <a:buChar char="-"/>
            </a:pPr>
            <a:r>
              <a:rPr lang="en-GB" sz="1600" b="1" dirty="0">
                <a:solidFill>
                  <a:srgbClr val="254061"/>
                </a:solidFill>
                <a:latin typeface="Calibri" panose="020F0502020204030204" pitchFamily="34" charset="0"/>
              </a:rPr>
              <a:t>Purchase, Order, Deliver plan, </a:t>
            </a:r>
            <a:r>
              <a:rPr lang="en-GB" sz="1600" b="1" dirty="0" smtClean="0">
                <a:solidFill>
                  <a:srgbClr val="254061"/>
                </a:solidFill>
                <a:latin typeface="Calibri" panose="020F0502020204030204" pitchFamily="34" charset="0"/>
              </a:rPr>
              <a:t>Organize</a:t>
            </a:r>
            <a:br>
              <a:rPr lang="en-GB" sz="1600" b="1" dirty="0" smtClean="0">
                <a:solidFill>
                  <a:srgbClr val="254061"/>
                </a:solidFill>
                <a:latin typeface="Calibri" panose="020F0502020204030204" pitchFamily="34" charset="0"/>
              </a:rPr>
            </a:br>
            <a:endParaRPr lang="en-GB" sz="1600" b="1" dirty="0">
              <a:solidFill>
                <a:srgbClr val="254061"/>
              </a:solidFill>
              <a:latin typeface="Calibri" panose="020F0502020204030204" pitchFamily="34" charset="0"/>
            </a:endParaRPr>
          </a:p>
          <a:p>
            <a:r>
              <a:rPr lang="en-GB" sz="1600" i="1" dirty="0" smtClean="0">
                <a:solidFill>
                  <a:srgbClr val="254061"/>
                </a:solidFill>
                <a:latin typeface="Calibri" panose="020F0502020204030204" pitchFamily="34" charset="0"/>
              </a:rPr>
              <a:t>Several </a:t>
            </a:r>
            <a:r>
              <a:rPr lang="en-GB" sz="1600" i="1" dirty="0">
                <a:solidFill>
                  <a:srgbClr val="254061"/>
                </a:solidFill>
                <a:latin typeface="Calibri" panose="020F0502020204030204" pitchFamily="34" charset="0"/>
              </a:rPr>
              <a:t>complex different paths already identified at the level of the project mandate is a tip of a challenging project to come</a:t>
            </a:r>
            <a:r>
              <a:rPr lang="en-GB" sz="1600" i="1" dirty="0" smtClean="0">
                <a:solidFill>
                  <a:srgbClr val="254061"/>
                </a:solidFill>
                <a:latin typeface="Calibri" panose="020F0502020204030204" pitchFamily="34" charset="0"/>
              </a:rPr>
              <a:t>.</a:t>
            </a:r>
            <a:endParaRPr lang="en-GB" sz="1600" i="1" dirty="0">
              <a:solidFill>
                <a:srgbClr val="254061"/>
              </a:solidFill>
              <a:latin typeface="Calibri" panose="020F0502020204030204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4608004" y="2438690"/>
            <a:ext cx="4320396" cy="3510590"/>
          </a:xfrm>
          <a:prstGeom prst="rect">
            <a:avLst/>
          </a:prstGeom>
          <a:solidFill>
            <a:schemeClr val="bg2"/>
          </a:solidFill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600" b="1" dirty="0" smtClean="0">
                <a:solidFill>
                  <a:schemeClr val="bg2">
                    <a:lumMod val="25000"/>
                  </a:schemeClr>
                </a:solidFill>
              </a:rPr>
              <a:t>Project Purpose: </a:t>
            </a:r>
            <a:r>
              <a:rPr lang="en-GB" sz="1600" b="1" dirty="0" smtClean="0">
                <a:solidFill>
                  <a:srgbClr val="254061"/>
                </a:solidFill>
                <a:latin typeface="Calibri" panose="020F0502020204030204" pitchFamily="34" charset="0"/>
              </a:rPr>
              <a:t>The </a:t>
            </a:r>
            <a:r>
              <a:rPr lang="en-GB" sz="1600" b="1" dirty="0">
                <a:solidFill>
                  <a:srgbClr val="254061"/>
                </a:solidFill>
                <a:latin typeface="Calibri" panose="020F0502020204030204" pitchFamily="34" charset="0"/>
              </a:rPr>
              <a:t>purpose is the ultimate goal of the </a:t>
            </a:r>
            <a:r>
              <a:rPr lang="en-GB" sz="1600" b="1" dirty="0" smtClean="0">
                <a:solidFill>
                  <a:srgbClr val="254061"/>
                </a:solidFill>
                <a:latin typeface="Calibri" panose="020F0502020204030204" pitchFamily="34" charset="0"/>
              </a:rPr>
              <a:t>project. It </a:t>
            </a:r>
            <a:r>
              <a:rPr lang="en-GB" sz="1600" b="1" dirty="0">
                <a:solidFill>
                  <a:srgbClr val="254061"/>
                </a:solidFill>
                <a:latin typeface="Calibri" panose="020F0502020204030204" pitchFamily="34" charset="0"/>
              </a:rPr>
              <a:t>must </a:t>
            </a:r>
            <a:r>
              <a:rPr lang="en-GB" sz="1600" b="1" u="sng" dirty="0">
                <a:solidFill>
                  <a:srgbClr val="254061"/>
                </a:solidFill>
                <a:latin typeface="Calibri" panose="020F0502020204030204" pitchFamily="34" charset="0"/>
              </a:rPr>
              <a:t>not be restricted to the delivery</a:t>
            </a:r>
            <a:r>
              <a:rPr lang="en-GB" sz="1600" b="1" dirty="0">
                <a:solidFill>
                  <a:srgbClr val="254061"/>
                </a:solidFill>
                <a:latin typeface="Calibri" panose="020F0502020204030204" pitchFamily="34" charset="0"/>
              </a:rPr>
              <a:t> of the project, but must highlight the </a:t>
            </a:r>
            <a:r>
              <a:rPr lang="en-GB" sz="1600" b="1" u="sng" dirty="0">
                <a:solidFill>
                  <a:srgbClr val="254061"/>
                </a:solidFill>
                <a:latin typeface="Calibri" panose="020F0502020204030204" pitchFamily="34" charset="0"/>
              </a:rPr>
              <a:t>true purpose</a:t>
            </a:r>
            <a:r>
              <a:rPr lang="en-GB" sz="1600" b="1" dirty="0">
                <a:solidFill>
                  <a:srgbClr val="254061"/>
                </a:solidFill>
                <a:latin typeface="Calibri" panose="020F0502020204030204" pitchFamily="34" charset="0"/>
              </a:rPr>
              <a:t> of all the work being accomplished towards the goal. </a:t>
            </a:r>
            <a:r>
              <a:rPr lang="en-GB" sz="1600" b="1" dirty="0" smtClean="0">
                <a:solidFill>
                  <a:srgbClr val="254061"/>
                </a:solidFill>
                <a:latin typeface="Calibri" panose="020F0502020204030204" pitchFamily="34" charset="0"/>
              </a:rPr>
              <a:t>Compare for ex.:</a:t>
            </a:r>
            <a:endParaRPr lang="en-GB" sz="1600" b="1" dirty="0">
              <a:solidFill>
                <a:srgbClr val="254061"/>
              </a:solidFill>
              <a:latin typeface="Calibri" panose="020F0502020204030204" pitchFamily="34" charset="0"/>
            </a:endParaRPr>
          </a:p>
          <a:p>
            <a:pPr marL="108000" indent="-108000">
              <a:buFontTx/>
              <a:buChar char="-"/>
            </a:pPr>
            <a:r>
              <a:rPr lang="en-GB" sz="1600" b="1" dirty="0" smtClean="0">
                <a:solidFill>
                  <a:srgbClr val="254061"/>
                </a:solidFill>
                <a:latin typeface="Calibri" panose="020F0502020204030204" pitchFamily="34" charset="0"/>
              </a:rPr>
              <a:t>“Deliver </a:t>
            </a:r>
            <a:r>
              <a:rPr lang="en-GB" sz="1600" b="1" dirty="0">
                <a:solidFill>
                  <a:srgbClr val="254061"/>
                </a:solidFill>
                <a:latin typeface="Calibri" panose="020F0502020204030204" pitchFamily="34" charset="0"/>
              </a:rPr>
              <a:t>the 30 units of ref:12A34 converters to an experience[…]. </a:t>
            </a:r>
            <a:r>
              <a:rPr lang="en-GB" sz="1600" b="1" dirty="0" smtClean="0">
                <a:solidFill>
                  <a:srgbClr val="254061"/>
                </a:solidFill>
                <a:latin typeface="Calibri" panose="020F0502020204030204" pitchFamily="34" charset="0"/>
              </a:rPr>
              <a:t>”</a:t>
            </a:r>
            <a:endParaRPr lang="en-GB" sz="1600" b="1" dirty="0">
              <a:solidFill>
                <a:srgbClr val="254061"/>
              </a:solidFill>
              <a:latin typeface="Calibri" panose="020F0502020204030204" pitchFamily="34" charset="0"/>
            </a:endParaRPr>
          </a:p>
          <a:p>
            <a:pPr marL="108000" indent="-108000">
              <a:buFontTx/>
              <a:buChar char="-"/>
            </a:pPr>
            <a:r>
              <a:rPr lang="en-GB" sz="1600" b="1" dirty="0" smtClean="0">
                <a:solidFill>
                  <a:srgbClr val="254061"/>
                </a:solidFill>
                <a:latin typeface="Calibri" panose="020F0502020204030204" pitchFamily="34" charset="0"/>
              </a:rPr>
              <a:t>“Propose </a:t>
            </a:r>
            <a:r>
              <a:rPr lang="en-GB" sz="1600" b="1" dirty="0">
                <a:solidFill>
                  <a:srgbClr val="254061"/>
                </a:solidFill>
                <a:latin typeface="Calibri" panose="020F0502020204030204" pitchFamily="34" charset="0"/>
              </a:rPr>
              <a:t>and deliver the adequate powering to the experience</a:t>
            </a:r>
            <a:r>
              <a:rPr lang="en-GB" sz="1600" b="1" dirty="0" smtClean="0">
                <a:solidFill>
                  <a:srgbClr val="254061"/>
                </a:solidFill>
                <a:latin typeface="Calibri" panose="020F0502020204030204" pitchFamily="34" charset="0"/>
              </a:rPr>
              <a:t>.”</a:t>
            </a:r>
            <a:br>
              <a:rPr lang="en-GB" sz="1600" b="1" dirty="0" smtClean="0">
                <a:solidFill>
                  <a:srgbClr val="254061"/>
                </a:solidFill>
                <a:latin typeface="Calibri" panose="020F0502020204030204" pitchFamily="34" charset="0"/>
              </a:rPr>
            </a:br>
            <a:endParaRPr lang="en-US" sz="1600" b="1" dirty="0">
              <a:solidFill>
                <a:srgbClr val="254061"/>
              </a:solidFill>
              <a:latin typeface="Calibri" panose="020F0502020204030204" pitchFamily="34" charset="0"/>
            </a:endParaRPr>
          </a:p>
          <a:p>
            <a:r>
              <a:rPr lang="en-GB" sz="1600" i="1" dirty="0" smtClean="0">
                <a:solidFill>
                  <a:srgbClr val="254061"/>
                </a:solidFill>
                <a:latin typeface="Calibri" panose="020F0502020204030204" pitchFamily="34" charset="0"/>
              </a:rPr>
              <a:t>The second formulation is closer to the ultimate goal, and will require validating the converter choice for achieving the powering will work.</a:t>
            </a:r>
            <a:endParaRPr lang="en-US" sz="1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4608004" y="5092829"/>
            <a:ext cx="4320396" cy="1567474"/>
          </a:xfrm>
          <a:prstGeom prst="rect">
            <a:avLst/>
          </a:prstGeom>
          <a:solidFill>
            <a:schemeClr val="bg2"/>
          </a:solidFill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600" b="1" dirty="0" smtClean="0">
                <a:solidFill>
                  <a:schemeClr val="bg2">
                    <a:lumMod val="25000"/>
                  </a:schemeClr>
                </a:solidFill>
              </a:rPr>
              <a:t>Project Budget: </a:t>
            </a:r>
            <a:r>
              <a:rPr lang="en-GB" sz="1600" b="1" dirty="0" smtClean="0">
                <a:solidFill>
                  <a:srgbClr val="254061"/>
                </a:solidFill>
                <a:latin typeface="Calibri" panose="020F0502020204030204" pitchFamily="34" charset="0"/>
              </a:rPr>
              <a:t>The </a:t>
            </a:r>
            <a:r>
              <a:rPr lang="en-GB" sz="1600" b="1" dirty="0">
                <a:solidFill>
                  <a:srgbClr val="254061"/>
                </a:solidFill>
                <a:latin typeface="Calibri" panose="020F0502020204030204" pitchFamily="34" charset="0"/>
              </a:rPr>
              <a:t>best estimation, at </a:t>
            </a:r>
            <a:r>
              <a:rPr lang="en-GB" sz="1600" b="1" dirty="0" smtClean="0">
                <a:solidFill>
                  <a:srgbClr val="254061"/>
                </a:solidFill>
                <a:latin typeface="Calibri" panose="020F0502020204030204" pitchFamily="34" charset="0"/>
              </a:rPr>
              <a:t>t</a:t>
            </a:r>
            <a:r>
              <a:rPr lang="en-GB" sz="1600" b="1" baseline="-25000" dirty="0" smtClean="0">
                <a:solidFill>
                  <a:srgbClr val="254061"/>
                </a:solidFill>
                <a:latin typeface="Calibri" panose="020F0502020204030204" pitchFamily="34" charset="0"/>
              </a:rPr>
              <a:t>0</a:t>
            </a:r>
            <a:r>
              <a:rPr lang="en-GB" sz="1600" b="1" dirty="0" smtClean="0">
                <a:solidFill>
                  <a:srgbClr val="254061"/>
                </a:solidFill>
                <a:latin typeface="Calibri" panose="020F0502020204030204" pitchFamily="34" charset="0"/>
              </a:rPr>
              <a:t>. It </a:t>
            </a:r>
            <a:r>
              <a:rPr lang="en-GB" sz="1600" b="1" dirty="0">
                <a:solidFill>
                  <a:srgbClr val="254061"/>
                </a:solidFill>
                <a:latin typeface="Calibri" panose="020F0502020204030204" pitchFamily="34" charset="0"/>
              </a:rPr>
              <a:t>is ideally divided into sub-sets to </a:t>
            </a:r>
            <a:r>
              <a:rPr lang="en-GB" sz="1600" b="1" dirty="0" smtClean="0">
                <a:solidFill>
                  <a:srgbClr val="254061"/>
                </a:solidFill>
                <a:latin typeface="Calibri" panose="020F0502020204030204" pitchFamily="34" charset="0"/>
              </a:rPr>
              <a:t>cost origin. </a:t>
            </a:r>
            <a:r>
              <a:rPr lang="en-GB" sz="1600" b="1" dirty="0">
                <a:solidFill>
                  <a:srgbClr val="254061"/>
                </a:solidFill>
                <a:latin typeface="Calibri" panose="020F0502020204030204" pitchFamily="34" charset="0"/>
              </a:rPr>
              <a:t>It </a:t>
            </a:r>
            <a:r>
              <a:rPr lang="en-GB" sz="1600" b="1" dirty="0" smtClean="0">
                <a:solidFill>
                  <a:srgbClr val="254061"/>
                </a:solidFill>
                <a:latin typeface="Calibri" panose="020F0502020204030204" pitchFamily="34" charset="0"/>
              </a:rPr>
              <a:t>is mandatory </a:t>
            </a:r>
            <a:r>
              <a:rPr lang="en-GB" sz="1600" b="1" dirty="0">
                <a:solidFill>
                  <a:srgbClr val="254061"/>
                </a:solidFill>
                <a:latin typeface="Calibri" panose="020F0502020204030204" pitchFamily="34" charset="0"/>
              </a:rPr>
              <a:t>to indicate what is </a:t>
            </a:r>
            <a:r>
              <a:rPr lang="en-GB" sz="1600" b="1" dirty="0" smtClean="0">
                <a:solidFill>
                  <a:srgbClr val="254061"/>
                </a:solidFill>
                <a:latin typeface="Calibri" panose="020F0502020204030204" pitchFamily="34" charset="0"/>
              </a:rPr>
              <a:t>or not included. </a:t>
            </a:r>
            <a:br>
              <a:rPr lang="en-GB" sz="1600" b="1" dirty="0" smtClean="0">
                <a:solidFill>
                  <a:srgbClr val="254061"/>
                </a:solidFill>
                <a:latin typeface="Calibri" panose="020F0502020204030204" pitchFamily="34" charset="0"/>
              </a:rPr>
            </a:br>
            <a:endParaRPr lang="en-GB" sz="1600" b="1" dirty="0">
              <a:solidFill>
                <a:srgbClr val="254061"/>
              </a:solidFill>
              <a:latin typeface="Calibri" panose="020F0502020204030204" pitchFamily="34" charset="0"/>
            </a:endParaRPr>
          </a:p>
          <a:p>
            <a:r>
              <a:rPr lang="en-GB" sz="1600" i="1" dirty="0">
                <a:solidFill>
                  <a:srgbClr val="254061"/>
                </a:solidFill>
                <a:latin typeface="Calibri" panose="020F0502020204030204" pitchFamily="34" charset="0"/>
              </a:rPr>
              <a:t>It is possible to review this budget without changing the specific project nature or </a:t>
            </a:r>
            <a:r>
              <a:rPr lang="en-GB" sz="1600" i="1" dirty="0" smtClean="0">
                <a:solidFill>
                  <a:srgbClr val="254061"/>
                </a:solidFill>
                <a:latin typeface="Calibri" panose="020F0502020204030204" pitchFamily="34" charset="0"/>
              </a:rPr>
              <a:t>viability.</a:t>
            </a:r>
            <a:endParaRPr lang="en-GB" sz="1600" i="1" dirty="0">
              <a:solidFill>
                <a:srgbClr val="25406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537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  <p:bldP spid="25" grpId="2" animBg="1"/>
      <p:bldP spid="23" grpId="0" animBg="1"/>
      <p:bldP spid="23" grpId="1" animBg="1"/>
      <p:bldP spid="23" grpId="2" animBg="1"/>
      <p:bldP spid="21" grpId="0" animBg="1"/>
      <p:bldP spid="21" grpId="1" animBg="1"/>
      <p:bldP spid="21" grpId="2" animBg="1"/>
      <p:bldP spid="19" grpId="0" animBg="1"/>
      <p:bldP spid="19" grpId="1" animBg="1"/>
      <p:bldP spid="19" grpId="2" animBg="1"/>
      <p:bldP spid="17" grpId="0" animBg="1"/>
      <p:bldP spid="17" grpId="1" animBg="1"/>
      <p:bldP spid="17" grpId="2" animBg="1"/>
      <p:bldP spid="15" grpId="0" animBg="1"/>
      <p:bldP spid="15" grpId="1" animBg="1"/>
      <p:bldP spid="15" grpId="3" animBg="1"/>
      <p:bldP spid="37" grpId="0" animBg="1"/>
      <p:bldP spid="37" grpId="1" animBg="1"/>
      <p:bldP spid="40" grpId="0" animBg="1"/>
      <p:bldP spid="40" grpId="1" animBg="1"/>
      <p:bldP spid="42" grpId="0" animBg="1"/>
      <p:bldP spid="42" grpId="1" animBg="1"/>
      <p:bldP spid="44" grpId="0" animBg="1"/>
      <p:bldP spid="44" grpId="1" animBg="1"/>
      <p:bldP spid="46" grpId="0" animBg="1"/>
      <p:bldP spid="46" grpId="1" animBg="1"/>
      <p:bldP spid="48" grpId="0" animBg="1"/>
      <p:bldP spid="48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project mandate, in details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Managing &amp; reporting projects with 2x A4 docs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677592"/>
            <a:ext cx="4428492" cy="59252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677592"/>
            <a:ext cx="4428492" cy="592525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597389" y="3838813"/>
            <a:ext cx="4320396" cy="929285"/>
          </a:xfrm>
          <a:prstGeom prst="rect">
            <a:avLst/>
          </a:prstGeom>
          <a:solidFill>
            <a:schemeClr val="bg2"/>
          </a:solidFill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600" b="1" dirty="0" smtClean="0">
                <a:solidFill>
                  <a:schemeClr val="bg2">
                    <a:lumMod val="25000"/>
                  </a:schemeClr>
                </a:solidFill>
              </a:rPr>
              <a:t>Project Scope - Excluded</a:t>
            </a:r>
            <a:endParaRPr lang="en-US" sz="1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97389" y="4797152"/>
            <a:ext cx="4320480" cy="1368152"/>
          </a:xfrm>
          <a:prstGeom prst="rect">
            <a:avLst/>
          </a:prstGeom>
          <a:solidFill>
            <a:schemeClr val="bg2"/>
          </a:solidFill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600" b="1" dirty="0" smtClean="0">
                <a:solidFill>
                  <a:schemeClr val="bg2">
                    <a:lumMod val="25000"/>
                  </a:schemeClr>
                </a:solidFill>
              </a:rPr>
              <a:t>Limitations on Project</a:t>
            </a:r>
          </a:p>
          <a:p>
            <a:endParaRPr lang="en-US" sz="1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97389" y="1304765"/>
            <a:ext cx="4320396" cy="2504994"/>
          </a:xfrm>
          <a:prstGeom prst="rect">
            <a:avLst/>
          </a:prstGeom>
          <a:solidFill>
            <a:schemeClr val="bg2"/>
          </a:solidFill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600" b="1" dirty="0">
                <a:solidFill>
                  <a:schemeClr val="bg2">
                    <a:lumMod val="25000"/>
                  </a:schemeClr>
                </a:solidFill>
              </a:rPr>
              <a:t>Project </a:t>
            </a:r>
            <a:r>
              <a:rPr lang="en-US" sz="1600" b="1" dirty="0" smtClean="0">
                <a:solidFill>
                  <a:schemeClr val="bg2">
                    <a:lumMod val="25000"/>
                  </a:schemeClr>
                </a:solidFill>
              </a:rPr>
              <a:t>Scope - Included</a:t>
            </a:r>
            <a:endParaRPr lang="en-US" sz="1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597389" y="1304764"/>
            <a:ext cx="4320396" cy="2480307"/>
          </a:xfrm>
          <a:prstGeom prst="rect">
            <a:avLst/>
          </a:prstGeom>
          <a:solidFill>
            <a:schemeClr val="bg2"/>
          </a:solidFill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600" b="1" dirty="0">
                <a:solidFill>
                  <a:schemeClr val="bg2">
                    <a:lumMod val="25000"/>
                  </a:schemeClr>
                </a:solidFill>
              </a:rPr>
              <a:t>Project </a:t>
            </a:r>
            <a:r>
              <a:rPr lang="en-US" sz="1600" b="1" dirty="0" smtClean="0">
                <a:solidFill>
                  <a:schemeClr val="bg2">
                    <a:lumMod val="25000"/>
                  </a:schemeClr>
                </a:solidFill>
              </a:rPr>
              <a:t>Scope - Included: </a:t>
            </a:r>
            <a:r>
              <a:rPr lang="en-GB" sz="1600" b="1" dirty="0" smtClean="0">
                <a:solidFill>
                  <a:srgbClr val="254061"/>
                </a:solidFill>
                <a:latin typeface="Calibri" panose="020F0502020204030204" pitchFamily="34" charset="0"/>
              </a:rPr>
              <a:t>This </a:t>
            </a:r>
            <a:r>
              <a:rPr lang="en-GB" sz="1600" b="1" dirty="0">
                <a:solidFill>
                  <a:srgbClr val="254061"/>
                </a:solidFill>
                <a:latin typeface="Calibri" panose="020F0502020204030204" pitchFamily="34" charset="0"/>
              </a:rPr>
              <a:t>part clearly indicates what is </a:t>
            </a:r>
            <a:r>
              <a:rPr lang="en-GB" sz="1600" b="1" dirty="0" smtClean="0">
                <a:solidFill>
                  <a:srgbClr val="254061"/>
                </a:solidFill>
                <a:latin typeface="Calibri" panose="020F0502020204030204" pitchFamily="34" charset="0"/>
              </a:rPr>
              <a:t>IN the project, like its deliveries. </a:t>
            </a:r>
            <a:r>
              <a:rPr lang="en-GB" sz="1600" b="1" dirty="0">
                <a:solidFill>
                  <a:srgbClr val="254061"/>
                </a:solidFill>
                <a:latin typeface="Calibri" panose="020F0502020204030204" pitchFamily="34" charset="0"/>
              </a:rPr>
              <a:t>A large part of the document is </a:t>
            </a:r>
            <a:r>
              <a:rPr lang="en-GB" sz="1600" b="1" dirty="0" smtClean="0">
                <a:solidFill>
                  <a:srgbClr val="254061"/>
                </a:solidFill>
                <a:latin typeface="Calibri" panose="020F0502020204030204" pitchFamily="34" charset="0"/>
              </a:rPr>
              <a:t>devoted to this part, </a:t>
            </a:r>
            <a:r>
              <a:rPr lang="en-GB" sz="1600" b="1" dirty="0">
                <a:solidFill>
                  <a:srgbClr val="254061"/>
                </a:solidFill>
                <a:latin typeface="Calibri" panose="020F0502020204030204" pitchFamily="34" charset="0"/>
              </a:rPr>
              <a:t>to </a:t>
            </a:r>
            <a:r>
              <a:rPr lang="en-GB" sz="1600" b="1" dirty="0" smtClean="0">
                <a:solidFill>
                  <a:srgbClr val="254061"/>
                </a:solidFill>
                <a:latin typeface="Calibri" panose="020F0502020204030204" pitchFamily="34" charset="0"/>
              </a:rPr>
              <a:t>be crystal </a:t>
            </a:r>
            <a:r>
              <a:rPr lang="en-GB" sz="1600" b="1" dirty="0">
                <a:solidFill>
                  <a:srgbClr val="254061"/>
                </a:solidFill>
                <a:latin typeface="Calibri" panose="020F0502020204030204" pitchFamily="34" charset="0"/>
              </a:rPr>
              <a:t>clear on this topic, since considered as a natural critical topic</a:t>
            </a:r>
            <a:r>
              <a:rPr lang="en-GB" sz="1600" b="1" dirty="0" smtClean="0">
                <a:solidFill>
                  <a:srgbClr val="254061"/>
                </a:solidFill>
                <a:latin typeface="Calibri" panose="020F0502020204030204" pitchFamily="34" charset="0"/>
              </a:rPr>
              <a:t>.</a:t>
            </a:r>
          </a:p>
          <a:p>
            <a:r>
              <a:rPr lang="en-GB" sz="1600" b="1" dirty="0" smtClean="0">
                <a:solidFill>
                  <a:srgbClr val="254061"/>
                </a:solidFill>
                <a:latin typeface="Calibri" panose="020F0502020204030204" pitchFamily="34" charset="0"/>
              </a:rPr>
              <a:t>It is possible to identify:</a:t>
            </a:r>
          </a:p>
          <a:p>
            <a:pPr marL="108000" indent="-108000">
              <a:buFontTx/>
              <a:buChar char="-"/>
            </a:pPr>
            <a:r>
              <a:rPr lang="en-US" sz="1600" b="1" dirty="0" smtClean="0">
                <a:solidFill>
                  <a:srgbClr val="254061"/>
                </a:solidFill>
                <a:latin typeface="Calibri" panose="020F0502020204030204" pitchFamily="34" charset="0"/>
              </a:rPr>
              <a:t>“What is directly driven by the project itself”</a:t>
            </a:r>
            <a:endParaRPr lang="en-US" sz="1600" b="1" dirty="0">
              <a:solidFill>
                <a:srgbClr val="254061"/>
              </a:solidFill>
              <a:latin typeface="Calibri" panose="020F0502020204030204" pitchFamily="34" charset="0"/>
            </a:endParaRPr>
          </a:p>
          <a:p>
            <a:pPr marL="108000" indent="-108000">
              <a:buFontTx/>
              <a:buChar char="-"/>
            </a:pPr>
            <a:r>
              <a:rPr lang="en-US" sz="1600" b="1" dirty="0" smtClean="0">
                <a:solidFill>
                  <a:srgbClr val="254061"/>
                </a:solidFill>
                <a:latin typeface="Calibri" panose="020F0502020204030204" pitchFamily="34" charset="0"/>
              </a:rPr>
              <a:t>“What is IN, but considered as external”</a:t>
            </a:r>
            <a:endParaRPr lang="en-US" sz="1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597389" y="3843596"/>
            <a:ext cx="4320396" cy="1333862"/>
          </a:xfrm>
          <a:prstGeom prst="rect">
            <a:avLst/>
          </a:prstGeom>
          <a:solidFill>
            <a:schemeClr val="bg2"/>
          </a:solidFill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600" b="1" dirty="0">
                <a:solidFill>
                  <a:schemeClr val="bg2">
                    <a:lumMod val="25000"/>
                  </a:schemeClr>
                </a:solidFill>
              </a:rPr>
              <a:t>Project </a:t>
            </a:r>
            <a:r>
              <a:rPr lang="en-US" sz="1600" b="1" dirty="0" smtClean="0">
                <a:solidFill>
                  <a:schemeClr val="bg2">
                    <a:lumMod val="25000"/>
                  </a:schemeClr>
                </a:solidFill>
              </a:rPr>
              <a:t>Scope - Excluded: </a:t>
            </a:r>
            <a:r>
              <a:rPr lang="en-GB" sz="1600" b="1" dirty="0" smtClean="0">
                <a:solidFill>
                  <a:srgbClr val="254061"/>
                </a:solidFill>
                <a:latin typeface="Calibri" panose="020F0502020204030204" pitchFamily="34" charset="0"/>
              </a:rPr>
              <a:t>What </a:t>
            </a:r>
            <a:r>
              <a:rPr lang="en-GB" sz="1600" b="1" dirty="0">
                <a:solidFill>
                  <a:srgbClr val="254061"/>
                </a:solidFill>
                <a:latin typeface="Calibri" panose="020F0502020204030204" pitchFamily="34" charset="0"/>
              </a:rPr>
              <a:t>is excluded must be crystal clear &amp; must not allow any false interpretation. </a:t>
            </a:r>
            <a:r>
              <a:rPr lang="en-GB" sz="1600" b="1" dirty="0">
                <a:solidFill>
                  <a:srgbClr val="FF0000"/>
                </a:solidFill>
                <a:latin typeface="Calibri" panose="020F0502020204030204" pitchFamily="34" charset="0"/>
              </a:rPr>
              <a:t>What is excluded is </a:t>
            </a:r>
            <a:r>
              <a:rPr lang="en-GB" sz="16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definitively out </a:t>
            </a:r>
            <a:r>
              <a:rPr lang="en-GB" sz="1600" b="1" dirty="0">
                <a:solidFill>
                  <a:srgbClr val="FF0000"/>
                </a:solidFill>
                <a:latin typeface="Calibri" panose="020F0502020204030204" pitchFamily="34" charset="0"/>
              </a:rPr>
              <a:t>of project scope, and cannot be endorsed by it, reason being clearly given why</a:t>
            </a:r>
            <a:r>
              <a:rPr lang="en-GB" sz="16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.</a:t>
            </a:r>
            <a:endParaRPr lang="en-GB" sz="1600" i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597389" y="4794554"/>
            <a:ext cx="4320396" cy="1862033"/>
          </a:xfrm>
          <a:prstGeom prst="rect">
            <a:avLst/>
          </a:prstGeom>
          <a:solidFill>
            <a:schemeClr val="bg2"/>
          </a:solidFill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600" b="1" dirty="0">
                <a:solidFill>
                  <a:schemeClr val="bg2">
                    <a:lumMod val="25000"/>
                  </a:schemeClr>
                </a:solidFill>
              </a:rPr>
              <a:t>Limitations on </a:t>
            </a:r>
            <a:r>
              <a:rPr lang="en-US" sz="1600" b="1" dirty="0" smtClean="0">
                <a:solidFill>
                  <a:schemeClr val="bg2">
                    <a:lumMod val="25000"/>
                  </a:schemeClr>
                </a:solidFill>
              </a:rPr>
              <a:t>Project: </a:t>
            </a:r>
            <a:r>
              <a:rPr lang="en-GB" sz="1600" b="1" dirty="0" smtClean="0">
                <a:solidFill>
                  <a:srgbClr val="254061"/>
                </a:solidFill>
                <a:latin typeface="Calibri" panose="020F0502020204030204" pitchFamily="34" charset="0"/>
              </a:rPr>
              <a:t>All </a:t>
            </a:r>
            <a:r>
              <a:rPr lang="en-GB" sz="1600" b="1" dirty="0">
                <a:solidFill>
                  <a:srgbClr val="254061"/>
                </a:solidFill>
                <a:latin typeface="Calibri" panose="020F0502020204030204" pitchFamily="34" charset="0"/>
              </a:rPr>
              <a:t>severe </a:t>
            </a:r>
            <a:r>
              <a:rPr lang="en-GB" sz="1600" b="1" dirty="0" smtClean="0">
                <a:solidFill>
                  <a:srgbClr val="254061"/>
                </a:solidFill>
                <a:latin typeface="Calibri" panose="020F0502020204030204" pitchFamily="34" charset="0"/>
              </a:rPr>
              <a:t>constraints or limitations </a:t>
            </a:r>
            <a:r>
              <a:rPr lang="en-GB" sz="1600" b="1" dirty="0">
                <a:solidFill>
                  <a:srgbClr val="254061"/>
                </a:solidFill>
                <a:latin typeface="Calibri" panose="020F0502020204030204" pitchFamily="34" charset="0"/>
              </a:rPr>
              <a:t>are </a:t>
            </a:r>
            <a:r>
              <a:rPr lang="en-GB" sz="1600" b="1" dirty="0" smtClean="0">
                <a:solidFill>
                  <a:srgbClr val="254061"/>
                </a:solidFill>
                <a:latin typeface="Calibri" panose="020F0502020204030204" pitchFamily="34" charset="0"/>
              </a:rPr>
              <a:t>detailed. Example:</a:t>
            </a:r>
          </a:p>
          <a:p>
            <a:pPr marL="108000" indent="-108000">
              <a:buFontTx/>
              <a:buChar char="-"/>
            </a:pPr>
            <a:r>
              <a:rPr lang="en-US" sz="1600" b="1" dirty="0" smtClean="0">
                <a:solidFill>
                  <a:srgbClr val="254061"/>
                </a:solidFill>
                <a:latin typeface="Calibri" panose="020F0502020204030204" pitchFamily="34" charset="0"/>
              </a:rPr>
              <a:t>“Strong time or budget constraints”</a:t>
            </a:r>
          </a:p>
          <a:p>
            <a:pPr marL="108000" indent="-108000">
              <a:buFontTx/>
              <a:buChar char="-"/>
            </a:pPr>
            <a:r>
              <a:rPr lang="en-US" sz="1600" b="1" dirty="0" smtClean="0">
                <a:solidFill>
                  <a:srgbClr val="254061"/>
                </a:solidFill>
                <a:latin typeface="Calibri" panose="020F0502020204030204" pitchFamily="34" charset="0"/>
              </a:rPr>
              <a:t>“A milestone strongly depending on external condition, or an initial assumption”</a:t>
            </a:r>
            <a:r>
              <a:rPr lang="en-GB" sz="1600" b="1" dirty="0" smtClean="0">
                <a:solidFill>
                  <a:srgbClr val="254061"/>
                </a:solidFill>
                <a:latin typeface="Calibri" panose="020F0502020204030204" pitchFamily="34" charset="0"/>
              </a:rPr>
              <a:t/>
            </a:r>
            <a:br>
              <a:rPr lang="en-GB" sz="1600" b="1" dirty="0" smtClean="0">
                <a:solidFill>
                  <a:srgbClr val="254061"/>
                </a:solidFill>
                <a:latin typeface="Calibri" panose="020F0502020204030204" pitchFamily="34" charset="0"/>
              </a:rPr>
            </a:br>
            <a:endParaRPr lang="en-US" sz="1600" b="1" dirty="0">
              <a:solidFill>
                <a:srgbClr val="254061"/>
              </a:solidFill>
              <a:latin typeface="Calibri" panose="020F0502020204030204" pitchFamily="34" charset="0"/>
            </a:endParaRPr>
          </a:p>
          <a:p>
            <a:r>
              <a:rPr lang="en-GB" sz="1600" i="1" dirty="0" smtClean="0">
                <a:solidFill>
                  <a:srgbClr val="254061"/>
                </a:solidFill>
                <a:latin typeface="Calibri" panose="020F0502020204030204" pitchFamily="34" charset="0"/>
              </a:rPr>
              <a:t>Less than 5 limitations, not to dilute their weight.</a:t>
            </a:r>
          </a:p>
          <a:p>
            <a:endParaRPr lang="en-US" sz="16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186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3" grpId="2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project </a:t>
            </a:r>
            <a:r>
              <a:rPr lang="en-GB" dirty="0" smtClean="0"/>
              <a:t>mandate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Managing &amp; reporting projects with 2x A4 docs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0380" y="679102"/>
            <a:ext cx="4428492" cy="59252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677592"/>
            <a:ext cx="4428492" cy="5925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73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Step 2: Following </a:t>
            </a:r>
            <a:r>
              <a:rPr lang="en-GB" dirty="0"/>
              <a:t>project status and reporting on </a:t>
            </a:r>
            <a:r>
              <a:rPr lang="en-GB" dirty="0" smtClean="0"/>
              <a:t>it…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31800" y="4113076"/>
            <a:ext cx="8496684" cy="1296144"/>
          </a:xfrm>
        </p:spPr>
        <p:txBody>
          <a:bodyPr/>
          <a:lstStyle/>
          <a:p>
            <a:r>
              <a:rPr lang="en-GB" sz="2800" dirty="0" smtClean="0">
                <a:solidFill>
                  <a:schemeClr val="accent3">
                    <a:lumMod val="50000"/>
                  </a:schemeClr>
                </a:solidFill>
              </a:rPr>
              <a:t>… creating a document which </a:t>
            </a:r>
            <a:r>
              <a:rPr lang="en-GB" sz="2800" u="sng" dirty="0" smtClean="0">
                <a:solidFill>
                  <a:schemeClr val="accent3">
                    <a:lumMod val="50000"/>
                  </a:schemeClr>
                </a:solidFill>
              </a:rPr>
              <a:t>must be:</a:t>
            </a:r>
            <a:r>
              <a:rPr lang="en-GB" sz="2800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en-GB" sz="28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GB" sz="2800" dirty="0" smtClean="0">
                <a:solidFill>
                  <a:schemeClr val="accent3">
                    <a:lumMod val="50000"/>
                  </a:schemeClr>
                </a:solidFill>
              </a:rPr>
              <a:t>[simple + </a:t>
            </a:r>
            <a:r>
              <a:rPr lang="en-GB" sz="2800" dirty="0">
                <a:solidFill>
                  <a:schemeClr val="accent3">
                    <a:lumMod val="50000"/>
                  </a:schemeClr>
                </a:solidFill>
              </a:rPr>
              <a:t>detailed </a:t>
            </a:r>
            <a:r>
              <a:rPr lang="en-GB" sz="2800" dirty="0" smtClean="0">
                <a:solidFill>
                  <a:schemeClr val="accent3">
                    <a:lumMod val="50000"/>
                  </a:schemeClr>
                </a:solidFill>
              </a:rPr>
              <a:t>+ </a:t>
            </a:r>
            <a:r>
              <a:rPr lang="en-GB" sz="2800" dirty="0">
                <a:solidFill>
                  <a:schemeClr val="accent3">
                    <a:lumMod val="50000"/>
                  </a:schemeClr>
                </a:solidFill>
              </a:rPr>
              <a:t>accessible </a:t>
            </a:r>
            <a:r>
              <a:rPr lang="en-GB" sz="2800" dirty="0" smtClean="0">
                <a:solidFill>
                  <a:schemeClr val="accent3">
                    <a:lumMod val="50000"/>
                  </a:schemeClr>
                </a:solidFill>
              </a:rPr>
              <a:t>+ maintainable]</a:t>
            </a:r>
            <a:endParaRPr lang="en-GB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Managing &amp; reporting projects with 2x A4 docs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34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« Standard » Project planning format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Managing &amp; reporting projects with 2x A4 docs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841282"/>
            <a:ext cx="7848872" cy="566590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655676" y="1340768"/>
            <a:ext cx="6336703" cy="47525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bg2">
                    <a:lumMod val="25000"/>
                  </a:schemeClr>
                </a:solidFill>
              </a:rPr>
              <a:t>This Gantt representation is a list of tasks or activities, which is often </a:t>
            </a:r>
            <a:r>
              <a:rPr lang="en-GB" sz="2800" u="sng" dirty="0" smtClean="0">
                <a:solidFill>
                  <a:schemeClr val="bg2">
                    <a:lumMod val="25000"/>
                  </a:schemeClr>
                </a:solidFill>
              </a:rPr>
              <a:t>not the optimum* format for checking the status of a project</a:t>
            </a:r>
            <a:r>
              <a:rPr lang="en-GB" sz="2800" dirty="0" smtClean="0">
                <a:solidFill>
                  <a:schemeClr val="bg2">
                    <a:lumMod val="25000"/>
                  </a:schemeClr>
                </a:solidFill>
              </a:rPr>
              <a:t>:</a:t>
            </a:r>
          </a:p>
          <a:p>
            <a:pPr algn="ctr"/>
            <a:r>
              <a:rPr lang="en-GB" sz="2800" dirty="0" smtClean="0">
                <a:solidFill>
                  <a:schemeClr val="bg2">
                    <a:lumMod val="25000"/>
                  </a:schemeClr>
                </a:solidFill>
              </a:rPr>
              <a:t>It indeed represents the work being done or not, what is late or not, </a:t>
            </a:r>
            <a:r>
              <a:rPr lang="en-GB" sz="2800" b="1" dirty="0" smtClean="0">
                <a:solidFill>
                  <a:schemeClr val="bg2">
                    <a:lumMod val="25000"/>
                  </a:schemeClr>
                </a:solidFill>
              </a:rPr>
              <a:t>but does not give a quick answer on where is the project</a:t>
            </a:r>
            <a:r>
              <a:rPr lang="en-GB" sz="2800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  <a:br>
              <a:rPr lang="en-GB" sz="2800" dirty="0" smtClean="0">
                <a:solidFill>
                  <a:schemeClr val="bg2">
                    <a:lumMod val="25000"/>
                  </a:schemeClr>
                </a:solidFill>
              </a:rPr>
            </a:br>
            <a:endParaRPr lang="en-GB" sz="2800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r>
              <a:rPr lang="en-GB" dirty="0" smtClean="0">
                <a:solidFill>
                  <a:schemeClr val="bg2">
                    <a:lumMod val="25000"/>
                  </a:schemeClr>
                </a:solidFill>
              </a:rPr>
              <a:t>*this representation can be required for managing </a:t>
            </a:r>
            <a:r>
              <a:rPr lang="en-GB" dirty="0" err="1" smtClean="0">
                <a:solidFill>
                  <a:schemeClr val="bg2">
                    <a:lumMod val="25000"/>
                  </a:schemeClr>
                </a:solidFill>
              </a:rPr>
              <a:t>coactivities</a:t>
            </a:r>
            <a:r>
              <a:rPr lang="en-GB" dirty="0" smtClean="0">
                <a:solidFill>
                  <a:schemeClr val="bg2">
                    <a:lumMod val="25000"/>
                  </a:schemeClr>
                </a:solidFill>
              </a:rPr>
              <a:t>, or even for listing all the activities in the project.</a:t>
            </a:r>
          </a:p>
        </p:txBody>
      </p:sp>
    </p:spTree>
    <p:extLst>
      <p:ext uri="{BB962C8B-B14F-4D97-AF65-F5344CB8AC3E}">
        <p14:creationId xmlns:p14="http://schemas.microsoft.com/office/powerpoint/2010/main" val="1481922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Milestone Plan: overview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Managing &amp; reporting projects with 2x A4 docs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524" y="801332"/>
            <a:ext cx="8341931" cy="5616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943708" y="2312876"/>
            <a:ext cx="5868652" cy="266429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bg2">
                    <a:lumMod val="25000"/>
                  </a:schemeClr>
                </a:solidFill>
              </a:rPr>
              <a:t>This format is called a </a:t>
            </a:r>
            <a:r>
              <a:rPr lang="en-GB" sz="2800" u="sng" dirty="0" smtClean="0">
                <a:solidFill>
                  <a:schemeClr val="bg2">
                    <a:lumMod val="25000"/>
                  </a:schemeClr>
                </a:solidFill>
              </a:rPr>
              <a:t>Milestone Plan</a:t>
            </a:r>
            <a:r>
              <a:rPr lang="en-GB" sz="2800" dirty="0" smtClean="0">
                <a:solidFill>
                  <a:schemeClr val="bg2">
                    <a:lumMod val="25000"/>
                  </a:schemeClr>
                </a:solidFill>
              </a:rPr>
              <a:t>. Let’s try to understand this format, switching from usual Gantt diagram towards this </a:t>
            </a:r>
            <a:r>
              <a:rPr lang="en-GB" sz="2800" u="sng" dirty="0" smtClean="0">
                <a:solidFill>
                  <a:schemeClr val="bg2">
                    <a:lumMod val="25000"/>
                  </a:schemeClr>
                </a:solidFill>
              </a:rPr>
              <a:t>Milestone Plan</a:t>
            </a:r>
            <a:r>
              <a:rPr lang="en-GB" sz="2800" dirty="0" smtClean="0">
                <a:solidFill>
                  <a:schemeClr val="bg2">
                    <a:lumMod val="25000"/>
                  </a:schemeClr>
                </a:solidFill>
              </a:rPr>
              <a:t> format.</a:t>
            </a:r>
            <a:endParaRPr lang="en-GB" sz="28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549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Switching for Gantt view to milestone plan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Managing &amp; reporting projects with 2x A4 docs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611" y="801332"/>
            <a:ext cx="2788309" cy="5616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51520" y="795812"/>
            <a:ext cx="812091" cy="5621519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bg2">
                    <a:lumMod val="25000"/>
                  </a:schemeClr>
                </a:solidFill>
              </a:rPr>
              <a:t>…</a:t>
            </a:r>
            <a:br>
              <a:rPr lang="en-GB" sz="24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n-GB" sz="2400" dirty="0" smtClean="0">
                <a:solidFill>
                  <a:schemeClr val="bg2">
                    <a:lumMod val="25000"/>
                  </a:schemeClr>
                </a:solidFill>
              </a:rPr>
              <a:t>a </a:t>
            </a:r>
            <a:r>
              <a:rPr lang="en-GB" sz="2400" dirty="0">
                <a:solidFill>
                  <a:schemeClr val="bg2">
                    <a:lumMod val="25000"/>
                  </a:schemeClr>
                </a:solidFill>
              </a:rPr>
              <a:t>due date </a:t>
            </a:r>
            <a:r>
              <a:rPr lang="en-GB" sz="2400" dirty="0" smtClean="0">
                <a:solidFill>
                  <a:schemeClr val="bg2">
                    <a:lumMod val="25000"/>
                  </a:schemeClr>
                </a:solidFill>
              </a:rPr>
              <a:t>…</a:t>
            </a:r>
            <a:endParaRPr lang="en-GB" sz="2400" dirty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endParaRPr lang="en-GB" sz="2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15915" y="795812"/>
            <a:ext cx="5158013" cy="5621519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bg2">
                    <a:lumMod val="25000"/>
                  </a:schemeClr>
                </a:solidFill>
              </a:rPr>
              <a:t>Step-1: </a:t>
            </a:r>
            <a:r>
              <a:rPr lang="en-GB" sz="2400" dirty="0" smtClean="0">
                <a:solidFill>
                  <a:schemeClr val="bg2">
                    <a:lumMod val="25000"/>
                  </a:schemeClr>
                </a:solidFill>
              </a:rPr>
              <a:t>Remove </a:t>
            </a:r>
            <a:r>
              <a:rPr lang="en-GB" sz="2400" dirty="0">
                <a:solidFill>
                  <a:schemeClr val="bg2">
                    <a:lumMod val="25000"/>
                  </a:schemeClr>
                </a:solidFill>
              </a:rPr>
              <a:t>the </a:t>
            </a:r>
            <a:r>
              <a:rPr lang="en-GB" sz="2400" dirty="0" smtClean="0">
                <a:solidFill>
                  <a:schemeClr val="bg2">
                    <a:lumMod val="25000"/>
                  </a:schemeClr>
                </a:solidFill>
              </a:rPr>
              <a:t>indication </a:t>
            </a:r>
            <a:r>
              <a:rPr lang="en-GB" sz="2400" dirty="0">
                <a:solidFill>
                  <a:schemeClr val="bg2">
                    <a:lumMod val="25000"/>
                  </a:schemeClr>
                </a:solidFill>
              </a:rPr>
              <a:t>of an activity during a period, </a:t>
            </a:r>
            <a:r>
              <a:rPr lang="en-GB" sz="2400" dirty="0" smtClean="0">
                <a:solidFill>
                  <a:schemeClr val="bg2">
                    <a:lumMod val="25000"/>
                  </a:schemeClr>
                </a:solidFill>
              </a:rPr>
              <a:t>and replace </a:t>
            </a:r>
            <a:r>
              <a:rPr lang="en-GB" sz="2400" u="sng" dirty="0" smtClean="0">
                <a:solidFill>
                  <a:schemeClr val="bg2">
                    <a:lumMod val="25000"/>
                  </a:schemeClr>
                </a:solidFill>
              </a:rPr>
              <a:t>time line information</a:t>
            </a:r>
            <a:r>
              <a:rPr lang="en-GB" sz="2400" dirty="0" smtClean="0">
                <a:solidFill>
                  <a:schemeClr val="bg2">
                    <a:lumMod val="25000"/>
                  </a:schemeClr>
                </a:solidFill>
              </a:rPr>
              <a:t> by …</a:t>
            </a:r>
            <a:endParaRPr lang="en-GB" sz="2400" dirty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endParaRPr lang="en-GB" sz="2400" dirty="0">
              <a:solidFill>
                <a:schemeClr val="bg2">
                  <a:lumMod val="25000"/>
                </a:schemeClr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815916" y="801331"/>
            <a:ext cx="5158013" cy="5616000"/>
            <a:chOff x="3842479" y="801332"/>
            <a:chExt cx="5158013" cy="561600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42479" y="801332"/>
              <a:ext cx="5158013" cy="1187508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42479" y="1980224"/>
              <a:ext cx="5158013" cy="44371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70398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Switching for Gantt view to milestone plan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Managing &amp; reporting projects with 2x A4 docs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27" y="802126"/>
            <a:ext cx="3524193" cy="5616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851920" y="795812"/>
            <a:ext cx="4818893" cy="5621519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bg2">
                    <a:lumMod val="25000"/>
                  </a:schemeClr>
                </a:solidFill>
              </a:rPr>
              <a:t>… </a:t>
            </a:r>
            <a:r>
              <a:rPr lang="en-GB" sz="2400" dirty="0" smtClean="0">
                <a:solidFill>
                  <a:schemeClr val="bg2">
                    <a:lumMod val="25000"/>
                  </a:schemeClr>
                </a:solidFill>
              </a:rPr>
              <a:t>representing now a </a:t>
            </a:r>
            <a:r>
              <a:rPr lang="en-GB" sz="2400" u="sng" dirty="0" smtClean="0">
                <a:solidFill>
                  <a:schemeClr val="bg2">
                    <a:lumMod val="25000"/>
                  </a:schemeClr>
                </a:solidFill>
              </a:rPr>
              <a:t>predefined</a:t>
            </a:r>
            <a:r>
              <a:rPr lang="en-GB" sz="2400" dirty="0" smtClean="0">
                <a:solidFill>
                  <a:schemeClr val="bg2">
                    <a:lumMod val="25000"/>
                  </a:schemeClr>
                </a:solidFill>
              </a:rPr>
              <a:t> …</a:t>
            </a:r>
            <a:endParaRPr lang="en-GB" sz="2400" dirty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endParaRPr lang="en-GB" sz="24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168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Switching for Gantt view to milestone plan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Managing &amp; reporting projects with 2x A4 docs</a:t>
            </a:r>
            <a:endParaRPr lang="en-US" dirty="0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800878"/>
            <a:ext cx="5720346" cy="5616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043874" y="795812"/>
            <a:ext cx="2626939" cy="5621519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bg2">
                    <a:lumMod val="25000"/>
                  </a:schemeClr>
                </a:solidFill>
              </a:rPr>
              <a:t>… </a:t>
            </a:r>
            <a:r>
              <a:rPr lang="en-GB" sz="2400" dirty="0" smtClean="0">
                <a:solidFill>
                  <a:schemeClr val="bg2">
                    <a:lumMod val="25000"/>
                  </a:schemeClr>
                </a:solidFill>
              </a:rPr>
              <a:t>milestone formulated in a formal and very precise way:</a:t>
            </a:r>
          </a:p>
          <a:p>
            <a:pPr algn="ctr"/>
            <a:r>
              <a:rPr lang="en-GB" sz="2400" dirty="0" smtClean="0">
                <a:solidFill>
                  <a:schemeClr val="bg2">
                    <a:lumMod val="25000"/>
                  </a:schemeClr>
                </a:solidFill>
              </a:rPr>
              <a:t>“</a:t>
            </a:r>
            <a:r>
              <a:rPr lang="en-GB" sz="2400" i="1" dirty="0" smtClean="0">
                <a:solidFill>
                  <a:schemeClr val="accent3">
                    <a:lumMod val="50000"/>
                  </a:schemeClr>
                </a:solidFill>
              </a:rPr>
              <a:t>when a state is reached, under x condition, with y performed</a:t>
            </a:r>
            <a:r>
              <a:rPr lang="en-GB" sz="2400" dirty="0" smtClean="0">
                <a:solidFill>
                  <a:schemeClr val="bg2">
                    <a:lumMod val="25000"/>
                  </a:schemeClr>
                </a:solidFill>
              </a:rPr>
              <a:t>”.</a:t>
            </a:r>
            <a:endParaRPr lang="en-GB" sz="2400" dirty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endParaRPr lang="en-GB" sz="2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03649" y="800709"/>
            <a:ext cx="4640226" cy="1152128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bg2">
                    <a:lumMod val="25000"/>
                  </a:schemeClr>
                </a:solidFill>
              </a:rPr>
              <a:t>Step-2: Classify domains or “paths” involved in each milestone,</a:t>
            </a:r>
            <a:br>
              <a:rPr lang="en-GB" sz="24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n-GB" sz="2400" dirty="0" smtClean="0">
                <a:solidFill>
                  <a:schemeClr val="bg2">
                    <a:lumMod val="25000"/>
                  </a:schemeClr>
                </a:solidFill>
              </a:rPr>
              <a:t>and re-assign them.</a:t>
            </a:r>
            <a:endParaRPr lang="en-GB" sz="2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Bent Arrow 6"/>
          <p:cNvSpPr/>
          <p:nvPr/>
        </p:nvSpPr>
        <p:spPr>
          <a:xfrm rot="16200000" flipH="1">
            <a:off x="967016" y="1444196"/>
            <a:ext cx="621237" cy="468051"/>
          </a:xfrm>
          <a:prstGeom prst="bentArrow">
            <a:avLst>
              <a:gd name="adj1" fmla="val 36396"/>
              <a:gd name="adj2" fmla="val 30291"/>
              <a:gd name="adj3" fmla="val 25000"/>
              <a:gd name="adj4" fmla="val 56978"/>
            </a:avLst>
          </a:prstGeom>
          <a:solidFill>
            <a:srgbClr val="FFFF00"/>
          </a:solidFill>
          <a:ln w="952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4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515818"/>
            <a:ext cx="8712200" cy="1826363"/>
          </a:xfrm>
        </p:spPr>
        <p:txBody>
          <a:bodyPr/>
          <a:lstStyle/>
          <a:p>
            <a:r>
              <a:rPr lang="en-GB" sz="2800" dirty="0" smtClean="0"/>
              <a:t>Managing </a:t>
            </a:r>
            <a:r>
              <a:rPr lang="en-GB" sz="2800" dirty="0"/>
              <a:t>and reporting on any project size using only two comprehensive A4 documents, based on Goal Directed Project Management concepts</a:t>
            </a: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1600" dirty="0">
                <a:hlinkClick r:id="rId3"/>
              </a:rPr>
              <a:t>https://edms.cern.ch/document/1687394</a:t>
            </a:r>
            <a:r>
              <a:rPr lang="en-GB" sz="4000" b="0" dirty="0" smtClean="0"/>
              <a:t> </a:t>
            </a:r>
            <a:endParaRPr lang="en-GB" sz="4000" b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536" y="1329869"/>
            <a:ext cx="8280660" cy="1066688"/>
          </a:xfrm>
        </p:spPr>
        <p:txBody>
          <a:bodyPr/>
          <a:lstStyle/>
          <a:p>
            <a:r>
              <a:rPr lang="en-GB" sz="24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Thurel Yves</a:t>
            </a:r>
            <a:br>
              <a:rPr lang="en-GB" sz="24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</a:br>
            <a:r>
              <a:rPr lang="en-GB" sz="18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CERN, </a:t>
            </a:r>
            <a:r>
              <a:rPr lang="en-GB" sz="1800" i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for POCPA-2016 in Alba, Barcelona, 24-26</a:t>
            </a:r>
            <a:r>
              <a:rPr lang="en-GB" sz="1800" i="1" baseline="300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th</a:t>
            </a:r>
            <a:r>
              <a:rPr lang="en-GB" sz="1800" i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 May 2016</a:t>
            </a:r>
            <a:endParaRPr lang="en-GB" sz="180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Managing &amp; reporting projects with 2x A4 docs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93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Switching for Gantt view to milestone plan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Managing &amp; reporting projects with 2x A4 docs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800708"/>
            <a:ext cx="6720688" cy="5616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11761" y="800709"/>
            <a:ext cx="4632456" cy="1152128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bg2">
                    <a:lumMod val="25000"/>
                  </a:schemeClr>
                </a:solidFill>
              </a:rPr>
              <a:t>Step-2 result: group of activities are now visible, and describe better the project and its specificity.</a:t>
            </a:r>
            <a:endParaRPr lang="en-GB" sz="24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213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Switching for Gantt view to milestone plan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Managing &amp; reporting projects with 2x A4 docs</a:t>
            </a:r>
            <a:endParaRPr lang="en-US" dirty="0"/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800708"/>
            <a:ext cx="6720688" cy="5616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11761" y="805112"/>
            <a:ext cx="4632456" cy="1152128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bg2">
                    <a:lumMod val="25000"/>
                  </a:schemeClr>
                </a:solidFill>
              </a:rPr>
              <a:t>Step-3: place adequate links between states to better visualize </a:t>
            </a:r>
            <a:r>
              <a:rPr lang="en-GB" sz="2400" i="1" dirty="0" smtClean="0">
                <a:solidFill>
                  <a:schemeClr val="bg2">
                    <a:lumMod val="25000"/>
                  </a:schemeClr>
                </a:solidFill>
              </a:rPr>
              <a:t>impacting</a:t>
            </a:r>
            <a:r>
              <a:rPr lang="en-GB" sz="2400" dirty="0" smtClean="0">
                <a:solidFill>
                  <a:schemeClr val="bg2">
                    <a:lumMod val="25000"/>
                  </a:schemeClr>
                </a:solidFill>
              </a:rPr>
              <a:t> states.</a:t>
            </a:r>
            <a:endParaRPr lang="en-GB" sz="2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Bent Arrow 5"/>
          <p:cNvSpPr/>
          <p:nvPr/>
        </p:nvSpPr>
        <p:spPr>
          <a:xfrm rot="16200000" flipH="1">
            <a:off x="1255047" y="1705393"/>
            <a:ext cx="1485333" cy="828092"/>
          </a:xfrm>
          <a:prstGeom prst="bentArrow">
            <a:avLst>
              <a:gd name="adj1" fmla="val 25000"/>
              <a:gd name="adj2" fmla="val 30291"/>
              <a:gd name="adj3" fmla="val 25000"/>
              <a:gd name="adj4" fmla="val 56978"/>
            </a:avLst>
          </a:prstGeom>
          <a:solidFill>
            <a:srgbClr val="FF0000"/>
          </a:solidFill>
          <a:ln w="952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62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Switching for Gantt view to milestone plan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Managing &amp; reporting projects with 2x A4 docs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524" y="801332"/>
            <a:ext cx="8341931" cy="5616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056276" y="798281"/>
            <a:ext cx="1800200" cy="5688008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2" name="Group 11"/>
          <p:cNvGrpSpPr/>
          <p:nvPr/>
        </p:nvGrpSpPr>
        <p:grpSpPr>
          <a:xfrm>
            <a:off x="323528" y="798280"/>
            <a:ext cx="4640375" cy="1154555"/>
            <a:chOff x="323528" y="798280"/>
            <a:chExt cx="4640375" cy="1154555"/>
          </a:xfrm>
        </p:grpSpPr>
        <p:sp>
          <p:nvSpPr>
            <p:cNvPr id="10" name="Rectangle 9"/>
            <p:cNvSpPr/>
            <p:nvPr/>
          </p:nvSpPr>
          <p:spPr>
            <a:xfrm>
              <a:off x="323528" y="798280"/>
              <a:ext cx="4257485" cy="115455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dirty="0" smtClean="0">
                  <a:solidFill>
                    <a:schemeClr val="bg2">
                      <a:lumMod val="25000"/>
                    </a:schemeClr>
                  </a:solidFill>
                </a:rPr>
                <a:t>Step-4: Place this “</a:t>
              </a:r>
              <a:r>
                <a:rPr lang="en-GB" sz="2400" dirty="0" smtClean="0">
                  <a:solidFill>
                    <a:schemeClr val="accent4">
                      <a:lumMod val="75000"/>
                    </a:schemeClr>
                  </a:solidFill>
                </a:rPr>
                <a:t>responsibility matrix</a:t>
              </a:r>
              <a:r>
                <a:rPr lang="en-GB" sz="2400" dirty="0" smtClean="0">
                  <a:solidFill>
                    <a:schemeClr val="bg2">
                      <a:lumMod val="25000"/>
                    </a:schemeClr>
                  </a:solidFill>
                </a:rPr>
                <a:t>” you will refer to …</a:t>
              </a:r>
              <a:endParaRPr lang="en-GB" sz="2400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8" name="Right Arrow 7"/>
            <p:cNvSpPr/>
            <p:nvPr/>
          </p:nvSpPr>
          <p:spPr>
            <a:xfrm>
              <a:off x="4644008" y="1162662"/>
              <a:ext cx="319895" cy="360040"/>
            </a:xfrm>
            <a:prstGeom prst="rightArrow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" name="Rounded Rectangle 8"/>
          <p:cNvSpPr/>
          <p:nvPr/>
        </p:nvSpPr>
        <p:spPr bwMode="auto">
          <a:xfrm>
            <a:off x="747921" y="1361572"/>
            <a:ext cx="7244460" cy="4624564"/>
          </a:xfrm>
          <a:prstGeom prst="roundRect">
            <a:avLst>
              <a:gd name="adj" fmla="val 4760"/>
            </a:avLst>
          </a:prstGeom>
          <a:solidFill>
            <a:schemeClr val="accent4">
              <a:lumMod val="20000"/>
              <a:lumOff val="80000"/>
            </a:schemeClr>
          </a:solidFill>
          <a:ln w="0" cap="flat" cmpd="sng" algn="ctr">
            <a:solidFill>
              <a:schemeClr val="bg2">
                <a:lumMod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lIns="18288" tIns="0" rIns="0" bIns="0" rtlCol="0" anchor="ctr" anchorCtr="0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3600" b="1" dirty="0" smtClean="0"/>
              <a:t>  X</a:t>
            </a:r>
            <a:r>
              <a:rPr lang="en-GB" sz="3600" dirty="0" smtClean="0"/>
              <a:t> </a:t>
            </a:r>
            <a:r>
              <a:rPr lang="en-GB" sz="3600" dirty="0" err="1" smtClean="0"/>
              <a:t>e</a:t>
            </a:r>
            <a:r>
              <a:rPr lang="en-GB" sz="3600" b="1" dirty="0" err="1" smtClean="0"/>
              <a:t>X</a:t>
            </a:r>
            <a:r>
              <a:rPr lang="en-GB" sz="3600" dirty="0" err="1" smtClean="0"/>
              <a:t>ecutes</a:t>
            </a:r>
            <a:r>
              <a:rPr lang="en-GB" sz="3600" dirty="0" smtClean="0"/>
              <a:t> </a:t>
            </a:r>
            <a:r>
              <a:rPr lang="en-GB" sz="3600" dirty="0"/>
              <a:t>work                     </a:t>
            </a:r>
          </a:p>
          <a:p>
            <a:pPr algn="l"/>
            <a:r>
              <a:rPr lang="en-GB" sz="3600" b="1" dirty="0" smtClean="0"/>
              <a:t>  P</a:t>
            </a:r>
            <a:r>
              <a:rPr lang="en-GB" sz="3600" dirty="0" smtClean="0"/>
              <a:t> </a:t>
            </a:r>
            <a:r>
              <a:rPr lang="en-GB" sz="3600" dirty="0"/>
              <a:t>manages </a:t>
            </a:r>
            <a:r>
              <a:rPr lang="en-GB" sz="3600" b="1" dirty="0"/>
              <a:t>P</a:t>
            </a:r>
            <a:r>
              <a:rPr lang="en-GB" sz="3600" dirty="0"/>
              <a:t>rogress</a:t>
            </a:r>
          </a:p>
          <a:p>
            <a:pPr algn="l"/>
            <a:r>
              <a:rPr lang="en-GB" sz="3600" b="1" dirty="0" smtClean="0"/>
              <a:t>  D</a:t>
            </a:r>
            <a:r>
              <a:rPr lang="en-GB" sz="3600" dirty="0" smtClean="0"/>
              <a:t> </a:t>
            </a:r>
            <a:r>
              <a:rPr lang="en-GB" sz="3600" dirty="0"/>
              <a:t>takes </a:t>
            </a:r>
            <a:r>
              <a:rPr lang="en-GB" sz="3600" b="1" dirty="0"/>
              <a:t>D</a:t>
            </a:r>
            <a:r>
              <a:rPr lang="en-GB" sz="3600" dirty="0"/>
              <a:t>ecisions solely/ultimately</a:t>
            </a:r>
          </a:p>
          <a:p>
            <a:pPr algn="l"/>
            <a:r>
              <a:rPr lang="en-GB" sz="3600" b="1" dirty="0" smtClean="0"/>
              <a:t>  d</a:t>
            </a:r>
            <a:r>
              <a:rPr lang="en-GB" sz="3600" dirty="0" smtClean="0"/>
              <a:t>  </a:t>
            </a:r>
            <a:r>
              <a:rPr lang="en-GB" sz="3600" dirty="0"/>
              <a:t>take </a:t>
            </a:r>
            <a:r>
              <a:rPr lang="en-GB" sz="3600" b="1" dirty="0"/>
              <a:t>d</a:t>
            </a:r>
            <a:r>
              <a:rPr lang="en-GB" sz="3600" dirty="0"/>
              <a:t>ecisions jointly/partly</a:t>
            </a:r>
          </a:p>
          <a:p>
            <a:pPr algn="l"/>
            <a:r>
              <a:rPr lang="en-GB" sz="3600" b="1" dirty="0" smtClean="0"/>
              <a:t>  C</a:t>
            </a:r>
            <a:r>
              <a:rPr lang="en-GB" sz="3600" dirty="0" smtClean="0"/>
              <a:t> </a:t>
            </a:r>
            <a:r>
              <a:rPr lang="en-GB" sz="3600" dirty="0"/>
              <a:t>must be </a:t>
            </a:r>
            <a:r>
              <a:rPr lang="en-GB" sz="3600" b="1" dirty="0"/>
              <a:t>C</a:t>
            </a:r>
            <a:r>
              <a:rPr lang="en-GB" sz="3600" dirty="0"/>
              <a:t>onsulted </a:t>
            </a:r>
          </a:p>
          <a:p>
            <a:pPr algn="l"/>
            <a:r>
              <a:rPr lang="en-GB" sz="3600" b="1" dirty="0" smtClean="0"/>
              <a:t>  A</a:t>
            </a:r>
            <a:r>
              <a:rPr lang="en-GB" sz="3600" dirty="0" smtClean="0"/>
              <a:t> </a:t>
            </a:r>
            <a:r>
              <a:rPr lang="en-GB" sz="3600" b="1" dirty="0"/>
              <a:t>A</a:t>
            </a:r>
            <a:r>
              <a:rPr lang="en-GB" sz="3600" dirty="0"/>
              <a:t>vailable to advise </a:t>
            </a:r>
          </a:p>
          <a:p>
            <a:pPr algn="l"/>
            <a:r>
              <a:rPr lang="en-GB" sz="3600" b="1" dirty="0" smtClean="0"/>
              <a:t>  I</a:t>
            </a:r>
            <a:r>
              <a:rPr lang="en-GB" sz="3600" dirty="0" smtClean="0"/>
              <a:t>   </a:t>
            </a:r>
            <a:r>
              <a:rPr lang="en-GB" sz="3600" dirty="0"/>
              <a:t>must be </a:t>
            </a:r>
            <a:r>
              <a:rPr lang="en-GB" sz="3600" dirty="0" err="1"/>
              <a:t>be</a:t>
            </a:r>
            <a:r>
              <a:rPr lang="en-GB" sz="3600" dirty="0"/>
              <a:t> </a:t>
            </a:r>
            <a:r>
              <a:rPr lang="en-GB" sz="3600" b="1" dirty="0"/>
              <a:t>I</a:t>
            </a:r>
            <a:r>
              <a:rPr lang="en-GB" sz="3600" dirty="0"/>
              <a:t>nformed</a:t>
            </a:r>
          </a:p>
          <a:p>
            <a:pPr algn="l"/>
            <a:r>
              <a:rPr lang="en-GB" sz="3600" b="1" dirty="0" smtClean="0"/>
              <a:t>  T</a:t>
            </a:r>
            <a:r>
              <a:rPr lang="en-GB" sz="3600" dirty="0" smtClean="0"/>
              <a:t> </a:t>
            </a:r>
            <a:r>
              <a:rPr lang="en-GB" sz="3600" dirty="0"/>
              <a:t>provides </a:t>
            </a:r>
            <a:r>
              <a:rPr lang="en-GB" sz="3600" b="1" dirty="0"/>
              <a:t>T</a:t>
            </a:r>
            <a:r>
              <a:rPr lang="en-GB" sz="3600" dirty="0"/>
              <a:t>uition (</a:t>
            </a:r>
            <a:r>
              <a:rPr lang="en-GB" sz="3600" b="1" dirty="0"/>
              <a:t>T</a:t>
            </a:r>
            <a:r>
              <a:rPr lang="en-GB" sz="3600" dirty="0"/>
              <a:t>each) on job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4067943" y="800706"/>
            <a:ext cx="3420381" cy="5585847"/>
            <a:chOff x="4067943" y="800706"/>
            <a:chExt cx="3420381" cy="5585847"/>
          </a:xfrm>
        </p:grpSpPr>
        <p:sp>
          <p:nvSpPr>
            <p:cNvPr id="11" name="Rectangle 10"/>
            <p:cNvSpPr/>
            <p:nvPr/>
          </p:nvSpPr>
          <p:spPr>
            <a:xfrm>
              <a:off x="4067943" y="800706"/>
              <a:ext cx="2967353" cy="558584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dirty="0" smtClean="0">
                  <a:solidFill>
                    <a:schemeClr val="bg2">
                      <a:lumMod val="25000"/>
                    </a:schemeClr>
                  </a:solidFill>
                </a:rPr>
                <a:t>Step-5: Place every actor in the column referring to their impact on each milestone, using the “responsibility matrix”.</a:t>
              </a:r>
              <a:endParaRPr lang="en-GB" sz="2400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13" name="Bent Arrow 12"/>
            <p:cNvSpPr/>
            <p:nvPr/>
          </p:nvSpPr>
          <p:spPr>
            <a:xfrm rot="5400000">
              <a:off x="7063788" y="880228"/>
              <a:ext cx="180020" cy="237004"/>
            </a:xfrm>
            <a:prstGeom prst="bentArrow">
              <a:avLst/>
            </a:prstGeom>
            <a:ln w="6350"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4" name="Bent Arrow 13"/>
            <p:cNvSpPr/>
            <p:nvPr/>
          </p:nvSpPr>
          <p:spPr>
            <a:xfrm rot="5400000">
              <a:off x="7135796" y="736212"/>
              <a:ext cx="252028" cy="453028"/>
            </a:xfrm>
            <a:prstGeom prst="bentArrow">
              <a:avLst>
                <a:gd name="adj1" fmla="val 21221"/>
                <a:gd name="adj2" fmla="val 19804"/>
                <a:gd name="adj3" fmla="val 17442"/>
                <a:gd name="adj4" fmla="val 43750"/>
              </a:avLst>
            </a:prstGeom>
            <a:ln w="6350"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334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9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Switching for Gantt view to milestone plan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Managing &amp; reporting projects with 2x A4 docs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524" y="801332"/>
            <a:ext cx="8341931" cy="56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617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Switching for Gantt view to milestone plan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Managing &amp; reporting projects with 2x A4 docs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107504" y="728700"/>
            <a:ext cx="4372485" cy="3104284"/>
            <a:chOff x="1063611" y="801332"/>
            <a:chExt cx="7910318" cy="5616000"/>
          </a:xfrm>
        </p:grpSpPr>
        <p:grpSp>
          <p:nvGrpSpPr>
            <p:cNvPr id="19" name="Group 18"/>
            <p:cNvGrpSpPr/>
            <p:nvPr/>
          </p:nvGrpSpPr>
          <p:grpSpPr>
            <a:xfrm>
              <a:off x="3815916" y="801332"/>
              <a:ext cx="5158013" cy="5616000"/>
              <a:chOff x="3842479" y="801332"/>
              <a:chExt cx="5158013" cy="5616000"/>
            </a:xfrm>
          </p:grpSpPr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842479" y="801332"/>
                <a:ext cx="5158013" cy="1187508"/>
              </a:xfrm>
              <a:prstGeom prst="rect">
                <a:avLst/>
              </a:prstGeom>
            </p:spPr>
          </p:pic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42479" y="1980224"/>
                <a:ext cx="5158013" cy="4437108"/>
              </a:xfrm>
              <a:prstGeom prst="rect">
                <a:avLst/>
              </a:prstGeom>
            </p:spPr>
          </p:pic>
        </p:grp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63611" y="801332"/>
              <a:ext cx="2788309" cy="5616000"/>
            </a:xfrm>
            <a:prstGeom prst="rect">
              <a:avLst/>
            </a:prstGeom>
          </p:spPr>
        </p:pic>
      </p:grpSp>
      <p:grpSp>
        <p:nvGrpSpPr>
          <p:cNvPr id="6" name="Group 5"/>
          <p:cNvGrpSpPr/>
          <p:nvPr/>
        </p:nvGrpSpPr>
        <p:grpSpPr>
          <a:xfrm>
            <a:off x="2411760" y="1808820"/>
            <a:ext cx="6264336" cy="4212467"/>
            <a:chOff x="2411760" y="2204864"/>
            <a:chExt cx="6264336" cy="4212467"/>
          </a:xfrm>
        </p:grpSpPr>
        <p:sp>
          <p:nvSpPr>
            <p:cNvPr id="5" name="Rectangle 4"/>
            <p:cNvSpPr/>
            <p:nvPr/>
          </p:nvSpPr>
          <p:spPr>
            <a:xfrm>
              <a:off x="2411760" y="2204864"/>
              <a:ext cx="6264336" cy="4212467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471085" y="2242381"/>
              <a:ext cx="6145687" cy="4137433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2411760" y="1808820"/>
            <a:ext cx="6264336" cy="4212467"/>
            <a:chOff x="13444120" y="3922031"/>
            <a:chExt cx="6264336" cy="4212467"/>
          </a:xfrm>
        </p:grpSpPr>
        <p:sp>
          <p:nvSpPr>
            <p:cNvPr id="65" name="Rectangle 64"/>
            <p:cNvSpPr/>
            <p:nvPr/>
          </p:nvSpPr>
          <p:spPr>
            <a:xfrm>
              <a:off x="13444120" y="3922031"/>
              <a:ext cx="6264336" cy="4212467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503688" y="3951123"/>
              <a:ext cx="6145200" cy="4154283"/>
            </a:xfrm>
            <a:prstGeom prst="rect">
              <a:avLst/>
            </a:prstGeom>
          </p:spPr>
        </p:pic>
      </p:grpSp>
      <p:grpSp>
        <p:nvGrpSpPr>
          <p:cNvPr id="79" name="Group 78"/>
          <p:cNvGrpSpPr/>
          <p:nvPr/>
        </p:nvGrpSpPr>
        <p:grpSpPr>
          <a:xfrm>
            <a:off x="2470841" y="4090254"/>
            <a:ext cx="6205255" cy="2628026"/>
            <a:chOff x="2470841" y="4486298"/>
            <a:chExt cx="6205255" cy="2628026"/>
          </a:xfrm>
        </p:grpSpPr>
        <p:sp>
          <p:nvSpPr>
            <p:cNvPr id="77" name="Rectangle 76"/>
            <p:cNvSpPr/>
            <p:nvPr/>
          </p:nvSpPr>
          <p:spPr>
            <a:xfrm>
              <a:off x="2470841" y="6489340"/>
              <a:ext cx="6205255" cy="62498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chemeClr val="bg2">
                      <a:lumMod val="25000"/>
                    </a:schemeClr>
                  </a:solidFill>
                </a:rPr>
                <a:t>But, even with 85 % (6/7) of success, </a:t>
              </a:r>
              <a:r>
                <a:rPr lang="en-GB" b="1" dirty="0" smtClean="0">
                  <a:solidFill>
                    <a:srgbClr val="FF0000"/>
                  </a:solidFill>
                </a:rPr>
                <a:t>project is stopped, and required action</a:t>
              </a:r>
              <a:r>
                <a:rPr lang="en-GB" dirty="0" smtClean="0">
                  <a:solidFill>
                    <a:schemeClr val="bg2">
                      <a:lumMod val="25000"/>
                    </a:schemeClr>
                  </a:solidFill>
                </a:rPr>
                <a:t> since one step not achieved is blocking it.</a:t>
              </a:r>
              <a:endParaRPr lang="en-GB" sz="2000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69" name="Oval 68"/>
            <p:cNvSpPr/>
            <p:nvPr/>
          </p:nvSpPr>
          <p:spPr>
            <a:xfrm>
              <a:off x="3711909" y="4675944"/>
              <a:ext cx="314326" cy="291603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1" name="Oval 80"/>
            <p:cNvSpPr/>
            <p:nvPr/>
          </p:nvSpPr>
          <p:spPr>
            <a:xfrm>
              <a:off x="3610195" y="4581583"/>
              <a:ext cx="517754" cy="48032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2" name="Oval 81"/>
            <p:cNvSpPr/>
            <p:nvPr/>
          </p:nvSpPr>
          <p:spPr>
            <a:xfrm>
              <a:off x="3526185" y="4486298"/>
              <a:ext cx="685775" cy="67089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2411760" y="1160748"/>
            <a:ext cx="6264336" cy="3276365"/>
            <a:chOff x="2403772" y="1160748"/>
            <a:chExt cx="6264336" cy="3276365"/>
          </a:xfrm>
        </p:grpSpPr>
        <p:sp>
          <p:nvSpPr>
            <p:cNvPr id="16" name="Oval 15"/>
            <p:cNvSpPr/>
            <p:nvPr/>
          </p:nvSpPr>
          <p:spPr>
            <a:xfrm>
              <a:off x="2649885" y="2600908"/>
              <a:ext cx="1562075" cy="1836205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2403772" y="1160748"/>
              <a:ext cx="6264336" cy="623939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9525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chemeClr val="bg2">
                      <a:lumMod val="25000"/>
                    </a:schemeClr>
                  </a:solidFill>
                </a:rPr>
                <a:t>It is true that 6 steps are </a:t>
              </a:r>
              <a:r>
                <a:rPr lang="en-GB" dirty="0" smtClean="0">
                  <a:solidFill>
                    <a:srgbClr val="00B050"/>
                  </a:solidFill>
                </a:rPr>
                <a:t>reached </a:t>
              </a:r>
              <a:r>
                <a:rPr lang="en-GB" dirty="0" smtClean="0">
                  <a:solidFill>
                    <a:schemeClr val="bg2">
                      <a:lumMod val="25000"/>
                    </a:schemeClr>
                  </a:solidFill>
                </a:rPr>
                <a:t>(“ok”), over 7 in total considered at meeting date.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07505" y="1821082"/>
            <a:ext cx="2244932" cy="4164202"/>
            <a:chOff x="107505" y="-354452"/>
            <a:chExt cx="2244932" cy="4164202"/>
          </a:xfrm>
        </p:grpSpPr>
        <p:sp>
          <p:nvSpPr>
            <p:cNvPr id="15" name="Rectangle 14"/>
            <p:cNvSpPr/>
            <p:nvPr/>
          </p:nvSpPr>
          <p:spPr>
            <a:xfrm>
              <a:off x="107505" y="-354452"/>
              <a:ext cx="2244932" cy="416420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dirty="0">
                  <a:solidFill>
                    <a:schemeClr val="bg2">
                      <a:lumMod val="25000"/>
                    </a:schemeClr>
                  </a:solidFill>
                </a:rPr>
                <a:t>A glimpse on the A4 document gives the </a:t>
              </a:r>
              <a:r>
                <a:rPr lang="en-GB" dirty="0">
                  <a:solidFill>
                    <a:schemeClr val="bg2">
                      <a:lumMod val="50000"/>
                    </a:schemeClr>
                  </a:solidFill>
                </a:rPr>
                <a:t>real</a:t>
              </a:r>
              <a:r>
                <a:rPr lang="en-GB" dirty="0">
                  <a:solidFill>
                    <a:schemeClr val="bg2">
                      <a:lumMod val="25000"/>
                    </a:schemeClr>
                  </a:solidFill>
                </a:rPr>
                <a:t> </a:t>
              </a:r>
              <a:r>
                <a:rPr lang="en-GB" dirty="0" smtClean="0">
                  <a:solidFill>
                    <a:schemeClr val="bg2">
                      <a:lumMod val="25000"/>
                    </a:schemeClr>
                  </a:solidFill>
                </a:rPr>
                <a:t>status through a basic </a:t>
              </a:r>
              <a:r>
                <a:rPr lang="en-GB" dirty="0" err="1" smtClean="0">
                  <a:solidFill>
                    <a:schemeClr val="bg2">
                      <a:lumMod val="25000"/>
                    </a:schemeClr>
                  </a:solidFill>
                </a:rPr>
                <a:t>color</a:t>
              </a:r>
              <a:r>
                <a:rPr lang="en-GB" dirty="0" smtClean="0">
                  <a:solidFill>
                    <a:schemeClr val="bg2">
                      <a:lumMod val="25000"/>
                    </a:schemeClr>
                  </a:solidFill>
                </a:rPr>
                <a:t> code applied to milestone icons:</a:t>
              </a:r>
            </a:p>
            <a:p>
              <a:endParaRPr lang="en-GB" dirty="0" smtClean="0">
                <a:solidFill>
                  <a:schemeClr val="bg2">
                    <a:lumMod val="25000"/>
                  </a:schemeClr>
                </a:solidFill>
              </a:endParaRPr>
            </a:p>
            <a:p>
              <a:pPr lvl="1">
                <a:lnSpc>
                  <a:spcPts val="2500"/>
                </a:lnSpc>
              </a:pPr>
              <a:r>
                <a:rPr lang="fr-FR" dirty="0" smtClean="0">
                  <a:solidFill>
                    <a:schemeClr val="bg2">
                      <a:lumMod val="25000"/>
                    </a:schemeClr>
                  </a:solidFill>
                </a:rPr>
                <a:t>- Not </a:t>
              </a:r>
              <a:r>
                <a:rPr lang="fr-FR" dirty="0" err="1" smtClean="0">
                  <a:solidFill>
                    <a:schemeClr val="bg2">
                      <a:lumMod val="25000"/>
                    </a:schemeClr>
                  </a:solidFill>
                </a:rPr>
                <a:t>late</a:t>
              </a:r>
              <a:endParaRPr lang="fr-FR" dirty="0" smtClean="0">
                <a:solidFill>
                  <a:schemeClr val="bg2">
                    <a:lumMod val="25000"/>
                  </a:schemeClr>
                </a:solidFill>
              </a:endParaRPr>
            </a:p>
            <a:p>
              <a:pPr lvl="1">
                <a:lnSpc>
                  <a:spcPts val="2500"/>
                </a:lnSpc>
              </a:pPr>
              <a:r>
                <a:rPr lang="fr-FR" dirty="0" smtClean="0">
                  <a:solidFill>
                    <a:schemeClr val="bg2">
                      <a:lumMod val="25000"/>
                    </a:schemeClr>
                  </a:solidFill>
                </a:rPr>
                <a:t>- </a:t>
              </a:r>
              <a:r>
                <a:rPr lang="fr-FR" dirty="0" err="1" smtClean="0">
                  <a:solidFill>
                    <a:schemeClr val="bg2">
                      <a:lumMod val="25000"/>
                    </a:schemeClr>
                  </a:solidFill>
                </a:rPr>
                <a:t>Late</a:t>
              </a:r>
              <a:endParaRPr lang="fr-FR" dirty="0" smtClean="0">
                <a:solidFill>
                  <a:schemeClr val="bg2">
                    <a:lumMod val="25000"/>
                  </a:schemeClr>
                </a:solidFill>
              </a:endParaRPr>
            </a:p>
            <a:p>
              <a:pPr lvl="1">
                <a:lnSpc>
                  <a:spcPts val="2500"/>
                </a:lnSpc>
              </a:pPr>
              <a:r>
                <a:rPr lang="fr-FR" dirty="0" smtClean="0">
                  <a:solidFill>
                    <a:schemeClr val="bg2">
                      <a:lumMod val="25000"/>
                    </a:schemeClr>
                  </a:solidFill>
                </a:rPr>
                <a:t>- </a:t>
              </a:r>
              <a:r>
                <a:rPr lang="fr-FR" dirty="0" err="1" smtClean="0">
                  <a:solidFill>
                    <a:schemeClr val="bg2">
                      <a:lumMod val="25000"/>
                    </a:schemeClr>
                  </a:solidFill>
                </a:rPr>
                <a:t>Done</a:t>
              </a:r>
              <a:endParaRPr lang="en-GB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179512" y="2271424"/>
              <a:ext cx="324036" cy="242182"/>
            </a:xfrm>
            <a:prstGeom prst="ellipse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/>
            </a:p>
          </p:txBody>
        </p:sp>
        <p:sp>
          <p:nvSpPr>
            <p:cNvPr id="31" name="Oval 30"/>
            <p:cNvSpPr/>
            <p:nvPr/>
          </p:nvSpPr>
          <p:spPr>
            <a:xfrm>
              <a:off x="179512" y="2577458"/>
              <a:ext cx="324036" cy="242182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/>
            </a:p>
          </p:txBody>
        </p:sp>
        <p:sp>
          <p:nvSpPr>
            <p:cNvPr id="32" name="Oval 31"/>
            <p:cNvSpPr/>
            <p:nvPr/>
          </p:nvSpPr>
          <p:spPr>
            <a:xfrm>
              <a:off x="179512" y="2883492"/>
              <a:ext cx="324036" cy="242182"/>
            </a:xfrm>
            <a:prstGeom prst="ellipse">
              <a:avLst/>
            </a:prstGeom>
            <a:solidFill>
              <a:srgbClr val="92D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107503" y="728700"/>
            <a:ext cx="5472609" cy="103910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>
                <a:solidFill>
                  <a:schemeClr val="bg2">
                    <a:lumMod val="25000"/>
                  </a:schemeClr>
                </a:solidFill>
              </a:rPr>
              <a:t>Information is now focusing on predefined </a:t>
            </a:r>
            <a:r>
              <a:rPr lang="en-GB" i="1" dirty="0" smtClean="0">
                <a:solidFill>
                  <a:schemeClr val="bg2">
                    <a:lumMod val="25000"/>
                  </a:schemeClr>
                </a:solidFill>
              </a:rPr>
              <a:t>states</a:t>
            </a:r>
            <a:r>
              <a:rPr lang="en-GB" dirty="0" smtClean="0">
                <a:solidFill>
                  <a:schemeClr val="bg2">
                    <a:lumMod val="25000"/>
                  </a:schemeClr>
                </a:solidFill>
              </a:rPr>
              <a:t>, defining the path to the </a:t>
            </a:r>
            <a:r>
              <a:rPr lang="en-GB" dirty="0">
                <a:solidFill>
                  <a:schemeClr val="bg2">
                    <a:lumMod val="25000"/>
                  </a:schemeClr>
                </a:solidFill>
              </a:rPr>
              <a:t>project </a:t>
            </a:r>
            <a:r>
              <a:rPr lang="en-GB" dirty="0" smtClean="0">
                <a:solidFill>
                  <a:schemeClr val="bg2">
                    <a:lumMod val="25000"/>
                  </a:schemeClr>
                </a:solidFill>
              </a:rPr>
              <a:t>end. “</a:t>
            </a:r>
            <a:r>
              <a:rPr lang="en-GB" i="1" dirty="0" smtClean="0">
                <a:solidFill>
                  <a:schemeClr val="bg2">
                    <a:lumMod val="50000"/>
                  </a:schemeClr>
                </a:solidFill>
              </a:rPr>
              <a:t>Where are we in the project?</a:t>
            </a:r>
            <a:r>
              <a:rPr lang="en-GB" dirty="0" smtClean="0">
                <a:solidFill>
                  <a:schemeClr val="bg2">
                    <a:lumMod val="25000"/>
                  </a:schemeClr>
                </a:solidFill>
              </a:rPr>
              <a:t>” is easy to answer: (milestone combination).</a:t>
            </a:r>
            <a:endParaRPr lang="en-GB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652120" y="728700"/>
            <a:ext cx="3024098" cy="103910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>
                <a:solidFill>
                  <a:schemeClr val="bg2">
                    <a:lumMod val="25000"/>
                  </a:schemeClr>
                </a:solidFill>
              </a:rPr>
              <a:t>Every member knows what is </a:t>
            </a:r>
            <a:r>
              <a:rPr lang="en-GB" i="1" dirty="0" smtClean="0">
                <a:solidFill>
                  <a:schemeClr val="bg2">
                    <a:lumMod val="50000"/>
                  </a:schemeClr>
                </a:solidFill>
              </a:rPr>
              <a:t>exactly</a:t>
            </a:r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dirty="0" smtClean="0">
                <a:solidFill>
                  <a:schemeClr val="bg2">
                    <a:lumMod val="25000"/>
                  </a:schemeClr>
                </a:solidFill>
              </a:rPr>
              <a:t>expected from him, and </a:t>
            </a:r>
            <a:r>
              <a:rPr lang="en-GB" i="1" dirty="0" smtClean="0">
                <a:solidFill>
                  <a:schemeClr val="bg2">
                    <a:lumMod val="50000"/>
                  </a:schemeClr>
                </a:solidFill>
              </a:rPr>
              <a:t>how &amp; with who</a:t>
            </a:r>
            <a:r>
              <a:rPr lang="en-GB" i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GB" dirty="0" smtClean="0">
                <a:solidFill>
                  <a:schemeClr val="bg2">
                    <a:lumMod val="25000"/>
                  </a:schemeClr>
                </a:solidFill>
              </a:rPr>
              <a:t>to work.</a:t>
            </a:r>
            <a:endParaRPr lang="en-GB" dirty="0">
              <a:solidFill>
                <a:schemeClr val="bg2">
                  <a:lumMod val="25000"/>
                </a:schemeClr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2352437" y="4653136"/>
            <a:ext cx="6468035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9918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31800" y="2515818"/>
            <a:ext cx="8265984" cy="2317338"/>
          </a:xfrm>
        </p:spPr>
        <p:txBody>
          <a:bodyPr/>
          <a:lstStyle/>
          <a:p>
            <a:r>
              <a:rPr lang="en-GB" dirty="0" smtClean="0"/>
              <a:t>Some real examples: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try to </a:t>
            </a:r>
            <a:r>
              <a:rPr lang="en-GB" u="sng" dirty="0" smtClean="0"/>
              <a:t>evaluate project state </a:t>
            </a:r>
            <a:r>
              <a:rPr lang="en-GB" dirty="0" smtClean="0"/>
              <a:t>in </a:t>
            </a:r>
            <a:r>
              <a:rPr lang="en-GB" u="sng" dirty="0" smtClean="0"/>
              <a:t>one glimpse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Managing &amp; reporting projects with 2x A4 docs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6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08" y="185764"/>
            <a:ext cx="8892000" cy="61955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508" y="185764"/>
            <a:ext cx="8892000" cy="607679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508" y="185764"/>
            <a:ext cx="8892000" cy="54465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Managing &amp; reporting projects with 2x A4 docs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508" y="185764"/>
            <a:ext cx="8892000" cy="5148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29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31800" y="2515818"/>
            <a:ext cx="8265984" cy="2317338"/>
          </a:xfrm>
        </p:spPr>
        <p:txBody>
          <a:bodyPr/>
          <a:lstStyle/>
          <a:p>
            <a:r>
              <a:rPr lang="en-GB" dirty="0" smtClean="0"/>
              <a:t>How to maintain and when to share the milestone plan?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Managing &amp; reporting projects with 2x A4 docs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01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Maintaining </a:t>
            </a:r>
            <a:r>
              <a:rPr lang="en-GB" dirty="0" smtClean="0"/>
              <a:t>the milestone plan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Updating</a:t>
            </a:r>
            <a:r>
              <a:rPr lang="fr-FR" dirty="0" smtClean="0"/>
              <a:t> </a:t>
            </a:r>
            <a:r>
              <a:rPr lang="fr-FR" dirty="0" err="1" smtClean="0"/>
              <a:t>it</a:t>
            </a:r>
            <a:r>
              <a:rPr lang="fr-FR" dirty="0" smtClean="0"/>
              <a:t>?</a:t>
            </a:r>
            <a:endParaRPr lang="en-GB" dirty="0" smtClean="0"/>
          </a:p>
          <a:p>
            <a:pPr lvl="2"/>
            <a:r>
              <a:rPr lang="en-US" dirty="0" smtClean="0"/>
              <a:t>Color painting only to stay updated </a:t>
            </a:r>
            <a:r>
              <a:rPr lang="en-GB" dirty="0" smtClean="0"/>
              <a:t>!</a:t>
            </a:r>
          </a:p>
          <a:p>
            <a:r>
              <a:rPr lang="en-US" dirty="0" smtClean="0"/>
              <a:t>Updating: yes, but </a:t>
            </a:r>
            <a:r>
              <a:rPr lang="en-US" i="1" dirty="0" smtClean="0"/>
              <a:t>modifying</a:t>
            </a:r>
            <a:r>
              <a:rPr lang="en-US" dirty="0" smtClean="0"/>
              <a:t> it with which freedom?</a:t>
            </a:r>
          </a:p>
          <a:p>
            <a:pPr lvl="2"/>
            <a:r>
              <a:rPr lang="en-US" dirty="0" smtClean="0"/>
              <a:t>Modifying it = requires </a:t>
            </a:r>
            <a:r>
              <a:rPr lang="en-US" i="1" dirty="0" smtClean="0"/>
              <a:t>adaptation</a:t>
            </a:r>
            <a:r>
              <a:rPr lang="en-US" dirty="0" smtClean="0"/>
              <a:t> from people to new version.</a:t>
            </a:r>
          </a:p>
          <a:p>
            <a:pPr lvl="5"/>
            <a:r>
              <a:rPr lang="en-US" dirty="0" smtClean="0"/>
              <a:t>Often better to keep the same document during the whole project.</a:t>
            </a:r>
          </a:p>
          <a:p>
            <a:pPr lvl="2"/>
            <a:r>
              <a:rPr lang="en-GB" dirty="0" smtClean="0"/>
              <a:t>“Should </a:t>
            </a:r>
            <a:r>
              <a:rPr lang="en-GB" dirty="0"/>
              <a:t>I </a:t>
            </a:r>
            <a:r>
              <a:rPr lang="en-GB" dirty="0" smtClean="0"/>
              <a:t>update/modify </a:t>
            </a:r>
            <a:r>
              <a:rPr lang="en-GB" dirty="0"/>
              <a:t>the initial date of completion of </a:t>
            </a:r>
            <a:r>
              <a:rPr lang="en-GB" dirty="0" smtClean="0"/>
              <a:t>milestone during project life?”</a:t>
            </a:r>
            <a:endParaRPr lang="en-GB" dirty="0"/>
          </a:p>
          <a:p>
            <a:pPr lvl="5"/>
            <a:r>
              <a:rPr lang="en-GB" u="sng" dirty="0"/>
              <a:t>I personally never do </a:t>
            </a:r>
            <a:r>
              <a:rPr lang="en-GB" u="sng" dirty="0" smtClean="0"/>
              <a:t>it</a:t>
            </a:r>
            <a:r>
              <a:rPr lang="en-GB" dirty="0" smtClean="0"/>
              <a:t>, if final date is let unchanged. </a:t>
            </a:r>
          </a:p>
          <a:p>
            <a:pPr lvl="8"/>
            <a:r>
              <a:rPr lang="fr-FR" dirty="0" smtClean="0"/>
              <a:t>The due </a:t>
            </a:r>
            <a:r>
              <a:rPr lang="en-US" dirty="0" smtClean="0"/>
              <a:t>date are initially fixed regarding the project needs and are not contextual. </a:t>
            </a:r>
            <a:r>
              <a:rPr lang="en-GB" dirty="0" smtClean="0"/>
              <a:t>If </a:t>
            </a:r>
            <a:r>
              <a:rPr lang="en-GB" dirty="0"/>
              <a:t>dates are updated, everything seems </a:t>
            </a:r>
            <a:r>
              <a:rPr lang="en-GB" dirty="0" smtClean="0"/>
              <a:t>ok even if deviating.</a:t>
            </a:r>
          </a:p>
          <a:p>
            <a:r>
              <a:rPr lang="en-GB" dirty="0"/>
              <a:t>What to do if the </a:t>
            </a:r>
            <a:r>
              <a:rPr lang="en-GB" u="sng" dirty="0" smtClean="0"/>
              <a:t>project mandate</a:t>
            </a:r>
            <a:r>
              <a:rPr lang="en-GB" dirty="0" smtClean="0"/>
              <a:t> </a:t>
            </a:r>
            <a:r>
              <a:rPr lang="en-GB" dirty="0"/>
              <a:t>is modified?</a:t>
            </a:r>
          </a:p>
          <a:p>
            <a:pPr lvl="2"/>
            <a:r>
              <a:rPr lang="en-GB" dirty="0"/>
              <a:t>The best and wisest thing to do: restart a new milestone plan</a:t>
            </a:r>
            <a:r>
              <a:rPr lang="en-GB" dirty="0" smtClean="0"/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Managing &amp; reporting projects with 2x A4 docs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5612556" y="1085335"/>
            <a:ext cx="1227696" cy="723485"/>
            <a:chOff x="7052716" y="1124744"/>
            <a:chExt cx="1227696" cy="723485"/>
          </a:xfrm>
        </p:grpSpPr>
        <p:sp>
          <p:nvSpPr>
            <p:cNvPr id="6" name="Oval 5"/>
            <p:cNvSpPr/>
            <p:nvPr/>
          </p:nvSpPr>
          <p:spPr bwMode="auto">
            <a:xfrm>
              <a:off x="7844984" y="1124744"/>
              <a:ext cx="435428" cy="310243"/>
            </a:xfrm>
            <a:prstGeom prst="ellipse">
              <a:avLst/>
            </a:prstGeom>
            <a:solidFill>
              <a:srgbClr val="FF0000"/>
            </a:solidFill>
            <a:ln w="6350" cap="flat" cmpd="sng" algn="ctr">
              <a:solidFill>
                <a:schemeClr val="bg2">
                  <a:lumMod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lIns="18288" tIns="0" rIns="0" bIns="0" rtlCol="0" anchor="ctr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200" b="1" dirty="0" smtClean="0"/>
                <a:t>A1</a:t>
              </a:r>
              <a:endParaRPr lang="en-GB" sz="1200" b="1" dirty="0"/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7052716" y="1362550"/>
              <a:ext cx="435428" cy="310243"/>
            </a:xfrm>
            <a:prstGeom prst="ellipse">
              <a:avLst/>
            </a:prstGeom>
            <a:solidFill>
              <a:srgbClr val="FFFF00"/>
            </a:solidFill>
            <a:ln w="6350" cap="flat" cmpd="sng" algn="ctr">
              <a:solidFill>
                <a:schemeClr val="bg2">
                  <a:lumMod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lIns="18288" tIns="0" rIns="0" bIns="0" rtlCol="0" anchor="ctr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200" b="1" dirty="0" smtClean="0"/>
                <a:t>A1</a:t>
              </a:r>
              <a:endParaRPr lang="en-GB" sz="1200" b="1" dirty="0"/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7842086" y="1537986"/>
              <a:ext cx="438229" cy="310243"/>
            </a:xfrm>
            <a:prstGeom prst="ellipse">
              <a:avLst/>
            </a:prstGeom>
            <a:solidFill>
              <a:srgbClr val="92D050"/>
            </a:solidFill>
            <a:ln w="6350" cap="flat" cmpd="sng" algn="ctr">
              <a:solidFill>
                <a:schemeClr val="bg2">
                  <a:lumMod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lIns="18288" tIns="0" rIns="0" bIns="0" rtlCol="0" anchor="ctr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/>
              <a:r>
                <a:rPr lang="en-GB" sz="1200" b="1" dirty="0" smtClean="0">
                  <a:latin typeface="+mn-lt"/>
                  <a:ea typeface="+mn-ea"/>
                  <a:cs typeface="+mn-cs"/>
                </a:rPr>
                <a:t>A1</a:t>
              </a:r>
              <a:endParaRPr lang="en-GB" sz="1200" b="1" dirty="0"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V="1">
              <a:off x="7560332" y="1304764"/>
              <a:ext cx="216024" cy="108012"/>
            </a:xfrm>
            <a:prstGeom prst="straightConnector1">
              <a:avLst/>
            </a:prstGeom>
            <a:ln>
              <a:solidFill>
                <a:schemeClr val="bg2">
                  <a:lumMod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7560332" y="1606948"/>
              <a:ext cx="216024" cy="86160"/>
            </a:xfrm>
            <a:prstGeom prst="straightConnector1">
              <a:avLst/>
            </a:prstGeom>
            <a:ln>
              <a:solidFill>
                <a:schemeClr val="bg2">
                  <a:lumMod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56564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Sharing the milestone plan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indent="-216000"/>
            <a:r>
              <a:rPr lang="fr-FR" dirty="0" smtClean="0"/>
              <a:t>Sharing </a:t>
            </a:r>
            <a:r>
              <a:rPr lang="fr-FR" dirty="0" err="1" smtClean="0"/>
              <a:t>it</a:t>
            </a:r>
            <a:r>
              <a:rPr lang="fr-FR" dirty="0" smtClean="0"/>
              <a:t>:</a:t>
            </a:r>
            <a:endParaRPr lang="en-GB" dirty="0" smtClean="0"/>
          </a:p>
          <a:p>
            <a:pPr lvl="2"/>
            <a:r>
              <a:rPr lang="en-GB" dirty="0"/>
              <a:t>When launching the project with all the actors invited, and after having presented the project mandate to the audience</a:t>
            </a:r>
          </a:p>
          <a:p>
            <a:pPr lvl="5"/>
            <a:r>
              <a:rPr lang="en-GB" dirty="0"/>
              <a:t>Validate line by line the “what” &amp; the “who”, with everyone present.</a:t>
            </a:r>
          </a:p>
          <a:p>
            <a:pPr lvl="5"/>
            <a:r>
              <a:rPr lang="en-GB" dirty="0"/>
              <a:t>Obtain “formal ok” from people in the responsibility matrix (X, P, C…), or, even better, build the responsibility matrix with people</a:t>
            </a:r>
            <a:r>
              <a:rPr lang="en-GB" dirty="0" smtClean="0"/>
              <a:t>.</a:t>
            </a:r>
          </a:p>
          <a:p>
            <a:pPr marL="432000" lvl="5" indent="0">
              <a:buNone/>
            </a:pPr>
            <a:endParaRPr lang="en-GB" dirty="0"/>
          </a:p>
          <a:p>
            <a:pPr lvl="2"/>
            <a:r>
              <a:rPr lang="en-GB" dirty="0" smtClean="0"/>
              <a:t>During </a:t>
            </a:r>
            <a:r>
              <a:rPr lang="en-GB" dirty="0"/>
              <a:t>periodic </a:t>
            </a:r>
            <a:r>
              <a:rPr lang="en-GB" dirty="0" smtClean="0"/>
              <a:t>meetings, showing clearly the project status</a:t>
            </a:r>
          </a:p>
          <a:p>
            <a:pPr lvl="5"/>
            <a:r>
              <a:rPr lang="en-GB" dirty="0" smtClean="0"/>
              <a:t>Presenting milestone plan </a:t>
            </a:r>
            <a:r>
              <a:rPr lang="en-GB" u="sng" dirty="0" smtClean="0"/>
              <a:t>only</a:t>
            </a:r>
            <a:r>
              <a:rPr lang="en-GB" dirty="0" smtClean="0"/>
              <a:t> if things progress well</a:t>
            </a:r>
          </a:p>
          <a:p>
            <a:pPr lvl="5"/>
            <a:r>
              <a:rPr lang="en-US" dirty="0" smtClean="0"/>
              <a:t>Presenting Milestone plan + more info on critical milestones (only)</a:t>
            </a:r>
          </a:p>
          <a:p>
            <a:pPr lvl="7"/>
            <a:endParaRPr lang="en-GB" sz="1100" i="1" dirty="0" smtClean="0"/>
          </a:p>
          <a:p>
            <a:pPr lvl="7"/>
            <a:r>
              <a:rPr lang="en-GB" i="1" dirty="0" smtClean="0"/>
              <a:t>Note: People follow </a:t>
            </a:r>
            <a:r>
              <a:rPr lang="en-GB" i="1" u="sng" dirty="0" smtClean="0"/>
              <a:t>easily</a:t>
            </a:r>
            <a:r>
              <a:rPr lang="en-GB" i="1" dirty="0" smtClean="0"/>
              <a:t> the progress since same document is used from project start to end, with </a:t>
            </a:r>
            <a:r>
              <a:rPr lang="en-GB" i="1" u="sng" dirty="0" smtClean="0"/>
              <a:t>only </a:t>
            </a:r>
            <a:r>
              <a:rPr lang="en-GB" i="1" u="sng" dirty="0"/>
              <a:t>milestone </a:t>
            </a:r>
            <a:r>
              <a:rPr lang="en-GB" i="1" u="sng" dirty="0" err="1" smtClean="0"/>
              <a:t>color</a:t>
            </a:r>
            <a:r>
              <a:rPr lang="en-GB" i="1" u="sng" dirty="0" smtClean="0"/>
              <a:t> being updated</a:t>
            </a:r>
            <a:r>
              <a:rPr lang="en-GB" i="1" dirty="0" smtClean="0"/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Managing &amp; reporting projects with 2x A4 docs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629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presentation motivation and purpose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Managing &amp; reporting projects with 2x A4 docs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927149"/>
            <a:ext cx="1113418" cy="1614500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1653022" y="836712"/>
            <a:ext cx="7167450" cy="1080120"/>
          </a:xfrm>
          <a:prstGeom prst="wedgeRoundRectCallout">
            <a:avLst>
              <a:gd name="adj1" fmla="val -52072"/>
              <a:gd name="adj2" fmla="val -23147"/>
              <a:gd name="adj3" fmla="val 16667"/>
            </a:avLst>
          </a:prstGeom>
          <a:solidFill>
            <a:schemeClr val="bg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Do you remember the “1 month task” which ended finally in a “1-year project”? 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2877429" y="2096852"/>
            <a:ext cx="5438987" cy="903577"/>
          </a:xfrm>
          <a:prstGeom prst="wedgeRoundRectCallout">
            <a:avLst>
              <a:gd name="adj1" fmla="val -53833"/>
              <a:gd name="adj2" fmla="val 39912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Foundations, context and real purpose were not clear enough !!!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2932240" y="4365102"/>
            <a:ext cx="4101702" cy="1872210"/>
          </a:xfrm>
          <a:prstGeom prst="wedgeRoundRectCallout">
            <a:avLst>
              <a:gd name="adj1" fmla="val 62397"/>
              <a:gd name="adj2" fmla="val -22728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This is covered by the 1</a:t>
            </a:r>
            <a:r>
              <a:rPr lang="en-GB" sz="24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st</a:t>
            </a:r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part of this presentation: “</a:t>
            </a:r>
            <a:r>
              <a:rPr lang="en-GB" sz="2400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Project Mandate</a:t>
            </a:r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”.</a:t>
            </a:r>
          </a:p>
        </p:txBody>
      </p:sp>
      <p:sp>
        <p:nvSpPr>
          <p:cNvPr id="14" name="Rounded Rectangular Callout 13"/>
          <p:cNvSpPr/>
          <p:nvPr/>
        </p:nvSpPr>
        <p:spPr>
          <a:xfrm>
            <a:off x="2877429" y="3104964"/>
            <a:ext cx="5438987" cy="1040640"/>
          </a:xfrm>
          <a:prstGeom prst="wedgeRoundRectCallout">
            <a:avLst>
              <a:gd name="adj1" fmla="val -52755"/>
              <a:gd name="adj2" fmla="val -24341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GB" sz="240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I need a simple document describing sufficiently well the project.</a:t>
            </a:r>
            <a:endParaRPr lang="en-GB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6616" y="4113075"/>
            <a:ext cx="1722480" cy="2736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5822" y="2421493"/>
            <a:ext cx="1811982" cy="290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303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Managing &amp; reporting projects with 2x A4 docs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95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lvl="1"/>
            <a:r>
              <a:rPr lang="en-GB" dirty="0"/>
              <a:t>The result: two A4 document, </a:t>
            </a:r>
            <a:r>
              <a:rPr lang="en-GB" i="1" dirty="0"/>
              <a:t>as </a:t>
            </a:r>
            <a:r>
              <a:rPr lang="en-GB" i="1" dirty="0" smtClean="0"/>
              <a:t>promised</a:t>
            </a:r>
            <a:r>
              <a:rPr lang="en-GB" dirty="0" smtClean="0"/>
              <a:t>;-), which are</a:t>
            </a:r>
            <a:endParaRPr lang="en-GB" dirty="0"/>
          </a:p>
          <a:p>
            <a:pPr lvl="5"/>
            <a:r>
              <a:rPr lang="en-GB" dirty="0"/>
              <a:t>Defining the </a:t>
            </a:r>
            <a:r>
              <a:rPr lang="en-GB" u="sng" dirty="0"/>
              <a:t>what</a:t>
            </a:r>
            <a:r>
              <a:rPr lang="en-GB" dirty="0"/>
              <a:t>, the </a:t>
            </a:r>
            <a:r>
              <a:rPr lang="en-GB" u="sng" dirty="0"/>
              <a:t>how</a:t>
            </a:r>
            <a:r>
              <a:rPr lang="en-GB" dirty="0"/>
              <a:t>, the </a:t>
            </a:r>
            <a:r>
              <a:rPr lang="en-GB" u="sng" dirty="0" smtClean="0"/>
              <a:t>path</a:t>
            </a:r>
            <a:r>
              <a:rPr lang="en-GB" dirty="0" smtClean="0"/>
              <a:t> </a:t>
            </a:r>
            <a:r>
              <a:rPr lang="en-GB" dirty="0"/>
              <a:t>&amp; giving the </a:t>
            </a:r>
            <a:r>
              <a:rPr lang="en-GB" u="sng" dirty="0"/>
              <a:t>current </a:t>
            </a:r>
            <a:r>
              <a:rPr lang="en-GB" u="sng" dirty="0" smtClean="0"/>
              <a:t>situation.</a:t>
            </a:r>
            <a:endParaRPr lang="en-GB" u="sng" dirty="0"/>
          </a:p>
          <a:p>
            <a:pPr lvl="5"/>
            <a:r>
              <a:rPr lang="en-GB" u="sng" dirty="0"/>
              <a:t>Easy</a:t>
            </a:r>
            <a:r>
              <a:rPr lang="en-GB" dirty="0"/>
              <a:t> to read, </a:t>
            </a:r>
            <a:r>
              <a:rPr lang="en-GB" u="sng" dirty="0"/>
              <a:t>easy</a:t>
            </a:r>
            <a:r>
              <a:rPr lang="en-GB" dirty="0"/>
              <a:t> to access and </a:t>
            </a:r>
            <a:r>
              <a:rPr lang="en-GB" u="sng" dirty="0"/>
              <a:t>easy</a:t>
            </a:r>
            <a:r>
              <a:rPr lang="en-GB" dirty="0"/>
              <a:t> to </a:t>
            </a:r>
            <a:r>
              <a:rPr lang="en-GB" dirty="0" smtClean="0"/>
              <a:t>understand.</a:t>
            </a:r>
            <a:endParaRPr lang="en-GB" dirty="0"/>
          </a:p>
          <a:p>
            <a:pPr lvl="5"/>
            <a:r>
              <a:rPr lang="en-GB" dirty="0"/>
              <a:t>Written for </a:t>
            </a:r>
            <a:r>
              <a:rPr lang="en-GB" u="sng" dirty="0"/>
              <a:t>sharing</a:t>
            </a:r>
            <a:r>
              <a:rPr lang="en-GB" dirty="0"/>
              <a:t>  </a:t>
            </a:r>
            <a:r>
              <a:rPr lang="en-GB" dirty="0" smtClean="0"/>
              <a:t>them</a:t>
            </a:r>
            <a:r>
              <a:rPr lang="en-GB" dirty="0"/>
              <a:t>, </a:t>
            </a:r>
            <a:r>
              <a:rPr lang="en-GB" dirty="0" smtClean="0"/>
              <a:t>and being </a:t>
            </a:r>
            <a:r>
              <a:rPr lang="en-GB" u="sng" dirty="0" smtClean="0"/>
              <a:t>useful</a:t>
            </a:r>
            <a:r>
              <a:rPr lang="en-GB" dirty="0" smtClean="0"/>
              <a:t> for </a:t>
            </a:r>
            <a:r>
              <a:rPr lang="en-GB" dirty="0"/>
              <a:t>all project </a:t>
            </a:r>
            <a:r>
              <a:rPr lang="en-GB" dirty="0" smtClean="0"/>
              <a:t>actors.</a:t>
            </a:r>
            <a:endParaRPr lang="en-GB" dirty="0"/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Managing &amp; reporting projects with 2x A4 docs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3787468"/>
              </p:ext>
            </p:extLst>
          </p:nvPr>
        </p:nvGraphicFramePr>
        <p:xfrm>
          <a:off x="899592" y="2559675"/>
          <a:ext cx="8100900" cy="3749645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944216"/>
                <a:gridCol w="2016224"/>
                <a:gridCol w="4140460"/>
              </a:tblGrid>
              <a:tr h="573475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The original</a:t>
                      </a:r>
                      <a:r>
                        <a:rPr lang="fr-FR" sz="1600" baseline="0" dirty="0" smtClean="0"/>
                        <a:t> concept</a:t>
                      </a:r>
                      <a:br>
                        <a:rPr lang="fr-FR" sz="1600" baseline="0" dirty="0" smtClean="0"/>
                      </a:br>
                      <a:r>
                        <a:rPr lang="fr-FR" sz="1600" b="0" i="1" baseline="0" dirty="0" smtClean="0"/>
                        <a:t>(the bible)</a:t>
                      </a:r>
                      <a:endParaRPr lang="en-GB" sz="1600" b="0" i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Project</a:t>
                      </a:r>
                      <a:r>
                        <a:rPr lang="fr-FR" sz="1600" baseline="0" dirty="0" smtClean="0"/>
                        <a:t> Mandate</a:t>
                      </a:r>
                      <a:br>
                        <a:rPr lang="fr-FR" sz="1600" baseline="0" dirty="0" smtClean="0"/>
                      </a:br>
                      <a:r>
                        <a:rPr lang="fr-FR" sz="1600" b="0" i="1" baseline="0" dirty="0" smtClean="0"/>
                        <a:t>(public </a:t>
                      </a:r>
                      <a:r>
                        <a:rPr lang="fr-FR" sz="1600" b="0" i="1" baseline="0" dirty="0" err="1" smtClean="0"/>
                        <a:t>access</a:t>
                      </a:r>
                      <a:r>
                        <a:rPr lang="fr-FR" sz="1600" b="0" i="1" baseline="0" dirty="0" smtClean="0"/>
                        <a:t>)</a:t>
                      </a:r>
                      <a:endParaRPr lang="en-GB" sz="1600" b="0" i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Project </a:t>
                      </a:r>
                      <a:r>
                        <a:rPr lang="fr-FR" sz="1600" dirty="0" err="1" smtClean="0"/>
                        <a:t>Milestone</a:t>
                      </a:r>
                      <a:r>
                        <a:rPr lang="fr-FR" sz="1600" dirty="0" smtClean="0"/>
                        <a:t> Plan</a:t>
                      </a:r>
                      <a:br>
                        <a:rPr lang="fr-FR" sz="1600" dirty="0" smtClean="0"/>
                      </a:br>
                      <a:r>
                        <a:rPr lang="fr-FR" sz="1600" b="0" i="1" baseline="0" dirty="0" smtClean="0"/>
                        <a:t>(public </a:t>
                      </a:r>
                      <a:r>
                        <a:rPr lang="fr-FR" sz="1600" b="0" i="1" baseline="0" dirty="0" err="1" smtClean="0"/>
                        <a:t>access</a:t>
                      </a:r>
                      <a:r>
                        <a:rPr lang="fr-FR" sz="1600" b="0" i="1" baseline="0" dirty="0" smtClean="0"/>
                        <a:t>)</a:t>
                      </a:r>
                      <a:endParaRPr lang="en-GB" sz="16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80341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67114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hlinkClick r:id="rId2"/>
                        </a:rPr>
                        <a:t>www.gdpm.com</a:t>
                      </a:r>
                      <a:r>
                        <a:rPr lang="fr-FR" sz="1600" baseline="0" dirty="0" smtClean="0"/>
                        <a:t> </a:t>
                      </a:r>
                      <a:endParaRPr lang="en-GB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hlinkClick r:id="rId3"/>
                        </a:rPr>
                        <a:t>EDMS</a:t>
                      </a:r>
                      <a:r>
                        <a:rPr lang="en-US" sz="1600" baseline="0" dirty="0" smtClean="0">
                          <a:hlinkClick r:id="rId3"/>
                        </a:rPr>
                        <a:t> N° 1501494</a:t>
                      </a:r>
                      <a:endParaRPr lang="en-GB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5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hlinkClick r:id="rId4"/>
                        </a:rPr>
                        <a:t>EDMS N°1517380</a:t>
                      </a:r>
                      <a:endParaRPr lang="en-US" sz="1600" dirty="0" smtClean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6" name="Picture 2" descr="https://www.gdpm.com/pics/GDPM-Book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354" y="3221922"/>
            <a:ext cx="1755798" cy="2594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62725" y="3207323"/>
            <a:ext cx="1961303" cy="2624193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4938625" y="3207323"/>
            <a:ext cx="3917851" cy="2624193"/>
            <a:chOff x="6105506" y="1520966"/>
            <a:chExt cx="4716000" cy="3204000"/>
          </a:xfrm>
        </p:grpSpPr>
        <p:sp>
          <p:nvSpPr>
            <p:cNvPr id="9" name="Rectangle 8"/>
            <p:cNvSpPr/>
            <p:nvPr/>
          </p:nvSpPr>
          <p:spPr>
            <a:xfrm>
              <a:off x="6105506" y="1520966"/>
              <a:ext cx="4716000" cy="3204000"/>
            </a:xfrm>
            <a:prstGeom prst="rect">
              <a:avLst/>
            </a:prstGeom>
            <a:solidFill>
              <a:schemeClr val="bg1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110392" y="1538790"/>
              <a:ext cx="4706228" cy="31683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51398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finally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Managing &amp; reporting projects with 2x A4 docs</a:t>
            </a:r>
            <a:endParaRPr lang="en-US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611560" y="1124744"/>
            <a:ext cx="3708412" cy="3564396"/>
          </a:xfrm>
          <a:prstGeom prst="wedgeRoundRectCallout">
            <a:avLst>
              <a:gd name="adj1" fmla="val 54611"/>
              <a:gd name="adj2" fmla="val -17710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Hope you enjoyed!</a:t>
            </a:r>
          </a:p>
          <a:p>
            <a:pPr algn="ctr"/>
            <a:r>
              <a:rPr lang="en-US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Thank 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you for your </a:t>
            </a:r>
            <a:r>
              <a:rPr lang="en-US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attention !</a:t>
            </a:r>
            <a:endParaRPr lang="en-US" sz="4400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 Box 148"/>
          <p:cNvSpPr txBox="1">
            <a:spLocks noChangeArrowheads="1"/>
          </p:cNvSpPr>
          <p:nvPr/>
        </p:nvSpPr>
        <p:spPr bwMode="auto">
          <a:xfrm>
            <a:off x="2987825" y="6508576"/>
            <a:ext cx="6084676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 b="1" i="1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1400" b="1" i="1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1400" b="1" i="1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1400" b="1" i="1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1400" b="1" i="1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r" eaLnBrk="1" hangingPunct="1"/>
            <a:r>
              <a:rPr lang="en-US" altLang="en-US" sz="1100" b="0" i="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This presentation : </a:t>
            </a:r>
            <a:r>
              <a:rPr lang="en-US" altLang="en-US" sz="1100" b="0" i="0" dirty="0" smtClean="0">
                <a:solidFill>
                  <a:schemeClr val="tx2">
                    <a:lumMod val="75000"/>
                  </a:schemeClr>
                </a:solidFill>
                <a:latin typeface="+mj-lt"/>
                <a:hlinkClick r:id="rId3"/>
              </a:rPr>
              <a:t>EDMS N° 1687394</a:t>
            </a:r>
            <a:r>
              <a:rPr lang="en-US" altLang="en-US" sz="1100" b="0" i="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endParaRPr lang="en-US" altLang="en-US" sz="1100" b="0" i="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1960" y="1556792"/>
            <a:ext cx="2590300" cy="3950621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5544108" y="2672916"/>
            <a:ext cx="396044" cy="648072"/>
            <a:chOff x="8226406" y="4941168"/>
            <a:chExt cx="216024" cy="324036"/>
          </a:xfrm>
        </p:grpSpPr>
        <p:sp>
          <p:nvSpPr>
            <p:cNvPr id="9" name="Oval 8"/>
            <p:cNvSpPr/>
            <p:nvPr/>
          </p:nvSpPr>
          <p:spPr>
            <a:xfrm>
              <a:off x="8246045" y="4941168"/>
              <a:ext cx="178384" cy="32403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Arc 9"/>
            <p:cNvSpPr/>
            <p:nvPr/>
          </p:nvSpPr>
          <p:spPr>
            <a:xfrm>
              <a:off x="8226406" y="5085184"/>
              <a:ext cx="216024" cy="180020"/>
            </a:xfrm>
            <a:prstGeom prst="arc">
              <a:avLst>
                <a:gd name="adj1" fmla="val 13318577"/>
                <a:gd name="adj2" fmla="val 19028608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593638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148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Responsibility matrix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lvl="2"/>
            <a:r>
              <a:rPr lang="en-GB" dirty="0" smtClean="0"/>
              <a:t>Responsibility matrix: a real must to describe the manpower context of a milestone to achieve. Experience these cases: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Managing &amp; reporting projects with 2x A4 docs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2276872"/>
            <a:ext cx="6847707" cy="26433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2276872"/>
            <a:ext cx="6847707" cy="26433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584" y="2276872"/>
            <a:ext cx="6847707" cy="26433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584" y="2276872"/>
            <a:ext cx="6847707" cy="26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382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Communicating using milestone plan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Emailing people with a simple copy / paste*</a:t>
            </a:r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pPr lvl="5"/>
            <a:r>
              <a:rPr lang="en-GB" dirty="0" smtClean="0"/>
              <a:t>Using the milestone plan template provided: copy first line (actors), and paste it as a “picture enhanced metafile”</a:t>
            </a:r>
          </a:p>
          <a:p>
            <a:pPr lvl="5"/>
            <a:r>
              <a:rPr lang="en-GB" dirty="0" smtClean="0"/>
              <a:t>Repeat with interesting lines.</a:t>
            </a:r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Managing &amp; reporting projects with 2x A4 docs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628800"/>
            <a:ext cx="8639942" cy="2958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2127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 Plan supporting the milestone plan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Managing &amp; reporting projects with 2x A4 docs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728700"/>
            <a:ext cx="7956884" cy="5704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6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presentation motivation and purpose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Managing &amp; reporting projects with 2x A4 docs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927149"/>
            <a:ext cx="1113418" cy="1614500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1653022" y="836712"/>
            <a:ext cx="7167450" cy="1080120"/>
          </a:xfrm>
          <a:prstGeom prst="wedgeRoundRectCallout">
            <a:avLst>
              <a:gd name="adj1" fmla="val -52072"/>
              <a:gd name="adj2" fmla="val -23147"/>
              <a:gd name="adj3" fmla="val 16667"/>
            </a:avLst>
          </a:prstGeom>
          <a:solidFill>
            <a:schemeClr val="bg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Do you share easily the documents you create and use for managing your project with others?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2951820" y="4378322"/>
            <a:ext cx="4101702" cy="1858990"/>
          </a:xfrm>
          <a:prstGeom prst="wedgeRoundRectCallout">
            <a:avLst>
              <a:gd name="adj1" fmla="val 62397"/>
              <a:gd name="adj2" fmla="val -22728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This is covered by 2</a:t>
            </a:r>
            <a:r>
              <a:rPr lang="en-GB" sz="24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nd</a:t>
            </a:r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part of this presentation: “</a:t>
            </a:r>
            <a:r>
              <a:rPr lang="en-GB" sz="2400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Project Milestone Plan</a:t>
            </a:r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”.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2951820" y="2024844"/>
            <a:ext cx="5816224" cy="1123468"/>
          </a:xfrm>
          <a:prstGeom prst="wedgeRoundRectCallout">
            <a:avLst>
              <a:gd name="adj1" fmla="val -53833"/>
              <a:gd name="adj2" fmla="val 39912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No, they are too complex. People don’t see interest in them. Presenting status of the project only is not trivial !</a:t>
            </a:r>
          </a:p>
        </p:txBody>
      </p:sp>
      <p:sp>
        <p:nvSpPr>
          <p:cNvPr id="14" name="Rounded Rectangular Callout 13"/>
          <p:cNvSpPr/>
          <p:nvPr/>
        </p:nvSpPr>
        <p:spPr>
          <a:xfrm>
            <a:off x="2951820" y="3248980"/>
            <a:ext cx="5816224" cy="1033661"/>
          </a:xfrm>
          <a:prstGeom prst="wedgeRoundRectCallout">
            <a:avLst>
              <a:gd name="adj1" fmla="val -52755"/>
              <a:gd name="adj2" fmla="val -24341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GB" sz="24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I need a simple document I can share and people </a:t>
            </a:r>
            <a:r>
              <a:rPr lang="en-GB" sz="240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would </a:t>
            </a:r>
            <a:r>
              <a:rPr lang="en-GB" sz="24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easily </a:t>
            </a:r>
            <a:r>
              <a:rPr lang="en-GB" sz="240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understand.</a:t>
            </a:r>
            <a:endParaRPr lang="en-GB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8304" y="4104456"/>
            <a:ext cx="1776155" cy="27089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5305" y="2420888"/>
            <a:ext cx="1858503" cy="2901498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8244408" y="4905164"/>
            <a:ext cx="216024" cy="387199"/>
            <a:chOff x="8226406" y="4941168"/>
            <a:chExt cx="216024" cy="324036"/>
          </a:xfrm>
        </p:grpSpPr>
        <p:sp>
          <p:nvSpPr>
            <p:cNvPr id="16" name="Oval 15"/>
            <p:cNvSpPr/>
            <p:nvPr/>
          </p:nvSpPr>
          <p:spPr>
            <a:xfrm>
              <a:off x="8244408" y="4941168"/>
              <a:ext cx="180020" cy="32403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Arc 16"/>
            <p:cNvSpPr/>
            <p:nvPr/>
          </p:nvSpPr>
          <p:spPr>
            <a:xfrm>
              <a:off x="8226406" y="5085184"/>
              <a:ext cx="216024" cy="180020"/>
            </a:xfrm>
            <a:prstGeom prst="arc">
              <a:avLst>
                <a:gd name="adj1" fmla="val 13318577"/>
                <a:gd name="adj2" fmla="val 19028608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415801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Important note: give to Caesar…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23528" y="763551"/>
            <a:ext cx="8637446" cy="829245"/>
          </a:xfrm>
        </p:spPr>
        <p:txBody>
          <a:bodyPr/>
          <a:lstStyle/>
          <a:p>
            <a:r>
              <a:rPr lang="en-GB" dirty="0"/>
              <a:t>The proposed approach is based on </a:t>
            </a:r>
            <a:r>
              <a:rPr lang="en-GB" dirty="0" smtClean="0"/>
              <a:t>“Goal </a:t>
            </a:r>
            <a:r>
              <a:rPr lang="en-GB" dirty="0"/>
              <a:t>Directed Project </a:t>
            </a:r>
            <a:r>
              <a:rPr lang="en-GB" dirty="0" smtClean="0"/>
              <a:t>Management” </a:t>
            </a:r>
            <a:r>
              <a:rPr lang="en-GB" dirty="0"/>
              <a:t>concepts.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Managing &amp; reporting projects with 2x A4 docs</a:t>
            </a:r>
            <a:endParaRPr lang="en-US" dirty="0"/>
          </a:p>
        </p:txBody>
      </p:sp>
      <p:pic>
        <p:nvPicPr>
          <p:cNvPr id="5" name="Picture 2" descr="https://www.gdpm.com/pics/GDPM-Boo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1304" y="1340768"/>
            <a:ext cx="3565191" cy="5269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2"/>
          <p:cNvSpPr txBox="1">
            <a:spLocks/>
          </p:cNvSpPr>
          <p:nvPr/>
        </p:nvSpPr>
        <p:spPr>
          <a:xfrm>
            <a:off x="261785" y="1592796"/>
            <a:ext cx="4958287" cy="4608512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1400"/>
              </a:spcBef>
              <a:spcAft>
                <a:spcPct val="0"/>
              </a:spcAft>
              <a:buFont typeface="Arial" pitchFamily="34" charset="0"/>
              <a:buNone/>
              <a:defRPr sz="2600" b="1" kern="1200" cap="none" baseline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+mn-ea"/>
                <a:cs typeface="Tahoma" pitchFamily="34" charset="0"/>
              </a:defRPr>
            </a:lvl1pPr>
            <a:lvl2pPr marL="144000" indent="0" algn="just" rtl="0" eaLnBrk="1" fontAlgn="base" hangingPunct="1"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None/>
              <a:defRPr lang="en-US" sz="2400" b="1" kern="1200" baseline="0" noProof="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+mn-ea"/>
                <a:cs typeface="Tahoma" pitchFamily="34" charset="0"/>
              </a:defRPr>
            </a:lvl2pPr>
            <a:lvl3pPr marL="360000" indent="-216000" algn="just" rtl="0" eaLnBrk="1" fontAlgn="base" hangingPunct="1">
              <a:spcBef>
                <a:spcPts val="1000"/>
              </a:spcBef>
              <a:spcAft>
                <a:spcPct val="0"/>
              </a:spcAft>
              <a:buFont typeface="Wingdings" panose="05000000000000000000" pitchFamily="2" charset="2"/>
              <a:buChar char="§"/>
              <a:tabLst>
                <a:tab pos="91440" algn="l"/>
              </a:tabLst>
              <a:defRPr lang="en-US" sz="2400" b="1" kern="1200" baseline="0" noProof="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+mn-ea"/>
                <a:cs typeface="Tahoma" pitchFamily="34" charset="0"/>
              </a:defRPr>
            </a:lvl3pPr>
            <a:lvl4pPr marL="360000" indent="0" algn="just" rtl="0" eaLnBrk="1" fontAlgn="base" hangingPunct="1"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None/>
              <a:defRPr lang="en-US" sz="2400" b="1" kern="1200" noProof="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+mn-ea"/>
                <a:cs typeface="Tahoma" pitchFamily="34" charset="0"/>
              </a:defRPr>
            </a:lvl4pPr>
            <a:lvl5pPr marL="360000" indent="0" algn="just" rtl="0" eaLnBrk="1" fontAlgn="base" hangingPunct="1"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None/>
              <a:defRPr lang="en-US" sz="2400" b="1" kern="1200" noProof="0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ea typeface="+mn-ea"/>
                <a:cs typeface="Tahoma" pitchFamily="34" charset="0"/>
              </a:defRPr>
            </a:lvl5pPr>
            <a:lvl6pPr marL="648000" indent="-216000" algn="just" defTabSz="914400" rtl="0" eaLnBrk="1" latinLnBrk="0" hangingPunct="1">
              <a:spcBef>
                <a:spcPts val="600"/>
              </a:spcBef>
              <a:buFont typeface="Wingdings" panose="05000000000000000000" pitchFamily="2" charset="2"/>
              <a:buChar char="§"/>
              <a:defRPr lang="en-US" sz="2200" b="0" kern="1200" baseline="0" noProof="0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ea typeface="+mn-ea"/>
                <a:cs typeface="Tahoma" pitchFamily="34" charset="0"/>
              </a:defRPr>
            </a:lvl6pPr>
            <a:lvl7pPr marL="648000" marR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2200" b="0" kern="1200" noProof="0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648000" indent="0" algn="l" defTabSz="914400" rtl="0" eaLnBrk="1" latinLnBrk="0" hangingPunct="1">
              <a:spcBef>
                <a:spcPts val="300"/>
              </a:spcBef>
              <a:buFont typeface="Arial" pitchFamily="34" charset="0"/>
              <a:buNone/>
              <a:defRPr sz="2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64000" indent="-216000" algn="l" defTabSz="914400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en-GB" dirty="0" smtClean="0"/>
              <a:t>These concepts were developed more than 30 years ago (Norway).</a:t>
            </a:r>
          </a:p>
          <a:p>
            <a:pPr lvl="2"/>
            <a:r>
              <a:rPr lang="en-GB" dirty="0" smtClean="0"/>
              <a:t>Please </a:t>
            </a:r>
            <a:r>
              <a:rPr lang="en-GB" dirty="0"/>
              <a:t>read </a:t>
            </a:r>
            <a:r>
              <a:rPr lang="en-GB" u="sng" dirty="0"/>
              <a:t>this book</a:t>
            </a:r>
            <a:r>
              <a:rPr lang="en-GB" dirty="0"/>
              <a:t> if </a:t>
            </a:r>
            <a:r>
              <a:rPr lang="en-GB" dirty="0" smtClean="0"/>
              <a:t>interested, so that you get the correct foundations of the concepts.</a:t>
            </a:r>
            <a:endParaRPr lang="en-GB" dirty="0"/>
          </a:p>
          <a:p>
            <a:pPr lvl="2"/>
            <a:r>
              <a:rPr lang="en-GB" dirty="0"/>
              <a:t>What is proposed </a:t>
            </a:r>
            <a:r>
              <a:rPr lang="en-GB" dirty="0" smtClean="0"/>
              <a:t>in this </a:t>
            </a:r>
            <a:r>
              <a:rPr lang="en-GB" dirty="0" err="1" smtClean="0"/>
              <a:t>ppt</a:t>
            </a:r>
            <a:r>
              <a:rPr lang="en-GB" dirty="0" smtClean="0"/>
              <a:t> is</a:t>
            </a:r>
            <a:endParaRPr lang="en-GB" dirty="0"/>
          </a:p>
          <a:p>
            <a:pPr lvl="5"/>
            <a:r>
              <a:rPr lang="en-GB" dirty="0" smtClean="0"/>
              <a:t>Certainly </a:t>
            </a:r>
            <a:r>
              <a:rPr lang="en-GB" dirty="0"/>
              <a:t>not correct with regards to the </a:t>
            </a:r>
            <a:r>
              <a:rPr lang="en-GB" dirty="0" smtClean="0"/>
              <a:t>concepts, we accommodated.</a:t>
            </a:r>
          </a:p>
          <a:p>
            <a:pPr lvl="5"/>
            <a:r>
              <a:rPr lang="en-GB" dirty="0" smtClean="0"/>
              <a:t>Our implementation of the concepts through templates we created.</a:t>
            </a:r>
          </a:p>
        </p:txBody>
      </p:sp>
    </p:spTree>
    <p:extLst>
      <p:ext uri="{BB962C8B-B14F-4D97-AF65-F5344CB8AC3E}">
        <p14:creationId xmlns:p14="http://schemas.microsoft.com/office/powerpoint/2010/main" val="3132169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Step 0: How to recognize a project?, or…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31800" y="4113076"/>
            <a:ext cx="8532688" cy="1332148"/>
          </a:xfrm>
        </p:spPr>
        <p:txBody>
          <a:bodyPr/>
          <a:lstStyle/>
          <a:p>
            <a:r>
              <a:rPr lang="en-GB" sz="2800" dirty="0" smtClean="0">
                <a:solidFill>
                  <a:schemeClr val="accent3">
                    <a:lumMod val="50000"/>
                  </a:schemeClr>
                </a:solidFill>
              </a:rPr>
              <a:t>… what makes a task a project? and how to recognize it, to apply the adequate method.</a:t>
            </a:r>
            <a:endParaRPr lang="en-GB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Managing &amp; reporting projects with 2x A4 docs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56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Recognizing a project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23528" y="763551"/>
            <a:ext cx="8712968" cy="5623002"/>
          </a:xfrm>
        </p:spPr>
        <p:txBody>
          <a:bodyPr/>
          <a:lstStyle/>
          <a:p>
            <a:r>
              <a:rPr lang="en-US" dirty="0" smtClean="0"/>
              <a:t>How to recognize </a:t>
            </a:r>
            <a:r>
              <a:rPr lang="en-US" dirty="0"/>
              <a:t>a </a:t>
            </a:r>
            <a:r>
              <a:rPr lang="en-US" u="sng" dirty="0" smtClean="0"/>
              <a:t>project</a:t>
            </a:r>
            <a:r>
              <a:rPr lang="en-US" dirty="0" smtClean="0"/>
              <a:t>?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lvl="2"/>
            <a:r>
              <a:rPr lang="en-US" dirty="0" smtClean="0"/>
              <a:t>When </a:t>
            </a:r>
            <a:r>
              <a:rPr lang="en-US" u="sng" dirty="0" smtClean="0"/>
              <a:t>several entities (people) interact</a:t>
            </a:r>
            <a:r>
              <a:rPr lang="en-US" dirty="0" smtClean="0"/>
              <a:t> / impact each others.</a:t>
            </a:r>
          </a:p>
          <a:p>
            <a:pPr lvl="2"/>
            <a:r>
              <a:rPr lang="en-US" dirty="0" smtClean="0"/>
              <a:t>When manpower, budget &amp; time </a:t>
            </a:r>
            <a:r>
              <a:rPr lang="en-US" u="sng" dirty="0" smtClean="0"/>
              <a:t>constraints</a:t>
            </a:r>
            <a:r>
              <a:rPr lang="en-US" dirty="0" smtClean="0"/>
              <a:t> impact the work.</a:t>
            </a:r>
          </a:p>
          <a:p>
            <a:pPr lvl="2"/>
            <a:r>
              <a:rPr lang="en-US" dirty="0" smtClean="0"/>
              <a:t>When a </a:t>
            </a:r>
            <a:r>
              <a:rPr lang="en-US" u="sng" dirty="0" smtClean="0"/>
              <a:t>large or complex task</a:t>
            </a:r>
            <a:r>
              <a:rPr lang="en-US" dirty="0" smtClean="0"/>
              <a:t> is subdivided in linked </a:t>
            </a:r>
            <a:r>
              <a:rPr lang="en-US" u="sng" dirty="0" smtClean="0"/>
              <a:t>subtasks</a:t>
            </a:r>
            <a:r>
              <a:rPr lang="en-US" dirty="0" smtClean="0"/>
              <a:t>.</a:t>
            </a:r>
          </a:p>
          <a:p>
            <a:pPr marL="144000" lvl="2" indent="0">
              <a:buNone/>
            </a:pPr>
            <a:endParaRPr lang="en-US" dirty="0" smtClean="0"/>
          </a:p>
          <a:p>
            <a:pPr marL="144000" lvl="2" indent="0">
              <a:buNone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Personally, my main criteria is: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pPr lvl="2"/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</a:rPr>
              <a:t>When considering the task as a project makes life </a:t>
            </a:r>
            <a:r>
              <a:rPr lang="en-US" sz="2600" u="sng" dirty="0" smtClean="0">
                <a:solidFill>
                  <a:schemeClr val="accent3">
                    <a:lumMod val="50000"/>
                  </a:schemeClr>
                </a:solidFill>
              </a:rPr>
              <a:t>easier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</a:rPr>
              <a:t> to involved people, with </a:t>
            </a:r>
            <a:r>
              <a:rPr lang="en-US" sz="2600" u="sng" dirty="0" smtClean="0">
                <a:solidFill>
                  <a:schemeClr val="accent3">
                    <a:lumMod val="50000"/>
                  </a:schemeClr>
                </a:solidFill>
              </a:rPr>
              <a:t>limited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</a:rPr>
              <a:t> additional work (balance).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Managing &amp; reporting projects with 2x A4 docs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151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Step 1: Formalize the “project mandate”…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31800" y="4113076"/>
            <a:ext cx="8532688" cy="900100"/>
          </a:xfrm>
        </p:spPr>
        <p:txBody>
          <a:bodyPr/>
          <a:lstStyle/>
          <a:p>
            <a:r>
              <a:rPr lang="en-GB" sz="2800" dirty="0" smtClean="0">
                <a:solidFill>
                  <a:schemeClr val="accent3">
                    <a:lumMod val="50000"/>
                  </a:schemeClr>
                </a:solidFill>
              </a:rPr>
              <a:t>… creating a document which </a:t>
            </a:r>
            <a:r>
              <a:rPr lang="en-GB" sz="2800" u="sng" dirty="0" smtClean="0">
                <a:solidFill>
                  <a:schemeClr val="accent3">
                    <a:lumMod val="50000"/>
                  </a:schemeClr>
                </a:solidFill>
              </a:rPr>
              <a:t>must be:</a:t>
            </a:r>
            <a:r>
              <a:rPr lang="en-GB" sz="2800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en-GB" sz="28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GB" sz="2800" dirty="0" smtClean="0">
                <a:solidFill>
                  <a:schemeClr val="accent3">
                    <a:lumMod val="50000"/>
                  </a:schemeClr>
                </a:solidFill>
              </a:rPr>
              <a:t>[simple + </a:t>
            </a:r>
            <a:r>
              <a:rPr lang="en-GB" sz="2800" dirty="0">
                <a:solidFill>
                  <a:schemeClr val="accent3">
                    <a:lumMod val="50000"/>
                  </a:schemeClr>
                </a:solidFill>
              </a:rPr>
              <a:t>detailed </a:t>
            </a:r>
            <a:r>
              <a:rPr lang="en-GB" sz="2800" dirty="0" smtClean="0">
                <a:solidFill>
                  <a:schemeClr val="accent3">
                    <a:lumMod val="50000"/>
                  </a:schemeClr>
                </a:solidFill>
              </a:rPr>
              <a:t>+ </a:t>
            </a:r>
            <a:r>
              <a:rPr lang="en-GB" sz="2800" dirty="0">
                <a:solidFill>
                  <a:schemeClr val="accent3">
                    <a:lumMod val="50000"/>
                  </a:schemeClr>
                </a:solidFill>
              </a:rPr>
              <a:t>accessible </a:t>
            </a:r>
            <a:r>
              <a:rPr lang="en-GB" sz="2800" dirty="0" smtClean="0">
                <a:solidFill>
                  <a:schemeClr val="accent3">
                    <a:lumMod val="50000"/>
                  </a:schemeClr>
                </a:solidFill>
              </a:rPr>
              <a:t>+ extremely clear ]</a:t>
            </a:r>
            <a:endParaRPr lang="en-GB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Managing &amp; reporting projects with 2x A4 docs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27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Project Mandate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u="sng" dirty="0"/>
              <a:t>Goal</a:t>
            </a:r>
            <a:r>
              <a:rPr lang="en-GB" dirty="0"/>
              <a:t> of </a:t>
            </a:r>
            <a:r>
              <a:rPr lang="en-GB" dirty="0" smtClean="0"/>
              <a:t>a Project Mandate</a:t>
            </a:r>
          </a:p>
          <a:p>
            <a:pPr lvl="2"/>
            <a:r>
              <a:rPr lang="en-US" dirty="0" smtClean="0"/>
              <a:t>It </a:t>
            </a:r>
            <a:r>
              <a:rPr lang="en-US" dirty="0"/>
              <a:t>helps to understand the </a:t>
            </a:r>
            <a:r>
              <a:rPr lang="en-US" u="sng" dirty="0"/>
              <a:t>project </a:t>
            </a:r>
            <a:r>
              <a:rPr lang="en-US" u="sng" dirty="0" smtClean="0"/>
              <a:t>foundations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not losing its initial reason, why it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exists, the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pre-history /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current situation</a:t>
            </a:r>
            <a:r>
              <a:rPr lang="en-US" dirty="0"/>
              <a:t>.</a:t>
            </a:r>
          </a:p>
          <a:p>
            <a:pPr lvl="2"/>
            <a:r>
              <a:rPr lang="en-US" dirty="0" smtClean="0"/>
              <a:t>It defines the </a:t>
            </a:r>
            <a:r>
              <a:rPr lang="en-US" u="sng" dirty="0" smtClean="0"/>
              <a:t>true purpose</a:t>
            </a:r>
            <a:r>
              <a:rPr lang="en-US" dirty="0" smtClean="0"/>
              <a:t> </a:t>
            </a:r>
            <a:r>
              <a:rPr lang="en-US" dirty="0"/>
              <a:t>of the project,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which </a:t>
            </a:r>
            <a:r>
              <a:rPr lang="en-US" u="sng" dirty="0">
                <a:solidFill>
                  <a:schemeClr val="bg1">
                    <a:lumMod val="65000"/>
                  </a:schemeClr>
                </a:solidFill>
              </a:rPr>
              <a:t>stays unchanged during the project </a:t>
            </a:r>
            <a:r>
              <a:rPr lang="en-US" u="sng" dirty="0" smtClean="0">
                <a:solidFill>
                  <a:schemeClr val="bg1">
                    <a:lumMod val="65000"/>
                  </a:schemeClr>
                </a:solidFill>
              </a:rPr>
              <a:t>execution</a:t>
            </a:r>
            <a:r>
              <a:rPr lang="en-US" dirty="0" smtClean="0"/>
              <a:t>.</a:t>
            </a:r>
            <a:endParaRPr lang="en-US" dirty="0"/>
          </a:p>
          <a:p>
            <a:pPr lvl="2"/>
            <a:r>
              <a:rPr lang="en-US" dirty="0" smtClean="0"/>
              <a:t>It clarifies </a:t>
            </a:r>
            <a:r>
              <a:rPr lang="en-US" dirty="0"/>
              <a:t>the </a:t>
            </a:r>
            <a:r>
              <a:rPr lang="en-US" dirty="0" smtClean="0"/>
              <a:t>scope of the project, what </a:t>
            </a:r>
            <a:r>
              <a:rPr lang="en-US" dirty="0"/>
              <a:t>is included and excluded from </a:t>
            </a:r>
            <a:r>
              <a:rPr lang="en-US" dirty="0" smtClean="0"/>
              <a:t>it.</a:t>
            </a:r>
            <a:endParaRPr lang="en-US" dirty="0"/>
          </a:p>
          <a:p>
            <a:pPr lvl="2"/>
            <a:r>
              <a:rPr lang="en-US" dirty="0" smtClean="0"/>
              <a:t>It </a:t>
            </a:r>
            <a:r>
              <a:rPr lang="en-US" dirty="0"/>
              <a:t>clearly defines the limitations/constraints </a:t>
            </a:r>
            <a:r>
              <a:rPr lang="en-US" dirty="0" smtClean="0"/>
              <a:t>on </a:t>
            </a:r>
            <a:r>
              <a:rPr lang="en-US" dirty="0"/>
              <a:t>the project: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time, budget, acceptable actions or unacceptable solutions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.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Managing &amp; reporting projects with 2x A4 docs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218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newable energy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Renewable energy presentation</Template>
  <TotalTime>49395</TotalTime>
  <Words>2078</Words>
  <Application>Microsoft Office PowerPoint</Application>
  <PresentationFormat>On-screen Show (4:3)</PresentationFormat>
  <Paragraphs>228</Paragraphs>
  <Slides>36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4" baseType="lpstr">
      <vt:lpstr>Arial</vt:lpstr>
      <vt:lpstr>Arial Black</vt:lpstr>
      <vt:lpstr>Calibri</vt:lpstr>
      <vt:lpstr>Comic Sans MS</vt:lpstr>
      <vt:lpstr>Tahoma</vt:lpstr>
      <vt:lpstr>Verdana</vt:lpstr>
      <vt:lpstr>Wingdings</vt:lpstr>
      <vt:lpstr>Renewable energy presentation</vt:lpstr>
      <vt:lpstr>PowerPoint Presentation</vt:lpstr>
      <vt:lpstr>Managing and reporting on any project size using only two comprehensive A4 documents, based on Goal Directed Project Management concepts https://edms.cern.ch/document/1687394 </vt:lpstr>
      <vt:lpstr>This presentation motivation and purpose</vt:lpstr>
      <vt:lpstr>This presentation motivation and purpose</vt:lpstr>
      <vt:lpstr>Important note: give to Caesar…</vt:lpstr>
      <vt:lpstr>Step 0: How to recognize a project?, or…</vt:lpstr>
      <vt:lpstr>Recognizing a project</vt:lpstr>
      <vt:lpstr>Step 1: Formalize the “project mandate”… </vt:lpstr>
      <vt:lpstr>Project Mandate</vt:lpstr>
      <vt:lpstr>A project mandate: overview</vt:lpstr>
      <vt:lpstr>A project mandate, in details</vt:lpstr>
      <vt:lpstr>A project mandate, in details</vt:lpstr>
      <vt:lpstr>A project mandate</vt:lpstr>
      <vt:lpstr>Step 2: Following project status and reporting on it… </vt:lpstr>
      <vt:lpstr>« Standard » Project planning format</vt:lpstr>
      <vt:lpstr>Milestone Plan: overview</vt:lpstr>
      <vt:lpstr>Switching for Gantt view to milestone plan</vt:lpstr>
      <vt:lpstr>Switching for Gantt view to milestone plan</vt:lpstr>
      <vt:lpstr>Switching for Gantt view to milestone plan</vt:lpstr>
      <vt:lpstr>Switching for Gantt view to milestone plan</vt:lpstr>
      <vt:lpstr>Switching for Gantt view to milestone plan</vt:lpstr>
      <vt:lpstr>Switching for Gantt view to milestone plan</vt:lpstr>
      <vt:lpstr>Switching for Gantt view to milestone plan</vt:lpstr>
      <vt:lpstr>Switching for Gantt view to milestone plan</vt:lpstr>
      <vt:lpstr>Some real examples: try to evaluate project state in one glimpse.</vt:lpstr>
      <vt:lpstr>PowerPoint Presentation</vt:lpstr>
      <vt:lpstr>How to maintain and when to share the milestone plan?</vt:lpstr>
      <vt:lpstr>Maintaining the milestone plan</vt:lpstr>
      <vt:lpstr>Sharing the milestone plan</vt:lpstr>
      <vt:lpstr>Conclusion </vt:lpstr>
      <vt:lpstr>Conclusion</vt:lpstr>
      <vt:lpstr>And finally</vt:lpstr>
      <vt:lpstr>PowerPoint Presentation</vt:lpstr>
      <vt:lpstr>Responsibility matrix</vt:lpstr>
      <vt:lpstr>Communicating using milestone plan</vt:lpstr>
      <vt:lpstr>Activity Plan supporting the milestone plan</vt:lpstr>
    </vt:vector>
  </TitlesOfParts>
  <Company>CERN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 NAME</dc:title>
  <dc:creator>ythurel</dc:creator>
  <cp:lastModifiedBy>Yves Thurel</cp:lastModifiedBy>
  <cp:revision>5276</cp:revision>
  <cp:lastPrinted>2014-05-06T09:05:16Z</cp:lastPrinted>
  <dcterms:created xsi:type="dcterms:W3CDTF">2010-01-18T15:31:57Z</dcterms:created>
  <dcterms:modified xsi:type="dcterms:W3CDTF">2016-05-23T11:57:47Z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TC103807031033</vt:lpwstr>
  </property>
</Properties>
</file>