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800" r:id="rId2"/>
    <p:sldId id="257" r:id="rId3"/>
    <p:sldId id="284" r:id="rId4"/>
    <p:sldId id="814" r:id="rId5"/>
    <p:sldId id="285" r:id="rId6"/>
    <p:sldId id="292" r:id="rId7"/>
    <p:sldId id="293" r:id="rId8"/>
    <p:sldId id="809" r:id="rId9"/>
    <p:sldId id="810" r:id="rId10"/>
    <p:sldId id="812" r:id="rId11"/>
    <p:sldId id="811" r:id="rId12"/>
    <p:sldId id="813" r:id="rId13"/>
    <p:sldId id="551" r:id="rId14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00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712EF-2ED6-134D-BB35-C90DFA44E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3AF31-E94F-8F47-BE18-93AFAFB73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D7A2-CFBC-FB4A-9F92-9CA6D3B51704}" type="datetimeFigureOut">
              <a:rPr lang="es-ES" smtClean="0"/>
              <a:t>29/6/21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EE9C8-3FDF-5B46-8885-DA545C6F6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1A546-6019-DD41-8547-B57843C08E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061F1-EB2F-9F49-9AB3-8FF73D026A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825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29/6/21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6B34BF-5C19-42D4-BF39-1913EBE79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3" r="823" b="983"/>
          <a:stretch/>
        </p:blipFill>
        <p:spPr>
          <a:xfrm>
            <a:off x="5851" y="-39290"/>
            <a:ext cx="9260903" cy="5164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715" y="131153"/>
            <a:ext cx="5845215" cy="738461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00EEB0"/>
                </a:solidFill>
                <a:latin typeface="+mn-lt"/>
              </a:rPr>
              <a:t>Call for Beamline/Instrument</a:t>
            </a:r>
            <a:br>
              <a:rPr lang="en-US" sz="3000" b="1" i="1" dirty="0">
                <a:solidFill>
                  <a:srgbClr val="00EEB0"/>
                </a:solidFill>
                <a:latin typeface="+mn-lt"/>
              </a:rPr>
            </a:br>
            <a:r>
              <a:rPr lang="en-US" sz="3100" b="1" i="1" dirty="0">
                <a:solidFill>
                  <a:srgbClr val="00EEB0"/>
                </a:solidFill>
                <a:latin typeface="+mn-lt"/>
              </a:rPr>
              <a:t>Pre-Proposal (Concept-Proposal</a:t>
            </a:r>
            <a:r>
              <a:rPr lang="en-US" sz="3000" b="1" i="1" dirty="0">
                <a:solidFill>
                  <a:srgbClr val="00EEB0"/>
                </a:solidFill>
                <a:latin typeface="+mn-lt"/>
              </a:rPr>
              <a:t>) </a:t>
            </a:r>
            <a:endParaRPr lang="en-US" sz="2200" b="1" i="1" dirty="0">
              <a:solidFill>
                <a:srgbClr val="00EEB0"/>
              </a:solidFill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8E0CF-18C3-47A6-A6E3-ED70C948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45D0-0BB5-4A5E-8467-04161C469359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30451" y="1363497"/>
            <a:ext cx="2320170" cy="73846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</a:rPr>
              <a:t>Klaus </a:t>
            </a:r>
            <a:r>
              <a:rPr lang="en-US" sz="1500" b="1" i="1" dirty="0" err="1">
                <a:solidFill>
                  <a:schemeClr val="accent1">
                    <a:lumMod val="50000"/>
                  </a:schemeClr>
                </a:solidFill>
              </a:rPr>
              <a:t>Attenkofer</a:t>
            </a:r>
            <a:endParaRPr lang="en-US" sz="1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30-06-2021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5B4E3-B24F-4A33-AEEB-F3F8B17DADC6}"/>
              </a:ext>
            </a:extLst>
          </p:cNvPr>
          <p:cNvSpPr txBox="1"/>
          <p:nvPr/>
        </p:nvSpPr>
        <p:spPr>
          <a:xfrm>
            <a:off x="8394399" y="4947293"/>
            <a:ext cx="87235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i="1" dirty="0" err="1">
                <a:solidFill>
                  <a:schemeClr val="bg1">
                    <a:lumMod val="65000"/>
                  </a:schemeClr>
                </a:solidFill>
              </a:rPr>
              <a:t>Foto</a:t>
            </a:r>
            <a:r>
              <a:rPr lang="en-US" sz="825" i="1" dirty="0">
                <a:solidFill>
                  <a:schemeClr val="bg1">
                    <a:lumMod val="65000"/>
                  </a:schemeClr>
                </a:solidFill>
              </a:rPr>
              <a:t> Sergio Ruiz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5D3AA9-97C6-4B9D-97EB-C7C24CA10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" y="4582240"/>
            <a:ext cx="761832" cy="54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A2230-D88E-4DDC-939F-653DF3414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6" y="32611"/>
            <a:ext cx="699546" cy="359041"/>
          </a:xfrm>
          <a:prstGeom prst="rect">
            <a:avLst/>
          </a:prstGeom>
        </p:spPr>
      </p:pic>
      <p:pic>
        <p:nvPicPr>
          <p:cNvPr id="12" name="Picture 2" descr="ICTS Logo">
            <a:extLst>
              <a:ext uri="{FF2B5EF4-FFF2-40B4-BE49-F238E27FC236}">
                <a16:creationId xmlns:a16="http://schemas.microsoft.com/office/drawing/2014/main" id="{91274D65-4CF5-4098-B58D-62CF40EF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61" y="3418210"/>
            <a:ext cx="416139" cy="5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D010A-7E6F-466C-81ED-B6880BFA7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835" y="4489914"/>
            <a:ext cx="1577126" cy="438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D0F4F-695D-4ADC-B5EA-9170A5D61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456" y="3944867"/>
            <a:ext cx="1406506" cy="5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2021 Call: Who can contribute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F63A8-C1E9-DE40-9C1E-07696CFF8E07}"/>
              </a:ext>
            </a:extLst>
          </p:cNvPr>
          <p:cNvSpPr txBox="1"/>
          <p:nvPr/>
        </p:nvSpPr>
        <p:spPr>
          <a:xfrm>
            <a:off x="817824" y="749319"/>
            <a:ext cx="7508352" cy="34407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Any member of the community is encuouraged to participate on the call.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Spanish users of synchrotron sources.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and international users of synchrotron sources.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Spokesperson of the proposal has to be an employee of a Spanish institution (not ALBA).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0AE34-FE50-B044-80D2-F2AC090D2056}"/>
              </a:ext>
            </a:extLst>
          </p:cNvPr>
          <p:cNvSpPr txBox="1"/>
          <p:nvPr/>
        </p:nvSpPr>
        <p:spPr>
          <a:xfrm>
            <a:off x="2106592" y="14815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1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2021 Call: Time Lines and Deadlines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B792BA-1A7B-EF45-BC4F-BC87014B2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48724"/>
              </p:ext>
            </p:extLst>
          </p:nvPr>
        </p:nvGraphicFramePr>
        <p:xfrm>
          <a:off x="1514556" y="1334470"/>
          <a:ext cx="6400800" cy="2114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3430">
                  <a:extLst>
                    <a:ext uri="{9D8B030D-6E8A-4147-A177-3AD203B41FA5}">
                      <a16:colId xmlns:a16="http://schemas.microsoft.com/office/drawing/2014/main" val="342673625"/>
                    </a:ext>
                  </a:extLst>
                </a:gridCol>
                <a:gridCol w="2577370">
                  <a:extLst>
                    <a:ext uri="{9D8B030D-6E8A-4147-A177-3AD203B41FA5}">
                      <a16:colId xmlns:a16="http://schemas.microsoft.com/office/drawing/2014/main" val="1873387474"/>
                    </a:ext>
                  </a:extLst>
                </a:gridCol>
              </a:tblGrid>
              <a:tr h="352464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Call for beamline/instrument ideas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of July, 21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349856"/>
                  </a:ext>
                </a:extLst>
              </a:tr>
              <a:tr h="352464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Pre-Proposal deadline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COB 6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of September, 21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138630"/>
                  </a:ext>
                </a:extLst>
              </a:tr>
              <a:tr h="70492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Encouragement to full-proposal (including providing support team) 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End of September, 21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194812"/>
                  </a:ext>
                </a:extLst>
              </a:tr>
              <a:tr h="352464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Full-Proposal 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COB 6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of December, 21</a:t>
                      </a:r>
                      <a:endParaRPr lang="en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350430"/>
                  </a:ext>
                </a:extLst>
              </a:tr>
              <a:tr h="35246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Final decision for beamline 14 and 15</a:t>
                      </a:r>
                      <a:endParaRPr lang="en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Beginning of February 22</a:t>
                      </a:r>
                      <a:endParaRPr lang="en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89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7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2021 Call: Review Criteria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69AEB-78CB-024E-A31E-A7EA020AF99F}"/>
              </a:ext>
            </a:extLst>
          </p:cNvPr>
          <p:cNvSpPr txBox="1"/>
          <p:nvPr/>
        </p:nvSpPr>
        <p:spPr>
          <a:xfrm>
            <a:off x="1215342" y="1096564"/>
            <a:ext cx="4919240" cy="20401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73700-C887-384E-87A8-B8867224A179}"/>
              </a:ext>
            </a:extLst>
          </p:cNvPr>
          <p:cNvSpPr/>
          <p:nvPr/>
        </p:nvSpPr>
        <p:spPr>
          <a:xfrm>
            <a:off x="628650" y="916323"/>
            <a:ext cx="8144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criteria will be:</a:t>
            </a:r>
          </a:p>
          <a:p>
            <a:pPr marL="400050" indent="-400050">
              <a:buAutoNum type="romanLcParenBoth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beamline program benefit from ALBA II but also is usable at ALBA. </a:t>
            </a:r>
          </a:p>
          <a:p>
            <a:pPr marL="400050" indent="-400050">
              <a:buAutoNum type="romanLcParenBoth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instrument solve a scientific and a community need which is consistent with ALBA’s scientific branding. </a:t>
            </a:r>
          </a:p>
          <a:p>
            <a:pPr marL="400050" indent="-400050">
              <a:buAutoNum type="romanLcParenBoth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potential or existing community in Spain. </a:t>
            </a:r>
          </a:p>
          <a:p>
            <a:pPr marL="400050" indent="-400050">
              <a:buAutoNum type="romanLcParenBoth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instrument fits in the international competition. </a:t>
            </a:r>
          </a:p>
          <a:p>
            <a:pPr marL="400050" indent="-400050">
              <a:buAutoNum type="romanLcParenBoth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is the concept feasible and can be built with realistic resources.</a:t>
            </a:r>
            <a:r>
              <a:rPr lang="en-E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0887D-6C25-244D-9B2F-2E0C950CFD3A}"/>
              </a:ext>
            </a:extLst>
          </p:cNvPr>
          <p:cNvSpPr txBox="1"/>
          <p:nvPr/>
        </p:nvSpPr>
        <p:spPr>
          <a:xfrm>
            <a:off x="1111170" y="3854370"/>
            <a:ext cx="4502552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Not all criteria need to be fulfilled. </a:t>
            </a:r>
          </a:p>
        </p:txBody>
      </p:sp>
    </p:spTree>
    <p:extLst>
      <p:ext uri="{BB962C8B-B14F-4D97-AF65-F5344CB8AC3E}">
        <p14:creationId xmlns:p14="http://schemas.microsoft.com/office/powerpoint/2010/main" val="93730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6B34BF-5C19-42D4-BF39-1913EBE79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3"/>
          <a:stretch/>
        </p:blipFill>
        <p:spPr>
          <a:xfrm>
            <a:off x="80891" y="9397"/>
            <a:ext cx="927201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017" y="637954"/>
            <a:ext cx="3086100" cy="738461"/>
          </a:xfrm>
        </p:spPr>
        <p:txBody>
          <a:bodyPr>
            <a:noAutofit/>
          </a:bodyPr>
          <a:lstStyle/>
          <a:p>
            <a:pPr algn="l"/>
            <a:r>
              <a:rPr lang="en-US" sz="2400" i="1" dirty="0">
                <a:solidFill>
                  <a:schemeClr val="bg1"/>
                </a:solidFill>
              </a:rPr>
              <a:t>Thank you for the attention!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8E0CF-18C3-47A6-A6E3-ED70C948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45D0-0BB5-4A5E-8467-04161C469359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5B4E3-B24F-4A33-AEEB-F3F8B17DADC6}"/>
              </a:ext>
            </a:extLst>
          </p:cNvPr>
          <p:cNvSpPr txBox="1"/>
          <p:nvPr/>
        </p:nvSpPr>
        <p:spPr>
          <a:xfrm>
            <a:off x="8515351" y="4943003"/>
            <a:ext cx="87235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i="1" dirty="0" err="1">
                <a:solidFill>
                  <a:schemeClr val="bg1">
                    <a:lumMod val="65000"/>
                  </a:schemeClr>
                </a:solidFill>
              </a:rPr>
              <a:t>Foto</a:t>
            </a:r>
            <a:r>
              <a:rPr lang="en-US" sz="825" i="1" dirty="0">
                <a:solidFill>
                  <a:schemeClr val="bg1">
                    <a:lumMod val="65000"/>
                  </a:schemeClr>
                </a:solidFill>
              </a:rPr>
              <a:t> Sergio Ruiz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9B2629-AC57-1642-9C52-75C3B528117F}"/>
              </a:ext>
            </a:extLst>
          </p:cNvPr>
          <p:cNvSpPr txBox="1">
            <a:spLocks/>
          </p:cNvSpPr>
          <p:nvPr/>
        </p:nvSpPr>
        <p:spPr>
          <a:xfrm>
            <a:off x="4572000" y="1694222"/>
            <a:ext cx="3086100" cy="7384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l"/>
            <a:r>
              <a:rPr lang="en-GB" sz="2400" i="1" dirty="0">
                <a:solidFill>
                  <a:schemeClr val="bg1"/>
                </a:solidFill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67775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ALBA’s Mission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is currently providing </a:t>
            </a:r>
            <a:r>
              <a:rPr lang="en-GB" dirty="0"/>
              <a:t>robust highly productive user operation with a focus on:</a:t>
            </a:r>
          </a:p>
          <a:p>
            <a:pPr lvl="1"/>
            <a:r>
              <a:rPr lang="en-GB" dirty="0"/>
              <a:t>Health.</a:t>
            </a:r>
          </a:p>
          <a:p>
            <a:pPr lvl="1"/>
            <a:r>
              <a:rPr lang="en-GB" dirty="0"/>
              <a:t>Energy.</a:t>
            </a:r>
          </a:p>
          <a:p>
            <a:pPr lvl="1"/>
            <a:r>
              <a:rPr lang="en-GB" dirty="0"/>
              <a:t>Information technology.</a:t>
            </a:r>
          </a:p>
          <a:p>
            <a:r>
              <a:rPr lang="en-GB" dirty="0"/>
              <a:t>ALBA’s mission is to support all national and international user communities but specifically provide the full service package in the three focus areas:</a:t>
            </a:r>
          </a:p>
          <a:p>
            <a:pPr lvl="1"/>
            <a:r>
              <a:rPr lang="en-GB" dirty="0"/>
              <a:t>To provide all synchrotron characterization tools to study structure and electronic states and their roles in the functions of materials and devices.</a:t>
            </a:r>
          </a:p>
          <a:p>
            <a:pPr lvl="1"/>
            <a:r>
              <a:rPr lang="en-GB" dirty="0"/>
              <a:t>Add additional characterization tools (mainly microscopic tools like Electron Microscopy) to reach atomic and subatomic resolution or add additional contrast mechanisms.</a:t>
            </a:r>
          </a:p>
          <a:p>
            <a:pPr lvl="1"/>
            <a:r>
              <a:rPr lang="en-GB" dirty="0"/>
              <a:t>Provide all sample preparation and computational tools necessary to enable the user to answer key questions and grand challenges of the field.</a:t>
            </a:r>
          </a:p>
          <a:p>
            <a:pPr lvl="1"/>
            <a:r>
              <a:rPr lang="en-US" dirty="0"/>
              <a:t>And develop methodologies using multimodal approaches.</a:t>
            </a: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89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upgrade decision to a 4</a:t>
            </a:r>
            <a:r>
              <a:rPr lang="en-US" baseline="30000" dirty="0"/>
              <a:t>th</a:t>
            </a:r>
            <a:r>
              <a:rPr lang="en-US" dirty="0"/>
              <a:t> generation synchrotron was granted in December 2021; the goal of the upgrade 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Bringing all facilities of ALBA to a modern, state-of-the-art standard guaranteeing stable and effective operation for the next 20-25 years. </a:t>
            </a:r>
          </a:p>
          <a:p>
            <a:pPr lvl="1"/>
            <a:r>
              <a:rPr lang="en-GB" dirty="0"/>
              <a:t>Significantly strengthening the microscopic capabilities.</a:t>
            </a:r>
          </a:p>
          <a:p>
            <a:pPr lvl="1"/>
            <a:r>
              <a:rPr lang="en-GB" dirty="0"/>
              <a:t>Providing high throughput capabilities and integrating big data approaches in the research portfolio.</a:t>
            </a:r>
          </a:p>
          <a:p>
            <a:pPr lvl="1"/>
            <a:r>
              <a:rPr lang="en-GB" dirty="0"/>
              <a:t>Strengthening the operando and in-situ capabilities.</a:t>
            </a:r>
          </a:p>
          <a:p>
            <a:r>
              <a:rPr lang="en-GB" dirty="0"/>
              <a:t>Preliminary ALBA II timeline:</a:t>
            </a:r>
          </a:p>
          <a:p>
            <a:pPr lvl="1"/>
            <a:r>
              <a:rPr lang="en-GB" dirty="0"/>
              <a:t>Providing a scientific case and defining key parameters for the upgrade (including first additional instruments): January 2022.</a:t>
            </a:r>
          </a:p>
          <a:p>
            <a:pPr lvl="1"/>
            <a:r>
              <a:rPr lang="en-GB" dirty="0"/>
              <a:t>Preliminary design of accelerator complex and instrumentation: Mid 2022.</a:t>
            </a:r>
          </a:p>
          <a:p>
            <a:pPr lvl="1"/>
            <a:r>
              <a:rPr lang="en-GB" i="1" dirty="0">
                <a:highlight>
                  <a:srgbClr val="FFFF00"/>
                </a:highlight>
              </a:rPr>
              <a:t>Operation until 2028; large shutdown is currently planned for 2029 with commissioning and start of operation in 2030.</a:t>
            </a:r>
          </a:p>
          <a:p>
            <a:pPr marL="457200" lvl="1" indent="0">
              <a:buNone/>
            </a:pP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67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at a Glance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259D5-DDD1-2D4C-8F07-5222E08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32" y="862150"/>
            <a:ext cx="6599656" cy="3840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0F61C-217B-C44F-9FAA-964BB8AA6D02}"/>
              </a:ext>
            </a:extLst>
          </p:cNvPr>
          <p:cNvSpPr txBox="1"/>
          <p:nvPr/>
        </p:nvSpPr>
        <p:spPr>
          <a:xfrm>
            <a:off x="7460588" y="2138858"/>
            <a:ext cx="1322984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13 ID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BM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BC3CE-9E3A-6D41-8F48-D3F333BD5DA9}"/>
              </a:ext>
            </a:extLst>
          </p:cNvPr>
          <p:cNvSpPr txBox="1"/>
          <p:nvPr/>
        </p:nvSpPr>
        <p:spPr>
          <a:xfrm>
            <a:off x="6743635" y="3225252"/>
            <a:ext cx="2342606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2 Straights for RF</a:t>
            </a:r>
          </a:p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1 Straight for injection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F27AA-86D7-584F-9FEE-498FBF1941C1}"/>
              </a:ext>
            </a:extLst>
          </p:cNvPr>
          <p:cNvSpPr txBox="1"/>
          <p:nvPr/>
        </p:nvSpPr>
        <p:spPr>
          <a:xfrm>
            <a:off x="7258096" y="1188786"/>
            <a:ext cx="1828145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Beamlines at ALBA II: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6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Planning Process at a Glance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DB77-3CFF-C14F-B4CC-C5183DC398FF}"/>
              </a:ext>
            </a:extLst>
          </p:cNvPr>
          <p:cNvSpPr txBox="1"/>
          <p:nvPr/>
        </p:nvSpPr>
        <p:spPr>
          <a:xfrm>
            <a:off x="417681" y="1072776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The Section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F1498-DA28-734E-8D84-B0A7E5B07AA8}"/>
              </a:ext>
            </a:extLst>
          </p:cNvPr>
          <p:cNvSpPr txBox="1"/>
          <p:nvPr/>
        </p:nvSpPr>
        <p:spPr>
          <a:xfrm>
            <a:off x="3478056" y="1072776"/>
            <a:ext cx="2520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Workshops &amp;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Colloquium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86565-3D49-0A44-ABA9-06EEBA47663B}"/>
              </a:ext>
            </a:extLst>
          </p:cNvPr>
          <p:cNvSpPr txBox="1"/>
          <p:nvPr/>
        </p:nvSpPr>
        <p:spPr>
          <a:xfrm>
            <a:off x="6438921" y="1069670"/>
            <a:ext cx="2520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Call for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Instruments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16BB1-CC01-1149-BB8C-AE6C0253D67A}"/>
              </a:ext>
            </a:extLst>
          </p:cNvPr>
          <p:cNvSpPr txBox="1"/>
          <p:nvPr/>
        </p:nvSpPr>
        <p:spPr>
          <a:xfrm>
            <a:off x="417681" y="2178424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Mission verification.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Strategy review.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Gap Analysis.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Service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National user community representatives.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SAC expert.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8BFB-33E2-2F49-96CE-50D0C4B7E29A}"/>
              </a:ext>
            </a:extLst>
          </p:cNvPr>
          <p:cNvSpPr txBox="1"/>
          <p:nvPr/>
        </p:nvSpPr>
        <p:spPr>
          <a:xfrm>
            <a:off x="3478056" y="2141309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grand challenges.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needs.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Creating awareness in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Organizing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24F-9AFB-F84D-8883-D5122077D433}"/>
              </a:ext>
            </a:extLst>
          </p:cNvPr>
          <p:cNvSpPr txBox="1"/>
          <p:nvPr/>
        </p:nvSpPr>
        <p:spPr>
          <a:xfrm>
            <a:off x="6438921" y="2141309"/>
            <a:ext cx="2602442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instruments and services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rouping key-players around proposed instruments.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and international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</p:spTree>
    <p:extLst>
      <p:ext uri="{BB962C8B-B14F-4D97-AF65-F5344CB8AC3E}">
        <p14:creationId xmlns:p14="http://schemas.microsoft.com/office/powerpoint/2010/main" val="231757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9665"/>
            <a:ext cx="7070271" cy="994172"/>
          </a:xfrm>
        </p:spPr>
        <p:txBody>
          <a:bodyPr/>
          <a:lstStyle/>
          <a:p>
            <a:r>
              <a:rPr lang="en-US" dirty="0"/>
              <a:t>ALBA II process during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61" y="307213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ALBA II Colloquia</a:t>
            </a:r>
          </a:p>
          <a:p>
            <a:r>
              <a:rPr lang="en-US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/>
              <a:t>- 3 Section Reviews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307213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staff</a:t>
            </a:r>
          </a:p>
          <a:p>
            <a:r>
              <a:rPr lang="en-US" dirty="0">
                <a:solidFill>
                  <a:schemeClr val="accent2"/>
                </a:solidFill>
              </a:rPr>
              <a:t>PLANNED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ALBA II Day (30.6.21)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September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October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November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December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January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February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696754" y="3317320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6F01C-7618-D645-AB5D-8ABF731638B9}"/>
              </a:ext>
            </a:extLst>
          </p:cNvPr>
          <p:cNvSpPr txBox="1"/>
          <p:nvPr/>
        </p:nvSpPr>
        <p:spPr>
          <a:xfrm rot="16200000">
            <a:off x="-96511" y="25120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Materials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159513" y="630521"/>
            <a:ext cx="3714216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Workshops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PEEM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 (grand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II (current status)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III (NAPP and related techniques)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D4EAD-0C51-4D44-84C5-BA053D47498F}"/>
              </a:ext>
            </a:extLst>
          </p:cNvPr>
          <p:cNvSpPr txBox="1"/>
          <p:nvPr/>
        </p:nvSpPr>
        <p:spPr>
          <a:xfrm rot="16200000">
            <a:off x="486347" y="249894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Spintronics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FDFEA-BCB6-E747-8133-4F4777802126}"/>
              </a:ext>
            </a:extLst>
          </p:cNvPr>
          <p:cNvSpPr txBox="1"/>
          <p:nvPr/>
        </p:nvSpPr>
        <p:spPr>
          <a:xfrm rot="16200000">
            <a:off x="1004594" y="2660416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resolved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62FAC-97F1-E54B-8151-5C458939004A}"/>
              </a:ext>
            </a:extLst>
          </p:cNvPr>
          <p:cNvSpPr txBox="1"/>
          <p:nvPr/>
        </p:nvSpPr>
        <p:spPr>
          <a:xfrm rot="16200000">
            <a:off x="1271303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Macromolecular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stractural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9BEB3E-4F8F-C747-9660-12F71CF2B126}"/>
              </a:ext>
            </a:extLst>
          </p:cNvPr>
          <p:cNvSpPr txBox="1"/>
          <p:nvPr/>
        </p:nvSpPr>
        <p:spPr>
          <a:xfrm rot="16200000">
            <a:off x="4937114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 and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Material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Device</a:t>
            </a:r>
          </a:p>
          <a:p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34004-B97D-4242-A5E3-EB9821B4CCC8}"/>
              </a:ext>
            </a:extLst>
          </p:cNvPr>
          <p:cNvSpPr txBox="1"/>
          <p:nvPr/>
        </p:nvSpPr>
        <p:spPr>
          <a:xfrm rot="16200000">
            <a:off x="3716048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SructuralCellular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Tissue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EF75C-B654-6E44-94EF-106FE1EC4197}"/>
              </a:ext>
            </a:extLst>
          </p:cNvPr>
          <p:cNvSpPr txBox="1"/>
          <p:nvPr/>
        </p:nvSpPr>
        <p:spPr>
          <a:xfrm rot="16200000">
            <a:off x="4313074" y="2983043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Science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Chemistry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A0876-88F9-E24E-BD1A-1FEDDDD6E735}"/>
              </a:ext>
            </a:extLst>
          </p:cNvPr>
          <p:cNvSpPr txBox="1"/>
          <p:nvPr/>
        </p:nvSpPr>
        <p:spPr>
          <a:xfrm rot="16200000">
            <a:off x="5728993" y="26236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First version </a:t>
            </a:r>
            <a:b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of science case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ith gap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39AB6-D391-A94F-8C71-32A7138A6A9B}"/>
              </a:ext>
            </a:extLst>
          </p:cNvPr>
          <p:cNvSpPr txBox="1"/>
          <p:nvPr/>
        </p:nvSpPr>
        <p:spPr>
          <a:xfrm rot="16200000">
            <a:off x="-211263" y="4207273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7AE0D-7817-BC4F-9255-5796492F76DD}"/>
              </a:ext>
            </a:extLst>
          </p:cNvPr>
          <p:cNvSpPr txBox="1"/>
          <p:nvPr/>
        </p:nvSpPr>
        <p:spPr>
          <a:xfrm rot="16200000">
            <a:off x="608779" y="420552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presentation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call results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76D5B4-90AD-BF4B-A064-8C9521E529EC}"/>
              </a:ext>
            </a:extLst>
          </p:cNvPr>
          <p:cNvSpPr txBox="1"/>
          <p:nvPr/>
        </p:nvSpPr>
        <p:spPr>
          <a:xfrm rot="16200000">
            <a:off x="1638004" y="4101726"/>
            <a:ext cx="914400" cy="3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1943534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13ACB-D9C2-954C-A5AF-6E718B01EF2B}"/>
              </a:ext>
            </a:extLst>
          </p:cNvPr>
          <p:cNvSpPr txBox="1"/>
          <p:nvPr/>
        </p:nvSpPr>
        <p:spPr>
          <a:xfrm rot="16200000">
            <a:off x="3453243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4427240" y="41751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compatible with BL14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5444650" y="416075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 flipV="1">
            <a:off x="4084010" y="4710472"/>
            <a:ext cx="2423999" cy="8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25222" y="416075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3691BF6-570F-EC42-BCFF-1303BA332B9E}"/>
              </a:ext>
            </a:extLst>
          </p:cNvPr>
          <p:cNvCxnSpPr>
            <a:cxnSpLocks/>
          </p:cNvCxnSpPr>
          <p:nvPr/>
        </p:nvCxnSpPr>
        <p:spPr>
          <a:xfrm>
            <a:off x="5989147" y="3499534"/>
            <a:ext cx="743307" cy="6371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79567" y="3312787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324666" y="34969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Start of Beamline 14</a:t>
            </a:r>
          </a:p>
        </p:txBody>
      </p:sp>
    </p:spTree>
    <p:extLst>
      <p:ext uri="{BB962C8B-B14F-4D97-AF65-F5344CB8AC3E}">
        <p14:creationId xmlns:p14="http://schemas.microsoft.com/office/powerpoint/2010/main" val="24150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01" y="117516"/>
            <a:ext cx="7070271" cy="994172"/>
          </a:xfrm>
        </p:spPr>
        <p:txBody>
          <a:bodyPr/>
          <a:lstStyle/>
          <a:p>
            <a:r>
              <a:rPr lang="en-US" dirty="0"/>
              <a:t>ALBA II process during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671006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buFontTx/>
              <a:buChar char="-"/>
            </a:pPr>
            <a:r>
              <a:rPr lang="en-US" sz="1400" dirty="0"/>
              <a:t>ALBA II Colloquia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671006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  <a:endParaRPr lang="en-US" sz="1400" dirty="0"/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- 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March</a:t>
            </a:r>
            <a:endParaRPr lang="en-E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April</a:t>
            </a:r>
            <a:endParaRPr lang="en-E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May</a:t>
            </a:r>
            <a:endParaRPr lang="en-E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June</a:t>
            </a:r>
            <a:endParaRPr lang="en-E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July</a:t>
            </a:r>
            <a:endParaRPr lang="en-E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August</a:t>
            </a:r>
            <a:endParaRPr lang="en-E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September</a:t>
            </a:r>
            <a:endParaRPr lang="en-E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October</a:t>
            </a:r>
            <a:endParaRPr lang="en-E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November</a:t>
            </a:r>
            <a:endParaRPr lang="en-E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December</a:t>
            </a:r>
            <a:endParaRPr lang="en-ES" sz="1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823422" y="3285842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039330" y="437299"/>
            <a:ext cx="2720744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999873" y="3952203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3684407" y="4101699"/>
            <a:ext cx="914400" cy="5457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for ALBA II BLs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4236456" y="4157996"/>
            <a:ext cx="937440" cy="2985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>
            <a:off x="4828615" y="4709629"/>
            <a:ext cx="33853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38033" y="386530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94906" y="3696961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276095" y="38085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Definition of ALBA II BLs</a:t>
            </a:r>
            <a:endParaRPr lang="en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73F222-C5A0-41DF-9997-2E2B6B533397}"/>
              </a:ext>
            </a:extLst>
          </p:cNvPr>
          <p:cNvSpPr txBox="1"/>
          <p:nvPr/>
        </p:nvSpPr>
        <p:spPr>
          <a:xfrm rot="16200000">
            <a:off x="213491" y="3922271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BL concepts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ALBA) – 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# of them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A5064C-4A59-4631-9869-5C65ABD608A0}"/>
              </a:ext>
            </a:extLst>
          </p:cNvPr>
          <p:cNvSpPr txBox="1"/>
          <p:nvPr/>
        </p:nvSpPr>
        <p:spPr>
          <a:xfrm rot="16200000">
            <a:off x="2839481" y="413961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7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2021 Call: Deliverables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BCB661-9350-E245-ACD5-3756D72E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0" y="525424"/>
            <a:ext cx="5903900" cy="4679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2B5A9A-4CA6-4948-B2AA-8B656E5EE095}"/>
              </a:ext>
            </a:extLst>
          </p:cNvPr>
          <p:cNvSpPr txBox="1"/>
          <p:nvPr/>
        </p:nvSpPr>
        <p:spPr>
          <a:xfrm>
            <a:off x="5704797" y="824401"/>
            <a:ext cx="3437681" cy="22107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election of beamline 14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Selection of beamline 15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reating a “pool” of instrument and beamline ideas, which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are pre-reviewed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can be developed fast to full proposals.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r may motivate upgrade of exising BL.</a:t>
            </a:r>
            <a:endParaRPr lang="en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“Pool” will be added to selected results of second call following in 2022.</a:t>
            </a: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48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2021 Call: The Process</a:t>
            </a:r>
            <a:br>
              <a:rPr lang="en-US" dirty="0"/>
            </a:br>
            <a:r>
              <a:rPr lang="en-US" dirty="0"/>
              <a:t>(see also breakout sessions)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29/6/21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F63A8-C1E9-DE40-9C1E-07696CFF8E07}"/>
              </a:ext>
            </a:extLst>
          </p:cNvPr>
          <p:cNvSpPr txBox="1"/>
          <p:nvPr/>
        </p:nvSpPr>
        <p:spPr>
          <a:xfrm>
            <a:off x="817824" y="309481"/>
            <a:ext cx="7508352" cy="34407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Pre-proposal call: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imple PPT-template with information about proposers, and 11 simple questions.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Information needed: field of research, technique(s) provided, basic beam parameters, which grand challenge is addressing the beamline, and potential user community.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re-proposals will be reviewed by Proposal Committee (international experts, SAC members, ALBA management members); selected number of proposals (either full or parts) (3-4) will be encouraged for full proposal submission.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Full proposal: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nly selected proposals will be developed to full proposals.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roposer team will be supported by ALBA expert team.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Full proposal will include science case,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cost, impact- and risk analysis based on a first preliminary design including a first budget estimation.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Proposal Committee will suggest beamline 14 and 15.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Final decision by ALBA management is expected in January 2022 (after SAC).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0AE34-FE50-B044-80D2-F2AC090D2056}"/>
              </a:ext>
            </a:extLst>
          </p:cNvPr>
          <p:cNvSpPr txBox="1"/>
          <p:nvPr/>
        </p:nvSpPr>
        <p:spPr>
          <a:xfrm>
            <a:off x="2106592" y="14815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11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13772</TotalTime>
  <Words>1172</Words>
  <Application>Microsoft Macintosh PowerPoint</Application>
  <PresentationFormat>On-screen Show (16:9)</PresentationFormat>
  <Paragraphs>223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Tema de Office</vt:lpstr>
      <vt:lpstr>Call for Beamline/Instrument Pre-Proposal (Concept-Proposal) </vt:lpstr>
      <vt:lpstr>The Context: ALBA’s Mission </vt:lpstr>
      <vt:lpstr>The Context: ALBA II </vt:lpstr>
      <vt:lpstr>The Context: ALBA II at a Glance </vt:lpstr>
      <vt:lpstr>The Planning Process at a Glance</vt:lpstr>
      <vt:lpstr>ALBA II process during 2021</vt:lpstr>
      <vt:lpstr>ALBA II process during 2022</vt:lpstr>
      <vt:lpstr>The 2021 Call: Deliverables</vt:lpstr>
      <vt:lpstr>The 2021 Call: The Process (see also breakout sessions)</vt:lpstr>
      <vt:lpstr>The 2021 Call: Who can contribute</vt:lpstr>
      <vt:lpstr>The 2021 Call: Time Lines and Deadlines</vt:lpstr>
      <vt:lpstr>The 2021 Call: Review Criteria</vt:lpstr>
      <vt:lpstr>Thank you for the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Attenkofer, Klaus</cp:lastModifiedBy>
  <cp:revision>225</cp:revision>
  <cp:lastPrinted>2021-05-13T08:55:33Z</cp:lastPrinted>
  <dcterms:created xsi:type="dcterms:W3CDTF">2015-04-21T23:16:41Z</dcterms:created>
  <dcterms:modified xsi:type="dcterms:W3CDTF">2021-06-29T15:11:00Z</dcterms:modified>
</cp:coreProperties>
</file>