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56" r:id="rId2"/>
    <p:sldId id="800" r:id="rId3"/>
    <p:sldId id="802" r:id="rId4"/>
    <p:sldId id="806" r:id="rId5"/>
    <p:sldId id="265" r:id="rId6"/>
    <p:sldId id="520" r:id="rId7"/>
    <p:sldId id="807" r:id="rId8"/>
    <p:sldId id="299" r:id="rId9"/>
    <p:sldId id="798" r:id="rId10"/>
    <p:sldId id="808" r:id="rId11"/>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D76"/>
    <a:srgbClr val="5E6C7F"/>
    <a:srgbClr val="B035B0"/>
    <a:srgbClr val="8C2A8B"/>
    <a:srgbClr val="A043E8"/>
    <a:srgbClr val="122D4F"/>
    <a:srgbClr val="88A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7" autoAdjust="0"/>
    <p:restoredTop sz="89481"/>
  </p:normalViewPr>
  <p:slideViewPr>
    <p:cSldViewPr snapToGrid="0">
      <p:cViewPr varScale="1">
        <p:scale>
          <a:sx n="156" d="100"/>
          <a:sy n="156" d="100"/>
        </p:scale>
        <p:origin x="1072"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9712EF-2ED6-134D-BB35-C90DFA44E6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a:extLst>
              <a:ext uri="{FF2B5EF4-FFF2-40B4-BE49-F238E27FC236}">
                <a16:creationId xmlns:a16="http://schemas.microsoft.com/office/drawing/2014/main" id="{1393AF31-E94F-8F47-BE18-93AFAFB73C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6DD7A2-CFBC-FB4A-9F92-9CA6D3B51704}" type="datetimeFigureOut">
              <a:rPr lang="es-ES" smtClean="0"/>
              <a:t>30/6/21</a:t>
            </a:fld>
            <a:endParaRPr lang="es-ES"/>
          </a:p>
        </p:txBody>
      </p:sp>
      <p:sp>
        <p:nvSpPr>
          <p:cNvPr id="4" name="Footer Placeholder 3">
            <a:extLst>
              <a:ext uri="{FF2B5EF4-FFF2-40B4-BE49-F238E27FC236}">
                <a16:creationId xmlns:a16="http://schemas.microsoft.com/office/drawing/2014/main" id="{4D3EE9C8-3FDF-5B46-8885-DA545C6F6B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a:extLst>
              <a:ext uri="{FF2B5EF4-FFF2-40B4-BE49-F238E27FC236}">
                <a16:creationId xmlns:a16="http://schemas.microsoft.com/office/drawing/2014/main" id="{2CF1A546-6019-DD41-8547-B57843C08E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3061F1-EB2F-9F49-9AB3-8FF73D026AF1}" type="slidenum">
              <a:rPr lang="es-ES" smtClean="0"/>
              <a:t>‹#›</a:t>
            </a:fld>
            <a:endParaRPr lang="es-ES"/>
          </a:p>
        </p:txBody>
      </p:sp>
    </p:spTree>
    <p:extLst>
      <p:ext uri="{BB962C8B-B14F-4D97-AF65-F5344CB8AC3E}">
        <p14:creationId xmlns:p14="http://schemas.microsoft.com/office/powerpoint/2010/main" val="36138251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95C8A-C15C-4AA6-95E1-00EBA5A9A15A}" type="datetimeFigureOut">
              <a:rPr lang="es-ES" smtClean="0"/>
              <a:t>30/6/21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813DD-DAAB-4354-8C0C-BEFED41B76FD}" type="slidenum">
              <a:rPr lang="es-ES" smtClean="0"/>
              <a:t>‹#›</a:t>
            </a:fld>
            <a:endParaRPr lang="es-ES"/>
          </a:p>
        </p:txBody>
      </p:sp>
    </p:spTree>
    <p:extLst>
      <p:ext uri="{BB962C8B-B14F-4D97-AF65-F5344CB8AC3E}">
        <p14:creationId xmlns:p14="http://schemas.microsoft.com/office/powerpoint/2010/main" val="38384208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4813DD-DAAB-4354-8C0C-BEFED41B76FD}" type="slidenum">
              <a:rPr lang="es-ES" smtClean="0"/>
              <a:t>1</a:t>
            </a:fld>
            <a:endParaRPr lang="es-ES"/>
          </a:p>
        </p:txBody>
      </p:sp>
    </p:spTree>
    <p:extLst>
      <p:ext uri="{BB962C8B-B14F-4D97-AF65-F5344CB8AC3E}">
        <p14:creationId xmlns:p14="http://schemas.microsoft.com/office/powerpoint/2010/main" val="3429228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4813DD-DAAB-4354-8C0C-BEFED41B76FD}" type="slidenum">
              <a:rPr lang="es-ES" smtClean="0"/>
              <a:t>10</a:t>
            </a:fld>
            <a:endParaRPr lang="es-ES"/>
          </a:p>
        </p:txBody>
      </p:sp>
    </p:spTree>
    <p:extLst>
      <p:ext uri="{BB962C8B-B14F-4D97-AF65-F5344CB8AC3E}">
        <p14:creationId xmlns:p14="http://schemas.microsoft.com/office/powerpoint/2010/main" val="57307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as many slides as you have topics within the branding area:</a:t>
            </a:r>
          </a:p>
          <a:p>
            <a:r>
              <a:rPr lang="en-US"/>
              <a:t>For example material sciences: Catalysis and Batteries </a:t>
            </a:r>
          </a:p>
          <a:p>
            <a:r>
              <a:rPr lang="en-US"/>
              <a:t>Don’t forget the TEM resources to be.</a:t>
            </a:r>
          </a:p>
        </p:txBody>
      </p:sp>
      <p:sp>
        <p:nvSpPr>
          <p:cNvPr id="4" name="Slide Number Placeholder 3"/>
          <p:cNvSpPr>
            <a:spLocks noGrp="1"/>
          </p:cNvSpPr>
          <p:nvPr>
            <p:ph type="sldNum" sz="quarter" idx="10"/>
          </p:nvPr>
        </p:nvSpPr>
        <p:spPr/>
        <p:txBody>
          <a:bodyPr/>
          <a:lstStyle/>
          <a:p>
            <a:fld id="{AF4813DD-DAAB-4354-8C0C-BEFED41B76FD}" type="slidenum">
              <a:rPr lang="es-ES" smtClean="0"/>
              <a:t>2</a:t>
            </a:fld>
            <a:endParaRPr lang="es-ES"/>
          </a:p>
        </p:txBody>
      </p:sp>
    </p:spTree>
    <p:extLst>
      <p:ext uri="{BB962C8B-B14F-4D97-AF65-F5344CB8AC3E}">
        <p14:creationId xmlns:p14="http://schemas.microsoft.com/office/powerpoint/2010/main" val="1639898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would be great if you can create. I suggest that you make a first go and we can iterate next week together.</a:t>
            </a:r>
          </a:p>
          <a:p>
            <a:endParaRPr lang="en-US"/>
          </a:p>
          <a:p>
            <a:r>
              <a:rPr lang="en-US"/>
              <a:t>Perhaps this will be the last slide which you should make.</a:t>
            </a:r>
          </a:p>
        </p:txBody>
      </p:sp>
      <p:sp>
        <p:nvSpPr>
          <p:cNvPr id="4" name="Slide Number Placeholder 3"/>
          <p:cNvSpPr>
            <a:spLocks noGrp="1"/>
          </p:cNvSpPr>
          <p:nvPr>
            <p:ph type="sldNum" sz="quarter" idx="10"/>
          </p:nvPr>
        </p:nvSpPr>
        <p:spPr/>
        <p:txBody>
          <a:bodyPr/>
          <a:lstStyle/>
          <a:p>
            <a:fld id="{AF4813DD-DAAB-4354-8C0C-BEFED41B76FD}" type="slidenum">
              <a:rPr lang="es-ES" smtClean="0"/>
              <a:t>3</a:t>
            </a:fld>
            <a:endParaRPr lang="es-ES"/>
          </a:p>
        </p:txBody>
      </p:sp>
    </p:spTree>
    <p:extLst>
      <p:ext uri="{BB962C8B-B14F-4D97-AF65-F5344CB8AC3E}">
        <p14:creationId xmlns:p14="http://schemas.microsoft.com/office/powerpoint/2010/main" val="341540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Make here a diagram in which all instruments and resources appear.</a:t>
            </a:r>
          </a:p>
          <a:p>
            <a:endParaRPr lang="en-ES" dirty="0"/>
          </a:p>
          <a:p>
            <a:r>
              <a:rPr lang="en-ES" dirty="0"/>
              <a:t>I can see here in general the difference between assemble averaging techniques with microscopic onece.</a:t>
            </a:r>
          </a:p>
          <a:p>
            <a:r>
              <a:rPr lang="en-ES" dirty="0"/>
              <a:t>I would leave in a first iteration the correlations (errors) out. We may want to work these out in discussion.</a:t>
            </a:r>
          </a:p>
          <a:p>
            <a:r>
              <a:rPr lang="en-ES" dirty="0"/>
              <a:t>In the boxes you should indicate the role of each instrument. </a:t>
            </a:r>
            <a:r>
              <a:rPr lang="en-GB" dirty="0"/>
              <a:t>T</a:t>
            </a:r>
            <a:r>
              <a:rPr lang="en-ES" dirty="0"/>
              <a:t>his could be done a bid better.</a:t>
            </a:r>
          </a:p>
          <a:p>
            <a:endParaRPr lang="en-ES" dirty="0"/>
          </a:p>
          <a:p>
            <a:r>
              <a:rPr lang="en-ES" dirty="0"/>
              <a:t>The text should give you the key messages perhaps already a message what you may want to correct. But this message should be very carefully worded.</a:t>
            </a:r>
          </a:p>
          <a:p>
            <a:endParaRPr lang="en-ES" dirty="0"/>
          </a:p>
          <a:p>
            <a:endParaRPr lang="en-ES" dirty="0"/>
          </a:p>
        </p:txBody>
      </p:sp>
      <p:sp>
        <p:nvSpPr>
          <p:cNvPr id="4" name="Slide Number Placeholder 3"/>
          <p:cNvSpPr>
            <a:spLocks noGrp="1"/>
          </p:cNvSpPr>
          <p:nvPr>
            <p:ph type="sldNum" sz="quarter" idx="5"/>
          </p:nvPr>
        </p:nvSpPr>
        <p:spPr/>
        <p:txBody>
          <a:bodyPr/>
          <a:lstStyle/>
          <a:p>
            <a:fld id="{AF4813DD-DAAB-4354-8C0C-BEFED41B76FD}" type="slidenum">
              <a:rPr lang="es-ES" smtClean="0"/>
              <a:t>4</a:t>
            </a:fld>
            <a:endParaRPr lang="es-ES"/>
          </a:p>
        </p:txBody>
      </p:sp>
    </p:spTree>
    <p:extLst>
      <p:ext uri="{BB962C8B-B14F-4D97-AF65-F5344CB8AC3E}">
        <p14:creationId xmlns:p14="http://schemas.microsoft.com/office/powerpoint/2010/main" val="227486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slide which needs to be made for all areas. So you will need one for catalysis and one for batteries.</a:t>
            </a:r>
          </a:p>
          <a:p>
            <a:endParaRPr lang="en-US" dirty="0"/>
          </a:p>
          <a:p>
            <a:r>
              <a:rPr lang="en-US" dirty="0"/>
              <a:t>You can think in a way that you need first to define a few main trusts where each trust corresponds to a specific grand challenge of the field. For example catalysis: 1.)  catalyst-substrate interaction  2.) combinatorial optimization of catalysts. 3.) design of highly selective catalysts. 4.)rational design of single atom catalysts. You could use for each challenge an own color and indicate the importance of the instruments by width. It would be important to understand how much of these activities are based on fully onsite users and how much (especially high throughput) would benefit from local sample prep so that the experiments can be done remotely. </a:t>
            </a:r>
          </a:p>
          <a:p>
            <a:endParaRPr lang="en-US" dirty="0"/>
          </a:p>
          <a:p>
            <a:r>
              <a:rPr lang="en-US" dirty="0"/>
              <a:t>This slide can also indicate external dependencies like databases which are hosted by others like the Battery 2030+ </a:t>
            </a:r>
          </a:p>
          <a:p>
            <a:endParaRPr lang="en-US" dirty="0"/>
          </a:p>
          <a:p>
            <a:r>
              <a:rPr lang="en-US" dirty="0"/>
              <a:t>In other words, this slide can have lots of content or nearly nothing. This depends how far you are with you review planning.</a:t>
            </a:r>
          </a:p>
          <a:p>
            <a:endParaRPr lang="x-none"/>
          </a:p>
        </p:txBody>
      </p:sp>
      <p:sp>
        <p:nvSpPr>
          <p:cNvPr id="4" name="Slide Number Placeholder 3"/>
          <p:cNvSpPr>
            <a:spLocks noGrp="1"/>
          </p:cNvSpPr>
          <p:nvPr>
            <p:ph type="sldNum" sz="quarter" idx="5"/>
          </p:nvPr>
        </p:nvSpPr>
        <p:spPr/>
        <p:txBody>
          <a:bodyPr/>
          <a:lstStyle/>
          <a:p>
            <a:fld id="{AF4813DD-DAAB-4354-8C0C-BEFED41B76FD}" type="slidenum">
              <a:rPr lang="es-ES" smtClean="0"/>
              <a:t>5</a:t>
            </a:fld>
            <a:endParaRPr lang="es-ES"/>
          </a:p>
        </p:txBody>
      </p:sp>
    </p:spTree>
    <p:extLst>
      <p:ext uri="{BB962C8B-B14F-4D97-AF65-F5344CB8AC3E}">
        <p14:creationId xmlns:p14="http://schemas.microsoft.com/office/powerpoint/2010/main" val="157512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Here I would make one example in which I show how a collaboration/IHR has alread. pushed in a direction and it is showing how things can work together. In this case you have 2 slides. In no cases longer.</a:t>
            </a:r>
          </a:p>
          <a:p>
            <a:endParaRPr lang="en-US" dirty="0"/>
          </a:p>
        </p:txBody>
      </p:sp>
      <p:sp>
        <p:nvSpPr>
          <p:cNvPr id="4" name="Slide Number Placeholder 3"/>
          <p:cNvSpPr>
            <a:spLocks noGrp="1"/>
          </p:cNvSpPr>
          <p:nvPr>
            <p:ph type="sldNum" sz="quarter" idx="5"/>
          </p:nvPr>
        </p:nvSpPr>
        <p:spPr/>
        <p:txBody>
          <a:bodyPr/>
          <a:lstStyle/>
          <a:p>
            <a:fld id="{AF4813DD-DAAB-4354-8C0C-BEFED41B76FD}" type="slidenum">
              <a:rPr lang="es-ES" smtClean="0"/>
              <a:t>6</a:t>
            </a:fld>
            <a:endParaRPr lang="es-ES"/>
          </a:p>
        </p:txBody>
      </p:sp>
    </p:spTree>
    <p:extLst>
      <p:ext uri="{BB962C8B-B14F-4D97-AF65-F5344CB8AC3E}">
        <p14:creationId xmlns:p14="http://schemas.microsoft.com/office/powerpoint/2010/main" val="65009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great if you can conclude this with a slide which graphically explains what is your branding and how the different tools contribute to this.</a:t>
            </a:r>
          </a:p>
          <a:p>
            <a:endParaRPr lang="en-US" baseline="0" dirty="0"/>
          </a:p>
          <a:p>
            <a:r>
              <a:rPr lang="en-US" baseline="0" dirty="0"/>
              <a:t>This is a very difficult slide but I think you really know what you want to say if you can make this one.</a:t>
            </a:r>
          </a:p>
          <a:p>
            <a:endParaRPr lang="en-US" dirty="0"/>
          </a:p>
        </p:txBody>
      </p:sp>
      <p:sp>
        <p:nvSpPr>
          <p:cNvPr id="4" name="Slide Number Placeholder 3"/>
          <p:cNvSpPr>
            <a:spLocks noGrp="1"/>
          </p:cNvSpPr>
          <p:nvPr>
            <p:ph type="sldNum" sz="quarter" idx="10"/>
          </p:nvPr>
        </p:nvSpPr>
        <p:spPr/>
        <p:txBody>
          <a:bodyPr/>
          <a:lstStyle/>
          <a:p>
            <a:fld id="{AF4813DD-DAAB-4354-8C0C-BEFED41B76FD}" type="slidenum">
              <a:rPr lang="es-ES" smtClean="0"/>
              <a:t>7</a:t>
            </a:fld>
            <a:endParaRPr lang="es-ES"/>
          </a:p>
        </p:txBody>
      </p:sp>
    </p:spTree>
    <p:extLst>
      <p:ext uri="{BB962C8B-B14F-4D97-AF65-F5344CB8AC3E}">
        <p14:creationId xmlns:p14="http://schemas.microsoft.com/office/powerpoint/2010/main" val="427763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a:t>Here one shou</a:t>
            </a:r>
            <a:r>
              <a:rPr lang="en-GB" err="1"/>
              <a:t>ld</a:t>
            </a:r>
            <a:r>
              <a:rPr lang="en-ES"/>
              <a:t> say something about strategig partnerships and what you do now and could be done with partnerships (like the battery lab).</a:t>
            </a:r>
          </a:p>
        </p:txBody>
      </p:sp>
      <p:sp>
        <p:nvSpPr>
          <p:cNvPr id="4" name="Slide Number Placeholder 3"/>
          <p:cNvSpPr>
            <a:spLocks noGrp="1"/>
          </p:cNvSpPr>
          <p:nvPr>
            <p:ph type="sldNum" sz="quarter" idx="5"/>
          </p:nvPr>
        </p:nvSpPr>
        <p:spPr/>
        <p:txBody>
          <a:bodyPr/>
          <a:lstStyle/>
          <a:p>
            <a:fld id="{AF4813DD-DAAB-4354-8C0C-BEFED41B76FD}" type="slidenum">
              <a:rPr lang="es-ES" smtClean="0"/>
              <a:t>8</a:t>
            </a:fld>
            <a:endParaRPr lang="es-ES"/>
          </a:p>
        </p:txBody>
      </p:sp>
    </p:spTree>
    <p:extLst>
      <p:ext uri="{BB962C8B-B14F-4D97-AF65-F5344CB8AC3E}">
        <p14:creationId xmlns:p14="http://schemas.microsoft.com/office/powerpoint/2010/main" val="3896754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a:t>I would follow this concept for the summarry: Blue box all core instruments which you think you will need (indicate to be approved if not yet in the process of being built). Red boxes are services for which we will do best effort but cannot guarantee to make it without partners.</a:t>
            </a:r>
          </a:p>
        </p:txBody>
      </p:sp>
      <p:sp>
        <p:nvSpPr>
          <p:cNvPr id="4" name="Slide Number Placeholder 3"/>
          <p:cNvSpPr>
            <a:spLocks noGrp="1"/>
          </p:cNvSpPr>
          <p:nvPr>
            <p:ph type="sldNum" sz="quarter" idx="5"/>
          </p:nvPr>
        </p:nvSpPr>
        <p:spPr/>
        <p:txBody>
          <a:bodyPr/>
          <a:lstStyle/>
          <a:p>
            <a:fld id="{AF4813DD-DAAB-4354-8C0C-BEFED41B76FD}" type="slidenum">
              <a:rPr lang="es-ES" smtClean="0"/>
              <a:t>9</a:t>
            </a:fld>
            <a:endParaRPr lang="es-ES"/>
          </a:p>
        </p:txBody>
      </p:sp>
    </p:spTree>
    <p:extLst>
      <p:ext uri="{BB962C8B-B14F-4D97-AF65-F5344CB8AC3E}">
        <p14:creationId xmlns:p14="http://schemas.microsoft.com/office/powerpoint/2010/main" val="1900135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2965341" y="2153978"/>
            <a:ext cx="5535386" cy="1244712"/>
          </a:xfrm>
          <a:prstGeom prst="rect">
            <a:avLst/>
          </a:prstGeom>
        </p:spPr>
        <p:txBody>
          <a:bodyPr vert="horz" lIns="91440" tIns="45720" rIns="91440" bIns="45720" rtlCol="0" anchor="t">
            <a:noAutofit/>
          </a:bodyPr>
          <a:lstStyle>
            <a:lvl1pPr algn="l">
              <a:defRPr sz="3800"/>
            </a:lvl1pPr>
          </a:lstStyle>
          <a:p>
            <a:r>
              <a:rPr lang="es-ES" dirty="0"/>
              <a:t>Haga clic para modificar el estilo de título del patrón</a:t>
            </a:r>
            <a:endParaRPr lang="en-US" dirty="0"/>
          </a:p>
        </p:txBody>
      </p:sp>
      <p:sp>
        <p:nvSpPr>
          <p:cNvPr id="24" name="Marcador de contenido 23"/>
          <p:cNvSpPr>
            <a:spLocks noGrp="1"/>
          </p:cNvSpPr>
          <p:nvPr>
            <p:ph sz="quarter" idx="10" hasCustomPrompt="1"/>
          </p:nvPr>
        </p:nvSpPr>
        <p:spPr>
          <a:xfrm>
            <a:off x="2973506" y="1726425"/>
            <a:ext cx="5535386" cy="353002"/>
          </a:xfrm>
        </p:spPr>
        <p:txBody>
          <a:bodyPr/>
          <a:lstStyle>
            <a:lvl1pPr marL="0" indent="0">
              <a:buNone/>
              <a:defRPr sz="2800">
                <a:solidFill>
                  <a:srgbClr val="122D4F"/>
                </a:solidFill>
              </a:defRPr>
            </a:lvl1pPr>
          </a:lstStyle>
          <a:p>
            <a:pPr lvl="0"/>
            <a:r>
              <a:rPr lang="es-ES" dirty="0" err="1"/>
              <a:t>Author</a:t>
            </a:r>
            <a:endParaRPr lang="es-ES" dirty="0"/>
          </a:p>
        </p:txBody>
      </p:sp>
      <p:sp>
        <p:nvSpPr>
          <p:cNvPr id="25" name="Marcador de contenido 23"/>
          <p:cNvSpPr>
            <a:spLocks noGrp="1"/>
          </p:cNvSpPr>
          <p:nvPr>
            <p:ph sz="quarter" idx="11" hasCustomPrompt="1"/>
          </p:nvPr>
        </p:nvSpPr>
        <p:spPr>
          <a:xfrm>
            <a:off x="2973506" y="3473241"/>
            <a:ext cx="5535386" cy="353002"/>
          </a:xfrm>
        </p:spPr>
        <p:txBody>
          <a:bodyPr/>
          <a:lstStyle>
            <a:lvl1pPr marL="0" indent="0">
              <a:buNone/>
              <a:defRPr sz="2000">
                <a:solidFill>
                  <a:srgbClr val="122D4F"/>
                </a:solidFill>
              </a:defRPr>
            </a:lvl1pPr>
          </a:lstStyle>
          <a:p>
            <a:pPr lvl="0"/>
            <a:r>
              <a:rPr lang="es-ES" dirty="0"/>
              <a:t>20/05/2015</a:t>
            </a:r>
          </a:p>
        </p:txBody>
      </p:sp>
      <p:pic>
        <p:nvPicPr>
          <p:cNvPr id="6"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6245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Vertical Text Placeholder 2"/>
          <p:cNvSpPr>
            <a:spLocks noGrp="1"/>
          </p:cNvSpPr>
          <p:nvPr>
            <p:ph type="body" orient="vert" idx="1"/>
          </p:nvPr>
        </p:nvSpPr>
        <p:spPr/>
        <p:txBody>
          <a:bodyPr vert="eaVert">
            <a:normAutofit/>
          </a:bodyPr>
          <a:lstStyle>
            <a:lvl1pPr>
              <a:defRPr sz="1600"/>
            </a:lvl1pPr>
            <a:lvl2pPr>
              <a:defRPr sz="1600"/>
            </a:lvl2pPr>
            <a:lvl3pPr>
              <a:defRPr sz="1600"/>
            </a:lvl3pPr>
            <a:lvl4pPr>
              <a:defRPr sz="1600"/>
            </a:lvl4pPr>
            <a:lvl5pPr>
              <a:defRPr sz="16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05383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7830061" y="88788"/>
            <a:ext cx="1092994" cy="1000125"/>
          </a:xfrm>
          <a:prstGeom prst="rect">
            <a:avLst/>
          </a:prstGeom>
        </p:spPr>
      </p:pic>
      <p:sp>
        <p:nvSpPr>
          <p:cNvPr id="2" name="Vertical Title 1"/>
          <p:cNvSpPr>
            <a:spLocks noGrp="1"/>
          </p:cNvSpPr>
          <p:nvPr>
            <p:ph type="title" orient="vert" hasCustomPrompt="1"/>
          </p:nvPr>
        </p:nvSpPr>
        <p:spPr>
          <a:xfrm>
            <a:off x="6543675" y="273845"/>
            <a:ext cx="2126796" cy="4358879"/>
          </a:xfrm>
        </p:spPr>
        <p:txBody>
          <a:bodyPr vert="eaVert"/>
          <a:lstStyle>
            <a:lvl1pPr>
              <a:defRPr/>
            </a:lvl1pPr>
          </a:lstStyle>
          <a:p>
            <a:r>
              <a:rPr lang="es-ES" dirty="0"/>
              <a:t>Haga clic para modificar </a:t>
            </a:r>
            <a:br>
              <a:rPr lang="es-ES" dirty="0"/>
            </a:br>
            <a:r>
              <a:rPr lang="es-ES" dirty="0"/>
              <a:t>el estilo de título del patrón</a:t>
            </a:r>
            <a:endParaRPr lang="en-US" dirty="0"/>
          </a:p>
        </p:txBody>
      </p:sp>
      <p:sp>
        <p:nvSpPr>
          <p:cNvPr id="3" name="Vertical Text Placeholder 2"/>
          <p:cNvSpPr>
            <a:spLocks noGrp="1"/>
          </p:cNvSpPr>
          <p:nvPr>
            <p:ph type="body" orient="vert" idx="1"/>
          </p:nvPr>
        </p:nvSpPr>
        <p:spPr>
          <a:xfrm>
            <a:off x="628653" y="273845"/>
            <a:ext cx="5800725" cy="4358879"/>
          </a:xfrm>
        </p:spPr>
        <p:txBody>
          <a:bodyPr vert="eaVert">
            <a:normAutofit/>
          </a:bodyPr>
          <a:lstStyle>
            <a:lvl1pPr>
              <a:defRPr sz="1600"/>
            </a:lvl1pPr>
            <a:lvl2pPr>
              <a:defRPr sz="1600"/>
            </a:lvl2pPr>
            <a:lvl3pPr>
              <a:defRPr sz="1600"/>
            </a:lvl3pPr>
            <a:lvl4pPr>
              <a:defRPr sz="1600"/>
            </a:lvl4pPr>
            <a:lvl5pPr>
              <a:defRPr sz="16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03702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idx="1"/>
          </p:nvPr>
        </p:nvSpPr>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a:xfrm>
            <a:off x="628650" y="4866936"/>
            <a:ext cx="6400800" cy="174172"/>
          </a:xfrm>
        </p:spPr>
        <p:txBody>
          <a:bodyPr/>
          <a:lstStyle/>
          <a:p>
            <a:endParaRPr lang="es-ES"/>
          </a:p>
        </p:txBody>
      </p:sp>
      <p:sp>
        <p:nvSpPr>
          <p:cNvPr id="5" name="Footer Placeholder 4"/>
          <p:cNvSpPr>
            <a:spLocks noGrp="1"/>
          </p:cNvSpPr>
          <p:nvPr>
            <p:ph type="ftr" sz="quarter" idx="11"/>
          </p:nvPr>
        </p:nvSpPr>
        <p:spPr>
          <a:xfrm>
            <a:off x="628650" y="4632723"/>
            <a:ext cx="6400800" cy="225370"/>
          </a:xfrm>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34596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680186"/>
          </a:xfrm>
        </p:spPr>
        <p:txBody>
          <a:bodyPr anchor="t">
            <a:normAutofit/>
          </a:bodyPr>
          <a:lstStyle>
            <a:lvl1pPr>
              <a:defRPr sz="2800"/>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623888" y="2100263"/>
            <a:ext cx="7886700" cy="314801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601654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sz="half" idx="1"/>
          </p:nvPr>
        </p:nvSpPr>
        <p:spPr>
          <a:xfrm>
            <a:off x="628650" y="1206275"/>
            <a:ext cx="3886200" cy="4042000"/>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4629150" y="1206275"/>
            <a:ext cx="3886200" cy="4042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63179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4" y="273846"/>
            <a:ext cx="7085409" cy="994172"/>
          </a:xfrm>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ctr">
            <a:normAutofit/>
          </a:bodyPr>
          <a:lstStyle>
            <a:lvl1pPr marL="0" indent="0">
              <a:buNone/>
              <a:defRPr sz="1600" b="0">
                <a:solidFill>
                  <a:srgbClr val="88A0B8"/>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4" name="Content Placeholder 3"/>
          <p:cNvSpPr>
            <a:spLocks noGrp="1"/>
          </p:cNvSpPr>
          <p:nvPr>
            <p:ph sz="half" idx="2"/>
          </p:nvPr>
        </p:nvSpPr>
        <p:spPr>
          <a:xfrm>
            <a:off x="629842" y="1878806"/>
            <a:ext cx="3868340" cy="3331369"/>
          </a:xfrm>
        </p:spPr>
        <p:txBody>
          <a:bodyPr>
            <a:normAutofit/>
          </a:bodyPr>
          <a:lstStyle>
            <a:lvl1pPr>
              <a:defRPr sz="1400"/>
            </a:lvl1pPr>
            <a:lvl2pPr>
              <a:defRPr sz="1400"/>
            </a:lvl2pPr>
            <a:lvl3pPr>
              <a:defRPr sz="1400"/>
            </a:lvl3pPr>
            <a:lvl4pPr>
              <a:defRPr sz="1400"/>
            </a:lvl4pPr>
            <a:lvl5pPr>
              <a:defRPr sz="14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4629153" y="1260872"/>
            <a:ext cx="3887391" cy="617934"/>
          </a:xfrm>
        </p:spPr>
        <p:txBody>
          <a:bodyPr anchor="ctr">
            <a:normAutofit/>
          </a:bodyPr>
          <a:lstStyle>
            <a:lvl1pPr marL="0" indent="0">
              <a:buNone/>
              <a:defRPr lang="es-ES" sz="1600" b="0" kern="1200" dirty="0" smtClean="0">
                <a:solidFill>
                  <a:srgbClr val="88A0B8"/>
                </a:solidFill>
                <a:latin typeface="Arial Black" panose="020B0A040201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6" name="Content Placeholder 5"/>
          <p:cNvSpPr>
            <a:spLocks noGrp="1"/>
          </p:cNvSpPr>
          <p:nvPr>
            <p:ph sz="quarter" idx="4"/>
          </p:nvPr>
        </p:nvSpPr>
        <p:spPr>
          <a:xfrm>
            <a:off x="4629153" y="1878806"/>
            <a:ext cx="3887391" cy="3331369"/>
          </a:xfrm>
        </p:spPr>
        <p:txBody>
          <a:bodyPr>
            <a:normAutofit/>
          </a:bodyPr>
          <a:lstStyle>
            <a:lvl1pPr>
              <a:defRPr sz="1400"/>
            </a:lvl1pPr>
            <a:lvl2pPr>
              <a:defRPr sz="1400"/>
            </a:lvl2pPr>
            <a:lvl3pPr>
              <a:defRPr sz="1400"/>
            </a:lvl3pPr>
            <a:lvl4pPr>
              <a:defRPr sz="1400"/>
            </a:lvl4pPr>
            <a:lvl5pPr>
              <a:defRPr sz="14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7" name="Date Placeholder 6"/>
          <p:cNvSpPr>
            <a:spLocks noGrp="1"/>
          </p:cNvSpPr>
          <p:nvPr>
            <p:ph type="dt" sz="half" idx="10"/>
          </p:nvPr>
        </p:nvSpPr>
        <p:spPr/>
        <p:txBody>
          <a:bodyPr/>
          <a:lstStyle/>
          <a:p>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56523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Date Placeholder 2"/>
          <p:cNvSpPr>
            <a:spLocks noGrp="1"/>
          </p:cNvSpPr>
          <p:nvPr>
            <p:ph type="dt" sz="half" idx="10"/>
          </p:nvPr>
        </p:nvSpPr>
        <p:spPr/>
        <p:txBody>
          <a:bodyPr/>
          <a:lstStyle/>
          <a:p>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249142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39052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740570"/>
            <a:ext cx="2949178" cy="802481"/>
          </a:xfrm>
        </p:spPr>
        <p:txBody>
          <a:bodyPr anchor="t">
            <a:normAutofit/>
          </a:bodyPr>
          <a:lstStyle>
            <a:lvl1pPr>
              <a:defRPr sz="1800"/>
            </a:lvl1pPr>
          </a:lstStyle>
          <a:p>
            <a:r>
              <a:rPr lang="es-ES" dirty="0"/>
              <a:t>Haga clic para modificar el estilo de título del patrón</a:t>
            </a:r>
            <a:endParaRPr lang="en-US" dirty="0"/>
          </a:p>
        </p:txBody>
      </p:sp>
      <p:sp>
        <p:nvSpPr>
          <p:cNvPr id="3" name="Content Placeholder 2"/>
          <p:cNvSpPr>
            <a:spLocks noGrp="1"/>
          </p:cNvSpPr>
          <p:nvPr>
            <p:ph idx="1"/>
          </p:nvPr>
        </p:nvSpPr>
        <p:spPr>
          <a:xfrm>
            <a:off x="3887391" y="740571"/>
            <a:ext cx="4629150" cy="4526754"/>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Text Placeholder 3"/>
          <p:cNvSpPr>
            <a:spLocks noGrp="1"/>
          </p:cNvSpPr>
          <p:nvPr>
            <p:ph type="body" sz="half" idx="2"/>
          </p:nvPr>
        </p:nvSpPr>
        <p:spPr>
          <a:xfrm>
            <a:off x="629841" y="1543051"/>
            <a:ext cx="2949178" cy="35403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el estilo de texto del patrón</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54090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740570"/>
            <a:ext cx="2949178" cy="802481"/>
          </a:xfrm>
        </p:spPr>
        <p:txBody>
          <a:bodyPr anchor="t">
            <a:normAutofit/>
          </a:bodyPr>
          <a:lstStyle>
            <a:lvl1pPr>
              <a:defRPr sz="1800"/>
            </a:lvl1pPr>
          </a:lstStyle>
          <a:p>
            <a:r>
              <a:rPr lang="es-ES" dirty="0"/>
              <a:t>Haga clic para modificar el estilo de título del patrón</a:t>
            </a:r>
            <a:endParaRPr lang="en-US" dirty="0"/>
          </a:p>
        </p:txBody>
      </p:sp>
      <p:sp>
        <p:nvSpPr>
          <p:cNvPr id="3" name="Picture Placeholder 2"/>
          <p:cNvSpPr>
            <a:spLocks noGrp="1" noChangeAspect="1"/>
          </p:cNvSpPr>
          <p:nvPr>
            <p:ph type="pic" idx="1"/>
          </p:nvPr>
        </p:nvSpPr>
        <p:spPr>
          <a:xfrm>
            <a:off x="3887391" y="740571"/>
            <a:ext cx="4629150" cy="4402929"/>
          </a:xfr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629841" y="1543051"/>
            <a:ext cx="2949178" cy="34434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el estilo de texto del patrón</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948711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6" y="0"/>
            <a:ext cx="9142208" cy="5143500"/>
          </a:xfrm>
          <a:prstGeom prst="rect">
            <a:avLst/>
          </a:prstGeom>
        </p:spPr>
      </p:pic>
      <p:sp>
        <p:nvSpPr>
          <p:cNvPr id="2" name="Title Placeholder 1"/>
          <p:cNvSpPr>
            <a:spLocks noGrp="1"/>
          </p:cNvSpPr>
          <p:nvPr>
            <p:ph type="title"/>
          </p:nvPr>
        </p:nvSpPr>
        <p:spPr>
          <a:xfrm>
            <a:off x="628653" y="133012"/>
            <a:ext cx="7070271" cy="994172"/>
          </a:xfrm>
          <a:prstGeom prst="rect">
            <a:avLst/>
          </a:prstGeom>
        </p:spPr>
        <p:txBody>
          <a:bodyPr vert="horz" lIns="91440" tIns="45720" rIns="91440" bIns="45720" rtlCol="0" anchor="t">
            <a:normAutofit/>
          </a:body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628650" y="1175657"/>
            <a:ext cx="7886700" cy="3967843"/>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Slide Number Placeholder 5"/>
          <p:cNvSpPr txBox="1">
            <a:spLocks/>
          </p:cNvSpPr>
          <p:nvPr userDrawn="1"/>
        </p:nvSpPr>
        <p:spPr>
          <a:xfrm>
            <a:off x="7085078" y="4869656"/>
            <a:ext cx="2057400" cy="273844"/>
          </a:xfrm>
          <a:prstGeom prst="rect">
            <a:avLst/>
          </a:prstGeom>
        </p:spPr>
        <p:txBody>
          <a:bodyPr/>
          <a:lstStyle>
            <a:defPPr>
              <a:defRPr lang="es-ES"/>
            </a:defPPr>
            <a:lvl1pPr marL="0" algn="l" defTabSz="9144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026923-C7E2-45C3-B29C-32230263B074}" type="slidenum">
              <a:rPr lang="es-ES" smtClean="0"/>
              <a:pPr/>
              <a:t>‹#›</a:t>
            </a:fld>
            <a:endParaRPr lang="es-ES"/>
          </a:p>
        </p:txBody>
      </p:sp>
      <p:sp>
        <p:nvSpPr>
          <p:cNvPr id="6" name="Slide Number Placeholder 5"/>
          <p:cNvSpPr>
            <a:spLocks noGrp="1"/>
          </p:cNvSpPr>
          <p:nvPr>
            <p:ph type="sldNum" sz="quarter" idx="4"/>
          </p:nvPr>
        </p:nvSpPr>
        <p:spPr>
          <a:xfrm>
            <a:off x="7085078" y="4869656"/>
            <a:ext cx="2057400" cy="273844"/>
          </a:xfrm>
          <a:prstGeom prst="rect">
            <a:avLst/>
          </a:prstGeom>
        </p:spPr>
        <p:txBody>
          <a:bodyPr vert="horz" lIns="91440" tIns="45720" rIns="91440" bIns="45720" rtlCol="0" anchor="ctr"/>
          <a:lstStyle>
            <a:lvl1pPr algn="r">
              <a:defRPr sz="1050">
                <a:solidFill>
                  <a:schemeClr val="bg1"/>
                </a:solidFill>
                <a:latin typeface="Arial" panose="020B0604020202020204" pitchFamily="34" charset="0"/>
                <a:cs typeface="Arial" panose="020B0604020202020204" pitchFamily="34" charset="0"/>
              </a:defRPr>
            </a:lvl1pPr>
          </a:lstStyle>
          <a:p>
            <a:fld id="{59A3C1E9-1E17-4B2D-975E-2F80F7CB45F8}" type="slidenum">
              <a:rPr lang="es-ES" smtClean="0"/>
              <a:pPr/>
              <a:t>‹#›</a:t>
            </a:fld>
            <a:endParaRPr lang="es-ES"/>
          </a:p>
        </p:txBody>
      </p:sp>
      <p:sp>
        <p:nvSpPr>
          <p:cNvPr id="4" name="Date Placeholder 3"/>
          <p:cNvSpPr>
            <a:spLocks noGrp="1"/>
          </p:cNvSpPr>
          <p:nvPr>
            <p:ph type="dt" sz="half" idx="2"/>
          </p:nvPr>
        </p:nvSpPr>
        <p:spPr>
          <a:xfrm>
            <a:off x="123825" y="4878499"/>
            <a:ext cx="2057400" cy="174172"/>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s-ES"/>
          </a:p>
        </p:txBody>
      </p:sp>
      <p:sp>
        <p:nvSpPr>
          <p:cNvPr id="5" name="Footer Placeholder 4"/>
          <p:cNvSpPr>
            <a:spLocks noGrp="1"/>
          </p:cNvSpPr>
          <p:nvPr>
            <p:ph type="ftr" sz="quarter" idx="3"/>
          </p:nvPr>
        </p:nvSpPr>
        <p:spPr>
          <a:xfrm>
            <a:off x="123825" y="4644286"/>
            <a:ext cx="3086100" cy="225370"/>
          </a:xfrm>
          <a:prstGeom prst="rect">
            <a:avLst/>
          </a:prstGeom>
        </p:spPr>
        <p:txBody>
          <a:bodyPr vert="horz" lIns="91440" tIns="45720" rIns="91440" bIns="45720" rtlCol="0" anchor="ctr"/>
          <a:lstStyle>
            <a:lvl1pPr algn="l">
              <a:defRPr sz="1400" b="1">
                <a:solidFill>
                  <a:schemeClr val="tx1">
                    <a:tint val="75000"/>
                  </a:schemeClr>
                </a:solidFill>
                <a:latin typeface="Arial" panose="020B0604020202020204" pitchFamily="34" charset="0"/>
                <a:cs typeface="Arial" panose="020B0604020202020204" pitchFamily="34" charset="0"/>
              </a:defRPr>
            </a:lvl1pPr>
          </a:lstStyle>
          <a:p>
            <a:endParaRPr lang="es-ES"/>
          </a:p>
        </p:txBody>
      </p:sp>
    </p:spTree>
    <p:extLst>
      <p:ext uri="{BB962C8B-B14F-4D97-AF65-F5344CB8AC3E}">
        <p14:creationId xmlns:p14="http://schemas.microsoft.com/office/powerpoint/2010/main" val="2494110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r" defTabSz="914400" rtl="0" eaLnBrk="1" latinLnBrk="0" hangingPunct="1">
        <a:lnSpc>
          <a:spcPct val="90000"/>
        </a:lnSpc>
        <a:spcBef>
          <a:spcPct val="0"/>
        </a:spcBef>
        <a:buNone/>
        <a:defRPr lang="en-US" sz="1800" b="0" kern="1200" dirty="0">
          <a:solidFill>
            <a:srgbClr val="323E4F"/>
          </a:solidFill>
          <a:latin typeface="Arial Black"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tiff"/><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g"/><Relationship Id="rId12"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05740" y="1657918"/>
            <a:ext cx="8938260" cy="1244712"/>
          </a:xfrm>
        </p:spPr>
        <p:txBody>
          <a:bodyPr/>
          <a:lstStyle/>
          <a:p>
            <a:pPr algn="ctr"/>
            <a:r>
              <a:rPr lang="en-US" dirty="0"/>
              <a:t>Sustainable Information Technology</a:t>
            </a:r>
            <a:br>
              <a:rPr lang="en-US" dirty="0"/>
            </a:br>
            <a:r>
              <a:rPr lang="en-US" dirty="0"/>
              <a:t>at ALBA II: New Opportunities</a:t>
            </a:r>
          </a:p>
        </p:txBody>
      </p:sp>
      <p:sp>
        <p:nvSpPr>
          <p:cNvPr id="8" name="Marcador de contenido 7"/>
          <p:cNvSpPr>
            <a:spLocks noGrp="1"/>
          </p:cNvSpPr>
          <p:nvPr>
            <p:ph sz="quarter" idx="11"/>
          </p:nvPr>
        </p:nvSpPr>
        <p:spPr>
          <a:xfrm>
            <a:off x="5923003" y="5194253"/>
            <a:ext cx="5535386" cy="353002"/>
          </a:xfrm>
        </p:spPr>
        <p:txBody>
          <a:bodyPr>
            <a:normAutofit lnSpcReduction="10000"/>
          </a:bodyPr>
          <a:lstStyle/>
          <a:p>
            <a:r>
              <a:rPr lang="es-ES" dirty="0"/>
              <a:t>30.6.2021</a:t>
            </a:r>
          </a:p>
        </p:txBody>
      </p:sp>
      <p:sp>
        <p:nvSpPr>
          <p:cNvPr id="4" name="Marcador de contenido 7">
            <a:extLst>
              <a:ext uri="{FF2B5EF4-FFF2-40B4-BE49-F238E27FC236}">
                <a16:creationId xmlns:a16="http://schemas.microsoft.com/office/drawing/2014/main" id="{E3E01C2E-4704-4D43-9DD4-7448179C4CAC}"/>
              </a:ext>
            </a:extLst>
          </p:cNvPr>
          <p:cNvSpPr txBox="1">
            <a:spLocks/>
          </p:cNvSpPr>
          <p:nvPr/>
        </p:nvSpPr>
        <p:spPr>
          <a:xfrm>
            <a:off x="5196381" y="3485582"/>
            <a:ext cx="4090234" cy="16579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122D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Presented by:</a:t>
            </a:r>
          </a:p>
          <a:p>
            <a:r>
              <a:rPr lang="en-US" dirty="0"/>
              <a:t> Manuel Valvidares</a:t>
            </a:r>
          </a:p>
          <a:p>
            <a:r>
              <a:rPr lang="en-US" sz="1400" dirty="0"/>
              <a:t>(Section Head)</a:t>
            </a:r>
          </a:p>
        </p:txBody>
      </p:sp>
      <p:sp>
        <p:nvSpPr>
          <p:cNvPr id="2" name="TextBox 1">
            <a:extLst>
              <a:ext uri="{FF2B5EF4-FFF2-40B4-BE49-F238E27FC236}">
                <a16:creationId xmlns:a16="http://schemas.microsoft.com/office/drawing/2014/main" id="{A72C9E56-35C6-0246-BBB7-1C235D0EDB44}"/>
              </a:ext>
            </a:extLst>
          </p:cNvPr>
          <p:cNvSpPr txBox="1"/>
          <p:nvPr/>
        </p:nvSpPr>
        <p:spPr>
          <a:xfrm>
            <a:off x="289932" y="4204010"/>
            <a:ext cx="0" cy="0"/>
          </a:xfrm>
          <a:prstGeom prst="rect">
            <a:avLst/>
          </a:prstGeom>
        </p:spPr>
        <p:txBody>
          <a:bodyPr vert="horz" wrap="none" lIns="91440" tIns="45720" rIns="91440" bIns="45720" rtlCol="0" anchor="t">
            <a:noAutofit/>
          </a:bodyPr>
          <a:lstStyle/>
          <a:p>
            <a:endParaRPr lang="en-E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498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A3C1E9-1E17-4B2D-975E-2F80F7CB45F8}" type="slidenum">
              <a:rPr lang="es-ES" smtClean="0"/>
              <a:t>10</a:t>
            </a:fld>
            <a:endParaRPr lang="es-ES"/>
          </a:p>
        </p:txBody>
      </p:sp>
      <p:sp>
        <p:nvSpPr>
          <p:cNvPr id="7" name="Título 1">
            <a:extLst>
              <a:ext uri="{FF2B5EF4-FFF2-40B4-BE49-F238E27FC236}">
                <a16:creationId xmlns:a16="http://schemas.microsoft.com/office/drawing/2014/main" id="{BE23ACB3-7A38-7F49-ADD7-A0AEDE3C8FC7}"/>
              </a:ext>
            </a:extLst>
          </p:cNvPr>
          <p:cNvSpPr txBox="1">
            <a:spLocks/>
          </p:cNvSpPr>
          <p:nvPr/>
        </p:nvSpPr>
        <p:spPr>
          <a:xfrm>
            <a:off x="-629693" y="234760"/>
            <a:ext cx="7714771" cy="994172"/>
          </a:xfrm>
          <a:prstGeom prst="rect">
            <a:avLst/>
          </a:prstGeom>
        </p:spPr>
        <p:txBody>
          <a:bodyPr>
            <a:noAutofit/>
          </a:bodyPr>
          <a:lstStyle>
            <a:lvl1pPr algn="r" defTabSz="914400" rtl="0" eaLnBrk="1" latinLnBrk="0" hangingPunct="1">
              <a:lnSpc>
                <a:spcPct val="90000"/>
              </a:lnSpc>
              <a:spcBef>
                <a:spcPct val="0"/>
              </a:spcBef>
              <a:buNone/>
              <a:defRPr lang="en-US" sz="1800" b="0" kern="1200" dirty="0">
                <a:solidFill>
                  <a:srgbClr val="323E4F"/>
                </a:solidFill>
                <a:latin typeface="Arial Black" charset="0"/>
                <a:ea typeface="+mn-ea"/>
                <a:cs typeface="+mn-cs"/>
              </a:defRPr>
            </a:lvl1pPr>
          </a:lstStyle>
          <a:p>
            <a:r>
              <a:rPr lang="en-GB" sz="2600" dirty="0"/>
              <a:t>ALBA II</a:t>
            </a:r>
            <a:br>
              <a:rPr lang="en-GB" sz="2400" dirty="0"/>
            </a:br>
            <a:r>
              <a:rPr lang="en-GB" sz="2400" dirty="0"/>
              <a:t>a 4th Generation Source </a:t>
            </a:r>
            <a:br>
              <a:rPr lang="en-GB" sz="2400" dirty="0"/>
            </a:br>
            <a:endParaRPr lang="en-GB" sz="2400" dirty="0"/>
          </a:p>
        </p:txBody>
      </p:sp>
      <p:pic>
        <p:nvPicPr>
          <p:cNvPr id="2" name="Picture 1">
            <a:extLst>
              <a:ext uri="{FF2B5EF4-FFF2-40B4-BE49-F238E27FC236}">
                <a16:creationId xmlns:a16="http://schemas.microsoft.com/office/drawing/2014/main" id="{13DA63AF-C7CC-9044-9DDC-98F563F5348E}"/>
              </a:ext>
            </a:extLst>
          </p:cNvPr>
          <p:cNvPicPr>
            <a:picLocks noChangeAspect="1"/>
          </p:cNvPicPr>
          <p:nvPr/>
        </p:nvPicPr>
        <p:blipFill>
          <a:blip r:embed="rId3"/>
          <a:stretch>
            <a:fillRect/>
          </a:stretch>
        </p:blipFill>
        <p:spPr>
          <a:xfrm>
            <a:off x="265533" y="1339378"/>
            <a:ext cx="8730272" cy="2987165"/>
          </a:xfrm>
          <a:prstGeom prst="rect">
            <a:avLst/>
          </a:prstGeom>
          <a:ln>
            <a:noFill/>
          </a:ln>
          <a:effectLst>
            <a:softEdge rad="215900"/>
          </a:effectLst>
        </p:spPr>
      </p:pic>
      <p:sp>
        <p:nvSpPr>
          <p:cNvPr id="5" name="TextBox 4"/>
          <p:cNvSpPr txBox="1"/>
          <p:nvPr/>
        </p:nvSpPr>
        <p:spPr>
          <a:xfrm>
            <a:off x="502508" y="950108"/>
            <a:ext cx="2133600" cy="450324"/>
          </a:xfrm>
          <a:prstGeom prst="rect">
            <a:avLst/>
          </a:prstGeom>
          <a:solidFill>
            <a:schemeClr val="tx1">
              <a:alpha val="40000"/>
            </a:schemeClr>
          </a:solidFill>
          <a:effectLst>
            <a:softEdge rad="63500"/>
          </a:effectLst>
        </p:spPr>
        <p:txBody>
          <a:bodyPr vert="horz" wrap="none" lIns="51435" tIns="25718" rIns="51435" bIns="25718" rtlCol="0" anchor="ctr" anchorCtr="1">
            <a:noAutofit/>
          </a:bodyPr>
          <a:lstStyle/>
          <a:p>
            <a:r>
              <a:rPr lang="en-US" sz="1575" dirty="0">
                <a:solidFill>
                  <a:schemeClr val="bg1"/>
                </a:solidFill>
                <a:latin typeface="Arial" panose="020B0604020202020204" pitchFamily="34" charset="0"/>
                <a:cs typeface="Arial" panose="020B0604020202020204" pitchFamily="34" charset="0"/>
              </a:rPr>
              <a:t>Questions welcome</a:t>
            </a:r>
          </a:p>
        </p:txBody>
      </p:sp>
      <p:pic>
        <p:nvPicPr>
          <p:cNvPr id="9" name="Picture 8">
            <a:extLst>
              <a:ext uri="{FF2B5EF4-FFF2-40B4-BE49-F238E27FC236}">
                <a16:creationId xmlns:a16="http://schemas.microsoft.com/office/drawing/2014/main" id="{F12BC6ED-208C-6C4E-AF60-8AA49775C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2849" y="122806"/>
            <a:ext cx="1742956" cy="827302"/>
          </a:xfrm>
          <a:prstGeom prst="rect">
            <a:avLst/>
          </a:prstGeom>
        </p:spPr>
      </p:pic>
    </p:spTree>
    <p:extLst>
      <p:ext uri="{BB962C8B-B14F-4D97-AF65-F5344CB8AC3E}">
        <p14:creationId xmlns:p14="http://schemas.microsoft.com/office/powerpoint/2010/main" val="331768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Review_StructMolecBiology\ALBA_4_small.jp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56837" y="1433023"/>
            <a:ext cx="5657931" cy="351379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D6355AD2-E4FA-4894-84BA-955E53532F6B}"/>
              </a:ext>
            </a:extLst>
          </p:cNvPr>
          <p:cNvCxnSpPr>
            <a:cxnSpLocks/>
          </p:cNvCxnSpPr>
          <p:nvPr/>
        </p:nvCxnSpPr>
        <p:spPr>
          <a:xfrm>
            <a:off x="2320134" y="3935392"/>
            <a:ext cx="1360615" cy="173621"/>
          </a:xfrm>
          <a:prstGeom prst="straightConnector1">
            <a:avLst/>
          </a:prstGeom>
          <a:ln w="381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Rectangle 2">
            <a:extLst>
              <a:ext uri="{FF2B5EF4-FFF2-40B4-BE49-F238E27FC236}">
                <a16:creationId xmlns:a16="http://schemas.microsoft.com/office/drawing/2014/main" id="{6DBF0BE0-E2E7-D94A-9FD9-A72C2AD8623D}"/>
              </a:ext>
            </a:extLst>
          </p:cNvPr>
          <p:cNvSpPr/>
          <p:nvPr/>
        </p:nvSpPr>
        <p:spPr>
          <a:xfrm rot="12567494">
            <a:off x="2513540" y="4337881"/>
            <a:ext cx="606245" cy="318273"/>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68285"/>
              <a:gd name="connsiteX1" fmla="*/ 1051289 w 1051289"/>
              <a:gd name="connsiteY1" fmla="*/ 50607 h 468285"/>
              <a:gd name="connsiteX2" fmla="*/ 988659 w 1051289"/>
              <a:gd name="connsiteY2" fmla="*/ 405886 h 468285"/>
              <a:gd name="connsiteX3" fmla="*/ 77205 w 1051289"/>
              <a:gd name="connsiteY3" fmla="*/ 468285 h 468285"/>
              <a:gd name="connsiteX4" fmla="*/ 0 w 1051289"/>
              <a:gd name="connsiteY4" fmla="*/ 59753 h 468285"/>
              <a:gd name="connsiteX0" fmla="*/ 58403 w 977838"/>
              <a:gd name="connsiteY0" fmla="*/ 48686 h 482016"/>
              <a:gd name="connsiteX1" fmla="*/ 977838 w 977838"/>
              <a:gd name="connsiteY1" fmla="*/ 64338 h 482016"/>
              <a:gd name="connsiteX2" fmla="*/ 915208 w 977838"/>
              <a:gd name="connsiteY2" fmla="*/ 419617 h 482016"/>
              <a:gd name="connsiteX3" fmla="*/ 3754 w 977838"/>
              <a:gd name="connsiteY3" fmla="*/ 482016 h 482016"/>
              <a:gd name="connsiteX4" fmla="*/ 58403 w 977838"/>
              <a:gd name="connsiteY4" fmla="*/ 48686 h 482016"/>
              <a:gd name="connsiteX0" fmla="*/ 59506 w 978941"/>
              <a:gd name="connsiteY0" fmla="*/ 48686 h 482016"/>
              <a:gd name="connsiteX1" fmla="*/ 978941 w 978941"/>
              <a:gd name="connsiteY1" fmla="*/ 64338 h 482016"/>
              <a:gd name="connsiteX2" fmla="*/ 916311 w 978941"/>
              <a:gd name="connsiteY2" fmla="*/ 419617 h 482016"/>
              <a:gd name="connsiteX3" fmla="*/ 4857 w 978941"/>
              <a:gd name="connsiteY3" fmla="*/ 482016 h 482016"/>
              <a:gd name="connsiteX4" fmla="*/ 59506 w 978941"/>
              <a:gd name="connsiteY4" fmla="*/ 48686 h 482016"/>
              <a:gd name="connsiteX0" fmla="*/ 59506 w 978941"/>
              <a:gd name="connsiteY0" fmla="*/ 48686 h 482016"/>
              <a:gd name="connsiteX1" fmla="*/ 978941 w 978941"/>
              <a:gd name="connsiteY1" fmla="*/ 64338 h 482016"/>
              <a:gd name="connsiteX2" fmla="*/ 834170 w 978941"/>
              <a:gd name="connsiteY2" fmla="*/ 391674 h 482016"/>
              <a:gd name="connsiteX3" fmla="*/ 4857 w 978941"/>
              <a:gd name="connsiteY3" fmla="*/ 482016 h 482016"/>
              <a:gd name="connsiteX4" fmla="*/ 59506 w 978941"/>
              <a:gd name="connsiteY4" fmla="*/ 48686 h 482016"/>
              <a:gd name="connsiteX0" fmla="*/ 59506 w 991958"/>
              <a:gd name="connsiteY0" fmla="*/ 65019 h 498349"/>
              <a:gd name="connsiteX1" fmla="*/ 991958 w 991958"/>
              <a:gd name="connsiteY1" fmla="*/ 45996 h 498349"/>
              <a:gd name="connsiteX2" fmla="*/ 834170 w 991958"/>
              <a:gd name="connsiteY2" fmla="*/ 408007 h 498349"/>
              <a:gd name="connsiteX3" fmla="*/ 4857 w 991958"/>
              <a:gd name="connsiteY3" fmla="*/ 498349 h 498349"/>
              <a:gd name="connsiteX4" fmla="*/ 59506 w 991958"/>
              <a:gd name="connsiteY4" fmla="*/ 65019 h 498349"/>
              <a:gd name="connsiteX0" fmla="*/ 60438 w 992890"/>
              <a:gd name="connsiteY0" fmla="*/ 65019 h 498349"/>
              <a:gd name="connsiteX1" fmla="*/ 992890 w 992890"/>
              <a:gd name="connsiteY1" fmla="*/ 45996 h 498349"/>
              <a:gd name="connsiteX2" fmla="*/ 835102 w 992890"/>
              <a:gd name="connsiteY2" fmla="*/ 408007 h 498349"/>
              <a:gd name="connsiteX3" fmla="*/ 5789 w 992890"/>
              <a:gd name="connsiteY3" fmla="*/ 498349 h 498349"/>
              <a:gd name="connsiteX4" fmla="*/ 60438 w 992890"/>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3625 h 493196"/>
              <a:gd name="connsiteX1" fmla="*/ 987101 w 987101"/>
              <a:gd name="connsiteY1" fmla="*/ 40843 h 493196"/>
              <a:gd name="connsiteX2" fmla="*/ 829313 w 987101"/>
              <a:gd name="connsiteY2" fmla="*/ 402854 h 493196"/>
              <a:gd name="connsiteX3" fmla="*/ 0 w 987101"/>
              <a:gd name="connsiteY3" fmla="*/ 493196 h 493196"/>
              <a:gd name="connsiteX4" fmla="*/ 71087 w 987101"/>
              <a:gd name="connsiteY4" fmla="*/ 63625 h 493196"/>
              <a:gd name="connsiteX0" fmla="*/ 71087 w 987101"/>
              <a:gd name="connsiteY0" fmla="*/ 65661 h 495232"/>
              <a:gd name="connsiteX1" fmla="*/ 987101 w 987101"/>
              <a:gd name="connsiteY1" fmla="*/ 42879 h 495232"/>
              <a:gd name="connsiteX2" fmla="*/ 829313 w 987101"/>
              <a:gd name="connsiteY2" fmla="*/ 404890 h 495232"/>
              <a:gd name="connsiteX3" fmla="*/ 0 w 987101"/>
              <a:gd name="connsiteY3" fmla="*/ 495232 h 495232"/>
              <a:gd name="connsiteX4" fmla="*/ 71087 w 987101"/>
              <a:gd name="connsiteY4" fmla="*/ 65661 h 495232"/>
              <a:gd name="connsiteX0" fmla="*/ 71087 w 1000118"/>
              <a:gd name="connsiteY0" fmla="*/ 89669 h 519240"/>
              <a:gd name="connsiteX1" fmla="*/ 1000118 w 1000118"/>
              <a:gd name="connsiteY1" fmla="*/ 32213 h 519240"/>
              <a:gd name="connsiteX2" fmla="*/ 829313 w 1000118"/>
              <a:gd name="connsiteY2" fmla="*/ 428898 h 519240"/>
              <a:gd name="connsiteX3" fmla="*/ 0 w 1000118"/>
              <a:gd name="connsiteY3" fmla="*/ 519240 h 519240"/>
              <a:gd name="connsiteX4" fmla="*/ 71087 w 1000118"/>
              <a:gd name="connsiteY4" fmla="*/ 89669 h 519240"/>
              <a:gd name="connsiteX0" fmla="*/ 74622 w 1000118"/>
              <a:gd name="connsiteY0" fmla="*/ 105478 h 514907"/>
              <a:gd name="connsiteX1" fmla="*/ 1000118 w 1000118"/>
              <a:gd name="connsiteY1" fmla="*/ 27880 h 514907"/>
              <a:gd name="connsiteX2" fmla="*/ 829313 w 1000118"/>
              <a:gd name="connsiteY2" fmla="*/ 424565 h 514907"/>
              <a:gd name="connsiteX3" fmla="*/ 0 w 1000118"/>
              <a:gd name="connsiteY3" fmla="*/ 514907 h 514907"/>
              <a:gd name="connsiteX4" fmla="*/ 74622 w 1000118"/>
              <a:gd name="connsiteY4" fmla="*/ 105478 h 514907"/>
              <a:gd name="connsiteX0" fmla="*/ 74622 w 1000118"/>
              <a:gd name="connsiteY0" fmla="*/ 112271 h 521700"/>
              <a:gd name="connsiteX1" fmla="*/ 1000118 w 1000118"/>
              <a:gd name="connsiteY1" fmla="*/ 34673 h 521700"/>
              <a:gd name="connsiteX2" fmla="*/ 829313 w 1000118"/>
              <a:gd name="connsiteY2" fmla="*/ 431358 h 521700"/>
              <a:gd name="connsiteX3" fmla="*/ 0 w 1000118"/>
              <a:gd name="connsiteY3" fmla="*/ 521700 h 521700"/>
              <a:gd name="connsiteX4" fmla="*/ 74622 w 1000118"/>
              <a:gd name="connsiteY4" fmla="*/ 112271 h 52170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18" h="522710">
                <a:moveTo>
                  <a:pt x="58183" y="109522"/>
                </a:moveTo>
                <a:cubicBezTo>
                  <a:pt x="407411" y="4590"/>
                  <a:pt x="614650" y="-35128"/>
                  <a:pt x="1000118" y="35683"/>
                </a:cubicBezTo>
                <a:lnTo>
                  <a:pt x="829313" y="432368"/>
                </a:lnTo>
                <a:cubicBezTo>
                  <a:pt x="541659" y="386578"/>
                  <a:pt x="382749" y="414236"/>
                  <a:pt x="0" y="522710"/>
                </a:cubicBezTo>
                <a:cubicBezTo>
                  <a:pt x="17181" y="380981"/>
                  <a:pt x="28517" y="296878"/>
                  <a:pt x="58183" y="109522"/>
                </a:cubicBezTo>
                <a:close/>
              </a:path>
            </a:pathLst>
          </a:custGeom>
          <a:solidFill>
            <a:srgbClr val="88A0B8"/>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3B013E2C-0833-4638-9628-983D5CB8F4CE}"/>
              </a:ext>
            </a:extLst>
          </p:cNvPr>
          <p:cNvSpPr/>
          <p:nvPr/>
        </p:nvSpPr>
        <p:spPr>
          <a:xfrm rot="3784975">
            <a:off x="6846386" y="2282997"/>
            <a:ext cx="931626" cy="486914"/>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68285"/>
              <a:gd name="connsiteX1" fmla="*/ 1051289 w 1051289"/>
              <a:gd name="connsiteY1" fmla="*/ 50607 h 468285"/>
              <a:gd name="connsiteX2" fmla="*/ 988659 w 1051289"/>
              <a:gd name="connsiteY2" fmla="*/ 405886 h 468285"/>
              <a:gd name="connsiteX3" fmla="*/ 77205 w 1051289"/>
              <a:gd name="connsiteY3" fmla="*/ 468285 h 468285"/>
              <a:gd name="connsiteX4" fmla="*/ 0 w 1051289"/>
              <a:gd name="connsiteY4" fmla="*/ 59753 h 468285"/>
              <a:gd name="connsiteX0" fmla="*/ 58403 w 977838"/>
              <a:gd name="connsiteY0" fmla="*/ 48686 h 482016"/>
              <a:gd name="connsiteX1" fmla="*/ 977838 w 977838"/>
              <a:gd name="connsiteY1" fmla="*/ 64338 h 482016"/>
              <a:gd name="connsiteX2" fmla="*/ 915208 w 977838"/>
              <a:gd name="connsiteY2" fmla="*/ 419617 h 482016"/>
              <a:gd name="connsiteX3" fmla="*/ 3754 w 977838"/>
              <a:gd name="connsiteY3" fmla="*/ 482016 h 482016"/>
              <a:gd name="connsiteX4" fmla="*/ 58403 w 977838"/>
              <a:gd name="connsiteY4" fmla="*/ 48686 h 482016"/>
              <a:gd name="connsiteX0" fmla="*/ 59506 w 978941"/>
              <a:gd name="connsiteY0" fmla="*/ 48686 h 482016"/>
              <a:gd name="connsiteX1" fmla="*/ 978941 w 978941"/>
              <a:gd name="connsiteY1" fmla="*/ 64338 h 482016"/>
              <a:gd name="connsiteX2" fmla="*/ 916311 w 978941"/>
              <a:gd name="connsiteY2" fmla="*/ 419617 h 482016"/>
              <a:gd name="connsiteX3" fmla="*/ 4857 w 978941"/>
              <a:gd name="connsiteY3" fmla="*/ 482016 h 482016"/>
              <a:gd name="connsiteX4" fmla="*/ 59506 w 978941"/>
              <a:gd name="connsiteY4" fmla="*/ 48686 h 482016"/>
              <a:gd name="connsiteX0" fmla="*/ 59506 w 978941"/>
              <a:gd name="connsiteY0" fmla="*/ 48686 h 482016"/>
              <a:gd name="connsiteX1" fmla="*/ 978941 w 978941"/>
              <a:gd name="connsiteY1" fmla="*/ 64338 h 482016"/>
              <a:gd name="connsiteX2" fmla="*/ 834170 w 978941"/>
              <a:gd name="connsiteY2" fmla="*/ 391674 h 482016"/>
              <a:gd name="connsiteX3" fmla="*/ 4857 w 978941"/>
              <a:gd name="connsiteY3" fmla="*/ 482016 h 482016"/>
              <a:gd name="connsiteX4" fmla="*/ 59506 w 978941"/>
              <a:gd name="connsiteY4" fmla="*/ 48686 h 482016"/>
              <a:gd name="connsiteX0" fmla="*/ 59506 w 991958"/>
              <a:gd name="connsiteY0" fmla="*/ 65019 h 498349"/>
              <a:gd name="connsiteX1" fmla="*/ 991958 w 991958"/>
              <a:gd name="connsiteY1" fmla="*/ 45996 h 498349"/>
              <a:gd name="connsiteX2" fmla="*/ 834170 w 991958"/>
              <a:gd name="connsiteY2" fmla="*/ 408007 h 498349"/>
              <a:gd name="connsiteX3" fmla="*/ 4857 w 991958"/>
              <a:gd name="connsiteY3" fmla="*/ 498349 h 498349"/>
              <a:gd name="connsiteX4" fmla="*/ 59506 w 991958"/>
              <a:gd name="connsiteY4" fmla="*/ 65019 h 498349"/>
              <a:gd name="connsiteX0" fmla="*/ 60438 w 992890"/>
              <a:gd name="connsiteY0" fmla="*/ 65019 h 498349"/>
              <a:gd name="connsiteX1" fmla="*/ 992890 w 992890"/>
              <a:gd name="connsiteY1" fmla="*/ 45996 h 498349"/>
              <a:gd name="connsiteX2" fmla="*/ 835102 w 992890"/>
              <a:gd name="connsiteY2" fmla="*/ 408007 h 498349"/>
              <a:gd name="connsiteX3" fmla="*/ 5789 w 992890"/>
              <a:gd name="connsiteY3" fmla="*/ 498349 h 498349"/>
              <a:gd name="connsiteX4" fmla="*/ 60438 w 992890"/>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3625 h 493196"/>
              <a:gd name="connsiteX1" fmla="*/ 987101 w 987101"/>
              <a:gd name="connsiteY1" fmla="*/ 40843 h 493196"/>
              <a:gd name="connsiteX2" fmla="*/ 829313 w 987101"/>
              <a:gd name="connsiteY2" fmla="*/ 402854 h 493196"/>
              <a:gd name="connsiteX3" fmla="*/ 0 w 987101"/>
              <a:gd name="connsiteY3" fmla="*/ 493196 h 493196"/>
              <a:gd name="connsiteX4" fmla="*/ 71087 w 987101"/>
              <a:gd name="connsiteY4" fmla="*/ 63625 h 493196"/>
              <a:gd name="connsiteX0" fmla="*/ 71087 w 987101"/>
              <a:gd name="connsiteY0" fmla="*/ 65661 h 495232"/>
              <a:gd name="connsiteX1" fmla="*/ 987101 w 987101"/>
              <a:gd name="connsiteY1" fmla="*/ 42879 h 495232"/>
              <a:gd name="connsiteX2" fmla="*/ 829313 w 987101"/>
              <a:gd name="connsiteY2" fmla="*/ 404890 h 495232"/>
              <a:gd name="connsiteX3" fmla="*/ 0 w 987101"/>
              <a:gd name="connsiteY3" fmla="*/ 495232 h 495232"/>
              <a:gd name="connsiteX4" fmla="*/ 71087 w 987101"/>
              <a:gd name="connsiteY4" fmla="*/ 65661 h 495232"/>
              <a:gd name="connsiteX0" fmla="*/ 71087 w 1000118"/>
              <a:gd name="connsiteY0" fmla="*/ 89669 h 519240"/>
              <a:gd name="connsiteX1" fmla="*/ 1000118 w 1000118"/>
              <a:gd name="connsiteY1" fmla="*/ 32213 h 519240"/>
              <a:gd name="connsiteX2" fmla="*/ 829313 w 1000118"/>
              <a:gd name="connsiteY2" fmla="*/ 428898 h 519240"/>
              <a:gd name="connsiteX3" fmla="*/ 0 w 1000118"/>
              <a:gd name="connsiteY3" fmla="*/ 519240 h 519240"/>
              <a:gd name="connsiteX4" fmla="*/ 71087 w 1000118"/>
              <a:gd name="connsiteY4" fmla="*/ 89669 h 519240"/>
              <a:gd name="connsiteX0" fmla="*/ 74622 w 1000118"/>
              <a:gd name="connsiteY0" fmla="*/ 105478 h 514907"/>
              <a:gd name="connsiteX1" fmla="*/ 1000118 w 1000118"/>
              <a:gd name="connsiteY1" fmla="*/ 27880 h 514907"/>
              <a:gd name="connsiteX2" fmla="*/ 829313 w 1000118"/>
              <a:gd name="connsiteY2" fmla="*/ 424565 h 514907"/>
              <a:gd name="connsiteX3" fmla="*/ 0 w 1000118"/>
              <a:gd name="connsiteY3" fmla="*/ 514907 h 514907"/>
              <a:gd name="connsiteX4" fmla="*/ 74622 w 1000118"/>
              <a:gd name="connsiteY4" fmla="*/ 105478 h 514907"/>
              <a:gd name="connsiteX0" fmla="*/ 74622 w 1000118"/>
              <a:gd name="connsiteY0" fmla="*/ 112271 h 521700"/>
              <a:gd name="connsiteX1" fmla="*/ 1000118 w 1000118"/>
              <a:gd name="connsiteY1" fmla="*/ 34673 h 521700"/>
              <a:gd name="connsiteX2" fmla="*/ 829313 w 1000118"/>
              <a:gd name="connsiteY2" fmla="*/ 431358 h 521700"/>
              <a:gd name="connsiteX3" fmla="*/ 0 w 1000118"/>
              <a:gd name="connsiteY3" fmla="*/ 521700 h 521700"/>
              <a:gd name="connsiteX4" fmla="*/ 74622 w 1000118"/>
              <a:gd name="connsiteY4" fmla="*/ 112271 h 52170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18" h="522710">
                <a:moveTo>
                  <a:pt x="58183" y="109522"/>
                </a:moveTo>
                <a:cubicBezTo>
                  <a:pt x="407411" y="4590"/>
                  <a:pt x="614650" y="-35128"/>
                  <a:pt x="1000118" y="35683"/>
                </a:cubicBezTo>
                <a:lnTo>
                  <a:pt x="829313" y="432368"/>
                </a:lnTo>
                <a:cubicBezTo>
                  <a:pt x="541659" y="386578"/>
                  <a:pt x="382749" y="414236"/>
                  <a:pt x="0" y="522710"/>
                </a:cubicBezTo>
                <a:cubicBezTo>
                  <a:pt x="17181" y="380981"/>
                  <a:pt x="28517" y="296878"/>
                  <a:pt x="58183" y="109522"/>
                </a:cubicBezTo>
                <a:close/>
              </a:path>
            </a:pathLst>
          </a:custGeom>
          <a:solidFill>
            <a:srgbClr val="88A0B8"/>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F375ED1F-00C0-423A-AD26-8487662732B5}"/>
              </a:ext>
            </a:extLst>
          </p:cNvPr>
          <p:cNvSpPr/>
          <p:nvPr/>
        </p:nvSpPr>
        <p:spPr>
          <a:xfrm rot="1975311">
            <a:off x="6185430" y="1658853"/>
            <a:ext cx="925213" cy="406043"/>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2938 h 430386"/>
              <a:gd name="connsiteX1" fmla="*/ 1051289 w 1051289"/>
              <a:gd name="connsiteY1" fmla="*/ 43792 h 430386"/>
              <a:gd name="connsiteX2" fmla="*/ 988659 w 1051289"/>
              <a:gd name="connsiteY2" fmla="*/ 399071 h 430386"/>
              <a:gd name="connsiteX3" fmla="*/ 79225 w 1051289"/>
              <a:gd name="connsiteY3" fmla="*/ 430386 h 430386"/>
              <a:gd name="connsiteX4" fmla="*/ 0 w 1051289"/>
              <a:gd name="connsiteY4" fmla="*/ 52938 h 430386"/>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379155"/>
              <a:gd name="connsiteY0" fmla="*/ 25931 h 403379"/>
              <a:gd name="connsiteX1" fmla="*/ 1379156 w 1379155"/>
              <a:gd name="connsiteY1" fmla="*/ 74485 h 403379"/>
              <a:gd name="connsiteX2" fmla="*/ 988659 w 1379155"/>
              <a:gd name="connsiteY2" fmla="*/ 372064 h 403379"/>
              <a:gd name="connsiteX3" fmla="*/ 79225 w 1379155"/>
              <a:gd name="connsiteY3" fmla="*/ 403379 h 403379"/>
              <a:gd name="connsiteX4" fmla="*/ 0 w 1379155"/>
              <a:gd name="connsiteY4" fmla="*/ 25931 h 403379"/>
              <a:gd name="connsiteX0" fmla="*/ 0 w 1379156"/>
              <a:gd name="connsiteY0" fmla="*/ 25931 h 403379"/>
              <a:gd name="connsiteX1" fmla="*/ 1379156 w 1379156"/>
              <a:gd name="connsiteY1" fmla="*/ 74485 h 403379"/>
              <a:gd name="connsiteX2" fmla="*/ 988659 w 1379156"/>
              <a:gd name="connsiteY2" fmla="*/ 372064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237818 w 1301454"/>
              <a:gd name="connsiteY0" fmla="*/ 21560 h 423113"/>
              <a:gd name="connsiteX1" fmla="*/ 1301454 w 1301454"/>
              <a:gd name="connsiteY1" fmla="*/ 94219 h 423113"/>
              <a:gd name="connsiteX2" fmla="*/ 972528 w 1301454"/>
              <a:gd name="connsiteY2" fmla="*/ 386736 h 423113"/>
              <a:gd name="connsiteX3" fmla="*/ 1523 w 1301454"/>
              <a:gd name="connsiteY3" fmla="*/ 423113 h 423113"/>
              <a:gd name="connsiteX4" fmla="*/ 237818 w 1301454"/>
              <a:gd name="connsiteY4" fmla="*/ 21560 h 423113"/>
              <a:gd name="connsiteX0" fmla="*/ 238344 w 1301980"/>
              <a:gd name="connsiteY0" fmla="*/ 21561 h 423114"/>
              <a:gd name="connsiteX1" fmla="*/ 1301980 w 1301980"/>
              <a:gd name="connsiteY1" fmla="*/ 94220 h 423114"/>
              <a:gd name="connsiteX2" fmla="*/ 973054 w 1301980"/>
              <a:gd name="connsiteY2" fmla="*/ 386737 h 423114"/>
              <a:gd name="connsiteX3" fmla="*/ 2049 w 1301980"/>
              <a:gd name="connsiteY3" fmla="*/ 423114 h 423114"/>
              <a:gd name="connsiteX4" fmla="*/ 238344 w 1301980"/>
              <a:gd name="connsiteY4" fmla="*/ 21561 h 423114"/>
              <a:gd name="connsiteX0" fmla="*/ 236295 w 1299931"/>
              <a:gd name="connsiteY0" fmla="*/ 21561 h 423114"/>
              <a:gd name="connsiteX1" fmla="*/ 1299931 w 1299931"/>
              <a:gd name="connsiteY1" fmla="*/ 94220 h 423114"/>
              <a:gd name="connsiteX2" fmla="*/ 971005 w 1299931"/>
              <a:gd name="connsiteY2" fmla="*/ 386737 h 423114"/>
              <a:gd name="connsiteX3" fmla="*/ 0 w 1299931"/>
              <a:gd name="connsiteY3" fmla="*/ 423114 h 423114"/>
              <a:gd name="connsiteX4" fmla="*/ 236295 w 1299931"/>
              <a:gd name="connsiteY4" fmla="*/ 21561 h 423114"/>
              <a:gd name="connsiteX0" fmla="*/ 236295 w 1299931"/>
              <a:gd name="connsiteY0" fmla="*/ 8612 h 410165"/>
              <a:gd name="connsiteX1" fmla="*/ 1299931 w 1299931"/>
              <a:gd name="connsiteY1" fmla="*/ 81271 h 410165"/>
              <a:gd name="connsiteX2" fmla="*/ 971005 w 1299931"/>
              <a:gd name="connsiteY2" fmla="*/ 373788 h 410165"/>
              <a:gd name="connsiteX3" fmla="*/ 0 w 1299931"/>
              <a:gd name="connsiteY3" fmla="*/ 410165 h 410165"/>
              <a:gd name="connsiteX4" fmla="*/ 236295 w 1299931"/>
              <a:gd name="connsiteY4" fmla="*/ 8612 h 410165"/>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38787 h 435894"/>
              <a:gd name="connsiteX1" fmla="*/ 1345609 w 1345609"/>
              <a:gd name="connsiteY1" fmla="*/ 46189 h 435894"/>
              <a:gd name="connsiteX2" fmla="*/ 966622 w 1345609"/>
              <a:gd name="connsiteY2" fmla="*/ 386994 h 435894"/>
              <a:gd name="connsiteX3" fmla="*/ 0 w 1345609"/>
              <a:gd name="connsiteY3" fmla="*/ 435894 h 435894"/>
              <a:gd name="connsiteX4" fmla="*/ 226994 w 1345609"/>
              <a:gd name="connsiteY4" fmla="*/ 38787 h 43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609" h="435894">
                <a:moveTo>
                  <a:pt x="226994" y="38787"/>
                </a:moveTo>
                <a:cubicBezTo>
                  <a:pt x="655583" y="8674"/>
                  <a:pt x="931102" y="-34304"/>
                  <a:pt x="1345609" y="46189"/>
                </a:cubicBezTo>
                <a:cubicBezTo>
                  <a:pt x="1224578" y="178372"/>
                  <a:pt x="1081095" y="277436"/>
                  <a:pt x="966622" y="386994"/>
                </a:cubicBezTo>
                <a:cubicBezTo>
                  <a:pt x="660292" y="384172"/>
                  <a:pt x="367346" y="387603"/>
                  <a:pt x="0" y="435894"/>
                </a:cubicBezTo>
                <a:cubicBezTo>
                  <a:pt x="67535" y="289912"/>
                  <a:pt x="136000" y="196162"/>
                  <a:pt x="226994" y="38787"/>
                </a:cubicBezTo>
                <a:close/>
              </a:path>
            </a:pathLst>
          </a:custGeom>
          <a:solidFill>
            <a:schemeClr val="tx2">
              <a:lumMod val="40000"/>
              <a:lumOff val="6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30352" y="133012"/>
            <a:ext cx="7461504" cy="994172"/>
          </a:xfrm>
        </p:spPr>
        <p:txBody>
          <a:bodyPr/>
          <a:lstStyle/>
          <a:p>
            <a:r>
              <a:rPr lang="en-US" dirty="0"/>
              <a:t>Existing tools E&amp;MS at ALBA</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2</a:t>
            </a:fld>
            <a:endParaRPr lang="es-ES"/>
          </a:p>
        </p:txBody>
      </p:sp>
      <p:sp>
        <p:nvSpPr>
          <p:cNvPr id="7" name="TextBox 6"/>
          <p:cNvSpPr txBox="1"/>
          <p:nvPr/>
        </p:nvSpPr>
        <p:spPr>
          <a:xfrm>
            <a:off x="179613" y="3316489"/>
            <a:ext cx="2097081" cy="986925"/>
          </a:xfrm>
          <a:prstGeom prst="rect">
            <a:avLst/>
          </a:prstGeom>
          <a:solidFill>
            <a:srgbClr val="FFFFFF">
              <a:alpha val="63922"/>
            </a:srgbClr>
          </a:solidFill>
          <a:ln w="38100">
            <a:solidFill>
              <a:schemeClr val="accent2"/>
            </a:solidFill>
            <a:prstDash val="solid"/>
          </a:ln>
        </p:spPr>
        <p:txBody>
          <a:bodyPr vert="horz" wrap="none" lIns="91440" tIns="45720" rIns="91440" bIns="45720" rtlCol="0" anchor="t">
            <a:noAutofit/>
          </a:bodyPr>
          <a:lstStyle/>
          <a:p>
            <a:pPr algn="ctr"/>
            <a:r>
              <a:rPr lang="en-US" sz="1500" dirty="0">
                <a:solidFill>
                  <a:schemeClr val="accent2"/>
                </a:solidFill>
                <a:latin typeface="Abel" panose="02000506030000020004" pitchFamily="2" charset="0"/>
                <a:cs typeface="Arial" panose="020B0604020202020204" pitchFamily="34" charset="0"/>
              </a:rPr>
              <a:t>CIRCE </a:t>
            </a:r>
          </a:p>
          <a:p>
            <a:pPr algn="ctr"/>
            <a:r>
              <a:rPr lang="en-US" sz="1500" dirty="0">
                <a:solidFill>
                  <a:schemeClr val="accent2"/>
                </a:solidFill>
                <a:latin typeface="Abel" panose="02000506030000020004" pitchFamily="2" charset="0"/>
                <a:cs typeface="Arial" panose="020B0604020202020204" pitchFamily="34" charset="0"/>
              </a:rPr>
              <a:t>(X-PEEM </a:t>
            </a:r>
          </a:p>
          <a:p>
            <a:pPr algn="ctr"/>
            <a:r>
              <a:rPr lang="en-US" sz="1500" dirty="0">
                <a:solidFill>
                  <a:schemeClr val="accent2"/>
                </a:solidFill>
                <a:latin typeface="Abel" panose="02000506030000020004" pitchFamily="2" charset="0"/>
                <a:cs typeface="Arial" panose="020B0604020202020204" pitchFamily="34" charset="0"/>
              </a:rPr>
              <a:t>electronic and magnetic </a:t>
            </a:r>
          </a:p>
          <a:p>
            <a:pPr algn="ctr"/>
            <a:r>
              <a:rPr lang="en-US" sz="1500" dirty="0">
                <a:solidFill>
                  <a:schemeClr val="accent2"/>
                </a:solidFill>
                <a:latin typeface="Abel" panose="02000506030000020004" pitchFamily="2" charset="0"/>
                <a:cs typeface="Arial" panose="020B0604020202020204" pitchFamily="34" charset="0"/>
              </a:rPr>
              <a:t>microscopy)</a:t>
            </a:r>
          </a:p>
        </p:txBody>
      </p:sp>
      <p:sp>
        <p:nvSpPr>
          <p:cNvPr id="12" name="TextBox 11"/>
          <p:cNvSpPr txBox="1"/>
          <p:nvPr/>
        </p:nvSpPr>
        <p:spPr>
          <a:xfrm>
            <a:off x="7957541" y="1046687"/>
            <a:ext cx="953960" cy="562245"/>
          </a:xfrm>
          <a:prstGeom prst="rect">
            <a:avLst/>
          </a:prstGeom>
          <a:ln w="38100">
            <a:solidFill>
              <a:srgbClr val="122D4F"/>
            </a:solidFill>
          </a:ln>
        </p:spPr>
        <p:txBody>
          <a:bodyPr vert="horz" wrap="none" lIns="91440" tIns="45720" rIns="91440" bIns="45720" rtlCol="0" anchor="t">
            <a:noAutofit/>
          </a:bodyPr>
          <a:lstStyle/>
          <a:p>
            <a:pPr algn="ctr"/>
            <a:r>
              <a:rPr lang="en-US" sz="1400">
                <a:solidFill>
                  <a:srgbClr val="122D4F"/>
                </a:solidFill>
                <a:latin typeface="Abel" panose="02000506030000020004" pitchFamily="2" charset="0"/>
                <a:cs typeface="Arial" panose="020B0604020202020204" pitchFamily="34" charset="0"/>
              </a:rPr>
              <a:t>Fully</a:t>
            </a:r>
          </a:p>
          <a:p>
            <a:pPr algn="ctr"/>
            <a:r>
              <a:rPr lang="en-US" sz="1400">
                <a:solidFill>
                  <a:srgbClr val="122D4F"/>
                </a:solidFill>
                <a:latin typeface="Abel" panose="02000506030000020004" pitchFamily="2" charset="0"/>
                <a:cs typeface="Arial" panose="020B0604020202020204" pitchFamily="34" charset="0"/>
              </a:rPr>
              <a:t>dedicated</a:t>
            </a:r>
          </a:p>
        </p:txBody>
      </p:sp>
      <p:sp>
        <p:nvSpPr>
          <p:cNvPr id="13" name="TextBox 12"/>
          <p:cNvSpPr txBox="1"/>
          <p:nvPr/>
        </p:nvSpPr>
        <p:spPr>
          <a:xfrm>
            <a:off x="7957541" y="1694231"/>
            <a:ext cx="953960" cy="562159"/>
          </a:xfrm>
          <a:prstGeom prst="rect">
            <a:avLst/>
          </a:prstGeom>
          <a:ln w="38100">
            <a:solidFill>
              <a:schemeClr val="accent2"/>
            </a:solidFill>
            <a:prstDash val="solid"/>
          </a:ln>
        </p:spPr>
        <p:txBody>
          <a:bodyPr vert="horz" wrap="none" lIns="91440" tIns="45720" rIns="91440" bIns="45720" rtlCol="0" anchor="t">
            <a:noAutofit/>
          </a:bodyPr>
          <a:lstStyle/>
          <a:p>
            <a:pPr algn="ctr"/>
            <a:r>
              <a:rPr lang="en-US" sz="1400">
                <a:solidFill>
                  <a:schemeClr val="accent2"/>
                </a:solidFill>
                <a:latin typeface="Abel" panose="02000506030000020004" pitchFamily="2" charset="0"/>
                <a:cs typeface="Arial" panose="020B0604020202020204" pitchFamily="34" charset="0"/>
              </a:rPr>
              <a:t>Partially</a:t>
            </a:r>
          </a:p>
          <a:p>
            <a:pPr algn="ctr"/>
            <a:r>
              <a:rPr lang="en-US" sz="1400">
                <a:solidFill>
                  <a:schemeClr val="accent2"/>
                </a:solidFill>
                <a:latin typeface="Abel" panose="02000506030000020004" pitchFamily="2" charset="0"/>
                <a:cs typeface="Arial" panose="020B0604020202020204" pitchFamily="34" charset="0"/>
              </a:rPr>
              <a:t>dedicated</a:t>
            </a:r>
          </a:p>
        </p:txBody>
      </p:sp>
      <p:sp>
        <p:nvSpPr>
          <p:cNvPr id="15" name="TextBox 14"/>
          <p:cNvSpPr txBox="1"/>
          <p:nvPr/>
        </p:nvSpPr>
        <p:spPr>
          <a:xfrm>
            <a:off x="7957541" y="2347599"/>
            <a:ext cx="953960" cy="562245"/>
          </a:xfrm>
          <a:prstGeom prst="rect">
            <a:avLst/>
          </a:prstGeom>
          <a:ln w="38100">
            <a:solidFill>
              <a:srgbClr val="88A0B8"/>
            </a:solidFill>
          </a:ln>
        </p:spPr>
        <p:txBody>
          <a:bodyPr vert="horz" wrap="none" lIns="91440" tIns="45720" rIns="91440" bIns="45720" rtlCol="0" anchor="t">
            <a:noAutofit/>
          </a:bodyPr>
          <a:lstStyle/>
          <a:p>
            <a:pPr algn="ctr"/>
            <a:r>
              <a:rPr lang="en-US" sz="1400">
                <a:solidFill>
                  <a:srgbClr val="88A0B8"/>
                </a:solidFill>
                <a:latin typeface="Abel" panose="02000506030000020004" pitchFamily="2" charset="0"/>
                <a:cs typeface="Arial" panose="020B0604020202020204" pitchFamily="34" charset="0"/>
              </a:rPr>
              <a:t>In</a:t>
            </a:r>
          </a:p>
          <a:p>
            <a:pPr algn="ctr"/>
            <a:r>
              <a:rPr lang="en-US" sz="1400">
                <a:solidFill>
                  <a:srgbClr val="88A0B8"/>
                </a:solidFill>
                <a:latin typeface="Abel" panose="02000506030000020004" pitchFamily="2" charset="0"/>
                <a:cs typeface="Arial" panose="020B0604020202020204" pitchFamily="34" charset="0"/>
              </a:rPr>
              <a:t>construction</a:t>
            </a:r>
          </a:p>
        </p:txBody>
      </p:sp>
      <p:sp>
        <p:nvSpPr>
          <p:cNvPr id="18" name="TextBox 17">
            <a:extLst>
              <a:ext uri="{FF2B5EF4-FFF2-40B4-BE49-F238E27FC236}">
                <a16:creationId xmlns:a16="http://schemas.microsoft.com/office/drawing/2014/main" id="{D09C3D8C-8CF9-45A9-9AE9-41E5A9E54190}"/>
              </a:ext>
            </a:extLst>
          </p:cNvPr>
          <p:cNvSpPr txBox="1"/>
          <p:nvPr/>
        </p:nvSpPr>
        <p:spPr>
          <a:xfrm>
            <a:off x="6851812" y="1501044"/>
            <a:ext cx="769592" cy="296416"/>
          </a:xfrm>
          <a:prstGeom prst="rect">
            <a:avLst/>
          </a:prstGeom>
          <a:solidFill>
            <a:srgbClr val="FFFFFF">
              <a:alpha val="63922"/>
            </a:srgbClr>
          </a:solidFill>
          <a:ln w="38100">
            <a:solidFill>
              <a:srgbClr val="88A0B8">
                <a:alpha val="69020"/>
              </a:srgbClr>
            </a:solidFill>
          </a:ln>
        </p:spPr>
        <p:txBody>
          <a:bodyPr vert="horz" wrap="none" lIns="91440" tIns="45720" rIns="91440" bIns="45720" rtlCol="0" anchor="t">
            <a:noAutofit/>
          </a:bodyPr>
          <a:lstStyle/>
          <a:p>
            <a:pPr algn="ctr"/>
            <a:r>
              <a:rPr lang="en-US" sz="1500" dirty="0">
                <a:solidFill>
                  <a:srgbClr val="88A0B8"/>
                </a:solidFill>
                <a:latin typeface="Abel" panose="02000506030000020004" pitchFamily="2" charset="0"/>
                <a:cs typeface="Arial" panose="020B0604020202020204" pitchFamily="34" charset="0"/>
              </a:rPr>
              <a:t>(S)TEM</a:t>
            </a:r>
          </a:p>
        </p:txBody>
      </p:sp>
      <p:sp>
        <p:nvSpPr>
          <p:cNvPr id="19" name="TextBox 18">
            <a:extLst>
              <a:ext uri="{FF2B5EF4-FFF2-40B4-BE49-F238E27FC236}">
                <a16:creationId xmlns:a16="http://schemas.microsoft.com/office/drawing/2014/main" id="{15129FAD-C2F7-4C55-8668-006F8B9018CD}"/>
              </a:ext>
            </a:extLst>
          </p:cNvPr>
          <p:cNvSpPr txBox="1"/>
          <p:nvPr/>
        </p:nvSpPr>
        <p:spPr>
          <a:xfrm>
            <a:off x="436960" y="4577879"/>
            <a:ext cx="2548593" cy="503189"/>
          </a:xfrm>
          <a:prstGeom prst="rect">
            <a:avLst/>
          </a:prstGeom>
          <a:solidFill>
            <a:srgbClr val="FFFFFF">
              <a:alpha val="63922"/>
            </a:srgbClr>
          </a:solidFill>
          <a:ln w="38100">
            <a:solidFill>
              <a:srgbClr val="122D4F">
                <a:alpha val="69020"/>
              </a:srgbClr>
            </a:solidFill>
            <a:prstDash val="solid"/>
          </a:ln>
        </p:spPr>
        <p:txBody>
          <a:bodyPr vert="horz" wrap="none" lIns="91440" tIns="45720" rIns="91440" bIns="45720" rtlCol="0" anchor="t">
            <a:noAutofit/>
          </a:bodyPr>
          <a:lstStyle/>
          <a:p>
            <a:pPr algn="ctr"/>
            <a:r>
              <a:rPr lang="en-US" sz="1500" dirty="0" err="1">
                <a:solidFill>
                  <a:srgbClr val="122D4F"/>
                </a:solidFill>
                <a:latin typeface="Abel" panose="02000506030000020004" pitchFamily="2" charset="0"/>
                <a:cs typeface="Arial" panose="020B0604020202020204" pitchFamily="34" charset="0"/>
              </a:rPr>
              <a:t>MSLab</a:t>
            </a:r>
            <a:r>
              <a:rPr lang="en-US" sz="1500" dirty="0">
                <a:solidFill>
                  <a:srgbClr val="122D4F"/>
                </a:solidFill>
                <a:latin typeface="Abel" panose="02000506030000020004" pitchFamily="2" charset="0"/>
                <a:cs typeface="Arial" panose="020B0604020202020204" pitchFamily="34" charset="0"/>
              </a:rPr>
              <a:t> </a:t>
            </a:r>
          </a:p>
          <a:p>
            <a:pPr algn="ctr"/>
            <a:r>
              <a:rPr lang="en-US" sz="1500" dirty="0">
                <a:solidFill>
                  <a:srgbClr val="122D4F"/>
                </a:solidFill>
                <a:latin typeface="Abel" panose="02000506030000020004" pitchFamily="2" charset="0"/>
                <a:cs typeface="Arial" panose="020B0604020202020204" pitchFamily="34" charset="0"/>
              </a:rPr>
              <a:t>(sample prep, 2D+GB, MOKE,..)</a:t>
            </a:r>
          </a:p>
        </p:txBody>
      </p:sp>
      <p:sp>
        <p:nvSpPr>
          <p:cNvPr id="27" name="Rectangle 26">
            <a:extLst>
              <a:ext uri="{FF2B5EF4-FFF2-40B4-BE49-F238E27FC236}">
                <a16:creationId xmlns:a16="http://schemas.microsoft.com/office/drawing/2014/main" id="{8FCBC6AC-2048-4FEA-ABEF-99E26C45F03D}"/>
              </a:ext>
            </a:extLst>
          </p:cNvPr>
          <p:cNvSpPr/>
          <p:nvPr/>
        </p:nvSpPr>
        <p:spPr>
          <a:xfrm>
            <a:off x="607232" y="659004"/>
            <a:ext cx="4316858" cy="1192634"/>
          </a:xfrm>
          <a:prstGeom prst="rect">
            <a:avLst/>
          </a:prstGeom>
        </p:spPr>
        <p:txBody>
          <a:bodyPr wrap="square">
            <a:spAutoFit/>
          </a:bodyPr>
          <a:lstStyle/>
          <a:p>
            <a:pPr>
              <a:spcAft>
                <a:spcPts val="300"/>
              </a:spcAft>
            </a:pPr>
            <a:r>
              <a:rPr lang="en-US" sz="1600" dirty="0"/>
              <a:t>Current facilities for Sustainable Inf. </a:t>
            </a:r>
            <a:r>
              <a:rPr lang="en-US" sz="1600" dirty="0" err="1"/>
              <a:t>Tech.&amp;QMs</a:t>
            </a:r>
            <a:r>
              <a:rPr lang="en-US" sz="1600" dirty="0"/>
              <a:t>:</a:t>
            </a:r>
          </a:p>
          <a:p>
            <a:pPr marL="285750" indent="-285750">
              <a:spcAft>
                <a:spcPts val="300"/>
              </a:spcAft>
              <a:buFont typeface="Arial" panose="020B0604020202020204" pitchFamily="34" charset="0"/>
              <a:buChar char="•"/>
            </a:pPr>
            <a:r>
              <a:rPr lang="en-US" sz="1600" dirty="0">
                <a:solidFill>
                  <a:srgbClr val="122D4F"/>
                </a:solidFill>
              </a:rPr>
              <a:t>2</a:t>
            </a:r>
            <a:r>
              <a:rPr lang="en-US" sz="1600" dirty="0">
                <a:solidFill>
                  <a:schemeClr val="accent2"/>
                </a:solidFill>
              </a:rPr>
              <a:t>+2</a:t>
            </a:r>
            <a:r>
              <a:rPr lang="en-US" sz="1600" dirty="0">
                <a:solidFill>
                  <a:srgbClr val="88A0B8"/>
                </a:solidFill>
              </a:rPr>
              <a:t> </a:t>
            </a:r>
            <a:r>
              <a:rPr lang="en-US" sz="1600" dirty="0">
                <a:solidFill>
                  <a:srgbClr val="122D4F"/>
                </a:solidFill>
              </a:rPr>
              <a:t>BLs</a:t>
            </a:r>
          </a:p>
          <a:p>
            <a:pPr marL="285750" indent="-285750">
              <a:spcAft>
                <a:spcPts val="300"/>
              </a:spcAft>
              <a:buFont typeface="Arial" panose="020B0604020202020204" pitchFamily="34" charset="0"/>
              <a:buChar char="•"/>
            </a:pPr>
            <a:r>
              <a:rPr lang="en-US" sz="1600" dirty="0"/>
              <a:t>Materials Science lab &amp; Surf. Sci Lab</a:t>
            </a:r>
          </a:p>
          <a:p>
            <a:pPr marL="285750" indent="-285750">
              <a:spcAft>
                <a:spcPts val="300"/>
              </a:spcAft>
              <a:buFont typeface="Arial" panose="020B0604020202020204" pitchFamily="34" charset="0"/>
              <a:buChar char="•"/>
            </a:pPr>
            <a:r>
              <a:rPr lang="en-US" sz="1600" dirty="0">
                <a:solidFill>
                  <a:srgbClr val="88A0B8"/>
                </a:solidFill>
              </a:rPr>
              <a:t>TEM</a:t>
            </a:r>
          </a:p>
        </p:txBody>
      </p:sp>
      <p:sp>
        <p:nvSpPr>
          <p:cNvPr id="21" name="TextBox 20">
            <a:extLst>
              <a:ext uri="{FF2B5EF4-FFF2-40B4-BE49-F238E27FC236}">
                <a16:creationId xmlns:a16="http://schemas.microsoft.com/office/drawing/2014/main" id="{06E00F4F-7717-994E-AE85-1DD3EFAE810A}"/>
              </a:ext>
            </a:extLst>
          </p:cNvPr>
          <p:cNvSpPr txBox="1"/>
          <p:nvPr/>
        </p:nvSpPr>
        <p:spPr>
          <a:xfrm>
            <a:off x="139083" y="2032991"/>
            <a:ext cx="1617754" cy="807191"/>
          </a:xfrm>
          <a:prstGeom prst="rect">
            <a:avLst/>
          </a:prstGeom>
          <a:solidFill>
            <a:srgbClr val="FFFFFF">
              <a:alpha val="63922"/>
            </a:srgbClr>
          </a:solidFill>
          <a:ln w="38100">
            <a:solidFill>
              <a:srgbClr val="000000">
                <a:alpha val="69020"/>
              </a:srgbClr>
            </a:solidFill>
          </a:ln>
        </p:spPr>
        <p:txBody>
          <a:bodyPr vert="horz" wrap="none" lIns="91440" tIns="45720" rIns="91440" bIns="45720" rtlCol="0" anchor="t">
            <a:noAutofit/>
          </a:bodyPr>
          <a:lstStyle/>
          <a:p>
            <a:pPr algn="ctr"/>
            <a:r>
              <a:rPr lang="en-US" sz="1500" dirty="0">
                <a:solidFill>
                  <a:srgbClr val="122D4F"/>
                </a:solidFill>
                <a:latin typeface="Abel" panose="02000506030000020004" pitchFamily="2" charset="0"/>
                <a:cs typeface="Arial" panose="020B0604020202020204" pitchFamily="34" charset="0"/>
              </a:rPr>
              <a:t>BOREAS</a:t>
            </a:r>
          </a:p>
          <a:p>
            <a:pPr algn="ctr"/>
            <a:r>
              <a:rPr lang="en-US" sz="1500" dirty="0">
                <a:solidFill>
                  <a:srgbClr val="122D4F"/>
                </a:solidFill>
                <a:latin typeface="Abel" panose="02000506030000020004" pitchFamily="2" charset="0"/>
                <a:cs typeface="Arial" panose="020B0604020202020204" pitchFamily="34" charset="0"/>
              </a:rPr>
              <a:t> (XAS/XMCD, XRMS/</a:t>
            </a:r>
          </a:p>
          <a:p>
            <a:pPr algn="ctr"/>
            <a:r>
              <a:rPr lang="en-US" sz="1500" dirty="0">
                <a:solidFill>
                  <a:srgbClr val="122D4F"/>
                </a:solidFill>
                <a:latin typeface="Abel" panose="02000506030000020004" pitchFamily="2" charset="0"/>
                <a:cs typeface="Arial" panose="020B0604020202020204" pitchFamily="34" charset="0"/>
              </a:rPr>
              <a:t>coherent imaging)</a:t>
            </a:r>
          </a:p>
        </p:txBody>
      </p:sp>
      <p:cxnSp>
        <p:nvCxnSpPr>
          <p:cNvPr id="23" name="Straight Arrow Connector 22">
            <a:extLst>
              <a:ext uri="{FF2B5EF4-FFF2-40B4-BE49-F238E27FC236}">
                <a16:creationId xmlns:a16="http://schemas.microsoft.com/office/drawing/2014/main" id="{551B9F6A-3944-FC49-971B-1CE19EE63999}"/>
              </a:ext>
            </a:extLst>
          </p:cNvPr>
          <p:cNvCxnSpPr>
            <a:cxnSpLocks/>
          </p:cNvCxnSpPr>
          <p:nvPr/>
        </p:nvCxnSpPr>
        <p:spPr>
          <a:xfrm>
            <a:off x="1431450" y="2909844"/>
            <a:ext cx="1040650" cy="290942"/>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D1CE667-7C19-1C46-9031-0EDD817F018A}"/>
              </a:ext>
            </a:extLst>
          </p:cNvPr>
          <p:cNvSpPr txBox="1"/>
          <p:nvPr/>
        </p:nvSpPr>
        <p:spPr>
          <a:xfrm>
            <a:off x="6188893" y="4012522"/>
            <a:ext cx="2753909" cy="615521"/>
          </a:xfrm>
          <a:prstGeom prst="rect">
            <a:avLst/>
          </a:prstGeom>
          <a:solidFill>
            <a:srgbClr val="FFFFFF">
              <a:alpha val="63922"/>
            </a:srgbClr>
          </a:solidFill>
          <a:ln w="38100">
            <a:solidFill>
              <a:srgbClr val="000000">
                <a:alpha val="69020"/>
              </a:srgbClr>
            </a:solidFill>
          </a:ln>
        </p:spPr>
        <p:txBody>
          <a:bodyPr vert="horz" wrap="none" lIns="91440" tIns="45720" rIns="91440" bIns="45720" rtlCol="0" anchor="t">
            <a:noAutofit/>
          </a:bodyPr>
          <a:lstStyle/>
          <a:p>
            <a:pPr algn="ctr"/>
            <a:r>
              <a:rPr lang="en-US" sz="1500" dirty="0">
                <a:solidFill>
                  <a:srgbClr val="122D4F"/>
                </a:solidFill>
                <a:latin typeface="Abel" panose="02000506030000020004" pitchFamily="2" charset="0"/>
                <a:cs typeface="Arial" panose="020B0604020202020204" pitchFamily="34" charset="0"/>
              </a:rPr>
              <a:t>LOREA  (ARPES,SP-ARPES)</a:t>
            </a:r>
          </a:p>
          <a:p>
            <a:pPr algn="ctr"/>
            <a:r>
              <a:rPr lang="en-US" sz="1500" dirty="0">
                <a:solidFill>
                  <a:srgbClr val="122D4F"/>
                </a:solidFill>
                <a:latin typeface="Abel" panose="02000506030000020004" pitchFamily="2" charset="0"/>
                <a:cs typeface="Arial" panose="020B0604020202020204" pitchFamily="34" charset="0"/>
              </a:rPr>
              <a:t>Electronic band structure mapping</a:t>
            </a:r>
          </a:p>
        </p:txBody>
      </p:sp>
      <p:cxnSp>
        <p:nvCxnSpPr>
          <p:cNvPr id="30" name="Straight Arrow Connector 29">
            <a:extLst>
              <a:ext uri="{FF2B5EF4-FFF2-40B4-BE49-F238E27FC236}">
                <a16:creationId xmlns:a16="http://schemas.microsoft.com/office/drawing/2014/main" id="{8B67B456-4591-424B-BEDD-9E2A43324259}"/>
              </a:ext>
            </a:extLst>
          </p:cNvPr>
          <p:cNvCxnSpPr>
            <a:cxnSpLocks/>
            <a:stCxn id="29" idx="1"/>
          </p:cNvCxnSpPr>
          <p:nvPr/>
        </p:nvCxnSpPr>
        <p:spPr>
          <a:xfrm flipH="1" flipV="1">
            <a:off x="5463253" y="4213185"/>
            <a:ext cx="725640" cy="107098"/>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AA83BC4-E29C-934D-A8E3-B26AC935A1D9}"/>
              </a:ext>
            </a:extLst>
          </p:cNvPr>
          <p:cNvSpPr txBox="1"/>
          <p:nvPr/>
        </p:nvSpPr>
        <p:spPr>
          <a:xfrm>
            <a:off x="5119248" y="620394"/>
            <a:ext cx="2027448" cy="812629"/>
          </a:xfrm>
          <a:prstGeom prst="rect">
            <a:avLst/>
          </a:prstGeom>
          <a:solidFill>
            <a:srgbClr val="FFFFFF">
              <a:alpha val="63922"/>
            </a:srgbClr>
          </a:solidFill>
          <a:ln w="38100">
            <a:solidFill>
              <a:schemeClr val="accent2"/>
            </a:solidFill>
            <a:prstDash val="solid"/>
          </a:ln>
        </p:spPr>
        <p:txBody>
          <a:bodyPr vert="horz" wrap="none" lIns="91440" tIns="45720" rIns="91440" bIns="45720" rtlCol="0" anchor="t">
            <a:noAutofit/>
          </a:bodyPr>
          <a:lstStyle/>
          <a:p>
            <a:pPr algn="ctr"/>
            <a:r>
              <a:rPr lang="en-US" sz="1500" dirty="0">
                <a:solidFill>
                  <a:schemeClr val="accent2"/>
                </a:solidFill>
                <a:latin typeface="Abel" panose="02000506030000020004" pitchFamily="2" charset="0"/>
                <a:cs typeface="Arial" panose="020B0604020202020204" pitchFamily="34" charset="0"/>
              </a:rPr>
              <a:t>MISTRAL </a:t>
            </a:r>
          </a:p>
          <a:p>
            <a:pPr algn="ctr"/>
            <a:r>
              <a:rPr lang="en-US" sz="1500" dirty="0">
                <a:solidFill>
                  <a:schemeClr val="accent2"/>
                </a:solidFill>
                <a:latin typeface="Abel" panose="02000506030000020004" pitchFamily="2" charset="0"/>
                <a:cs typeface="Arial" panose="020B0604020202020204" pitchFamily="34" charset="0"/>
              </a:rPr>
              <a:t>(TXM magnetic </a:t>
            </a:r>
          </a:p>
          <a:p>
            <a:pPr algn="ctr"/>
            <a:r>
              <a:rPr lang="en-US" sz="1500" dirty="0">
                <a:solidFill>
                  <a:schemeClr val="accent2"/>
                </a:solidFill>
                <a:latin typeface="Abel" panose="02000506030000020004" pitchFamily="2" charset="0"/>
                <a:cs typeface="Arial" panose="020B0604020202020204" pitchFamily="34" charset="0"/>
              </a:rPr>
              <a:t>microscopy/tomography)</a:t>
            </a:r>
          </a:p>
        </p:txBody>
      </p:sp>
      <p:sp>
        <p:nvSpPr>
          <p:cNvPr id="44" name="Rectangle 2">
            <a:extLst>
              <a:ext uri="{FF2B5EF4-FFF2-40B4-BE49-F238E27FC236}">
                <a16:creationId xmlns:a16="http://schemas.microsoft.com/office/drawing/2014/main" id="{82ED65D1-081B-9B49-A1E0-9FAFC041F0DF}"/>
              </a:ext>
            </a:extLst>
          </p:cNvPr>
          <p:cNvSpPr/>
          <p:nvPr/>
        </p:nvSpPr>
        <p:spPr>
          <a:xfrm rot="11694518">
            <a:off x="3222929" y="4598387"/>
            <a:ext cx="606245" cy="318273"/>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68285"/>
              <a:gd name="connsiteX1" fmla="*/ 1051289 w 1051289"/>
              <a:gd name="connsiteY1" fmla="*/ 50607 h 468285"/>
              <a:gd name="connsiteX2" fmla="*/ 988659 w 1051289"/>
              <a:gd name="connsiteY2" fmla="*/ 405886 h 468285"/>
              <a:gd name="connsiteX3" fmla="*/ 77205 w 1051289"/>
              <a:gd name="connsiteY3" fmla="*/ 468285 h 468285"/>
              <a:gd name="connsiteX4" fmla="*/ 0 w 1051289"/>
              <a:gd name="connsiteY4" fmla="*/ 59753 h 468285"/>
              <a:gd name="connsiteX0" fmla="*/ 58403 w 977838"/>
              <a:gd name="connsiteY0" fmla="*/ 48686 h 482016"/>
              <a:gd name="connsiteX1" fmla="*/ 977838 w 977838"/>
              <a:gd name="connsiteY1" fmla="*/ 64338 h 482016"/>
              <a:gd name="connsiteX2" fmla="*/ 915208 w 977838"/>
              <a:gd name="connsiteY2" fmla="*/ 419617 h 482016"/>
              <a:gd name="connsiteX3" fmla="*/ 3754 w 977838"/>
              <a:gd name="connsiteY3" fmla="*/ 482016 h 482016"/>
              <a:gd name="connsiteX4" fmla="*/ 58403 w 977838"/>
              <a:gd name="connsiteY4" fmla="*/ 48686 h 482016"/>
              <a:gd name="connsiteX0" fmla="*/ 59506 w 978941"/>
              <a:gd name="connsiteY0" fmla="*/ 48686 h 482016"/>
              <a:gd name="connsiteX1" fmla="*/ 978941 w 978941"/>
              <a:gd name="connsiteY1" fmla="*/ 64338 h 482016"/>
              <a:gd name="connsiteX2" fmla="*/ 916311 w 978941"/>
              <a:gd name="connsiteY2" fmla="*/ 419617 h 482016"/>
              <a:gd name="connsiteX3" fmla="*/ 4857 w 978941"/>
              <a:gd name="connsiteY3" fmla="*/ 482016 h 482016"/>
              <a:gd name="connsiteX4" fmla="*/ 59506 w 978941"/>
              <a:gd name="connsiteY4" fmla="*/ 48686 h 482016"/>
              <a:gd name="connsiteX0" fmla="*/ 59506 w 978941"/>
              <a:gd name="connsiteY0" fmla="*/ 48686 h 482016"/>
              <a:gd name="connsiteX1" fmla="*/ 978941 w 978941"/>
              <a:gd name="connsiteY1" fmla="*/ 64338 h 482016"/>
              <a:gd name="connsiteX2" fmla="*/ 834170 w 978941"/>
              <a:gd name="connsiteY2" fmla="*/ 391674 h 482016"/>
              <a:gd name="connsiteX3" fmla="*/ 4857 w 978941"/>
              <a:gd name="connsiteY3" fmla="*/ 482016 h 482016"/>
              <a:gd name="connsiteX4" fmla="*/ 59506 w 978941"/>
              <a:gd name="connsiteY4" fmla="*/ 48686 h 482016"/>
              <a:gd name="connsiteX0" fmla="*/ 59506 w 991958"/>
              <a:gd name="connsiteY0" fmla="*/ 65019 h 498349"/>
              <a:gd name="connsiteX1" fmla="*/ 991958 w 991958"/>
              <a:gd name="connsiteY1" fmla="*/ 45996 h 498349"/>
              <a:gd name="connsiteX2" fmla="*/ 834170 w 991958"/>
              <a:gd name="connsiteY2" fmla="*/ 408007 h 498349"/>
              <a:gd name="connsiteX3" fmla="*/ 4857 w 991958"/>
              <a:gd name="connsiteY3" fmla="*/ 498349 h 498349"/>
              <a:gd name="connsiteX4" fmla="*/ 59506 w 991958"/>
              <a:gd name="connsiteY4" fmla="*/ 65019 h 498349"/>
              <a:gd name="connsiteX0" fmla="*/ 60438 w 992890"/>
              <a:gd name="connsiteY0" fmla="*/ 65019 h 498349"/>
              <a:gd name="connsiteX1" fmla="*/ 992890 w 992890"/>
              <a:gd name="connsiteY1" fmla="*/ 45996 h 498349"/>
              <a:gd name="connsiteX2" fmla="*/ 835102 w 992890"/>
              <a:gd name="connsiteY2" fmla="*/ 408007 h 498349"/>
              <a:gd name="connsiteX3" fmla="*/ 5789 w 992890"/>
              <a:gd name="connsiteY3" fmla="*/ 498349 h 498349"/>
              <a:gd name="connsiteX4" fmla="*/ 60438 w 992890"/>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3625 h 493196"/>
              <a:gd name="connsiteX1" fmla="*/ 987101 w 987101"/>
              <a:gd name="connsiteY1" fmla="*/ 40843 h 493196"/>
              <a:gd name="connsiteX2" fmla="*/ 829313 w 987101"/>
              <a:gd name="connsiteY2" fmla="*/ 402854 h 493196"/>
              <a:gd name="connsiteX3" fmla="*/ 0 w 987101"/>
              <a:gd name="connsiteY3" fmla="*/ 493196 h 493196"/>
              <a:gd name="connsiteX4" fmla="*/ 71087 w 987101"/>
              <a:gd name="connsiteY4" fmla="*/ 63625 h 493196"/>
              <a:gd name="connsiteX0" fmla="*/ 71087 w 987101"/>
              <a:gd name="connsiteY0" fmla="*/ 65661 h 495232"/>
              <a:gd name="connsiteX1" fmla="*/ 987101 w 987101"/>
              <a:gd name="connsiteY1" fmla="*/ 42879 h 495232"/>
              <a:gd name="connsiteX2" fmla="*/ 829313 w 987101"/>
              <a:gd name="connsiteY2" fmla="*/ 404890 h 495232"/>
              <a:gd name="connsiteX3" fmla="*/ 0 w 987101"/>
              <a:gd name="connsiteY3" fmla="*/ 495232 h 495232"/>
              <a:gd name="connsiteX4" fmla="*/ 71087 w 987101"/>
              <a:gd name="connsiteY4" fmla="*/ 65661 h 495232"/>
              <a:gd name="connsiteX0" fmla="*/ 71087 w 1000118"/>
              <a:gd name="connsiteY0" fmla="*/ 89669 h 519240"/>
              <a:gd name="connsiteX1" fmla="*/ 1000118 w 1000118"/>
              <a:gd name="connsiteY1" fmla="*/ 32213 h 519240"/>
              <a:gd name="connsiteX2" fmla="*/ 829313 w 1000118"/>
              <a:gd name="connsiteY2" fmla="*/ 428898 h 519240"/>
              <a:gd name="connsiteX3" fmla="*/ 0 w 1000118"/>
              <a:gd name="connsiteY3" fmla="*/ 519240 h 519240"/>
              <a:gd name="connsiteX4" fmla="*/ 71087 w 1000118"/>
              <a:gd name="connsiteY4" fmla="*/ 89669 h 519240"/>
              <a:gd name="connsiteX0" fmla="*/ 74622 w 1000118"/>
              <a:gd name="connsiteY0" fmla="*/ 105478 h 514907"/>
              <a:gd name="connsiteX1" fmla="*/ 1000118 w 1000118"/>
              <a:gd name="connsiteY1" fmla="*/ 27880 h 514907"/>
              <a:gd name="connsiteX2" fmla="*/ 829313 w 1000118"/>
              <a:gd name="connsiteY2" fmla="*/ 424565 h 514907"/>
              <a:gd name="connsiteX3" fmla="*/ 0 w 1000118"/>
              <a:gd name="connsiteY3" fmla="*/ 514907 h 514907"/>
              <a:gd name="connsiteX4" fmla="*/ 74622 w 1000118"/>
              <a:gd name="connsiteY4" fmla="*/ 105478 h 514907"/>
              <a:gd name="connsiteX0" fmla="*/ 74622 w 1000118"/>
              <a:gd name="connsiteY0" fmla="*/ 112271 h 521700"/>
              <a:gd name="connsiteX1" fmla="*/ 1000118 w 1000118"/>
              <a:gd name="connsiteY1" fmla="*/ 34673 h 521700"/>
              <a:gd name="connsiteX2" fmla="*/ 829313 w 1000118"/>
              <a:gd name="connsiteY2" fmla="*/ 431358 h 521700"/>
              <a:gd name="connsiteX3" fmla="*/ 0 w 1000118"/>
              <a:gd name="connsiteY3" fmla="*/ 521700 h 521700"/>
              <a:gd name="connsiteX4" fmla="*/ 74622 w 1000118"/>
              <a:gd name="connsiteY4" fmla="*/ 112271 h 52170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18" h="522710">
                <a:moveTo>
                  <a:pt x="58183" y="109522"/>
                </a:moveTo>
                <a:cubicBezTo>
                  <a:pt x="407411" y="4590"/>
                  <a:pt x="614650" y="-35128"/>
                  <a:pt x="1000118" y="35683"/>
                </a:cubicBezTo>
                <a:lnTo>
                  <a:pt x="829313" y="432368"/>
                </a:lnTo>
                <a:cubicBezTo>
                  <a:pt x="541659" y="386578"/>
                  <a:pt x="382749" y="414236"/>
                  <a:pt x="0" y="522710"/>
                </a:cubicBezTo>
                <a:cubicBezTo>
                  <a:pt x="17181" y="380981"/>
                  <a:pt x="28517" y="296878"/>
                  <a:pt x="58183" y="109522"/>
                </a:cubicBezTo>
                <a:close/>
              </a:path>
            </a:pathLst>
          </a:custGeom>
          <a:solidFill>
            <a:srgbClr val="88A0B8"/>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C4B5653-3FB7-FE4C-829C-636B5A7FC157}"/>
              </a:ext>
            </a:extLst>
          </p:cNvPr>
          <p:cNvSpPr txBox="1"/>
          <p:nvPr/>
        </p:nvSpPr>
        <p:spPr>
          <a:xfrm>
            <a:off x="3739778" y="4764043"/>
            <a:ext cx="2393194" cy="296416"/>
          </a:xfrm>
          <a:prstGeom prst="rect">
            <a:avLst/>
          </a:prstGeom>
          <a:solidFill>
            <a:srgbClr val="FFFFFF">
              <a:alpha val="63922"/>
            </a:srgbClr>
          </a:solidFill>
          <a:ln w="38100">
            <a:solidFill>
              <a:srgbClr val="122D4F">
                <a:alpha val="69020"/>
              </a:srgbClr>
            </a:solidFill>
            <a:prstDash val="solid"/>
          </a:ln>
        </p:spPr>
        <p:txBody>
          <a:bodyPr vert="horz" wrap="none" lIns="91440" tIns="45720" rIns="91440" bIns="45720" rtlCol="0" anchor="t">
            <a:noAutofit/>
          </a:bodyPr>
          <a:lstStyle/>
          <a:p>
            <a:pPr algn="ctr"/>
            <a:r>
              <a:rPr lang="en-US" sz="1500" dirty="0" err="1">
                <a:solidFill>
                  <a:srgbClr val="122D4F"/>
                </a:solidFill>
                <a:latin typeface="Abel" panose="02000506030000020004" pitchFamily="2" charset="0"/>
                <a:cs typeface="Arial" panose="020B0604020202020204" pitchFamily="34" charset="0"/>
              </a:rPr>
              <a:t>Surf.Sci</a:t>
            </a:r>
            <a:r>
              <a:rPr lang="en-US" sz="1500" dirty="0">
                <a:solidFill>
                  <a:srgbClr val="122D4F"/>
                </a:solidFill>
                <a:latin typeface="Abel" panose="02000506030000020004" pitchFamily="2" charset="0"/>
                <a:cs typeface="Arial" panose="020B0604020202020204" pitchFamily="34" charset="0"/>
              </a:rPr>
              <a:t>. Lab (STM,AFM,ALD)</a:t>
            </a:r>
          </a:p>
        </p:txBody>
      </p:sp>
      <p:cxnSp>
        <p:nvCxnSpPr>
          <p:cNvPr id="32" name="Straight Arrow Connector 31">
            <a:extLst>
              <a:ext uri="{FF2B5EF4-FFF2-40B4-BE49-F238E27FC236}">
                <a16:creationId xmlns:a16="http://schemas.microsoft.com/office/drawing/2014/main" id="{F4A9C1BA-209E-ED4C-80E0-75F9C7979961}"/>
              </a:ext>
            </a:extLst>
          </p:cNvPr>
          <p:cNvCxnSpPr>
            <a:cxnSpLocks/>
            <a:stCxn id="28" idx="2"/>
          </p:cNvCxnSpPr>
          <p:nvPr/>
        </p:nvCxnSpPr>
        <p:spPr>
          <a:xfrm flipH="1">
            <a:off x="5937814" y="1433023"/>
            <a:ext cx="195158" cy="647003"/>
          </a:xfrm>
          <a:prstGeom prst="straightConnector1">
            <a:avLst/>
          </a:prstGeom>
          <a:ln w="381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888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7467" y="265102"/>
            <a:ext cx="7157057" cy="667088"/>
          </a:xfrm>
        </p:spPr>
        <p:txBody>
          <a:bodyPr/>
          <a:lstStyle/>
          <a:p>
            <a:r>
              <a:rPr lang="en-US" dirty="0"/>
              <a:t>Branding: Information Technology &amp; Quantum Materials</a:t>
            </a:r>
          </a:p>
        </p:txBody>
      </p:sp>
      <p:sp>
        <p:nvSpPr>
          <p:cNvPr id="6" name="Marcador de número de diapositiva 5"/>
          <p:cNvSpPr>
            <a:spLocks noGrp="1"/>
          </p:cNvSpPr>
          <p:nvPr>
            <p:ph type="sldNum" sz="quarter" idx="12"/>
          </p:nvPr>
        </p:nvSpPr>
        <p:spPr>
          <a:xfrm>
            <a:off x="8212980" y="4869656"/>
            <a:ext cx="929497" cy="273844"/>
          </a:xfrm>
        </p:spPr>
        <p:txBody>
          <a:bodyPr/>
          <a:lstStyle/>
          <a:p>
            <a:fld id="{59A3C1E9-1E17-4B2D-975E-2F80F7CB45F8}" type="slidenum">
              <a:rPr lang="es-ES" smtClean="0"/>
              <a:t>3</a:t>
            </a:fld>
            <a:endParaRPr lang="es-ES"/>
          </a:p>
        </p:txBody>
      </p:sp>
      <p:sp>
        <p:nvSpPr>
          <p:cNvPr id="3" name="Rectangle 2"/>
          <p:cNvSpPr/>
          <p:nvPr/>
        </p:nvSpPr>
        <p:spPr>
          <a:xfrm>
            <a:off x="52251" y="2511738"/>
            <a:ext cx="2937884" cy="2200602"/>
          </a:xfrm>
          <a:prstGeom prst="rect">
            <a:avLst/>
          </a:prstGeom>
        </p:spPr>
        <p:txBody>
          <a:bodyPr wrap="square">
            <a:spAutoFit/>
          </a:bodyPr>
          <a:lstStyle/>
          <a:p>
            <a:pPr marL="285750" indent="-285750">
              <a:spcAft>
                <a:spcPts val="600"/>
              </a:spcAft>
              <a:buFont typeface="Arial" panose="020B0604020202020204" pitchFamily="34" charset="0"/>
              <a:buChar char="•"/>
            </a:pPr>
            <a:r>
              <a:rPr lang="en-US" sz="1400" dirty="0"/>
              <a:t>Materials discover</a:t>
            </a:r>
          </a:p>
          <a:p>
            <a:pPr marL="285750" indent="-285750">
              <a:spcAft>
                <a:spcPts val="600"/>
              </a:spcAft>
              <a:buFont typeface="Arial" panose="020B0604020202020204" pitchFamily="34" charset="0"/>
              <a:buChar char="•"/>
            </a:pPr>
            <a:r>
              <a:rPr lang="en-US" sz="1400" dirty="0"/>
              <a:t>Device physics</a:t>
            </a:r>
          </a:p>
          <a:p>
            <a:pPr marL="285750" indent="-285750">
              <a:spcAft>
                <a:spcPts val="600"/>
              </a:spcAft>
              <a:buFont typeface="Arial" panose="020B0604020202020204" pitchFamily="34" charset="0"/>
              <a:buChar char="•"/>
            </a:pPr>
            <a:r>
              <a:rPr lang="en-US" sz="1400" dirty="0"/>
              <a:t>Spintronics and Spin-</a:t>
            </a:r>
            <a:r>
              <a:rPr lang="en-US" sz="1400" dirty="0" err="1"/>
              <a:t>Orbitronics</a:t>
            </a:r>
            <a:endParaRPr lang="en-US" sz="1400" dirty="0"/>
          </a:p>
          <a:p>
            <a:pPr marL="285750" indent="-285750">
              <a:spcAft>
                <a:spcPts val="600"/>
              </a:spcAft>
              <a:buFont typeface="Arial" panose="020B0604020202020204" pitchFamily="34" charset="0"/>
              <a:buChar char="•"/>
            </a:pPr>
            <a:r>
              <a:rPr lang="en-US" sz="1400" dirty="0"/>
              <a:t>2D </a:t>
            </a:r>
            <a:r>
              <a:rPr lang="en-US" sz="1400" dirty="0" err="1"/>
              <a:t>VdW</a:t>
            </a:r>
            <a:r>
              <a:rPr lang="en-US" sz="1400" dirty="0"/>
              <a:t> Materials</a:t>
            </a:r>
          </a:p>
          <a:p>
            <a:pPr marL="285750" indent="-285750">
              <a:spcAft>
                <a:spcPts val="600"/>
              </a:spcAft>
              <a:buFont typeface="Arial" panose="020B0604020202020204" pitchFamily="34" charset="0"/>
              <a:buChar char="•"/>
            </a:pPr>
            <a:r>
              <a:rPr lang="en-US" sz="1400" dirty="0"/>
              <a:t>Topological states and other emerging states in quantum materials (Dirac/Weyl,...)</a:t>
            </a:r>
          </a:p>
          <a:p>
            <a:pPr>
              <a:spcAft>
                <a:spcPts val="600"/>
              </a:spcAft>
            </a:pPr>
            <a:endParaRPr lang="en-US" sz="1400" dirty="0"/>
          </a:p>
        </p:txBody>
      </p:sp>
      <p:sp>
        <p:nvSpPr>
          <p:cNvPr id="7" name="Rectangle 6"/>
          <p:cNvSpPr/>
          <p:nvPr/>
        </p:nvSpPr>
        <p:spPr>
          <a:xfrm>
            <a:off x="0" y="829479"/>
            <a:ext cx="9142477" cy="1077218"/>
          </a:xfrm>
          <a:prstGeom prst="rect">
            <a:avLst/>
          </a:prstGeom>
          <a:solidFill>
            <a:schemeClr val="accent3">
              <a:lumMod val="20000"/>
              <a:lumOff val="80000"/>
            </a:schemeClr>
          </a:solidFill>
        </p:spPr>
        <p:txBody>
          <a:bodyPr wrap="square">
            <a:spAutoFit/>
          </a:bodyPr>
          <a:lstStyle/>
          <a:p>
            <a:r>
              <a:rPr lang="en-US" sz="1600" dirty="0"/>
              <a:t>	</a:t>
            </a:r>
            <a:br>
              <a:rPr lang="en-US" sz="1600" dirty="0"/>
            </a:br>
            <a:r>
              <a:rPr lang="en-US" sz="1600" dirty="0"/>
              <a:t>Resolving and Manipulating the Electronic and Magnetic States, and its Spatial and Dynamic Characteristics in Quantum Materials.</a:t>
            </a:r>
          </a:p>
          <a:p>
            <a:pPr lvl="3" algn="r">
              <a:tabLst>
                <a:tab pos="2228850" algn="l"/>
              </a:tabLst>
            </a:pPr>
            <a:r>
              <a:rPr lang="en-US" sz="1600" dirty="0"/>
              <a:t>using a suite of techniques and services enabling the catalytic role of ALBA	 </a:t>
            </a:r>
          </a:p>
        </p:txBody>
      </p:sp>
      <p:sp>
        <p:nvSpPr>
          <p:cNvPr id="9" name="Rectangle 8"/>
          <p:cNvSpPr/>
          <p:nvPr/>
        </p:nvSpPr>
        <p:spPr>
          <a:xfrm>
            <a:off x="2824055" y="2407905"/>
            <a:ext cx="3127455" cy="2631490"/>
          </a:xfrm>
          <a:prstGeom prst="rect">
            <a:avLst/>
          </a:prstGeom>
        </p:spPr>
        <p:txBody>
          <a:bodyPr wrap="square">
            <a:spAutoFit/>
          </a:bodyPr>
          <a:lstStyle/>
          <a:p>
            <a:pPr marL="285750" indent="-285750">
              <a:spcAft>
                <a:spcPts val="600"/>
              </a:spcAft>
              <a:buFont typeface="Arial" panose="020B0604020202020204" pitchFamily="34" charset="0"/>
              <a:buChar char="•"/>
            </a:pPr>
            <a:r>
              <a:rPr lang="en-US" sz="1400" dirty="0"/>
              <a:t>Materials growth and device fabrication</a:t>
            </a:r>
          </a:p>
          <a:p>
            <a:pPr marL="285750" indent="-285750">
              <a:spcAft>
                <a:spcPts val="600"/>
              </a:spcAft>
              <a:buFont typeface="Arial" panose="020B0604020202020204" pitchFamily="34" charset="0"/>
              <a:buChar char="•"/>
            </a:pPr>
            <a:r>
              <a:rPr lang="en-US" sz="1400" dirty="0"/>
              <a:t>XAS, XMCD, XMLD, XLD XRMS</a:t>
            </a:r>
          </a:p>
          <a:p>
            <a:pPr marL="285750" indent="-285750">
              <a:spcAft>
                <a:spcPts val="600"/>
              </a:spcAft>
              <a:buFont typeface="Arial" panose="020B0604020202020204" pitchFamily="34" charset="0"/>
              <a:buChar char="•"/>
            </a:pPr>
            <a:r>
              <a:rPr lang="en-US" sz="1400" dirty="0"/>
              <a:t>ARPES (including spin-resolved)</a:t>
            </a:r>
          </a:p>
          <a:p>
            <a:pPr marL="285750" indent="-285750">
              <a:spcAft>
                <a:spcPts val="600"/>
              </a:spcAft>
              <a:buFont typeface="Arial" panose="020B0604020202020204" pitchFamily="34" charset="0"/>
              <a:buChar char="•"/>
            </a:pPr>
            <a:r>
              <a:rPr lang="en-US" sz="1400" dirty="0"/>
              <a:t>X-ray microscopy and coherent imaging with chemical, magnetic contrast</a:t>
            </a:r>
          </a:p>
          <a:p>
            <a:pPr marL="285750" indent="-285750">
              <a:spcAft>
                <a:spcPts val="600"/>
              </a:spcAft>
              <a:buFont typeface="Arial" panose="020B0604020202020204" pitchFamily="34" charset="0"/>
              <a:buChar char="•"/>
            </a:pPr>
            <a:r>
              <a:rPr lang="en-US" sz="1400" dirty="0"/>
              <a:t>High-resolution TEM</a:t>
            </a:r>
          </a:p>
          <a:p>
            <a:pPr marL="285750" indent="-285750">
              <a:spcAft>
                <a:spcPts val="600"/>
              </a:spcAft>
              <a:buFont typeface="Arial" panose="020B0604020202020204" pitchFamily="34" charset="0"/>
              <a:buChar char="•"/>
            </a:pPr>
            <a:r>
              <a:rPr lang="en-US" sz="1400" dirty="0"/>
              <a:t>Lab characterization (LEED, LEEM, SPMs, MOKE, </a:t>
            </a:r>
            <a:r>
              <a:rPr lang="en-US" sz="1400" dirty="0">
                <a:solidFill>
                  <a:srgbClr val="FF0000"/>
                </a:solidFill>
              </a:rPr>
              <a:t>Raman</a:t>
            </a:r>
            <a:r>
              <a:rPr lang="en-US" sz="1400" dirty="0"/>
              <a:t>) </a:t>
            </a:r>
          </a:p>
        </p:txBody>
      </p:sp>
      <p:sp>
        <p:nvSpPr>
          <p:cNvPr id="10" name="Rectangle 9"/>
          <p:cNvSpPr/>
          <p:nvPr/>
        </p:nvSpPr>
        <p:spPr>
          <a:xfrm>
            <a:off x="5786353" y="2458707"/>
            <a:ext cx="3375576" cy="2400657"/>
          </a:xfrm>
          <a:prstGeom prst="rect">
            <a:avLst/>
          </a:prstGeom>
        </p:spPr>
        <p:txBody>
          <a:bodyPr wrap="square">
            <a:spAutoFit/>
          </a:bodyPr>
          <a:lstStyle/>
          <a:p>
            <a:pPr marL="285750" indent="-285750">
              <a:spcAft>
                <a:spcPts val="600"/>
              </a:spcAft>
              <a:buFont typeface="Arial" panose="020B0604020202020204" pitchFamily="34" charset="0"/>
              <a:buChar char="•"/>
            </a:pPr>
            <a:r>
              <a:rPr lang="en-US" sz="1400" dirty="0"/>
              <a:t>Sample preparation tools allowing off-line and in-situ sample preparation prior and during experiments +efficient approaches such as automatized structure preparation, wedges, combinatorial approaches</a:t>
            </a:r>
          </a:p>
          <a:p>
            <a:pPr marL="285750" indent="-285750">
              <a:spcAft>
                <a:spcPts val="600"/>
              </a:spcAft>
              <a:buFont typeface="Arial" panose="020B0604020202020204" pitchFamily="34" charset="0"/>
              <a:buChar char="•"/>
            </a:pPr>
            <a:r>
              <a:rPr lang="en-US" sz="1400" dirty="0"/>
              <a:t>multi-modal pipelines and access modes for providing solutions for main focus area applications</a:t>
            </a:r>
          </a:p>
          <a:p>
            <a:pPr marL="285750" indent="-285750">
              <a:spcAft>
                <a:spcPts val="600"/>
              </a:spcAft>
              <a:buFont typeface="Arial" panose="020B0604020202020204" pitchFamily="34" charset="0"/>
              <a:buChar char="•"/>
            </a:pPr>
            <a:r>
              <a:rPr lang="en-US" sz="1400" dirty="0"/>
              <a:t>Computational modeling tools</a:t>
            </a:r>
            <a:endParaRPr lang="en-US" sz="1400" dirty="0">
              <a:highlight>
                <a:srgbClr val="FFFF00"/>
              </a:highlight>
            </a:endParaRPr>
          </a:p>
        </p:txBody>
      </p:sp>
      <p:sp>
        <p:nvSpPr>
          <p:cNvPr id="11" name="TextBox 10"/>
          <p:cNvSpPr txBox="1"/>
          <p:nvPr/>
        </p:nvSpPr>
        <p:spPr>
          <a:xfrm>
            <a:off x="0" y="2083462"/>
            <a:ext cx="2937884" cy="513018"/>
          </a:xfrm>
          <a:prstGeom prst="rect">
            <a:avLst/>
          </a:prstGeom>
        </p:spPr>
        <p:txBody>
          <a:bodyPr vert="horz" wrap="none" lIns="91440" tIns="45720" rIns="91440" bIns="45720" rtlCol="0" anchor="t">
            <a:noAutofit/>
          </a:bodyPr>
          <a:lstStyle/>
          <a:p>
            <a:r>
              <a:rPr lang="en-US" dirty="0">
                <a:solidFill>
                  <a:srgbClr val="122D4F"/>
                </a:solidFill>
                <a:latin typeface="Abel" panose="02000506030000020004" pitchFamily="2" charset="0"/>
                <a:cs typeface="Arial" panose="020B0604020202020204" pitchFamily="34" charset="0"/>
              </a:rPr>
              <a:t>Focused on scientific fields</a:t>
            </a:r>
          </a:p>
        </p:txBody>
      </p:sp>
      <p:sp>
        <p:nvSpPr>
          <p:cNvPr id="12" name="TextBox 11"/>
          <p:cNvSpPr txBox="1"/>
          <p:nvPr/>
        </p:nvSpPr>
        <p:spPr>
          <a:xfrm>
            <a:off x="2953350" y="2079704"/>
            <a:ext cx="1899076" cy="457200"/>
          </a:xfrm>
          <a:prstGeom prst="rect">
            <a:avLst/>
          </a:prstGeom>
        </p:spPr>
        <p:txBody>
          <a:bodyPr vert="horz" wrap="none" lIns="91440" tIns="45720" rIns="91440" bIns="45720" rtlCol="0" anchor="t">
            <a:noAutofit/>
          </a:bodyPr>
          <a:lstStyle/>
          <a:p>
            <a:r>
              <a:rPr lang="en-US" dirty="0">
                <a:solidFill>
                  <a:srgbClr val="122D4F"/>
                </a:solidFill>
                <a:latin typeface="Abel" panose="02000506030000020004" pitchFamily="2" charset="0"/>
                <a:cs typeface="Arial" panose="020B0604020202020204" pitchFamily="34" charset="0"/>
              </a:rPr>
              <a:t>Techniques</a:t>
            </a:r>
          </a:p>
        </p:txBody>
      </p:sp>
      <p:sp>
        <p:nvSpPr>
          <p:cNvPr id="13" name="TextBox 12"/>
          <p:cNvSpPr txBox="1"/>
          <p:nvPr/>
        </p:nvSpPr>
        <p:spPr>
          <a:xfrm>
            <a:off x="5789710" y="2079704"/>
            <a:ext cx="1899076" cy="457200"/>
          </a:xfrm>
          <a:prstGeom prst="rect">
            <a:avLst/>
          </a:prstGeom>
        </p:spPr>
        <p:txBody>
          <a:bodyPr vert="horz" wrap="none" lIns="91440" tIns="45720" rIns="91440" bIns="45720" rtlCol="0" anchor="t">
            <a:noAutofit/>
          </a:bodyPr>
          <a:lstStyle/>
          <a:p>
            <a:r>
              <a:rPr lang="en-US">
                <a:solidFill>
                  <a:srgbClr val="122D4F"/>
                </a:solidFill>
                <a:latin typeface="Abel" panose="02000506030000020004" pitchFamily="2" charset="0"/>
                <a:cs typeface="Arial" panose="020B0604020202020204" pitchFamily="34" charset="0"/>
              </a:rPr>
              <a:t>Services</a:t>
            </a:r>
          </a:p>
        </p:txBody>
      </p:sp>
      <p:sp>
        <p:nvSpPr>
          <p:cNvPr id="14" name="Marcador de número de diapositiva 5">
            <a:extLst>
              <a:ext uri="{FF2B5EF4-FFF2-40B4-BE49-F238E27FC236}">
                <a16:creationId xmlns:a16="http://schemas.microsoft.com/office/drawing/2014/main" id="{D1F2E75D-0CEE-0044-B359-77E7D35925FF}"/>
              </a:ext>
            </a:extLst>
          </p:cNvPr>
          <p:cNvSpPr txBox="1">
            <a:spLocks/>
          </p:cNvSpPr>
          <p:nvPr/>
        </p:nvSpPr>
        <p:spPr>
          <a:xfrm>
            <a:off x="7085078" y="4869656"/>
            <a:ext cx="2057400" cy="273844"/>
          </a:xfrm>
          <a:prstGeom prst="rect">
            <a:avLst/>
          </a:prstGeom>
        </p:spPr>
        <p:txBody>
          <a:bodyPr vert="horz" lIns="91440" tIns="45720" rIns="91440" bIns="45720" rtlCol="0" anchor="ctr"/>
          <a:lstStyle>
            <a:defPPr>
              <a:defRPr lang="es-ES"/>
            </a:defPPr>
            <a:lvl1pPr marL="0" algn="r" defTabSz="9144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A3C1E9-1E17-4B2D-975E-2F80F7CB45F8}" type="slidenum">
              <a:rPr lang="es-ES" smtClean="0"/>
              <a:pPr/>
              <a:t>3</a:t>
            </a:fld>
            <a:endParaRPr lang="es-ES"/>
          </a:p>
        </p:txBody>
      </p:sp>
    </p:spTree>
    <p:extLst>
      <p:ext uri="{BB962C8B-B14F-4D97-AF65-F5344CB8AC3E}">
        <p14:creationId xmlns:p14="http://schemas.microsoft.com/office/powerpoint/2010/main" val="1269767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4</a:t>
            </a:fld>
            <a:endParaRPr lang="es-ES"/>
          </a:p>
        </p:txBody>
      </p:sp>
      <p:sp>
        <p:nvSpPr>
          <p:cNvPr id="5" name="TextBox 4"/>
          <p:cNvSpPr txBox="1"/>
          <p:nvPr/>
        </p:nvSpPr>
        <p:spPr>
          <a:xfrm>
            <a:off x="2822341" y="1278216"/>
            <a:ext cx="1436842" cy="330420"/>
          </a:xfrm>
          <a:prstGeom prst="rect">
            <a:avLst/>
          </a:prstGeom>
          <a:gradFill flip="none" rotWithShape="1">
            <a:gsLst>
              <a:gs pos="27000">
                <a:schemeClr val="accent6">
                  <a:lumMod val="40000"/>
                  <a:lumOff val="60000"/>
                </a:schemeClr>
              </a:gs>
              <a:gs pos="0">
                <a:schemeClr val="accent6">
                  <a:lumMod val="40000"/>
                  <a:lumOff val="60000"/>
                </a:schemeClr>
              </a:gs>
              <a:gs pos="99000">
                <a:schemeClr val="accent4">
                  <a:lumMod val="40000"/>
                  <a:lumOff val="60000"/>
                </a:schemeClr>
              </a:gs>
              <a:gs pos="73000">
                <a:schemeClr val="accent4"/>
              </a:gs>
              <a:gs pos="47000">
                <a:schemeClr val="accent6">
                  <a:lumMod val="50000"/>
                </a:schemeClr>
              </a:gs>
            </a:gsLst>
            <a:lin ang="0" scaled="0"/>
            <a:tileRect/>
          </a:gradFill>
          <a:ln w="38100">
            <a:solidFill>
              <a:srgbClr val="000000">
                <a:alpha val="69020"/>
              </a:srgbClr>
            </a:solidFill>
          </a:ln>
        </p:spPr>
        <p:txBody>
          <a:bodyPr vert="horz" wrap="none" lIns="91440" tIns="45720" rIns="91440" bIns="45720" rtlCol="0" anchor="t">
            <a:noAutofit/>
          </a:bodyPr>
          <a:lstStyle/>
          <a:p>
            <a:pPr algn="ctr"/>
            <a:r>
              <a:rPr lang="en-US" sz="1600" dirty="0">
                <a:solidFill>
                  <a:srgbClr val="122D4F"/>
                </a:solidFill>
                <a:latin typeface="Abel" panose="02000506030000020004" pitchFamily="2" charset="0"/>
                <a:cs typeface="Arial" panose="020B0604020202020204" pitchFamily="34" charset="0"/>
              </a:rPr>
              <a:t>BOREAS-XMCD </a:t>
            </a:r>
          </a:p>
        </p:txBody>
      </p:sp>
      <p:sp>
        <p:nvSpPr>
          <p:cNvPr id="10" name="TextBox 9"/>
          <p:cNvSpPr txBox="1"/>
          <p:nvPr/>
        </p:nvSpPr>
        <p:spPr>
          <a:xfrm>
            <a:off x="3012708" y="859779"/>
            <a:ext cx="838531" cy="360069"/>
          </a:xfrm>
          <a:prstGeom prst="rect">
            <a:avLst/>
          </a:prstGeom>
          <a:gradFill>
            <a:gsLst>
              <a:gs pos="46000">
                <a:schemeClr val="accent6">
                  <a:lumMod val="40000"/>
                  <a:lumOff val="60000"/>
                </a:schemeClr>
              </a:gs>
              <a:gs pos="0">
                <a:schemeClr val="accent6">
                  <a:lumMod val="40000"/>
                  <a:lumOff val="60000"/>
                </a:schemeClr>
              </a:gs>
              <a:gs pos="100000">
                <a:schemeClr val="accent6">
                  <a:lumMod val="50000"/>
                </a:schemeClr>
              </a:gs>
            </a:gsLst>
            <a:path path="circle">
              <a:fillToRect l="50000" t="50000" r="50000" b="50000"/>
            </a:path>
          </a:gradFill>
          <a:ln w="38100">
            <a:solidFill>
              <a:schemeClr val="tx2">
                <a:lumMod val="75000"/>
              </a:schemeClr>
            </a:solidFill>
          </a:ln>
        </p:spPr>
        <p:txBody>
          <a:bodyPr vert="horz" wrap="none" lIns="91440" tIns="45720" rIns="91440" bIns="45720" rtlCol="0" anchor="t">
            <a:noAutofit/>
          </a:bodyPr>
          <a:lstStyle/>
          <a:p>
            <a:pPr algn="ctr"/>
            <a:r>
              <a:rPr lang="en-US" sz="1600" dirty="0">
                <a:solidFill>
                  <a:srgbClr val="4A5D76"/>
                </a:solidFill>
                <a:latin typeface="Abel" panose="02000506030000020004" pitchFamily="2" charset="0"/>
                <a:cs typeface="Arial" panose="020B0604020202020204" pitchFamily="34" charset="0"/>
              </a:rPr>
              <a:t>LOREA</a:t>
            </a:r>
          </a:p>
        </p:txBody>
      </p:sp>
      <p:sp>
        <p:nvSpPr>
          <p:cNvPr id="11" name="Título 1"/>
          <p:cNvSpPr>
            <a:spLocks noGrp="1"/>
          </p:cNvSpPr>
          <p:nvPr>
            <p:ph type="title"/>
          </p:nvPr>
        </p:nvSpPr>
        <p:spPr>
          <a:xfrm>
            <a:off x="1178236" y="89465"/>
            <a:ext cx="6510204" cy="384734"/>
          </a:xfrm>
        </p:spPr>
        <p:txBody>
          <a:bodyPr>
            <a:normAutofit fontScale="90000"/>
          </a:bodyPr>
          <a:lstStyle/>
          <a:p>
            <a:r>
              <a:rPr lang="en-US" dirty="0"/>
              <a:t>Correlation between (soon-to-come) program tools</a:t>
            </a:r>
          </a:p>
        </p:txBody>
      </p:sp>
      <p:sp>
        <p:nvSpPr>
          <p:cNvPr id="35" name="Rectangle 34"/>
          <p:cNvSpPr/>
          <p:nvPr/>
        </p:nvSpPr>
        <p:spPr>
          <a:xfrm>
            <a:off x="117551" y="3973016"/>
            <a:ext cx="8660977" cy="1107996"/>
          </a:xfrm>
          <a:prstGeom prst="rect">
            <a:avLst/>
          </a:prstGeom>
          <a:ln>
            <a:noFill/>
          </a:ln>
        </p:spPr>
        <p:txBody>
          <a:bodyPr wrap="square">
            <a:spAutoFit/>
          </a:bodyPr>
          <a:lstStyle/>
          <a:p>
            <a:pPr marL="285750" indent="-285750">
              <a:spcAft>
                <a:spcPts val="600"/>
              </a:spcAft>
              <a:buFont typeface="Arial" panose="020B0604020202020204" pitchFamily="34" charset="0"/>
              <a:buChar char="•"/>
            </a:pPr>
            <a:r>
              <a:rPr lang="en-US" sz="1400" dirty="0"/>
              <a:t>Section instruments have an integrated program with well defined roles, complementarity scope &amp; capabilities</a:t>
            </a:r>
          </a:p>
          <a:p>
            <a:pPr marL="285750" indent="-285750">
              <a:spcAft>
                <a:spcPts val="600"/>
              </a:spcAft>
              <a:buFont typeface="Arial" panose="020B0604020202020204" pitchFamily="34" charset="0"/>
              <a:buChar char="•"/>
            </a:pPr>
            <a:r>
              <a:rPr lang="en-US" sz="1400" dirty="0"/>
              <a:t>Section program to be correlated with TEM additional structural characterization capabilities, explore opportunities for TEM-imaging of electronic and magnetic states in solids</a:t>
            </a:r>
          </a:p>
          <a:p>
            <a:pPr marL="285750" indent="-285750">
              <a:spcAft>
                <a:spcPts val="600"/>
              </a:spcAft>
              <a:buFont typeface="Arial" panose="020B0604020202020204" pitchFamily="34" charset="0"/>
              <a:buChar char="•"/>
            </a:pPr>
            <a:r>
              <a:rPr lang="en-US" sz="1400" dirty="0"/>
              <a:t>Enhancement of </a:t>
            </a:r>
            <a:r>
              <a:rPr lang="en-US" sz="1400" dirty="0" err="1"/>
              <a:t>MSLab</a:t>
            </a:r>
            <a:r>
              <a:rPr lang="en-US" sz="1400" dirty="0"/>
              <a:t> and Surf Science equipment (Raman, ARPES/XPS), FIB capability</a:t>
            </a:r>
          </a:p>
        </p:txBody>
      </p:sp>
      <p:sp>
        <p:nvSpPr>
          <p:cNvPr id="30" name="TextBox 29">
            <a:extLst>
              <a:ext uri="{FF2B5EF4-FFF2-40B4-BE49-F238E27FC236}">
                <a16:creationId xmlns:a16="http://schemas.microsoft.com/office/drawing/2014/main" id="{1B96C6AE-F91E-4D79-88A4-82E492E1B98B}"/>
              </a:ext>
            </a:extLst>
          </p:cNvPr>
          <p:cNvSpPr txBox="1"/>
          <p:nvPr/>
        </p:nvSpPr>
        <p:spPr>
          <a:xfrm>
            <a:off x="3880212" y="-934399"/>
            <a:ext cx="2241445" cy="599404"/>
          </a:xfrm>
          <a:prstGeom prst="rect">
            <a:avLst/>
          </a:prstGeom>
          <a:solidFill>
            <a:srgbClr val="FFFFFF">
              <a:alpha val="63922"/>
            </a:srgbClr>
          </a:solidFill>
          <a:ln w="38100">
            <a:solidFill>
              <a:srgbClr val="000000">
                <a:alpha val="69020"/>
              </a:srgbClr>
            </a:solidFill>
            <a:prstDash val="sysDot"/>
          </a:ln>
        </p:spPr>
        <p:txBody>
          <a:bodyPr vert="horz" wrap="none" lIns="91440" tIns="45720" rIns="91440" bIns="45720" rtlCol="0" anchor="t">
            <a:noAutofit/>
          </a:bodyPr>
          <a:lstStyle/>
          <a:p>
            <a:pPr algn="ctr"/>
            <a:r>
              <a:rPr lang="en-US" dirty="0">
                <a:solidFill>
                  <a:srgbClr val="122D4F"/>
                </a:solidFill>
                <a:latin typeface="Abel" panose="02000506030000020004" pitchFamily="2" charset="0"/>
                <a:cs typeface="Arial" panose="020B0604020202020204" pitchFamily="34" charset="0"/>
              </a:rPr>
              <a:t>Information technology</a:t>
            </a:r>
          </a:p>
          <a:p>
            <a:pPr algn="ctr"/>
            <a:r>
              <a:rPr lang="en-US" dirty="0">
                <a:solidFill>
                  <a:srgbClr val="122D4F"/>
                </a:solidFill>
                <a:latin typeface="Abel" panose="02000506030000020004" pitchFamily="2" charset="0"/>
                <a:cs typeface="Arial" panose="020B0604020202020204" pitchFamily="34" charset="0"/>
              </a:rPr>
              <a:t>Quantum materials</a:t>
            </a:r>
          </a:p>
        </p:txBody>
      </p:sp>
      <p:sp>
        <p:nvSpPr>
          <p:cNvPr id="40" name="TextBox 39">
            <a:extLst>
              <a:ext uri="{FF2B5EF4-FFF2-40B4-BE49-F238E27FC236}">
                <a16:creationId xmlns:a16="http://schemas.microsoft.com/office/drawing/2014/main" id="{9C7EB7A9-1670-40FB-93D2-719DB618CFE4}"/>
              </a:ext>
            </a:extLst>
          </p:cNvPr>
          <p:cNvSpPr txBox="1"/>
          <p:nvPr/>
        </p:nvSpPr>
        <p:spPr>
          <a:xfrm>
            <a:off x="589557" y="1121615"/>
            <a:ext cx="1869048" cy="2285001"/>
          </a:xfrm>
          <a:prstGeom prst="rect">
            <a:avLst/>
          </a:prstGeom>
          <a:solidFill>
            <a:srgbClr val="FFFFFF">
              <a:alpha val="63922"/>
            </a:srgbClr>
          </a:solidFill>
          <a:ln w="44450">
            <a:solidFill>
              <a:schemeClr val="bg2">
                <a:lumMod val="25000"/>
              </a:schemeClr>
            </a:solidFill>
            <a:prstDash val="solid"/>
          </a:ln>
        </p:spPr>
        <p:txBody>
          <a:bodyPr vert="horz" wrap="square" lIns="91440" tIns="45720" rIns="91440" bIns="45720" rtlCol="0" anchor="t">
            <a:noAutofit/>
          </a:bodyPr>
          <a:lstStyle/>
          <a:p>
            <a:pPr algn="ctr"/>
            <a:r>
              <a:rPr lang="en-US" sz="1600" dirty="0">
                <a:solidFill>
                  <a:srgbClr val="122D4F"/>
                </a:solidFill>
                <a:latin typeface="Abel" panose="02000506030000020004" pitchFamily="2" charset="0"/>
                <a:cs typeface="Arial" panose="020B0604020202020204" pitchFamily="34" charset="0"/>
              </a:rPr>
              <a:t>Materials/Surf. Science Lab</a:t>
            </a:r>
          </a:p>
          <a:p>
            <a:pPr algn="ctr"/>
            <a:endParaRPr lang="en-US" sz="1600" dirty="0">
              <a:solidFill>
                <a:srgbClr val="122D4F"/>
              </a:solidFill>
              <a:latin typeface="Abel" panose="02000506030000020004" pitchFamily="2" charset="0"/>
              <a:cs typeface="Arial" panose="020B0604020202020204" pitchFamily="34" charset="0"/>
            </a:endParaRPr>
          </a:p>
          <a:p>
            <a:pPr algn="ctr"/>
            <a:endParaRPr lang="en-US" sz="1600" dirty="0">
              <a:solidFill>
                <a:srgbClr val="122D4F"/>
              </a:solidFill>
              <a:latin typeface="Abel" panose="02000506030000020004" pitchFamily="2" charset="0"/>
              <a:cs typeface="Arial" panose="020B0604020202020204" pitchFamily="34" charset="0"/>
            </a:endParaRPr>
          </a:p>
          <a:p>
            <a:pPr algn="ctr"/>
            <a:r>
              <a:rPr lang="en-US" sz="1600" dirty="0">
                <a:solidFill>
                  <a:srgbClr val="122D4F"/>
                </a:solidFill>
                <a:latin typeface="Abel" panose="02000506030000020004" pitchFamily="2" charset="0"/>
                <a:cs typeface="Arial" panose="020B0604020202020204" pitchFamily="34" charset="0"/>
              </a:rPr>
              <a:t>&amp; off-line </a:t>
            </a:r>
          </a:p>
          <a:p>
            <a:pPr algn="ctr"/>
            <a:r>
              <a:rPr lang="en-US" sz="1600" dirty="0">
                <a:solidFill>
                  <a:srgbClr val="122D4F"/>
                </a:solidFill>
                <a:latin typeface="Abel" panose="02000506030000020004" pitchFamily="2" charset="0"/>
                <a:cs typeface="Arial" panose="020B0604020202020204" pitchFamily="34" charset="0"/>
              </a:rPr>
              <a:t>beamline instrumentation</a:t>
            </a:r>
          </a:p>
          <a:p>
            <a:pPr algn="ctr"/>
            <a:r>
              <a:rPr lang="en-US" sz="1600" dirty="0">
                <a:solidFill>
                  <a:srgbClr val="122D4F"/>
                </a:solidFill>
                <a:latin typeface="Abel" panose="02000506030000020004" pitchFamily="2" charset="0"/>
                <a:cs typeface="Arial" panose="020B0604020202020204" pitchFamily="34" charset="0"/>
              </a:rPr>
              <a:t>STM           MFM</a:t>
            </a:r>
          </a:p>
          <a:p>
            <a:pPr algn="ctr"/>
            <a:r>
              <a:rPr lang="en-US" sz="1600" dirty="0">
                <a:solidFill>
                  <a:srgbClr val="122D4F"/>
                </a:solidFill>
                <a:latin typeface="Abel" panose="02000506030000020004" pitchFamily="2" charset="0"/>
                <a:cs typeface="Arial" panose="020B0604020202020204" pitchFamily="34" charset="0"/>
              </a:rPr>
              <a:t>                     MOKE</a:t>
            </a:r>
          </a:p>
        </p:txBody>
      </p:sp>
      <p:sp>
        <p:nvSpPr>
          <p:cNvPr id="34" name="TextBox 33">
            <a:extLst>
              <a:ext uri="{FF2B5EF4-FFF2-40B4-BE49-F238E27FC236}">
                <a16:creationId xmlns:a16="http://schemas.microsoft.com/office/drawing/2014/main" id="{C2B2E66C-C851-B84C-B33D-8038AB624AE2}"/>
              </a:ext>
            </a:extLst>
          </p:cNvPr>
          <p:cNvSpPr txBox="1"/>
          <p:nvPr/>
        </p:nvSpPr>
        <p:spPr>
          <a:xfrm>
            <a:off x="2636023" y="2474752"/>
            <a:ext cx="1825560" cy="599404"/>
          </a:xfrm>
          <a:prstGeom prst="rect">
            <a:avLst/>
          </a:prstGeom>
          <a:gradFill>
            <a:gsLst>
              <a:gs pos="0">
                <a:schemeClr val="accent4">
                  <a:lumMod val="75000"/>
                </a:schemeClr>
              </a:gs>
              <a:gs pos="50000">
                <a:schemeClr val="accent4">
                  <a:lumMod val="60000"/>
                  <a:lumOff val="40000"/>
                </a:schemeClr>
              </a:gs>
              <a:gs pos="83000">
                <a:schemeClr val="accent4">
                  <a:alpha val="0"/>
                  <a:lumMod val="83000"/>
                </a:schemeClr>
              </a:gs>
            </a:gsLst>
            <a:path path="circle">
              <a:fillToRect l="50000" t="50000" r="50000" b="50000"/>
            </a:path>
          </a:gradFill>
          <a:ln w="38100">
            <a:solidFill>
              <a:srgbClr val="000000">
                <a:alpha val="69020"/>
              </a:srgbClr>
            </a:solidFill>
          </a:ln>
        </p:spPr>
        <p:txBody>
          <a:bodyPr vert="horz" wrap="none" lIns="91440" tIns="45720" rIns="91440" bIns="45720" rtlCol="0" anchor="t">
            <a:noAutofit/>
          </a:bodyPr>
          <a:lstStyle/>
          <a:p>
            <a:pPr algn="ctr"/>
            <a:r>
              <a:rPr lang="en-US" sz="1600" dirty="0">
                <a:solidFill>
                  <a:srgbClr val="122D4F"/>
                </a:solidFill>
                <a:latin typeface="Abel" panose="02000506030000020004" pitchFamily="2" charset="0"/>
                <a:cs typeface="Arial" panose="020B0604020202020204" pitchFamily="34" charset="0"/>
              </a:rPr>
              <a:t>BOREAS-scatt/</a:t>
            </a:r>
          </a:p>
          <a:p>
            <a:pPr algn="ctr"/>
            <a:r>
              <a:rPr lang="en-US" sz="1600" dirty="0">
                <a:solidFill>
                  <a:srgbClr val="122D4F"/>
                </a:solidFill>
                <a:latin typeface="Abel" panose="02000506030000020004" pitchFamily="2" charset="0"/>
                <a:cs typeface="Arial" panose="020B0604020202020204" pitchFamily="34" charset="0"/>
              </a:rPr>
              <a:t>coherent imaging</a:t>
            </a:r>
          </a:p>
        </p:txBody>
      </p:sp>
      <p:sp>
        <p:nvSpPr>
          <p:cNvPr id="38" name="TextBox 37">
            <a:extLst>
              <a:ext uri="{FF2B5EF4-FFF2-40B4-BE49-F238E27FC236}">
                <a16:creationId xmlns:a16="http://schemas.microsoft.com/office/drawing/2014/main" id="{7E6606B8-FE71-1F4A-8D02-D92F20B8133E}"/>
              </a:ext>
            </a:extLst>
          </p:cNvPr>
          <p:cNvSpPr txBox="1"/>
          <p:nvPr/>
        </p:nvSpPr>
        <p:spPr>
          <a:xfrm>
            <a:off x="2622978" y="3228924"/>
            <a:ext cx="2004432" cy="318770"/>
          </a:xfrm>
          <a:prstGeom prst="rect">
            <a:avLst/>
          </a:prstGeom>
          <a:gradFill>
            <a:gsLst>
              <a:gs pos="0">
                <a:schemeClr val="accent6">
                  <a:lumMod val="40000"/>
                  <a:lumOff val="60000"/>
                </a:schemeClr>
              </a:gs>
              <a:gs pos="46000">
                <a:schemeClr val="accent6">
                  <a:lumMod val="40000"/>
                  <a:lumOff val="60000"/>
                </a:schemeClr>
              </a:gs>
              <a:gs pos="99000">
                <a:schemeClr val="accent6">
                  <a:lumMod val="50000"/>
                </a:schemeClr>
              </a:gs>
            </a:gsLst>
            <a:path path="circle">
              <a:fillToRect l="50000" t="50000" r="50000" b="50000"/>
            </a:path>
          </a:gradFill>
          <a:ln w="38100">
            <a:solidFill>
              <a:srgbClr val="000000">
                <a:alpha val="69020"/>
              </a:srgbClr>
            </a:solidFill>
          </a:ln>
        </p:spPr>
        <p:txBody>
          <a:bodyPr vert="horz" wrap="none" lIns="91440" tIns="45720" rIns="91440" bIns="45720" rtlCol="0" anchor="t">
            <a:noAutofit/>
          </a:bodyPr>
          <a:lstStyle/>
          <a:p>
            <a:pPr algn="ctr"/>
            <a:r>
              <a:rPr lang="en-US" sz="1600" dirty="0">
                <a:solidFill>
                  <a:srgbClr val="122D4F"/>
                </a:solidFill>
                <a:latin typeface="Abel" panose="02000506030000020004" pitchFamily="2" charset="0"/>
                <a:cs typeface="Arial" panose="020B0604020202020204" pitchFamily="34" charset="0"/>
              </a:rPr>
              <a:t>CIRCE-XPEEM/LEEM </a:t>
            </a:r>
          </a:p>
          <a:p>
            <a:r>
              <a:rPr lang="en-US" sz="1600" dirty="0">
                <a:solidFill>
                  <a:srgbClr val="122D4F"/>
                </a:solidFill>
                <a:latin typeface="Abel" panose="02000506030000020004" pitchFamily="2" charset="0"/>
                <a:cs typeface="Arial" panose="020B0604020202020204" pitchFamily="34" charset="0"/>
              </a:rPr>
              <a:t>   </a:t>
            </a:r>
          </a:p>
        </p:txBody>
      </p:sp>
      <p:sp>
        <p:nvSpPr>
          <p:cNvPr id="51" name="TextBox 50">
            <a:extLst>
              <a:ext uri="{FF2B5EF4-FFF2-40B4-BE49-F238E27FC236}">
                <a16:creationId xmlns:a16="http://schemas.microsoft.com/office/drawing/2014/main" id="{958D11AB-BE10-EF49-932C-037DB30C5CC9}"/>
              </a:ext>
            </a:extLst>
          </p:cNvPr>
          <p:cNvSpPr txBox="1"/>
          <p:nvPr/>
        </p:nvSpPr>
        <p:spPr>
          <a:xfrm>
            <a:off x="5231792" y="3052060"/>
            <a:ext cx="3496917" cy="599404"/>
          </a:xfrm>
          <a:prstGeom prst="rect">
            <a:avLst/>
          </a:prstGeom>
          <a:gradFill>
            <a:gsLst>
              <a:gs pos="0">
                <a:schemeClr val="accent4">
                  <a:lumMod val="75000"/>
                </a:schemeClr>
              </a:gs>
              <a:gs pos="50000">
                <a:schemeClr val="accent4">
                  <a:lumMod val="60000"/>
                  <a:lumOff val="40000"/>
                </a:schemeClr>
              </a:gs>
              <a:gs pos="83000">
                <a:schemeClr val="accent4">
                  <a:alpha val="0"/>
                  <a:lumMod val="83000"/>
                </a:schemeClr>
              </a:gs>
            </a:gsLst>
            <a:path path="circle">
              <a:fillToRect l="50000" t="50000" r="50000" b="50000"/>
            </a:path>
          </a:gradFill>
          <a:ln w="38100">
            <a:solidFill>
              <a:srgbClr val="000000">
                <a:alpha val="69020"/>
              </a:srgbClr>
            </a:solidFill>
          </a:ln>
        </p:spPr>
        <p:txBody>
          <a:bodyPr vert="horz" wrap="none" lIns="91440" tIns="45720" rIns="91440" bIns="45720" rtlCol="0" anchor="t">
            <a:noAutofit/>
          </a:bodyPr>
          <a:lstStyle/>
          <a:p>
            <a:pPr algn="ctr"/>
            <a:r>
              <a:rPr lang="en-US" sz="1600" dirty="0">
                <a:solidFill>
                  <a:srgbClr val="122D4F"/>
                </a:solidFill>
                <a:latin typeface="Abel" panose="02000506030000020004" pitchFamily="2" charset="0"/>
                <a:cs typeface="Arial" panose="020B0604020202020204" pitchFamily="34" charset="0"/>
              </a:rPr>
              <a:t>MISTRAL-TXM </a:t>
            </a:r>
          </a:p>
          <a:p>
            <a:r>
              <a:rPr lang="en-US" sz="1600" dirty="0">
                <a:solidFill>
                  <a:srgbClr val="122D4F"/>
                </a:solidFill>
                <a:latin typeface="Abel" panose="02000506030000020004" pitchFamily="2" charset="0"/>
                <a:cs typeface="Arial" panose="020B0604020202020204" pitchFamily="34" charset="0"/>
              </a:rPr>
              <a:t>   (magnetic microscopy/tomography)</a:t>
            </a:r>
          </a:p>
        </p:txBody>
      </p:sp>
      <p:sp>
        <p:nvSpPr>
          <p:cNvPr id="4" name="Snip and Round Single Corner of Rectangle 3">
            <a:extLst>
              <a:ext uri="{FF2B5EF4-FFF2-40B4-BE49-F238E27FC236}">
                <a16:creationId xmlns:a16="http://schemas.microsoft.com/office/drawing/2014/main" id="{A076076D-3305-0143-BAB0-5614DE5A895E}"/>
              </a:ext>
            </a:extLst>
          </p:cNvPr>
          <p:cNvSpPr/>
          <p:nvPr/>
        </p:nvSpPr>
        <p:spPr>
          <a:xfrm>
            <a:off x="476561" y="449508"/>
            <a:ext cx="4476163" cy="3280868"/>
          </a:xfrm>
          <a:prstGeom prst="snipRoundRect">
            <a:avLst/>
          </a:prstGeom>
          <a:noFill/>
          <a:ln w="508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0061E6B-C7D6-8941-9160-0DC6DC72CCE6}"/>
              </a:ext>
            </a:extLst>
          </p:cNvPr>
          <p:cNvSpPr txBox="1"/>
          <p:nvPr/>
        </p:nvSpPr>
        <p:spPr>
          <a:xfrm>
            <a:off x="766646" y="474199"/>
            <a:ext cx="914400" cy="914400"/>
          </a:xfrm>
          <a:prstGeom prst="rect">
            <a:avLst/>
          </a:prstGeom>
        </p:spPr>
        <p:txBody>
          <a:bodyPr vert="horz" wrap="none" lIns="91440" tIns="45720" rIns="91440" bIns="45720" rtlCol="0" anchor="t">
            <a:noAutofit/>
          </a:bodyPr>
          <a:lstStyle/>
          <a:p>
            <a:r>
              <a:rPr lang="en-US" sz="1400" b="1" dirty="0">
                <a:solidFill>
                  <a:schemeClr val="accent1"/>
                </a:solidFill>
                <a:latin typeface="Arial" panose="020B0604020202020204" pitchFamily="34" charset="0"/>
                <a:cs typeface="Arial" panose="020B0604020202020204" pitchFamily="34" charset="0"/>
              </a:rPr>
              <a:t>UHV/air sensitive materials</a:t>
            </a:r>
          </a:p>
        </p:txBody>
      </p:sp>
      <p:sp>
        <p:nvSpPr>
          <p:cNvPr id="28" name="TextBox 27">
            <a:extLst>
              <a:ext uri="{FF2B5EF4-FFF2-40B4-BE49-F238E27FC236}">
                <a16:creationId xmlns:a16="http://schemas.microsoft.com/office/drawing/2014/main" id="{C196884C-4A90-F540-B989-A40D252F900A}"/>
              </a:ext>
            </a:extLst>
          </p:cNvPr>
          <p:cNvSpPr txBox="1"/>
          <p:nvPr/>
        </p:nvSpPr>
        <p:spPr>
          <a:xfrm>
            <a:off x="4484088" y="931399"/>
            <a:ext cx="3014740" cy="665013"/>
          </a:xfrm>
          <a:prstGeom prst="rect">
            <a:avLst/>
          </a:prstGeom>
          <a:gradFill>
            <a:gsLst>
              <a:gs pos="0">
                <a:schemeClr val="accent4">
                  <a:lumMod val="75000"/>
                </a:schemeClr>
              </a:gs>
              <a:gs pos="50000">
                <a:schemeClr val="accent4">
                  <a:lumMod val="60000"/>
                  <a:lumOff val="40000"/>
                </a:schemeClr>
              </a:gs>
              <a:gs pos="83000">
                <a:schemeClr val="accent4">
                  <a:alpha val="0"/>
                  <a:lumMod val="83000"/>
                </a:schemeClr>
              </a:gs>
            </a:gsLst>
            <a:path path="circle">
              <a:fillToRect l="50000" t="50000" r="50000" b="50000"/>
            </a:path>
          </a:gradFill>
          <a:ln w="38100">
            <a:solidFill>
              <a:srgbClr val="88A0B8">
                <a:alpha val="69020"/>
              </a:srgbClr>
            </a:solidFill>
          </a:ln>
        </p:spPr>
        <p:txBody>
          <a:bodyPr vert="horz" wrap="none" lIns="91440" tIns="45720" rIns="91440" bIns="45720" rtlCol="0" anchor="t">
            <a:noAutofit/>
          </a:bodyPr>
          <a:lstStyle/>
          <a:p>
            <a:pPr algn="ctr"/>
            <a:r>
              <a:rPr lang="en-US" sz="1600" dirty="0">
                <a:solidFill>
                  <a:srgbClr val="5E6C7F"/>
                </a:solidFill>
                <a:latin typeface="Abel" panose="02000506030000020004" pitchFamily="2" charset="0"/>
                <a:cs typeface="Arial" panose="020B0604020202020204" pitchFamily="34" charset="0"/>
              </a:rPr>
              <a:t>(S)TEM EELS , ...</a:t>
            </a:r>
          </a:p>
          <a:p>
            <a:pPr algn="ctr"/>
            <a:r>
              <a:rPr lang="en-US" sz="1600" dirty="0">
                <a:solidFill>
                  <a:srgbClr val="5E6C7F"/>
                </a:solidFill>
                <a:latin typeface="Abel" panose="02000506030000020004" pitchFamily="2" charset="0"/>
                <a:cs typeface="Arial" panose="020B0604020202020204" pitchFamily="34" charset="0"/>
              </a:rPr>
              <a:t>(atomically resolved spectroscopy) </a:t>
            </a:r>
          </a:p>
        </p:txBody>
      </p:sp>
      <p:sp>
        <p:nvSpPr>
          <p:cNvPr id="32" name="Snip and Round Single Corner of Rectangle 31">
            <a:extLst>
              <a:ext uri="{FF2B5EF4-FFF2-40B4-BE49-F238E27FC236}">
                <a16:creationId xmlns:a16="http://schemas.microsoft.com/office/drawing/2014/main" id="{23822CA2-1A05-FB4E-A8BB-AF434FFE6960}"/>
              </a:ext>
            </a:extLst>
          </p:cNvPr>
          <p:cNvSpPr/>
          <p:nvPr/>
        </p:nvSpPr>
        <p:spPr>
          <a:xfrm>
            <a:off x="764108" y="778301"/>
            <a:ext cx="6924332" cy="958584"/>
          </a:xfrm>
          <a:prstGeom prst="snipRound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8E22290-35B9-DF49-B02F-67B1A5B950B7}"/>
              </a:ext>
            </a:extLst>
          </p:cNvPr>
          <p:cNvSpPr txBox="1"/>
          <p:nvPr/>
        </p:nvSpPr>
        <p:spPr>
          <a:xfrm>
            <a:off x="4763156" y="498726"/>
            <a:ext cx="914400" cy="914400"/>
          </a:xfrm>
          <a:prstGeom prst="rect">
            <a:avLst/>
          </a:prstGeom>
        </p:spPr>
        <p:txBody>
          <a:bodyPr vert="horz" wrap="none" lIns="91440" tIns="45720" rIns="91440" bIns="45720" rtlCol="0" anchor="t">
            <a:noAutofit/>
          </a:bodyPr>
          <a:lstStyle/>
          <a:p>
            <a:r>
              <a:rPr lang="en-US" sz="1400" b="1" dirty="0">
                <a:solidFill>
                  <a:srgbClr val="FF0000"/>
                </a:solidFill>
                <a:latin typeface="Arial" panose="020B0604020202020204" pitchFamily="34" charset="0"/>
                <a:cs typeface="Arial" panose="020B0604020202020204" pitchFamily="34" charset="0"/>
              </a:rPr>
              <a:t>Spectroscopy of electronic and magnetic states</a:t>
            </a:r>
          </a:p>
        </p:txBody>
      </p:sp>
      <p:sp>
        <p:nvSpPr>
          <p:cNvPr id="36" name="Snip and Round Single Corner of Rectangle 35">
            <a:extLst>
              <a:ext uri="{FF2B5EF4-FFF2-40B4-BE49-F238E27FC236}">
                <a16:creationId xmlns:a16="http://schemas.microsoft.com/office/drawing/2014/main" id="{84C5F6A3-0C76-D948-9FA0-2FF541B608EA}"/>
              </a:ext>
            </a:extLst>
          </p:cNvPr>
          <p:cNvSpPr/>
          <p:nvPr/>
        </p:nvSpPr>
        <p:spPr>
          <a:xfrm>
            <a:off x="1681046" y="2204605"/>
            <a:ext cx="7259711" cy="1655457"/>
          </a:xfrm>
          <a:prstGeom prst="snipRoundRect">
            <a:avLst/>
          </a:prstGeom>
          <a:noFill/>
          <a:ln w="508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21B831D-B1EE-CC44-B046-E639D1FAC1E2}"/>
              </a:ext>
            </a:extLst>
          </p:cNvPr>
          <p:cNvSpPr txBox="1"/>
          <p:nvPr/>
        </p:nvSpPr>
        <p:spPr>
          <a:xfrm>
            <a:off x="7405906" y="2582432"/>
            <a:ext cx="1261533" cy="346305"/>
          </a:xfrm>
          <a:prstGeom prst="rect">
            <a:avLst/>
          </a:prstGeom>
          <a:solidFill>
            <a:srgbClr val="FFFFFF">
              <a:alpha val="63922"/>
            </a:srgbClr>
          </a:solidFill>
          <a:ln w="38100">
            <a:solidFill>
              <a:srgbClr val="88A0B8">
                <a:alpha val="69020"/>
              </a:srgbClr>
            </a:solidFill>
          </a:ln>
        </p:spPr>
        <p:txBody>
          <a:bodyPr vert="horz" wrap="none" lIns="91440" tIns="45720" rIns="91440" bIns="45720" rtlCol="0" anchor="t">
            <a:noAutofit/>
          </a:bodyPr>
          <a:lstStyle/>
          <a:p>
            <a:pPr algn="ctr"/>
            <a:r>
              <a:rPr lang="en-US" sz="1600" dirty="0">
                <a:solidFill>
                  <a:srgbClr val="5E6C7F"/>
                </a:solidFill>
                <a:latin typeface="Abel" panose="02000506030000020004" pitchFamily="2" charset="0"/>
                <a:cs typeface="Arial" panose="020B0604020202020204" pitchFamily="34" charset="0"/>
              </a:rPr>
              <a:t>FIB</a:t>
            </a:r>
          </a:p>
        </p:txBody>
      </p:sp>
      <p:sp>
        <p:nvSpPr>
          <p:cNvPr id="39" name="TextBox 38">
            <a:extLst>
              <a:ext uri="{FF2B5EF4-FFF2-40B4-BE49-F238E27FC236}">
                <a16:creationId xmlns:a16="http://schemas.microsoft.com/office/drawing/2014/main" id="{4DDFB672-B087-AA4D-9F01-1DE036B63C6A}"/>
              </a:ext>
            </a:extLst>
          </p:cNvPr>
          <p:cNvSpPr txBox="1"/>
          <p:nvPr/>
        </p:nvSpPr>
        <p:spPr>
          <a:xfrm>
            <a:off x="6065850" y="1893516"/>
            <a:ext cx="914400" cy="914400"/>
          </a:xfrm>
          <a:prstGeom prst="rect">
            <a:avLst/>
          </a:prstGeom>
        </p:spPr>
        <p:txBody>
          <a:bodyPr vert="horz" wrap="none" lIns="91440" tIns="45720" rIns="91440" bIns="45720" rtlCol="0" anchor="t">
            <a:noAutofit/>
          </a:bodyPr>
          <a:lstStyle/>
          <a:p>
            <a:r>
              <a:rPr lang="en-US" sz="1400" b="1" dirty="0">
                <a:solidFill>
                  <a:schemeClr val="accent6"/>
                </a:solidFill>
                <a:latin typeface="Arial" panose="020B0604020202020204" pitchFamily="34" charset="0"/>
                <a:cs typeface="Arial" panose="020B0604020202020204" pitchFamily="34" charset="0"/>
              </a:rPr>
              <a:t>microscopy of magnetic states</a:t>
            </a:r>
          </a:p>
        </p:txBody>
      </p:sp>
      <p:sp>
        <p:nvSpPr>
          <p:cNvPr id="41" name="Snip and Round Single Corner of Rectangle 40">
            <a:extLst>
              <a:ext uri="{FF2B5EF4-FFF2-40B4-BE49-F238E27FC236}">
                <a16:creationId xmlns:a16="http://schemas.microsoft.com/office/drawing/2014/main" id="{BCA79052-2B9B-4447-9781-45A4E33BBFE4}"/>
              </a:ext>
            </a:extLst>
          </p:cNvPr>
          <p:cNvSpPr/>
          <p:nvPr/>
        </p:nvSpPr>
        <p:spPr>
          <a:xfrm>
            <a:off x="687145" y="2142117"/>
            <a:ext cx="4476162" cy="1509348"/>
          </a:xfrm>
          <a:prstGeom prst="snipRoundRect">
            <a:avLst/>
          </a:prstGeom>
          <a:noFill/>
          <a:ln w="508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D5FF0C2-50D8-C04F-A7E9-E94C1273415E}"/>
              </a:ext>
            </a:extLst>
          </p:cNvPr>
          <p:cNvSpPr txBox="1"/>
          <p:nvPr/>
        </p:nvSpPr>
        <p:spPr>
          <a:xfrm>
            <a:off x="984119" y="1860054"/>
            <a:ext cx="914400" cy="914400"/>
          </a:xfrm>
          <a:prstGeom prst="rect">
            <a:avLst/>
          </a:prstGeom>
        </p:spPr>
        <p:txBody>
          <a:bodyPr vert="horz" wrap="none" lIns="91440" tIns="45720" rIns="91440" bIns="45720" rtlCol="0" anchor="t">
            <a:noAutofit/>
          </a:bodyPr>
          <a:lstStyle/>
          <a:p>
            <a:r>
              <a:rPr lang="en-US" sz="1400" b="1" dirty="0" err="1">
                <a:solidFill>
                  <a:schemeClr val="accent2"/>
                </a:solidFill>
                <a:latin typeface="Arial" panose="020B0604020202020204" pitchFamily="34" charset="0"/>
                <a:cs typeface="Arial" panose="020B0604020202020204" pitchFamily="34" charset="0"/>
              </a:rPr>
              <a:t>spectro</a:t>
            </a:r>
            <a:r>
              <a:rPr lang="en-US" sz="1400" b="1" dirty="0">
                <a:solidFill>
                  <a:schemeClr val="accent2"/>
                </a:solidFill>
                <a:latin typeface="Arial" panose="020B0604020202020204" pitchFamily="34" charset="0"/>
                <a:cs typeface="Arial" panose="020B0604020202020204" pitchFamily="34" charset="0"/>
              </a:rPr>
              <a:t>-microscopy of electronic states</a:t>
            </a:r>
          </a:p>
        </p:txBody>
      </p:sp>
      <p:sp>
        <p:nvSpPr>
          <p:cNvPr id="44" name="TextBox 43">
            <a:extLst>
              <a:ext uri="{FF2B5EF4-FFF2-40B4-BE49-F238E27FC236}">
                <a16:creationId xmlns:a16="http://schemas.microsoft.com/office/drawing/2014/main" id="{981C1B40-1F21-124E-BF9F-16615B596377}"/>
              </a:ext>
            </a:extLst>
          </p:cNvPr>
          <p:cNvSpPr txBox="1"/>
          <p:nvPr/>
        </p:nvSpPr>
        <p:spPr>
          <a:xfrm>
            <a:off x="7957327" y="981898"/>
            <a:ext cx="983430" cy="273844"/>
          </a:xfrm>
          <a:prstGeom prst="rect">
            <a:avLst/>
          </a:prstGeom>
          <a:gradFill>
            <a:gsLst>
              <a:gs pos="0">
                <a:schemeClr val="accent6">
                  <a:lumMod val="40000"/>
                  <a:lumOff val="60000"/>
                </a:schemeClr>
              </a:gs>
              <a:gs pos="46000">
                <a:schemeClr val="accent6">
                  <a:lumMod val="40000"/>
                  <a:lumOff val="60000"/>
                </a:schemeClr>
              </a:gs>
              <a:gs pos="99000">
                <a:schemeClr val="accent6">
                  <a:lumMod val="50000"/>
                </a:schemeClr>
              </a:gs>
            </a:gsLst>
            <a:path path="circle">
              <a:fillToRect l="50000" t="50000" r="50000" b="50000"/>
            </a:path>
          </a:gradFill>
          <a:ln w="38100">
            <a:solidFill>
              <a:srgbClr val="000000">
                <a:alpha val="69020"/>
              </a:srgbClr>
            </a:solidFill>
          </a:ln>
        </p:spPr>
        <p:txBody>
          <a:bodyPr vert="horz" wrap="none" lIns="91440" tIns="45720" rIns="91440" bIns="45720" rtlCol="0" anchor="t">
            <a:noAutofit/>
          </a:bodyPr>
          <a:lstStyle/>
          <a:p>
            <a:pPr algn="ctr"/>
            <a:r>
              <a:rPr lang="en-US" sz="1200" dirty="0">
                <a:solidFill>
                  <a:srgbClr val="122D4F"/>
                </a:solidFill>
                <a:latin typeface="Abel" panose="02000506030000020004" pitchFamily="2" charset="0"/>
                <a:cs typeface="Arial" panose="020B0604020202020204" pitchFamily="34" charset="0"/>
              </a:rPr>
              <a:t>surface probe</a:t>
            </a:r>
          </a:p>
          <a:p>
            <a:r>
              <a:rPr lang="en-US" sz="1200" dirty="0">
                <a:solidFill>
                  <a:srgbClr val="122D4F"/>
                </a:solidFill>
                <a:latin typeface="Abel" panose="02000506030000020004" pitchFamily="2" charset="0"/>
                <a:cs typeface="Arial" panose="020B0604020202020204" pitchFamily="34" charset="0"/>
              </a:rPr>
              <a:t>   </a:t>
            </a:r>
          </a:p>
        </p:txBody>
      </p:sp>
      <p:sp>
        <p:nvSpPr>
          <p:cNvPr id="45" name="TextBox 44">
            <a:extLst>
              <a:ext uri="{FF2B5EF4-FFF2-40B4-BE49-F238E27FC236}">
                <a16:creationId xmlns:a16="http://schemas.microsoft.com/office/drawing/2014/main" id="{2738F41E-BD7F-E643-A948-1ABECC03466A}"/>
              </a:ext>
            </a:extLst>
          </p:cNvPr>
          <p:cNvSpPr txBox="1"/>
          <p:nvPr/>
        </p:nvSpPr>
        <p:spPr>
          <a:xfrm>
            <a:off x="7967508" y="1368696"/>
            <a:ext cx="983430" cy="273845"/>
          </a:xfrm>
          <a:prstGeom prst="rect">
            <a:avLst/>
          </a:prstGeom>
          <a:gradFill>
            <a:gsLst>
              <a:gs pos="0">
                <a:schemeClr val="accent4">
                  <a:lumMod val="75000"/>
                </a:schemeClr>
              </a:gs>
              <a:gs pos="50000">
                <a:schemeClr val="accent4">
                  <a:lumMod val="60000"/>
                  <a:lumOff val="40000"/>
                </a:schemeClr>
              </a:gs>
              <a:gs pos="83000">
                <a:schemeClr val="accent4">
                  <a:alpha val="0"/>
                  <a:lumMod val="83000"/>
                </a:schemeClr>
              </a:gs>
            </a:gsLst>
            <a:path path="circle">
              <a:fillToRect l="50000" t="50000" r="50000" b="50000"/>
            </a:path>
          </a:gradFill>
          <a:ln w="38100">
            <a:solidFill>
              <a:srgbClr val="000000">
                <a:alpha val="69020"/>
              </a:srgbClr>
            </a:solidFill>
          </a:ln>
        </p:spPr>
        <p:txBody>
          <a:bodyPr vert="horz" wrap="none" lIns="91440" tIns="45720" rIns="91440" bIns="45720" rtlCol="0" anchor="t">
            <a:noAutofit/>
          </a:bodyPr>
          <a:lstStyle/>
          <a:p>
            <a:pPr algn="ctr"/>
            <a:r>
              <a:rPr lang="en-US" sz="1400" dirty="0">
                <a:solidFill>
                  <a:srgbClr val="122D4F"/>
                </a:solidFill>
                <a:latin typeface="Abel" panose="02000506030000020004" pitchFamily="2" charset="0"/>
                <a:cs typeface="Arial" panose="020B0604020202020204" pitchFamily="34" charset="0"/>
              </a:rPr>
              <a:t>“bulk” probe</a:t>
            </a:r>
          </a:p>
        </p:txBody>
      </p:sp>
      <p:sp>
        <p:nvSpPr>
          <p:cNvPr id="7" name="TextBox 6"/>
          <p:cNvSpPr txBox="1"/>
          <p:nvPr/>
        </p:nvSpPr>
        <p:spPr>
          <a:xfrm>
            <a:off x="4608533" y="2387820"/>
            <a:ext cx="2930981" cy="598464"/>
          </a:xfrm>
          <a:prstGeom prst="rect">
            <a:avLst/>
          </a:prstGeom>
          <a:gradFill>
            <a:gsLst>
              <a:gs pos="0">
                <a:schemeClr val="accent4">
                  <a:lumMod val="75000"/>
                </a:schemeClr>
              </a:gs>
              <a:gs pos="50000">
                <a:schemeClr val="accent4">
                  <a:lumMod val="60000"/>
                  <a:lumOff val="40000"/>
                </a:schemeClr>
              </a:gs>
              <a:gs pos="83000">
                <a:schemeClr val="accent4">
                  <a:alpha val="0"/>
                  <a:lumMod val="83000"/>
                </a:schemeClr>
              </a:gs>
            </a:gsLst>
            <a:path path="circle">
              <a:fillToRect l="50000" t="50000" r="50000" b="50000"/>
            </a:path>
          </a:gradFill>
          <a:ln w="38100">
            <a:solidFill>
              <a:srgbClr val="88A0B8">
                <a:alpha val="69020"/>
              </a:srgbClr>
            </a:solidFill>
          </a:ln>
        </p:spPr>
        <p:txBody>
          <a:bodyPr vert="horz" wrap="none" lIns="91440" tIns="45720" rIns="91440" bIns="45720" rtlCol="0" anchor="t">
            <a:noAutofit/>
          </a:bodyPr>
          <a:lstStyle/>
          <a:p>
            <a:pPr algn="ctr"/>
            <a:r>
              <a:rPr lang="en-US" sz="1600" dirty="0">
                <a:solidFill>
                  <a:srgbClr val="5E6C7F"/>
                </a:solidFill>
                <a:latin typeface="Abel" panose="02000506030000020004" pitchFamily="2" charset="0"/>
                <a:cs typeface="Arial" panose="020B0604020202020204" pitchFamily="34" charset="0"/>
              </a:rPr>
              <a:t>(S)TEM DPC / e- holography</a:t>
            </a:r>
          </a:p>
          <a:p>
            <a:pPr algn="ctr"/>
            <a:r>
              <a:rPr lang="en-US" sz="1600" dirty="0">
                <a:solidFill>
                  <a:srgbClr val="5E6C7F"/>
                </a:solidFill>
                <a:latin typeface="Abel" panose="02000506030000020004" pitchFamily="2" charset="0"/>
                <a:cs typeface="Arial" panose="020B0604020202020204" pitchFamily="34" charset="0"/>
              </a:rPr>
              <a:t>(E&amp;M imaging) </a:t>
            </a:r>
          </a:p>
        </p:txBody>
      </p:sp>
    </p:spTree>
    <p:extLst>
      <p:ext uri="{BB962C8B-B14F-4D97-AF65-F5344CB8AC3E}">
        <p14:creationId xmlns:p14="http://schemas.microsoft.com/office/powerpoint/2010/main" val="3400389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66152" y="1242203"/>
            <a:ext cx="7307918" cy="1629064"/>
          </a:xfrm>
          <a:prstGeom prst="rect">
            <a:avLst/>
          </a:prstGeom>
          <a:noFill/>
          <a:ln w="254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Roles/Flows of all Tools</a:t>
            </a:r>
          </a:p>
        </p:txBody>
      </p:sp>
      <p:sp>
        <p:nvSpPr>
          <p:cNvPr id="4" name="Slide Number Placeholder 3"/>
          <p:cNvSpPr>
            <a:spLocks noGrp="1"/>
          </p:cNvSpPr>
          <p:nvPr>
            <p:ph type="sldNum" sz="quarter" idx="12"/>
          </p:nvPr>
        </p:nvSpPr>
        <p:spPr/>
        <p:txBody>
          <a:bodyPr/>
          <a:lstStyle/>
          <a:p>
            <a:fld id="{59A3C1E9-1E17-4B2D-975E-2F80F7CB45F8}" type="slidenum">
              <a:rPr lang="es-ES" smtClean="0"/>
              <a:t>5</a:t>
            </a:fld>
            <a:endParaRPr lang="es-ES"/>
          </a:p>
        </p:txBody>
      </p:sp>
      <p:sp>
        <p:nvSpPr>
          <p:cNvPr id="5" name="Oval 4"/>
          <p:cNvSpPr/>
          <p:nvPr/>
        </p:nvSpPr>
        <p:spPr>
          <a:xfrm>
            <a:off x="1356687" y="1777055"/>
            <a:ext cx="1543083" cy="550532"/>
          </a:xfrm>
          <a:prstGeom prst="ellipse">
            <a:avLst/>
          </a:prstGeom>
          <a:gradFill flip="none" rotWithShape="1">
            <a:gsLst>
              <a:gs pos="0">
                <a:schemeClr val="accent1">
                  <a:lumMod val="75000"/>
                </a:schemeClr>
              </a:gs>
              <a:gs pos="72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LOREA</a:t>
            </a:r>
          </a:p>
        </p:txBody>
      </p:sp>
      <p:sp>
        <p:nvSpPr>
          <p:cNvPr id="6" name="Oval 5"/>
          <p:cNvSpPr/>
          <p:nvPr/>
        </p:nvSpPr>
        <p:spPr>
          <a:xfrm>
            <a:off x="4129124" y="1894480"/>
            <a:ext cx="1492893" cy="577647"/>
          </a:xfrm>
          <a:prstGeom prst="ellipse">
            <a:avLst/>
          </a:prstGeom>
          <a:gradFill>
            <a:gsLst>
              <a:gs pos="0">
                <a:schemeClr val="accent1">
                  <a:lumMod val="75000"/>
                </a:schemeClr>
              </a:gs>
              <a:gs pos="72000">
                <a:schemeClr val="accent1">
                  <a:tint val="44500"/>
                  <a:satMod val="160000"/>
                </a:schemeClr>
              </a:gs>
              <a:gs pos="100000">
                <a:schemeClr val="accent1">
                  <a:tint val="23500"/>
                  <a:satMod val="16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CIRCE-PEEM</a:t>
            </a:r>
          </a:p>
        </p:txBody>
      </p:sp>
      <p:cxnSp>
        <p:nvCxnSpPr>
          <p:cNvPr id="8" name="Straight Connector 7"/>
          <p:cNvCxnSpPr>
            <a:stCxn id="5" idx="6"/>
            <a:endCxn id="6" idx="2"/>
          </p:cNvCxnSpPr>
          <p:nvPr/>
        </p:nvCxnSpPr>
        <p:spPr>
          <a:xfrm>
            <a:off x="2899770" y="2052321"/>
            <a:ext cx="1229354" cy="130983"/>
          </a:xfrm>
          <a:prstGeom prst="line">
            <a:avLst/>
          </a:prstGeom>
          <a:ln w="22225">
            <a:solidFill>
              <a:srgbClr val="FFC000">
                <a:alpha val="37000"/>
              </a:srgbClr>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627007" y="3441953"/>
            <a:ext cx="2605616" cy="1131689"/>
          </a:xfrm>
          <a:prstGeom prst="ellipse">
            <a:avLst/>
          </a:prstGeom>
          <a:gradFill>
            <a:gsLst>
              <a:gs pos="0">
                <a:schemeClr val="accent6">
                  <a:lumMod val="75000"/>
                </a:schemeClr>
              </a:gs>
              <a:gs pos="68000">
                <a:schemeClr val="accent6">
                  <a:lumMod val="40000"/>
                  <a:lumOff val="60000"/>
                </a:schemeClr>
              </a:gs>
              <a:gs pos="100000">
                <a:schemeClr val="accent6">
                  <a:lumMod val="20000"/>
                  <a:lumOff val="8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2D </a:t>
            </a:r>
            <a:r>
              <a:rPr lang="en-US" sz="1600" dirty="0" err="1"/>
              <a:t>VdW</a:t>
            </a:r>
            <a:r>
              <a:rPr lang="en-US" sz="1600" dirty="0"/>
              <a:t> foundry, air sensitive materials Glove box </a:t>
            </a:r>
          </a:p>
          <a:p>
            <a:pPr algn="ctr"/>
            <a:r>
              <a:rPr lang="en-US" sz="1600" dirty="0"/>
              <a:t>@</a:t>
            </a:r>
            <a:r>
              <a:rPr lang="en-US" sz="1600" dirty="0" err="1"/>
              <a:t>MSLab</a:t>
            </a:r>
            <a:endParaRPr lang="en-US" sz="1600" dirty="0"/>
          </a:p>
        </p:txBody>
      </p:sp>
      <p:cxnSp>
        <p:nvCxnSpPr>
          <p:cNvPr id="13" name="Straight Connector 12"/>
          <p:cNvCxnSpPr>
            <a:cxnSpLocks/>
            <a:stCxn id="5" idx="4"/>
            <a:endCxn id="93" idx="0"/>
          </p:cNvCxnSpPr>
          <p:nvPr/>
        </p:nvCxnSpPr>
        <p:spPr>
          <a:xfrm flipH="1">
            <a:off x="1675860" y="2327587"/>
            <a:ext cx="452369" cy="924790"/>
          </a:xfrm>
          <a:prstGeom prst="line">
            <a:avLst/>
          </a:prstGeom>
          <a:ln w="22225">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flipV="1">
            <a:off x="2358018" y="2366394"/>
            <a:ext cx="1851300" cy="958403"/>
          </a:xfrm>
          <a:prstGeom prst="line">
            <a:avLst/>
          </a:prstGeom>
          <a:ln w="25400">
            <a:solidFill>
              <a:srgbClr val="FFC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stCxn id="45" idx="0"/>
            <a:endCxn id="6" idx="4"/>
          </p:cNvCxnSpPr>
          <p:nvPr/>
        </p:nvCxnSpPr>
        <p:spPr>
          <a:xfrm flipV="1">
            <a:off x="4069643" y="2472127"/>
            <a:ext cx="805928" cy="410366"/>
          </a:xfrm>
          <a:prstGeom prst="line">
            <a:avLst/>
          </a:prstGeom>
          <a:ln w="381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stCxn id="5" idx="5"/>
          </p:cNvCxnSpPr>
          <p:nvPr/>
        </p:nvCxnSpPr>
        <p:spPr>
          <a:xfrm>
            <a:off x="2673791" y="2246963"/>
            <a:ext cx="953216" cy="731028"/>
          </a:xfrm>
          <a:prstGeom prst="line">
            <a:avLst/>
          </a:prstGeom>
          <a:ln w="25400">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1767" y="1777055"/>
            <a:ext cx="1452267" cy="353670"/>
          </a:xfrm>
          <a:prstGeom prst="rect">
            <a:avLst/>
          </a:prstGeom>
        </p:spPr>
        <p:txBody>
          <a:bodyPr vert="horz" wrap="square" lIns="91440" tIns="45720" rIns="91440" bIns="45720" rtlCol="0" anchor="t">
            <a:noAutofit/>
          </a:bodyPr>
          <a:lstStyle/>
          <a:p>
            <a:r>
              <a:rPr lang="en-US">
                <a:latin typeface="Arial" panose="020B0604020202020204" pitchFamily="34" charset="0"/>
                <a:cs typeface="Arial" panose="020B0604020202020204" pitchFamily="34" charset="0"/>
              </a:rPr>
              <a:t>Beamlines</a:t>
            </a:r>
          </a:p>
        </p:txBody>
      </p:sp>
      <p:sp>
        <p:nvSpPr>
          <p:cNvPr id="61" name="TextBox 60"/>
          <p:cNvSpPr txBox="1"/>
          <p:nvPr/>
        </p:nvSpPr>
        <p:spPr>
          <a:xfrm>
            <a:off x="48010" y="512905"/>
            <a:ext cx="1367752" cy="619589"/>
          </a:xfrm>
          <a:prstGeom prst="rect">
            <a:avLst/>
          </a:prstGeom>
          <a:solidFill>
            <a:schemeClr val="accent1">
              <a:lumMod val="40000"/>
              <a:lumOff val="60000"/>
            </a:schemeClr>
          </a:solidFill>
        </p:spPr>
        <p:txBody>
          <a:bodyPr vert="horz" wrap="square" lIns="91440" tIns="45720" rIns="91440" bIns="45720" rtlCol="0" anchor="t">
            <a:noAutofit/>
          </a:bodyPr>
          <a:lstStyle/>
          <a:p>
            <a:r>
              <a:rPr lang="en-US" dirty="0">
                <a:latin typeface="Arial" panose="020B0604020202020204" pitchFamily="34" charset="0"/>
                <a:cs typeface="Arial" panose="020B0604020202020204" pitchFamily="34" charset="0"/>
              </a:rPr>
              <a:t>Computing </a:t>
            </a:r>
          </a:p>
          <a:p>
            <a:r>
              <a:rPr lang="en-US" dirty="0">
                <a:latin typeface="Arial" panose="020B0604020202020204" pitchFamily="34" charset="0"/>
                <a:cs typeface="Arial" panose="020B0604020202020204" pitchFamily="34" charset="0"/>
              </a:rPr>
              <a:t>Resources</a:t>
            </a:r>
          </a:p>
        </p:txBody>
      </p:sp>
      <p:sp>
        <p:nvSpPr>
          <p:cNvPr id="63" name="Rectangle 62"/>
          <p:cNvSpPr/>
          <p:nvPr/>
        </p:nvSpPr>
        <p:spPr>
          <a:xfrm>
            <a:off x="89162" y="2980976"/>
            <a:ext cx="7284908" cy="1739876"/>
          </a:xfrm>
          <a:prstGeom prst="rect">
            <a:avLst/>
          </a:prstGeom>
          <a:noFill/>
          <a:ln w="254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8009" y="508331"/>
            <a:ext cx="8768550" cy="652776"/>
          </a:xfrm>
          <a:prstGeom prst="rect">
            <a:avLst/>
          </a:prstGeom>
          <a:noFill/>
          <a:ln w="254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a:cxnSpLocks/>
            <a:stCxn id="5" idx="0"/>
            <a:endCxn id="66" idx="2"/>
          </p:cNvCxnSpPr>
          <p:nvPr/>
        </p:nvCxnSpPr>
        <p:spPr>
          <a:xfrm flipH="1" flipV="1">
            <a:off x="1824103" y="1159535"/>
            <a:ext cx="304126" cy="617520"/>
          </a:xfrm>
          <a:prstGeom prst="line">
            <a:avLst/>
          </a:prstGeom>
          <a:ln w="22225" cap="rnd">
            <a:solidFill>
              <a:schemeClr val="accent4"/>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a:stCxn id="6" idx="0"/>
          </p:cNvCxnSpPr>
          <p:nvPr/>
        </p:nvCxnSpPr>
        <p:spPr>
          <a:xfrm flipV="1">
            <a:off x="4875571" y="1079652"/>
            <a:ext cx="254816" cy="814828"/>
          </a:xfrm>
          <a:prstGeom prst="line">
            <a:avLst/>
          </a:prstGeom>
          <a:ln w="15875" cap="rnd">
            <a:solidFill>
              <a:srgbClr val="B035B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p:cNvCxnSpPr>
          <p:nvPr/>
        </p:nvCxnSpPr>
        <p:spPr>
          <a:xfrm>
            <a:off x="7528642" y="1408610"/>
            <a:ext cx="7845" cy="2376054"/>
          </a:xfrm>
          <a:prstGeom prst="line">
            <a:avLst/>
          </a:prstGeom>
          <a:ln w="63500" cmpd="db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p:cNvCxnSpPr>
          <p:nvPr/>
        </p:nvCxnSpPr>
        <p:spPr>
          <a:xfrm flipH="1" flipV="1">
            <a:off x="7325883" y="1817818"/>
            <a:ext cx="581983" cy="20316"/>
          </a:xfrm>
          <a:prstGeom prst="line">
            <a:avLst/>
          </a:prstGeom>
          <a:ln w="22225">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7666199" y="2102352"/>
            <a:ext cx="1420799" cy="1294448"/>
          </a:xfrm>
          <a:prstGeom prst="ellipse">
            <a:avLst/>
          </a:prstGeom>
          <a:gradFill>
            <a:gsLst>
              <a:gs pos="0">
                <a:schemeClr val="accent4">
                  <a:lumMod val="75000"/>
                </a:schemeClr>
              </a:gs>
              <a:gs pos="68000">
                <a:schemeClr val="accent4">
                  <a:lumMod val="60000"/>
                  <a:lumOff val="40000"/>
                </a:schemeClr>
              </a:gs>
              <a:gs pos="100000">
                <a:schemeClr val="accent4">
                  <a:lumMod val="20000"/>
                  <a:lumOff val="8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Sample shipment, UHV suitcase</a:t>
            </a:r>
          </a:p>
        </p:txBody>
      </p:sp>
      <p:sp>
        <p:nvSpPr>
          <p:cNvPr id="116" name="Oval 115"/>
          <p:cNvSpPr/>
          <p:nvPr/>
        </p:nvSpPr>
        <p:spPr>
          <a:xfrm>
            <a:off x="5668911" y="1782347"/>
            <a:ext cx="1492893" cy="577647"/>
          </a:xfrm>
          <a:prstGeom prst="ellipse">
            <a:avLst/>
          </a:prstGeom>
          <a:gradFill>
            <a:gsLst>
              <a:gs pos="0">
                <a:schemeClr val="accent1">
                  <a:lumMod val="75000"/>
                </a:schemeClr>
              </a:gs>
              <a:gs pos="70000">
                <a:schemeClr val="accent1">
                  <a:tint val="44500"/>
                  <a:satMod val="160000"/>
                </a:schemeClr>
              </a:gs>
              <a:gs pos="100000">
                <a:schemeClr val="accent1">
                  <a:tint val="23500"/>
                  <a:satMod val="16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MISTRAL-mag</a:t>
            </a:r>
          </a:p>
        </p:txBody>
      </p:sp>
      <p:sp>
        <p:nvSpPr>
          <p:cNvPr id="121" name="Oval 120"/>
          <p:cNvSpPr/>
          <p:nvPr/>
        </p:nvSpPr>
        <p:spPr>
          <a:xfrm>
            <a:off x="2985169" y="1376243"/>
            <a:ext cx="1492893" cy="577647"/>
          </a:xfrm>
          <a:prstGeom prst="ellipse">
            <a:avLst/>
          </a:prstGeom>
          <a:gradFill>
            <a:gsLst>
              <a:gs pos="0">
                <a:schemeClr val="accent1">
                  <a:lumMod val="75000"/>
                </a:schemeClr>
              </a:gs>
              <a:gs pos="71000">
                <a:schemeClr val="accent1">
                  <a:tint val="44500"/>
                  <a:satMod val="160000"/>
                </a:schemeClr>
              </a:gs>
              <a:gs pos="100000">
                <a:schemeClr val="accent1">
                  <a:tint val="23500"/>
                  <a:satMod val="16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BOREAS</a:t>
            </a:r>
          </a:p>
        </p:txBody>
      </p:sp>
      <p:cxnSp>
        <p:nvCxnSpPr>
          <p:cNvPr id="123" name="Straight Connector 122"/>
          <p:cNvCxnSpPr>
            <a:cxnSpLocks/>
            <a:stCxn id="121" idx="4"/>
          </p:cNvCxnSpPr>
          <p:nvPr/>
        </p:nvCxnSpPr>
        <p:spPr>
          <a:xfrm flipH="1">
            <a:off x="1791586" y="1953890"/>
            <a:ext cx="1940030" cy="1282221"/>
          </a:xfrm>
          <a:prstGeom prst="line">
            <a:avLst/>
          </a:prstGeom>
          <a:ln w="22225">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cxnSpLocks/>
          </p:cNvCxnSpPr>
          <p:nvPr/>
        </p:nvCxnSpPr>
        <p:spPr>
          <a:xfrm flipV="1">
            <a:off x="6461475" y="1061264"/>
            <a:ext cx="544433" cy="758640"/>
          </a:xfrm>
          <a:prstGeom prst="line">
            <a:avLst/>
          </a:prstGeom>
          <a:ln w="15875" cap="rnd">
            <a:solidFill>
              <a:srgbClr val="B035B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7666199" y="1628708"/>
            <a:ext cx="1414874" cy="418851"/>
          </a:xfrm>
          <a:prstGeom prst="rect">
            <a:avLst/>
          </a:prstGeom>
          <a:gradFill>
            <a:gsLst>
              <a:gs pos="0">
                <a:schemeClr val="accent4">
                  <a:lumMod val="75000"/>
                </a:schemeClr>
              </a:gs>
              <a:gs pos="50000">
                <a:schemeClr val="accent4">
                  <a:lumMod val="60000"/>
                  <a:lumOff val="40000"/>
                </a:schemeClr>
              </a:gs>
              <a:gs pos="83000">
                <a:schemeClr val="accent4">
                  <a:alpha val="0"/>
                  <a:lumMod val="83000"/>
                </a:schemeClr>
              </a:gs>
            </a:gsLst>
            <a:path path="circle">
              <a:fillToRect l="50000" t="50000" r="50000" b="50000"/>
            </a:path>
          </a:gradFill>
        </p:spPr>
        <p:txBody>
          <a:bodyPr vert="horz" wrap="square" lIns="91440" tIns="45720" rIns="91440" bIns="45720" rtlCol="0" anchor="t">
            <a:noAutofit/>
          </a:bodyPr>
          <a:lstStyle/>
          <a:p>
            <a:pPr algn="ctr"/>
            <a:r>
              <a:rPr lang="en-US" sz="2400" dirty="0">
                <a:latin typeface="Arial" panose="020B0604020202020204" pitchFamily="34" charset="0"/>
                <a:cs typeface="Arial" panose="020B0604020202020204" pitchFamily="34" charset="0"/>
              </a:rPr>
              <a:t>users</a:t>
            </a:r>
          </a:p>
        </p:txBody>
      </p:sp>
      <p:sp>
        <p:nvSpPr>
          <p:cNvPr id="55" name="Rectangle 54">
            <a:extLst>
              <a:ext uri="{FF2B5EF4-FFF2-40B4-BE49-F238E27FC236}">
                <a16:creationId xmlns:a16="http://schemas.microsoft.com/office/drawing/2014/main" id="{B7D27E65-462D-1A46-8BAC-F3E50945CA84}"/>
              </a:ext>
            </a:extLst>
          </p:cNvPr>
          <p:cNvSpPr/>
          <p:nvPr/>
        </p:nvSpPr>
        <p:spPr>
          <a:xfrm>
            <a:off x="3425472" y="553847"/>
            <a:ext cx="1486361" cy="499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Holo</a:t>
            </a:r>
            <a:r>
              <a:rPr lang="en-US" sz="1400" dirty="0"/>
              <a:t>/CDI-</a:t>
            </a:r>
          </a:p>
          <a:p>
            <a:pPr algn="ctr"/>
            <a:r>
              <a:rPr lang="en-US" sz="1400" dirty="0"/>
              <a:t>ptychography</a:t>
            </a:r>
          </a:p>
        </p:txBody>
      </p:sp>
      <p:sp>
        <p:nvSpPr>
          <p:cNvPr id="66" name="Rectangle 65">
            <a:extLst>
              <a:ext uri="{FF2B5EF4-FFF2-40B4-BE49-F238E27FC236}">
                <a16:creationId xmlns:a16="http://schemas.microsoft.com/office/drawing/2014/main" id="{36D09D43-FDD7-724C-90AA-F0C466B6D6C1}"/>
              </a:ext>
            </a:extLst>
          </p:cNvPr>
          <p:cNvSpPr/>
          <p:nvPr/>
        </p:nvSpPr>
        <p:spPr>
          <a:xfrm>
            <a:off x="1479798" y="506759"/>
            <a:ext cx="688610" cy="652776"/>
          </a:xfrm>
          <a:prstGeom prst="rect">
            <a:avLst/>
          </a:prstGeom>
          <a:gradFill>
            <a:gsLst>
              <a:gs pos="49980">
                <a:srgbClr val="EEC64B"/>
              </a:gs>
              <a:gs pos="0">
                <a:schemeClr val="accent4">
                  <a:lumMod val="75000"/>
                </a:schemeClr>
              </a:gs>
              <a:gs pos="68000">
                <a:schemeClr val="accent4">
                  <a:lumMod val="60000"/>
                  <a:lumOff val="40000"/>
                </a:schemeClr>
              </a:gs>
              <a:gs pos="100000">
                <a:schemeClr val="accent4">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Ab-initio</a:t>
            </a:r>
          </a:p>
        </p:txBody>
      </p:sp>
      <p:sp>
        <p:nvSpPr>
          <p:cNvPr id="69" name="Rectangle 68">
            <a:extLst>
              <a:ext uri="{FF2B5EF4-FFF2-40B4-BE49-F238E27FC236}">
                <a16:creationId xmlns:a16="http://schemas.microsoft.com/office/drawing/2014/main" id="{98C13414-A4DB-234A-B00F-334F8CB8F542}"/>
              </a:ext>
            </a:extLst>
          </p:cNvPr>
          <p:cNvSpPr/>
          <p:nvPr/>
        </p:nvSpPr>
        <p:spPr>
          <a:xfrm>
            <a:off x="2228731" y="552756"/>
            <a:ext cx="1064144" cy="499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Multiplet</a:t>
            </a:r>
            <a:endParaRPr lang="en-US" sz="1400" dirty="0"/>
          </a:p>
        </p:txBody>
      </p:sp>
      <p:sp>
        <p:nvSpPr>
          <p:cNvPr id="70" name="Rectangle 69">
            <a:extLst>
              <a:ext uri="{FF2B5EF4-FFF2-40B4-BE49-F238E27FC236}">
                <a16:creationId xmlns:a16="http://schemas.microsoft.com/office/drawing/2014/main" id="{395366D3-B4C1-7242-8502-9B0A70BDABF3}"/>
              </a:ext>
            </a:extLst>
          </p:cNvPr>
          <p:cNvSpPr/>
          <p:nvPr/>
        </p:nvSpPr>
        <p:spPr>
          <a:xfrm>
            <a:off x="5031124" y="544253"/>
            <a:ext cx="1064144" cy="499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Data analytics</a:t>
            </a:r>
          </a:p>
        </p:txBody>
      </p:sp>
      <p:cxnSp>
        <p:nvCxnSpPr>
          <p:cNvPr id="71" name="Straight Connector 70">
            <a:extLst>
              <a:ext uri="{FF2B5EF4-FFF2-40B4-BE49-F238E27FC236}">
                <a16:creationId xmlns:a16="http://schemas.microsoft.com/office/drawing/2014/main" id="{55F7FC99-40D0-154E-8FF0-59CC6D5952D5}"/>
              </a:ext>
            </a:extLst>
          </p:cNvPr>
          <p:cNvCxnSpPr>
            <a:cxnSpLocks/>
          </p:cNvCxnSpPr>
          <p:nvPr/>
        </p:nvCxnSpPr>
        <p:spPr>
          <a:xfrm>
            <a:off x="1944385" y="638228"/>
            <a:ext cx="454422" cy="14276"/>
          </a:xfrm>
          <a:prstGeom prst="line">
            <a:avLst/>
          </a:prstGeom>
          <a:ln w="25400" cap="rnd">
            <a:solidFill>
              <a:srgbClr val="A043E8"/>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DD666CB-82B7-0B47-855F-4C0EC543BB38}"/>
              </a:ext>
            </a:extLst>
          </p:cNvPr>
          <p:cNvCxnSpPr>
            <a:cxnSpLocks/>
            <a:stCxn id="121" idx="2"/>
          </p:cNvCxnSpPr>
          <p:nvPr/>
        </p:nvCxnSpPr>
        <p:spPr>
          <a:xfrm flipH="1" flipV="1">
            <a:off x="2141430" y="1086022"/>
            <a:ext cx="843739" cy="579045"/>
          </a:xfrm>
          <a:prstGeom prst="line">
            <a:avLst/>
          </a:prstGeom>
          <a:ln w="22225" cap="rnd">
            <a:solidFill>
              <a:schemeClr val="accent4"/>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A354882-6DC2-3141-B598-AC3B0CB914EA}"/>
              </a:ext>
            </a:extLst>
          </p:cNvPr>
          <p:cNvCxnSpPr>
            <a:cxnSpLocks/>
            <a:endCxn id="69" idx="2"/>
          </p:cNvCxnSpPr>
          <p:nvPr/>
        </p:nvCxnSpPr>
        <p:spPr>
          <a:xfrm flipH="1" flipV="1">
            <a:off x="2760803" y="1052423"/>
            <a:ext cx="192376" cy="534374"/>
          </a:xfrm>
          <a:prstGeom prst="line">
            <a:avLst/>
          </a:prstGeom>
          <a:ln w="15875" cap="rnd">
            <a:solidFill>
              <a:srgbClr val="B035B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AECC2A7-4ACE-F541-88E8-F5D6F75F6284}"/>
              </a:ext>
            </a:extLst>
          </p:cNvPr>
          <p:cNvCxnSpPr>
            <a:cxnSpLocks/>
          </p:cNvCxnSpPr>
          <p:nvPr/>
        </p:nvCxnSpPr>
        <p:spPr>
          <a:xfrm flipV="1">
            <a:off x="3970990" y="1026612"/>
            <a:ext cx="110494" cy="522251"/>
          </a:xfrm>
          <a:prstGeom prst="line">
            <a:avLst/>
          </a:prstGeom>
          <a:ln w="15875" cap="rnd">
            <a:solidFill>
              <a:srgbClr val="B035B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D286DCC-AC46-084E-8ADA-F580C9382AE4}"/>
              </a:ext>
            </a:extLst>
          </p:cNvPr>
          <p:cNvCxnSpPr>
            <a:cxnSpLocks/>
            <a:stCxn id="6" idx="7"/>
          </p:cNvCxnSpPr>
          <p:nvPr/>
        </p:nvCxnSpPr>
        <p:spPr>
          <a:xfrm flipV="1">
            <a:off x="5403388" y="1093399"/>
            <a:ext cx="265522" cy="885675"/>
          </a:xfrm>
          <a:prstGeom prst="line">
            <a:avLst/>
          </a:prstGeom>
          <a:ln w="15875" cap="rnd">
            <a:solidFill>
              <a:srgbClr val="B035B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4FA1529-1935-2D41-888D-F5526D658226}"/>
              </a:ext>
            </a:extLst>
          </p:cNvPr>
          <p:cNvCxnSpPr>
            <a:cxnSpLocks/>
          </p:cNvCxnSpPr>
          <p:nvPr/>
        </p:nvCxnSpPr>
        <p:spPr>
          <a:xfrm flipV="1">
            <a:off x="4268430" y="1111887"/>
            <a:ext cx="1267719" cy="624243"/>
          </a:xfrm>
          <a:prstGeom prst="line">
            <a:avLst/>
          </a:prstGeom>
          <a:ln w="15875" cap="rnd">
            <a:solidFill>
              <a:srgbClr val="B035B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2145230-8E51-2A46-BD90-D9799A68184E}"/>
              </a:ext>
            </a:extLst>
          </p:cNvPr>
          <p:cNvCxnSpPr>
            <a:cxnSpLocks/>
          </p:cNvCxnSpPr>
          <p:nvPr/>
        </p:nvCxnSpPr>
        <p:spPr>
          <a:xfrm flipH="1" flipV="1">
            <a:off x="5817374" y="1102492"/>
            <a:ext cx="256025" cy="700648"/>
          </a:xfrm>
          <a:prstGeom prst="line">
            <a:avLst/>
          </a:prstGeom>
          <a:ln w="15875" cap="rnd">
            <a:solidFill>
              <a:srgbClr val="B035B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6D8722E-8688-CA44-825A-1181A6B7E24F}"/>
              </a:ext>
            </a:extLst>
          </p:cNvPr>
          <p:cNvCxnSpPr>
            <a:cxnSpLocks/>
          </p:cNvCxnSpPr>
          <p:nvPr/>
        </p:nvCxnSpPr>
        <p:spPr>
          <a:xfrm flipH="1" flipV="1">
            <a:off x="7261168" y="2690681"/>
            <a:ext cx="591204" cy="5801"/>
          </a:xfrm>
          <a:prstGeom prst="line">
            <a:avLst/>
          </a:prstGeom>
          <a:ln w="22225">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89D3140-B327-814D-A86D-20D65FE4B593}"/>
              </a:ext>
            </a:extLst>
          </p:cNvPr>
          <p:cNvCxnSpPr>
            <a:cxnSpLocks/>
            <a:stCxn id="121" idx="4"/>
          </p:cNvCxnSpPr>
          <p:nvPr/>
        </p:nvCxnSpPr>
        <p:spPr>
          <a:xfrm>
            <a:off x="3731616" y="1953890"/>
            <a:ext cx="165127" cy="1017832"/>
          </a:xfrm>
          <a:prstGeom prst="line">
            <a:avLst/>
          </a:prstGeom>
          <a:ln w="25400">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49C087E-9543-2B42-B23A-3B18B635ED8B}"/>
              </a:ext>
            </a:extLst>
          </p:cNvPr>
          <p:cNvCxnSpPr>
            <a:cxnSpLocks/>
            <a:endCxn id="128" idx="2"/>
          </p:cNvCxnSpPr>
          <p:nvPr/>
        </p:nvCxnSpPr>
        <p:spPr>
          <a:xfrm flipV="1">
            <a:off x="5455309" y="3142946"/>
            <a:ext cx="478117" cy="367604"/>
          </a:xfrm>
          <a:prstGeom prst="line">
            <a:avLst/>
          </a:prstGeom>
          <a:ln w="38100">
            <a:solidFill>
              <a:schemeClr val="accent2">
                <a:lumMod val="60000"/>
                <a:lumOff val="40000"/>
              </a:schemeClr>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49E0EFFE-610E-C640-9862-219F69B0D497}"/>
              </a:ext>
            </a:extLst>
          </p:cNvPr>
          <p:cNvSpPr/>
          <p:nvPr/>
        </p:nvSpPr>
        <p:spPr>
          <a:xfrm>
            <a:off x="6677874" y="3885791"/>
            <a:ext cx="1351463" cy="690496"/>
          </a:xfrm>
          <a:prstGeom prst="ellipse">
            <a:avLst/>
          </a:prstGeom>
          <a:gradFill>
            <a:gsLst>
              <a:gs pos="0">
                <a:schemeClr val="accent6">
                  <a:lumMod val="75000"/>
                </a:schemeClr>
              </a:gs>
              <a:gs pos="68000">
                <a:schemeClr val="accent6">
                  <a:lumMod val="40000"/>
                  <a:lumOff val="60000"/>
                </a:schemeClr>
              </a:gs>
              <a:gs pos="100000">
                <a:schemeClr val="accent6">
                  <a:lumMod val="20000"/>
                  <a:lumOff val="8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TEM</a:t>
            </a:r>
          </a:p>
        </p:txBody>
      </p:sp>
      <p:cxnSp>
        <p:nvCxnSpPr>
          <p:cNvPr id="144" name="Straight Connector 143">
            <a:extLst>
              <a:ext uri="{FF2B5EF4-FFF2-40B4-BE49-F238E27FC236}">
                <a16:creationId xmlns:a16="http://schemas.microsoft.com/office/drawing/2014/main" id="{C3ADDDEB-1695-2B4B-B5FB-DFD57ECA5108}"/>
              </a:ext>
            </a:extLst>
          </p:cNvPr>
          <p:cNvCxnSpPr>
            <a:cxnSpLocks/>
          </p:cNvCxnSpPr>
          <p:nvPr/>
        </p:nvCxnSpPr>
        <p:spPr>
          <a:xfrm flipH="1">
            <a:off x="7670945" y="3695710"/>
            <a:ext cx="1348443" cy="0"/>
          </a:xfrm>
          <a:prstGeom prst="line">
            <a:avLst/>
          </a:prstGeom>
          <a:ln w="63500" cmpd="dbl">
            <a:prstDash val="solid"/>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EDA14ACA-5B43-6D4B-BDAA-5DEE45C42EBA}"/>
              </a:ext>
            </a:extLst>
          </p:cNvPr>
          <p:cNvSpPr/>
          <p:nvPr/>
        </p:nvSpPr>
        <p:spPr>
          <a:xfrm>
            <a:off x="7567965" y="4237091"/>
            <a:ext cx="959370" cy="475678"/>
          </a:xfrm>
          <a:prstGeom prst="ellipse">
            <a:avLst/>
          </a:prstGeom>
          <a:gradFill>
            <a:gsLst>
              <a:gs pos="0">
                <a:schemeClr val="accent6">
                  <a:lumMod val="75000"/>
                </a:schemeClr>
              </a:gs>
              <a:gs pos="68000">
                <a:schemeClr val="accent6">
                  <a:lumMod val="40000"/>
                  <a:lumOff val="60000"/>
                </a:schemeClr>
              </a:gs>
              <a:gs pos="100000">
                <a:schemeClr val="accent6">
                  <a:lumMod val="20000"/>
                  <a:lumOff val="8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FIB</a:t>
            </a:r>
          </a:p>
        </p:txBody>
      </p:sp>
      <p:cxnSp>
        <p:nvCxnSpPr>
          <p:cNvPr id="149" name="Straight Connector 148">
            <a:extLst>
              <a:ext uri="{FF2B5EF4-FFF2-40B4-BE49-F238E27FC236}">
                <a16:creationId xmlns:a16="http://schemas.microsoft.com/office/drawing/2014/main" id="{9732B37F-5F5B-664C-80E3-836B04918FD2}"/>
              </a:ext>
            </a:extLst>
          </p:cNvPr>
          <p:cNvCxnSpPr>
            <a:cxnSpLocks/>
          </p:cNvCxnSpPr>
          <p:nvPr/>
        </p:nvCxnSpPr>
        <p:spPr>
          <a:xfrm>
            <a:off x="4875570" y="3176813"/>
            <a:ext cx="2346923" cy="793250"/>
          </a:xfrm>
          <a:prstGeom prst="line">
            <a:avLst/>
          </a:prstGeom>
          <a:ln w="285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9B59B15-0A2C-6042-B7FC-0C4A6D6ED5BB}"/>
              </a:ext>
            </a:extLst>
          </p:cNvPr>
          <p:cNvCxnSpPr>
            <a:cxnSpLocks/>
          </p:cNvCxnSpPr>
          <p:nvPr/>
        </p:nvCxnSpPr>
        <p:spPr>
          <a:xfrm flipV="1">
            <a:off x="2856991" y="3201668"/>
            <a:ext cx="325386" cy="229019"/>
          </a:xfrm>
          <a:prstGeom prst="line">
            <a:avLst/>
          </a:prstGeom>
          <a:ln w="3492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CB914FD-C955-E04B-BA3C-07CAFD95F379}"/>
              </a:ext>
            </a:extLst>
          </p:cNvPr>
          <p:cNvCxnSpPr>
            <a:cxnSpLocks/>
          </p:cNvCxnSpPr>
          <p:nvPr/>
        </p:nvCxnSpPr>
        <p:spPr>
          <a:xfrm>
            <a:off x="6403235" y="3162308"/>
            <a:ext cx="879855" cy="746260"/>
          </a:xfrm>
          <a:prstGeom prst="line">
            <a:avLst/>
          </a:prstGeom>
          <a:ln w="38100">
            <a:solidFill>
              <a:schemeClr val="accent2">
                <a:lumMod val="60000"/>
                <a:lumOff val="40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4DED109-C04F-6743-A511-2DA64700687B}"/>
              </a:ext>
            </a:extLst>
          </p:cNvPr>
          <p:cNvCxnSpPr>
            <a:cxnSpLocks/>
          </p:cNvCxnSpPr>
          <p:nvPr/>
        </p:nvCxnSpPr>
        <p:spPr>
          <a:xfrm flipH="1" flipV="1">
            <a:off x="4498763" y="3158740"/>
            <a:ext cx="178898" cy="307572"/>
          </a:xfrm>
          <a:prstGeom prst="line">
            <a:avLst/>
          </a:prstGeom>
          <a:ln w="2857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B47847A-4635-6449-9C6A-CA4CA14025D6}"/>
              </a:ext>
            </a:extLst>
          </p:cNvPr>
          <p:cNvCxnSpPr>
            <a:cxnSpLocks/>
          </p:cNvCxnSpPr>
          <p:nvPr/>
        </p:nvCxnSpPr>
        <p:spPr>
          <a:xfrm flipH="1">
            <a:off x="7780708" y="3387189"/>
            <a:ext cx="330359" cy="743138"/>
          </a:xfrm>
          <a:prstGeom prst="line">
            <a:avLst/>
          </a:prstGeom>
          <a:ln w="44450">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EFD18B6-E1F2-9149-A4DA-7B1383F34498}"/>
              </a:ext>
            </a:extLst>
          </p:cNvPr>
          <p:cNvCxnSpPr>
            <a:cxnSpLocks/>
          </p:cNvCxnSpPr>
          <p:nvPr/>
        </p:nvCxnSpPr>
        <p:spPr>
          <a:xfrm flipH="1">
            <a:off x="7670946" y="2571750"/>
            <a:ext cx="323596" cy="1490251"/>
          </a:xfrm>
          <a:prstGeom prst="line">
            <a:avLst/>
          </a:prstGeom>
          <a:ln w="44450">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1162E00-087A-264C-9B29-46EDA209BAD9}"/>
              </a:ext>
            </a:extLst>
          </p:cNvPr>
          <p:cNvCxnSpPr>
            <a:cxnSpLocks/>
          </p:cNvCxnSpPr>
          <p:nvPr/>
        </p:nvCxnSpPr>
        <p:spPr>
          <a:xfrm flipV="1">
            <a:off x="5513015" y="1053631"/>
            <a:ext cx="1154504" cy="973476"/>
          </a:xfrm>
          <a:prstGeom prst="line">
            <a:avLst/>
          </a:prstGeom>
          <a:ln w="15875" cap="rnd">
            <a:solidFill>
              <a:srgbClr val="B035B0"/>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701A0890-8C31-C34A-B45F-7A6271AF9B5C}"/>
              </a:ext>
            </a:extLst>
          </p:cNvPr>
          <p:cNvCxnSpPr>
            <a:cxnSpLocks/>
          </p:cNvCxnSpPr>
          <p:nvPr/>
        </p:nvCxnSpPr>
        <p:spPr>
          <a:xfrm>
            <a:off x="2820256" y="2141007"/>
            <a:ext cx="2760448" cy="730260"/>
          </a:xfrm>
          <a:prstGeom prst="line">
            <a:avLst/>
          </a:prstGeom>
          <a:ln w="38100">
            <a:solidFill>
              <a:schemeClr val="accent2">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05B6E6F-2501-C249-85C1-2978C09A6124}"/>
              </a:ext>
            </a:extLst>
          </p:cNvPr>
          <p:cNvCxnSpPr>
            <a:cxnSpLocks/>
          </p:cNvCxnSpPr>
          <p:nvPr/>
        </p:nvCxnSpPr>
        <p:spPr>
          <a:xfrm>
            <a:off x="3772814" y="1955520"/>
            <a:ext cx="1849203" cy="992925"/>
          </a:xfrm>
          <a:prstGeom prst="line">
            <a:avLst/>
          </a:prstGeom>
          <a:ln w="38100">
            <a:solidFill>
              <a:schemeClr val="accent2">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D68D729-BAAB-054C-B6F1-CB50E432A226}"/>
              </a:ext>
            </a:extLst>
          </p:cNvPr>
          <p:cNvCxnSpPr>
            <a:cxnSpLocks/>
          </p:cNvCxnSpPr>
          <p:nvPr/>
        </p:nvCxnSpPr>
        <p:spPr>
          <a:xfrm>
            <a:off x="5288175" y="2362151"/>
            <a:ext cx="657211" cy="508938"/>
          </a:xfrm>
          <a:prstGeom prst="line">
            <a:avLst/>
          </a:prstGeom>
          <a:ln w="38100">
            <a:solidFill>
              <a:schemeClr val="accent2">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7A54735F-C848-3942-A64E-E3688093D21E}"/>
              </a:ext>
            </a:extLst>
          </p:cNvPr>
          <p:cNvCxnSpPr>
            <a:cxnSpLocks/>
            <a:stCxn id="116" idx="4"/>
          </p:cNvCxnSpPr>
          <p:nvPr/>
        </p:nvCxnSpPr>
        <p:spPr>
          <a:xfrm flipH="1">
            <a:off x="6131931" y="2359994"/>
            <a:ext cx="283427" cy="501317"/>
          </a:xfrm>
          <a:prstGeom prst="line">
            <a:avLst/>
          </a:prstGeom>
          <a:ln w="38100">
            <a:solidFill>
              <a:schemeClr val="accent2">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179556" y="2882493"/>
            <a:ext cx="1780174" cy="355317"/>
          </a:xfrm>
          <a:prstGeom prst="rect">
            <a:avLst/>
          </a:prstGeom>
          <a:gradFill flip="none" rotWithShape="1">
            <a:gsLst>
              <a:gs pos="86000">
                <a:schemeClr val="bg1"/>
              </a:gs>
              <a:gs pos="0">
                <a:srgbClr val="FF00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UHV suitcase</a:t>
            </a:r>
          </a:p>
        </p:txBody>
      </p:sp>
      <p:sp>
        <p:nvSpPr>
          <p:cNvPr id="204" name="Rectangle 203">
            <a:extLst>
              <a:ext uri="{FF2B5EF4-FFF2-40B4-BE49-F238E27FC236}">
                <a16:creationId xmlns:a16="http://schemas.microsoft.com/office/drawing/2014/main" id="{14146AAB-9F5D-FB43-A190-63C48754849E}"/>
              </a:ext>
            </a:extLst>
          </p:cNvPr>
          <p:cNvSpPr/>
          <p:nvPr/>
        </p:nvSpPr>
        <p:spPr>
          <a:xfrm>
            <a:off x="7517539" y="620106"/>
            <a:ext cx="1397066" cy="437689"/>
          </a:xfrm>
          <a:prstGeom prst="rect">
            <a:avLst/>
          </a:prstGeom>
          <a:gradFill>
            <a:gsLst>
              <a:gs pos="49980">
                <a:srgbClr val="EEC64B"/>
              </a:gs>
              <a:gs pos="0">
                <a:schemeClr val="accent4">
                  <a:lumMod val="75000"/>
                </a:schemeClr>
              </a:gs>
              <a:gs pos="68000">
                <a:schemeClr val="accent4">
                  <a:lumMod val="60000"/>
                  <a:lumOff val="40000"/>
                </a:schemeClr>
              </a:gs>
              <a:gs pos="100000">
                <a:schemeClr val="accent4">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𝝁-magnetics</a:t>
            </a:r>
          </a:p>
          <a:p>
            <a:pPr algn="ctr"/>
            <a:r>
              <a:rPr lang="en-US" sz="1400" b="1" dirty="0">
                <a:solidFill>
                  <a:schemeClr val="tx1"/>
                </a:solidFill>
              </a:rPr>
              <a:t>m-s modelling</a:t>
            </a:r>
          </a:p>
        </p:txBody>
      </p:sp>
      <p:cxnSp>
        <p:nvCxnSpPr>
          <p:cNvPr id="205" name="Straight Connector 204">
            <a:extLst>
              <a:ext uri="{FF2B5EF4-FFF2-40B4-BE49-F238E27FC236}">
                <a16:creationId xmlns:a16="http://schemas.microsoft.com/office/drawing/2014/main" id="{C940A84C-6691-854A-A804-58C06A8D8D86}"/>
              </a:ext>
            </a:extLst>
          </p:cNvPr>
          <p:cNvCxnSpPr>
            <a:cxnSpLocks/>
            <a:stCxn id="6" idx="7"/>
          </p:cNvCxnSpPr>
          <p:nvPr/>
        </p:nvCxnSpPr>
        <p:spPr>
          <a:xfrm flipV="1">
            <a:off x="5403388" y="1052423"/>
            <a:ext cx="2260814" cy="926651"/>
          </a:xfrm>
          <a:prstGeom prst="line">
            <a:avLst/>
          </a:prstGeom>
          <a:ln w="22225" cap="rnd">
            <a:solidFill>
              <a:schemeClr val="accent4"/>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4E8E026-ACB7-614F-80CF-003CDA802BD5}"/>
              </a:ext>
            </a:extLst>
          </p:cNvPr>
          <p:cNvCxnSpPr>
            <a:cxnSpLocks/>
            <a:stCxn id="116" idx="7"/>
          </p:cNvCxnSpPr>
          <p:nvPr/>
        </p:nvCxnSpPr>
        <p:spPr>
          <a:xfrm flipV="1">
            <a:off x="6943175" y="1111887"/>
            <a:ext cx="909197" cy="755054"/>
          </a:xfrm>
          <a:prstGeom prst="line">
            <a:avLst/>
          </a:prstGeom>
          <a:ln w="22225" cap="rnd">
            <a:solidFill>
              <a:schemeClr val="accent4"/>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0F23DB35-968B-284C-8EA9-F945BE0B1776}"/>
              </a:ext>
            </a:extLst>
          </p:cNvPr>
          <p:cNvCxnSpPr>
            <a:cxnSpLocks/>
          </p:cNvCxnSpPr>
          <p:nvPr/>
        </p:nvCxnSpPr>
        <p:spPr>
          <a:xfrm flipV="1">
            <a:off x="4371983" y="942032"/>
            <a:ext cx="3195982" cy="785133"/>
          </a:xfrm>
          <a:prstGeom prst="line">
            <a:avLst/>
          </a:prstGeom>
          <a:ln w="22225" cap="rnd">
            <a:solidFill>
              <a:schemeClr val="accent4"/>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6162193" y="552756"/>
            <a:ext cx="1332914" cy="499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magnetic</a:t>
            </a:r>
          </a:p>
          <a:p>
            <a:pPr algn="ctr"/>
            <a:r>
              <a:rPr lang="en-US" sz="1400" dirty="0"/>
              <a:t>tomography</a:t>
            </a:r>
          </a:p>
        </p:txBody>
      </p:sp>
      <p:sp>
        <p:nvSpPr>
          <p:cNvPr id="128" name="Rectangle 127">
            <a:extLst>
              <a:ext uri="{FF2B5EF4-FFF2-40B4-BE49-F238E27FC236}">
                <a16:creationId xmlns:a16="http://schemas.microsoft.com/office/drawing/2014/main" id="{EBB65348-001B-B742-8C45-73608D70AF43}"/>
              </a:ext>
            </a:extLst>
          </p:cNvPr>
          <p:cNvSpPr/>
          <p:nvPr/>
        </p:nvSpPr>
        <p:spPr>
          <a:xfrm>
            <a:off x="5284697" y="2787629"/>
            <a:ext cx="1297458" cy="355317"/>
          </a:xfrm>
          <a:prstGeom prst="rect">
            <a:avLst/>
          </a:prstGeom>
          <a:gradFill flip="none" rotWithShape="1">
            <a:gsLst>
              <a:gs pos="100000">
                <a:schemeClr val="bg1"/>
              </a:gs>
              <a:gs pos="62000">
                <a:schemeClr val="accent2">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Air/capping</a:t>
            </a:r>
          </a:p>
        </p:txBody>
      </p:sp>
      <p:sp>
        <p:nvSpPr>
          <p:cNvPr id="93" name="Oval 92">
            <a:extLst>
              <a:ext uri="{FF2B5EF4-FFF2-40B4-BE49-F238E27FC236}">
                <a16:creationId xmlns:a16="http://schemas.microsoft.com/office/drawing/2014/main" id="{CC724D6F-BD03-A448-92ED-7EF93976DDBC}"/>
              </a:ext>
            </a:extLst>
          </p:cNvPr>
          <p:cNvSpPr/>
          <p:nvPr/>
        </p:nvSpPr>
        <p:spPr>
          <a:xfrm>
            <a:off x="20846" y="3252377"/>
            <a:ext cx="3310028" cy="1384935"/>
          </a:xfrm>
          <a:prstGeom prst="ellipse">
            <a:avLst/>
          </a:prstGeom>
          <a:gradFill>
            <a:gsLst>
              <a:gs pos="0">
                <a:schemeClr val="accent6">
                  <a:lumMod val="75000"/>
                </a:schemeClr>
              </a:gs>
              <a:gs pos="68000">
                <a:schemeClr val="accent6">
                  <a:lumMod val="40000"/>
                  <a:lumOff val="60000"/>
                </a:schemeClr>
              </a:gs>
              <a:gs pos="100000">
                <a:schemeClr val="accent6">
                  <a:lumMod val="20000"/>
                  <a:lumOff val="8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1600" dirty="0"/>
              <a:t>UHV/in-situ </a:t>
            </a:r>
          </a:p>
          <a:p>
            <a:pPr algn="ctr"/>
            <a:r>
              <a:rPr lang="en-US" sz="1600" dirty="0"/>
              <a:t>sample/device prep. </a:t>
            </a:r>
          </a:p>
          <a:p>
            <a:pPr algn="ctr"/>
            <a:r>
              <a:rPr lang="en-US" sz="1600" dirty="0"/>
              <a:t>MBE, ALD, </a:t>
            </a:r>
            <a:r>
              <a:rPr lang="en-US" sz="1600" dirty="0" err="1"/>
              <a:t>sputt</a:t>
            </a:r>
            <a:r>
              <a:rPr lang="en-US" sz="1600" dirty="0"/>
              <a:t>., CVD...</a:t>
            </a:r>
          </a:p>
          <a:p>
            <a:pPr algn="ctr"/>
            <a:r>
              <a:rPr lang="en-US" sz="1600" dirty="0"/>
              <a:t>@offline bl instrumentation</a:t>
            </a:r>
          </a:p>
        </p:txBody>
      </p:sp>
      <p:sp>
        <p:nvSpPr>
          <p:cNvPr id="170" name="Oval 169">
            <a:extLst>
              <a:ext uri="{FF2B5EF4-FFF2-40B4-BE49-F238E27FC236}">
                <a16:creationId xmlns:a16="http://schemas.microsoft.com/office/drawing/2014/main" id="{1D0A9944-888B-D54A-9103-1B326DF1846F}"/>
              </a:ext>
            </a:extLst>
          </p:cNvPr>
          <p:cNvSpPr/>
          <p:nvPr/>
        </p:nvSpPr>
        <p:spPr>
          <a:xfrm>
            <a:off x="2831557" y="3451878"/>
            <a:ext cx="1280832" cy="983455"/>
          </a:xfrm>
          <a:prstGeom prst="ellipse">
            <a:avLst/>
          </a:prstGeom>
          <a:gradFill>
            <a:gsLst>
              <a:gs pos="38000">
                <a:srgbClr val="F0C74E"/>
              </a:gs>
              <a:gs pos="0">
                <a:schemeClr val="accent4">
                  <a:lumMod val="75000"/>
                </a:schemeClr>
              </a:gs>
              <a:gs pos="50000">
                <a:schemeClr val="accent4">
                  <a:lumMod val="60000"/>
                  <a:lumOff val="40000"/>
                </a:schemeClr>
              </a:gs>
              <a:gs pos="83000">
                <a:schemeClr val="accent4">
                  <a:alpha val="0"/>
                  <a:lumMod val="83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external  visitors, users</a:t>
            </a:r>
          </a:p>
        </p:txBody>
      </p:sp>
    </p:spTree>
    <p:extLst>
      <p:ext uri="{BB962C8B-B14F-4D97-AF65-F5344CB8AC3E}">
        <p14:creationId xmlns:p14="http://schemas.microsoft.com/office/powerpoint/2010/main" val="441686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A23C6484-E1E1-8544-8884-7B9682567756}"/>
              </a:ext>
            </a:extLst>
          </p:cNvPr>
          <p:cNvCxnSpPr>
            <a:cxnSpLocks/>
          </p:cNvCxnSpPr>
          <p:nvPr/>
        </p:nvCxnSpPr>
        <p:spPr>
          <a:xfrm>
            <a:off x="5989909" y="1630456"/>
            <a:ext cx="0" cy="2295449"/>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4070F576-064B-8B45-82D1-3F287FF42973}"/>
              </a:ext>
            </a:extLst>
          </p:cNvPr>
          <p:cNvPicPr>
            <a:picLocks noChangeAspect="1"/>
          </p:cNvPicPr>
          <p:nvPr/>
        </p:nvPicPr>
        <p:blipFill>
          <a:blip r:embed="rId3"/>
          <a:stretch>
            <a:fillRect/>
          </a:stretch>
        </p:blipFill>
        <p:spPr>
          <a:xfrm>
            <a:off x="4940346" y="1047485"/>
            <a:ext cx="3569562" cy="4017229"/>
          </a:xfrm>
          <a:prstGeom prst="rect">
            <a:avLst/>
          </a:prstGeom>
        </p:spPr>
      </p:pic>
      <p:sp>
        <p:nvSpPr>
          <p:cNvPr id="43" name="TextBox 42">
            <a:extLst>
              <a:ext uri="{FF2B5EF4-FFF2-40B4-BE49-F238E27FC236}">
                <a16:creationId xmlns:a16="http://schemas.microsoft.com/office/drawing/2014/main" id="{C0471366-92D7-1544-9BC1-E666A88571DD}"/>
              </a:ext>
            </a:extLst>
          </p:cNvPr>
          <p:cNvSpPr txBox="1"/>
          <p:nvPr/>
        </p:nvSpPr>
        <p:spPr>
          <a:xfrm>
            <a:off x="8075064" y="2219008"/>
            <a:ext cx="759964" cy="219576"/>
          </a:xfrm>
          <a:prstGeom prst="rect">
            <a:avLst/>
          </a:prstGeom>
        </p:spPr>
        <p:txBody>
          <a:bodyPr vert="horz" wrap="none" lIns="91440" tIns="45720" rIns="91440" bIns="45720" rtlCol="0" anchor="t">
            <a:noAutofit/>
          </a:bodyPr>
          <a:lstStyle/>
          <a:p>
            <a:r>
              <a:rPr lang="es-ES" sz="1200" i="1" dirty="0">
                <a:latin typeface="Arial" panose="020B0604020202020204" pitchFamily="34" charset="0"/>
                <a:cs typeface="Arial" panose="020B0604020202020204" pitchFamily="34" charset="0"/>
              </a:rPr>
              <a:t>IMDEA, ALBA,</a:t>
            </a:r>
          </a:p>
          <a:p>
            <a:r>
              <a:rPr lang="es-ES" sz="1200" i="1" dirty="0">
                <a:latin typeface="Arial" panose="020B0604020202020204" pitchFamily="34" charset="0"/>
                <a:cs typeface="Arial" panose="020B0604020202020204" pitchFamily="34" charset="0"/>
              </a:rPr>
              <a:t>...</a:t>
            </a:r>
          </a:p>
          <a:p>
            <a:r>
              <a:rPr lang="es-ES" sz="1200" i="1" dirty="0" err="1">
                <a:latin typeface="Arial" panose="020B0604020202020204" pitchFamily="34" charset="0"/>
                <a:cs typeface="Arial" panose="020B0604020202020204" pitchFamily="34" charset="0"/>
              </a:rPr>
              <a:t>Nanoscale</a:t>
            </a:r>
            <a:r>
              <a:rPr lang="es-ES" sz="1200" i="1" dirty="0">
                <a:latin typeface="Arial" panose="020B0604020202020204" pitchFamily="34" charset="0"/>
                <a:cs typeface="Arial" panose="020B0604020202020204" pitchFamily="34" charset="0"/>
              </a:rPr>
              <a:t>,</a:t>
            </a:r>
          </a:p>
          <a:p>
            <a:r>
              <a:rPr lang="es-ES" sz="1200" i="1" dirty="0">
                <a:latin typeface="Arial" panose="020B0604020202020204" pitchFamily="34" charset="0"/>
                <a:cs typeface="Arial" panose="020B0604020202020204" pitchFamily="34" charset="0"/>
              </a:rPr>
              <a:t>2020</a:t>
            </a:r>
          </a:p>
        </p:txBody>
      </p:sp>
      <p:sp>
        <p:nvSpPr>
          <p:cNvPr id="50" name="Rectangle 49">
            <a:extLst>
              <a:ext uri="{FF2B5EF4-FFF2-40B4-BE49-F238E27FC236}">
                <a16:creationId xmlns:a16="http://schemas.microsoft.com/office/drawing/2014/main" id="{8E25A171-35A4-BC4F-8CAE-F8A9042B78E9}"/>
              </a:ext>
            </a:extLst>
          </p:cNvPr>
          <p:cNvSpPr/>
          <p:nvPr/>
        </p:nvSpPr>
        <p:spPr>
          <a:xfrm>
            <a:off x="4631981" y="676104"/>
            <a:ext cx="4459561" cy="523220"/>
          </a:xfrm>
          <a:prstGeom prst="rect">
            <a:avLst/>
          </a:prstGeom>
        </p:spPr>
        <p:txBody>
          <a:bodyPr wrap="square">
            <a:spAutoFit/>
          </a:bodyPr>
          <a:lstStyle/>
          <a:p>
            <a:pPr algn="ctr"/>
            <a:r>
              <a:rPr lang="en-GB" sz="1400" b="1" dirty="0"/>
              <a:t>Helical Magnetic Domain Configurations In Nanowires    			@</a:t>
            </a:r>
            <a:r>
              <a:rPr lang="en-GB" sz="1400" b="1" dirty="0" err="1"/>
              <a:t>Peem+mistral</a:t>
            </a:r>
            <a:endParaRPr lang="es-ES" sz="1400" b="1" dirty="0"/>
          </a:p>
        </p:txBody>
      </p:sp>
      <p:sp>
        <p:nvSpPr>
          <p:cNvPr id="24" name="Rectangle 23">
            <a:extLst>
              <a:ext uri="{FF2B5EF4-FFF2-40B4-BE49-F238E27FC236}">
                <a16:creationId xmlns:a16="http://schemas.microsoft.com/office/drawing/2014/main" id="{DAFFB698-165C-2C44-B9F0-852914961887}"/>
              </a:ext>
            </a:extLst>
          </p:cNvPr>
          <p:cNvSpPr/>
          <p:nvPr/>
        </p:nvSpPr>
        <p:spPr>
          <a:xfrm>
            <a:off x="417589" y="690574"/>
            <a:ext cx="4197637" cy="523220"/>
          </a:xfrm>
          <a:prstGeom prst="rect">
            <a:avLst/>
          </a:prstGeom>
        </p:spPr>
        <p:txBody>
          <a:bodyPr wrap="square">
            <a:spAutoFit/>
          </a:bodyPr>
          <a:lstStyle/>
          <a:p>
            <a:pPr algn="ctr"/>
            <a:r>
              <a:rPr lang="es-ES" sz="1400" b="1" dirty="0"/>
              <a:t>New </a:t>
            </a:r>
            <a:r>
              <a:rPr lang="es-ES" sz="1400" b="1" dirty="0" err="1"/>
              <a:t>Highly-anisotropic</a:t>
            </a:r>
            <a:r>
              <a:rPr lang="es-ES" sz="1400" b="1" dirty="0"/>
              <a:t> Rh-</a:t>
            </a:r>
            <a:r>
              <a:rPr lang="es-ES" sz="1400" b="1" dirty="0" err="1"/>
              <a:t>based</a:t>
            </a:r>
            <a:r>
              <a:rPr lang="es-ES" sz="1400" b="1" dirty="0"/>
              <a:t> </a:t>
            </a:r>
            <a:r>
              <a:rPr lang="es-ES" sz="1400" b="1" dirty="0" err="1"/>
              <a:t>Heusler</a:t>
            </a:r>
            <a:r>
              <a:rPr lang="es-ES" sz="1400" b="1" dirty="0"/>
              <a:t> </a:t>
            </a:r>
            <a:r>
              <a:rPr lang="es-ES" sz="1400" b="1" dirty="0" err="1"/>
              <a:t>Compound</a:t>
            </a:r>
            <a:r>
              <a:rPr lang="es-ES" sz="1400" b="1" dirty="0"/>
              <a:t> </a:t>
            </a:r>
            <a:r>
              <a:rPr lang="es-ES" sz="1400" b="1" dirty="0" err="1"/>
              <a:t>for</a:t>
            </a:r>
            <a:r>
              <a:rPr lang="es-ES" sz="1400" b="1" dirty="0"/>
              <a:t> </a:t>
            </a:r>
            <a:r>
              <a:rPr lang="es-ES" sz="1400" b="1" dirty="0" err="1"/>
              <a:t>Magnetic</a:t>
            </a:r>
            <a:r>
              <a:rPr lang="es-ES" sz="1400" b="1" dirty="0"/>
              <a:t> </a:t>
            </a:r>
            <a:r>
              <a:rPr lang="es-ES" sz="1400" b="1" dirty="0" err="1"/>
              <a:t>Recording</a:t>
            </a:r>
            <a:r>
              <a:rPr lang="es-ES" sz="1400" b="1" dirty="0"/>
              <a:t> @</a:t>
            </a:r>
            <a:r>
              <a:rPr lang="es-ES" sz="1400" b="1" dirty="0" err="1"/>
              <a:t>Boreas</a:t>
            </a:r>
            <a:endParaRPr lang="es-ES" sz="1400" b="1" dirty="0"/>
          </a:p>
        </p:txBody>
      </p:sp>
      <p:pic>
        <p:nvPicPr>
          <p:cNvPr id="25" name="图片 1">
            <a:extLst>
              <a:ext uri="{FF2B5EF4-FFF2-40B4-BE49-F238E27FC236}">
                <a16:creationId xmlns:a16="http://schemas.microsoft.com/office/drawing/2014/main" id="{EA4BAA40-13C7-9B48-BC48-7DB48B55831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535" y="1274698"/>
            <a:ext cx="1181165" cy="1793931"/>
          </a:xfrm>
          <a:prstGeom prst="rect">
            <a:avLst/>
          </a:prstGeom>
          <a:noFill/>
          <a:ln>
            <a:noFill/>
          </a:ln>
        </p:spPr>
      </p:pic>
      <p:pic>
        <p:nvPicPr>
          <p:cNvPr id="26" name="图片 5">
            <a:extLst>
              <a:ext uri="{FF2B5EF4-FFF2-40B4-BE49-F238E27FC236}">
                <a16:creationId xmlns:a16="http://schemas.microsoft.com/office/drawing/2014/main" id="{0C80DD42-C81A-ED4B-A88E-56A59FDB11F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02455" y="1199324"/>
            <a:ext cx="2823784" cy="2025966"/>
          </a:xfrm>
          <a:prstGeom prst="rect">
            <a:avLst/>
          </a:prstGeom>
          <a:noFill/>
        </p:spPr>
      </p:pic>
      <p:sp>
        <p:nvSpPr>
          <p:cNvPr id="27" name="TextBox 26">
            <a:extLst>
              <a:ext uri="{FF2B5EF4-FFF2-40B4-BE49-F238E27FC236}">
                <a16:creationId xmlns:a16="http://schemas.microsoft.com/office/drawing/2014/main" id="{F9A204AF-7359-EA4E-BE76-0393AEE8B119}"/>
              </a:ext>
            </a:extLst>
          </p:cNvPr>
          <p:cNvSpPr txBox="1"/>
          <p:nvPr/>
        </p:nvSpPr>
        <p:spPr>
          <a:xfrm>
            <a:off x="4055346" y="1474004"/>
            <a:ext cx="868245" cy="225427"/>
          </a:xfrm>
          <a:prstGeom prst="rect">
            <a:avLst/>
          </a:prstGeom>
        </p:spPr>
        <p:txBody>
          <a:bodyPr vert="horz" wrap="none" lIns="91440" tIns="45720" rIns="91440" bIns="45720" rtlCol="0" anchor="t">
            <a:noAutofit/>
          </a:bodyPr>
          <a:lstStyle/>
          <a:p>
            <a:r>
              <a:rPr lang="es-ES" sz="1200" i="1" dirty="0">
                <a:latin typeface="Arial" panose="020B0604020202020204" pitchFamily="34" charset="0"/>
                <a:cs typeface="Arial" panose="020B0604020202020204" pitchFamily="34" charset="0"/>
              </a:rPr>
              <a:t>MPI Halle,</a:t>
            </a:r>
          </a:p>
          <a:p>
            <a:r>
              <a:rPr lang="es-ES" sz="1200" i="1" dirty="0">
                <a:latin typeface="Arial" panose="020B0604020202020204" pitchFamily="34" charset="0"/>
                <a:cs typeface="Arial" panose="020B0604020202020204" pitchFamily="34" charset="0"/>
              </a:rPr>
              <a:t>Trinity </a:t>
            </a:r>
            <a:r>
              <a:rPr lang="es-ES" sz="1200" i="1" dirty="0" err="1">
                <a:latin typeface="Arial" panose="020B0604020202020204" pitchFamily="34" charset="0"/>
                <a:cs typeface="Arial" panose="020B0604020202020204" pitchFamily="34" charset="0"/>
              </a:rPr>
              <a:t>College</a:t>
            </a:r>
            <a:r>
              <a:rPr lang="es-ES" sz="1200" i="1" dirty="0">
                <a:latin typeface="Arial" panose="020B0604020202020204" pitchFamily="34" charset="0"/>
                <a:cs typeface="Arial" panose="020B0604020202020204" pitchFamily="34" charset="0"/>
              </a:rPr>
              <a:t>,</a:t>
            </a:r>
          </a:p>
          <a:p>
            <a:r>
              <a:rPr lang="es-ES" sz="1200" i="1" dirty="0">
                <a:latin typeface="Arial" panose="020B0604020202020204" pitchFamily="34" charset="0"/>
                <a:cs typeface="Arial" panose="020B0604020202020204" pitchFamily="34" charset="0"/>
              </a:rPr>
              <a:t>...</a:t>
            </a:r>
          </a:p>
          <a:p>
            <a:endParaRPr lang="es-ES" sz="1200" i="1" dirty="0">
              <a:latin typeface="Arial" panose="020B0604020202020204" pitchFamily="34" charset="0"/>
              <a:cs typeface="Arial" panose="020B0604020202020204" pitchFamily="34" charset="0"/>
            </a:endParaRPr>
          </a:p>
          <a:p>
            <a:r>
              <a:rPr lang="es-ES" sz="1200" i="1" dirty="0" err="1">
                <a:latin typeface="Arial" panose="020B0604020202020204" pitchFamily="34" charset="0"/>
                <a:cs typeface="Arial" panose="020B0604020202020204" pitchFamily="34" charset="0"/>
              </a:rPr>
              <a:t>Adv</a:t>
            </a:r>
            <a:r>
              <a:rPr lang="es-ES" sz="1200" i="1" dirty="0">
                <a:latin typeface="Arial" panose="020B0604020202020204" pitchFamily="34" charset="0"/>
                <a:cs typeface="Arial" panose="020B0604020202020204" pitchFamily="34" charset="0"/>
              </a:rPr>
              <a:t>. Mater. </a:t>
            </a:r>
          </a:p>
          <a:p>
            <a:r>
              <a:rPr lang="es-ES" sz="1200" i="1" dirty="0">
                <a:latin typeface="Arial" panose="020B0604020202020204" pitchFamily="34" charset="0"/>
                <a:cs typeface="Arial" panose="020B0604020202020204" pitchFamily="34" charset="0"/>
              </a:rPr>
              <a:t>2020</a:t>
            </a:r>
          </a:p>
        </p:txBody>
      </p:sp>
      <p:sp>
        <p:nvSpPr>
          <p:cNvPr id="29" name="Rectangle 28">
            <a:extLst>
              <a:ext uri="{FF2B5EF4-FFF2-40B4-BE49-F238E27FC236}">
                <a16:creationId xmlns:a16="http://schemas.microsoft.com/office/drawing/2014/main" id="{02E4A0FD-8012-554B-9ACD-BFC0C77A0762}"/>
              </a:ext>
            </a:extLst>
          </p:cNvPr>
          <p:cNvSpPr/>
          <p:nvPr/>
        </p:nvSpPr>
        <p:spPr>
          <a:xfrm>
            <a:off x="2881169" y="1307689"/>
            <a:ext cx="845103" cy="307777"/>
          </a:xfrm>
          <a:prstGeom prst="rect">
            <a:avLst/>
          </a:prstGeom>
        </p:spPr>
        <p:txBody>
          <a:bodyPr wrap="none">
            <a:spAutoFit/>
          </a:bodyPr>
          <a:lstStyle/>
          <a:p>
            <a:r>
              <a:rPr lang="en-US" sz="1400" b="1" dirty="0">
                <a:solidFill>
                  <a:srgbClr val="FF0000"/>
                </a:solidFill>
                <a:sym typeface="Wingdings" pitchFamily="2" charset="2"/>
              </a:rPr>
              <a:t>Rh2CoSb</a:t>
            </a:r>
            <a:endParaRPr lang="en-US" sz="1400" b="1" dirty="0">
              <a:solidFill>
                <a:srgbClr val="FF0000"/>
              </a:solidFill>
            </a:endParaRPr>
          </a:p>
        </p:txBody>
      </p:sp>
      <p:sp>
        <p:nvSpPr>
          <p:cNvPr id="37" name="Título 1">
            <a:extLst>
              <a:ext uri="{FF2B5EF4-FFF2-40B4-BE49-F238E27FC236}">
                <a16:creationId xmlns:a16="http://schemas.microsoft.com/office/drawing/2014/main" id="{CA16FA25-73EB-3B40-8F1B-7118F337E629}"/>
              </a:ext>
            </a:extLst>
          </p:cNvPr>
          <p:cNvSpPr txBox="1">
            <a:spLocks/>
          </p:cNvSpPr>
          <p:nvPr/>
        </p:nvSpPr>
        <p:spPr>
          <a:xfrm>
            <a:off x="409889" y="88377"/>
            <a:ext cx="7893203" cy="590931"/>
          </a:xfrm>
          <a:prstGeom prst="rect">
            <a:avLst/>
          </a:prstGeom>
          <a:solidFill>
            <a:schemeClr val="bg1">
              <a:alpha val="63000"/>
            </a:schemeClr>
          </a:solidFill>
        </p:spPr>
        <p:txBody>
          <a:bodyPr vert="horz" lIns="91440" tIns="45720" rIns="91440" bIns="45720" rtlCol="0" anchor="t">
            <a:spAutoFit/>
          </a:bodyPr>
          <a:lstStyle>
            <a:lvl1pPr algn="r" defTabSz="914400" rtl="0" eaLnBrk="1" latinLnBrk="0" hangingPunct="1">
              <a:lnSpc>
                <a:spcPct val="90000"/>
              </a:lnSpc>
              <a:spcBef>
                <a:spcPct val="0"/>
              </a:spcBef>
              <a:buNone/>
              <a:defRPr lang="en-US" sz="1800" b="0" kern="1200">
                <a:solidFill>
                  <a:srgbClr val="323E4F"/>
                </a:solidFill>
                <a:latin typeface="Arial Black" charset="0"/>
                <a:ea typeface="+mn-ea"/>
                <a:cs typeface="+mn-cs"/>
              </a:defRPr>
            </a:lvl1pPr>
          </a:lstStyle>
          <a:p>
            <a:pPr algn="ctr"/>
            <a:r>
              <a:rPr lang="en-US" b="1" dirty="0">
                <a:latin typeface="Arial Narrow" panose="020B0606020202030204" pitchFamily="34" charset="0"/>
              </a:rPr>
              <a:t>Multi-modal opportunities at ALBA: novel materials, characterization techniques and in-operando environments for imaging and manipulating states in IT materials</a:t>
            </a:r>
          </a:p>
        </p:txBody>
      </p:sp>
      <p:pic>
        <p:nvPicPr>
          <p:cNvPr id="5" name="Picture 2" descr="IM-magnetwaves">
            <a:extLst>
              <a:ext uri="{FF2B5EF4-FFF2-40B4-BE49-F238E27FC236}">
                <a16:creationId xmlns:a16="http://schemas.microsoft.com/office/drawing/2014/main" id="{8A03C021-7ACA-F84E-B175-717788908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97" y="3489927"/>
            <a:ext cx="4993420" cy="124402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33F90B49-D59A-ED4F-A7B0-9305D66DF1C0}"/>
              </a:ext>
            </a:extLst>
          </p:cNvPr>
          <p:cNvSpPr/>
          <p:nvPr/>
        </p:nvSpPr>
        <p:spPr>
          <a:xfrm>
            <a:off x="175131" y="3242143"/>
            <a:ext cx="4837986" cy="523220"/>
          </a:xfrm>
          <a:prstGeom prst="rect">
            <a:avLst/>
          </a:prstGeom>
        </p:spPr>
        <p:txBody>
          <a:bodyPr wrap="square">
            <a:spAutoFit/>
          </a:bodyPr>
          <a:lstStyle/>
          <a:p>
            <a:pPr algn="ctr"/>
            <a:r>
              <a:rPr lang="es-ES" sz="1400" b="1" dirty="0" err="1"/>
              <a:t>Manipulating</a:t>
            </a:r>
            <a:r>
              <a:rPr lang="es-ES" sz="1400" b="1" dirty="0"/>
              <a:t> </a:t>
            </a:r>
            <a:r>
              <a:rPr lang="es-ES" sz="1400" b="1" dirty="0" err="1"/>
              <a:t>magnetic</a:t>
            </a:r>
            <a:r>
              <a:rPr lang="es-ES" sz="1400" b="1" dirty="0"/>
              <a:t> </a:t>
            </a:r>
            <a:r>
              <a:rPr lang="es-ES" sz="1400" b="1" dirty="0" err="1"/>
              <a:t>domains</a:t>
            </a:r>
            <a:r>
              <a:rPr lang="es-ES" sz="1400" b="1" dirty="0"/>
              <a:t> </a:t>
            </a:r>
            <a:r>
              <a:rPr lang="es-ES" sz="1400" b="1" dirty="0" err="1"/>
              <a:t>via</a:t>
            </a:r>
            <a:r>
              <a:rPr lang="es-ES" sz="1400" b="1" dirty="0"/>
              <a:t> </a:t>
            </a:r>
            <a:r>
              <a:rPr lang="es-ES" sz="1400" b="1" dirty="0" err="1"/>
              <a:t>surface</a:t>
            </a:r>
            <a:r>
              <a:rPr lang="es-ES" sz="1400" b="1" dirty="0"/>
              <a:t> </a:t>
            </a:r>
            <a:r>
              <a:rPr lang="es-ES" sz="1400" b="1" dirty="0" err="1"/>
              <a:t>accoustic</a:t>
            </a:r>
            <a:r>
              <a:rPr lang="es-ES" sz="1400" b="1" dirty="0"/>
              <a:t> wave 				@CIRCE-PEEM</a:t>
            </a:r>
          </a:p>
        </p:txBody>
      </p:sp>
      <p:sp>
        <p:nvSpPr>
          <p:cNvPr id="39" name="TextBox 38">
            <a:extLst>
              <a:ext uri="{FF2B5EF4-FFF2-40B4-BE49-F238E27FC236}">
                <a16:creationId xmlns:a16="http://schemas.microsoft.com/office/drawing/2014/main" id="{2491724F-5BE8-0A4D-85D6-754D3E240FB7}"/>
              </a:ext>
            </a:extLst>
          </p:cNvPr>
          <p:cNvSpPr txBox="1"/>
          <p:nvPr/>
        </p:nvSpPr>
        <p:spPr>
          <a:xfrm>
            <a:off x="517455" y="4679194"/>
            <a:ext cx="868245" cy="225427"/>
          </a:xfrm>
          <a:prstGeom prst="rect">
            <a:avLst/>
          </a:prstGeom>
        </p:spPr>
        <p:txBody>
          <a:bodyPr vert="horz" wrap="none" lIns="91440" tIns="45720" rIns="91440" bIns="45720" rtlCol="0" anchor="t">
            <a:noAutofit/>
          </a:bodyPr>
          <a:lstStyle/>
          <a:p>
            <a:r>
              <a:rPr lang="es-ES" sz="1200" i="1" dirty="0">
                <a:latin typeface="Arial" panose="020B0604020202020204" pitchFamily="34" charset="0"/>
                <a:cs typeface="Arial" panose="020B0604020202020204" pitchFamily="34" charset="0"/>
              </a:rPr>
              <a:t>ALBA, ICMAB-CSIC, PDI </a:t>
            </a:r>
            <a:r>
              <a:rPr lang="es-ES" sz="1200" i="1" dirty="0" err="1">
                <a:latin typeface="Arial" panose="020B0604020202020204" pitchFamily="34" charset="0"/>
                <a:cs typeface="Arial" panose="020B0604020202020204" pitchFamily="34" charset="0"/>
              </a:rPr>
              <a:t>Berlin</a:t>
            </a:r>
            <a:r>
              <a:rPr lang="es-ES" sz="1200" i="1" dirty="0">
                <a:latin typeface="Arial" panose="020B0604020202020204" pitchFamily="34" charset="0"/>
                <a:cs typeface="Arial" panose="020B0604020202020204" pitchFamily="34" charset="0"/>
              </a:rPr>
              <a:t>, </a:t>
            </a:r>
            <a:r>
              <a:rPr lang="es-ES" sz="1200" i="1" dirty="0" err="1">
                <a:latin typeface="Arial" panose="020B0604020202020204" pitchFamily="34" charset="0"/>
                <a:cs typeface="Arial" panose="020B0604020202020204" pitchFamily="34" charset="0"/>
              </a:rPr>
              <a:t>Phys</a:t>
            </a:r>
            <a:r>
              <a:rPr lang="es-ES" sz="1200" i="1" dirty="0">
                <a:latin typeface="Arial" panose="020B0604020202020204" pitchFamily="34" charset="0"/>
                <a:cs typeface="Arial" panose="020B0604020202020204" pitchFamily="34" charset="0"/>
              </a:rPr>
              <a:t> Rev. </a:t>
            </a:r>
            <a:r>
              <a:rPr lang="es-ES" sz="1200" i="1" dirty="0" err="1">
                <a:latin typeface="Arial" panose="020B0604020202020204" pitchFamily="34" charset="0"/>
                <a:cs typeface="Arial" panose="020B0604020202020204" pitchFamily="34" charset="0"/>
              </a:rPr>
              <a:t>Lett</a:t>
            </a:r>
            <a:r>
              <a:rPr lang="es-ES" sz="1200" i="1" dirty="0">
                <a:latin typeface="Arial" panose="020B0604020202020204" pitchFamily="34" charset="0"/>
                <a:cs typeface="Arial" panose="020B0604020202020204" pitchFamily="34" charset="0"/>
              </a:rPr>
              <a:t>. 2021</a:t>
            </a:r>
          </a:p>
        </p:txBody>
      </p:sp>
      <p:sp>
        <p:nvSpPr>
          <p:cNvPr id="40" name="Marcador de número de diapositiva 5">
            <a:extLst>
              <a:ext uri="{FF2B5EF4-FFF2-40B4-BE49-F238E27FC236}">
                <a16:creationId xmlns:a16="http://schemas.microsoft.com/office/drawing/2014/main" id="{7EE4DF78-3118-4847-AFAA-4327437D8BEA}"/>
              </a:ext>
            </a:extLst>
          </p:cNvPr>
          <p:cNvSpPr>
            <a:spLocks noGrp="1"/>
          </p:cNvSpPr>
          <p:nvPr>
            <p:ph type="sldNum" sz="quarter" idx="12"/>
          </p:nvPr>
        </p:nvSpPr>
        <p:spPr>
          <a:xfrm>
            <a:off x="7085078" y="4869656"/>
            <a:ext cx="2057400" cy="273844"/>
          </a:xfrm>
        </p:spPr>
        <p:txBody>
          <a:bodyPr/>
          <a:lstStyle/>
          <a:p>
            <a:fld id="{59A3C1E9-1E17-4B2D-975E-2F80F7CB45F8}" type="slidenum">
              <a:rPr lang="es-ES" smtClean="0"/>
              <a:t>6</a:t>
            </a:fld>
            <a:endParaRPr lang="es-ES"/>
          </a:p>
        </p:txBody>
      </p:sp>
    </p:spTree>
    <p:extLst>
      <p:ext uri="{BB962C8B-B14F-4D97-AF65-F5344CB8AC3E}">
        <p14:creationId xmlns:p14="http://schemas.microsoft.com/office/powerpoint/2010/main" val="1332232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0E5ED6C8-59FF-FD45-A8AA-6867956FF25E}"/>
              </a:ext>
            </a:extLst>
          </p:cNvPr>
          <p:cNvGrpSpPr/>
          <p:nvPr/>
        </p:nvGrpSpPr>
        <p:grpSpPr>
          <a:xfrm>
            <a:off x="1723249" y="2120428"/>
            <a:ext cx="1788510" cy="1829530"/>
            <a:chOff x="3140733" y="1675904"/>
            <a:chExt cx="1431267" cy="1799426"/>
          </a:xfrm>
        </p:grpSpPr>
        <p:pic>
          <p:nvPicPr>
            <p:cNvPr id="51" name="Picture 50">
              <a:extLst>
                <a:ext uri="{FF2B5EF4-FFF2-40B4-BE49-F238E27FC236}">
                  <a16:creationId xmlns:a16="http://schemas.microsoft.com/office/drawing/2014/main" id="{528D5DB1-D0CE-8A4D-8E45-09A77E76F1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40733" y="1675904"/>
              <a:ext cx="1325523" cy="1799426"/>
            </a:xfrm>
            <a:prstGeom prst="rect">
              <a:avLst/>
            </a:prstGeom>
          </p:spPr>
        </p:pic>
        <p:sp>
          <p:nvSpPr>
            <p:cNvPr id="60" name="Rectangle 59">
              <a:extLst>
                <a:ext uri="{FF2B5EF4-FFF2-40B4-BE49-F238E27FC236}">
                  <a16:creationId xmlns:a16="http://schemas.microsoft.com/office/drawing/2014/main" id="{0C0E7068-068B-814A-87D6-9CC044FEC69B}"/>
                </a:ext>
              </a:extLst>
            </p:cNvPr>
            <p:cNvSpPr/>
            <p:nvPr/>
          </p:nvSpPr>
          <p:spPr>
            <a:xfrm>
              <a:off x="4048217" y="2440478"/>
              <a:ext cx="523783" cy="96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Marcador de número de diapositiva 5"/>
          <p:cNvSpPr>
            <a:spLocks noGrp="1"/>
          </p:cNvSpPr>
          <p:nvPr>
            <p:ph type="sldNum" sz="quarter" idx="12"/>
          </p:nvPr>
        </p:nvSpPr>
        <p:spPr/>
        <p:txBody>
          <a:bodyPr/>
          <a:lstStyle/>
          <a:p>
            <a:fld id="{59A3C1E9-1E17-4B2D-975E-2F80F7CB45F8}" type="slidenum">
              <a:rPr lang="es-ES" smtClean="0"/>
              <a:t>7</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760752" y="133012"/>
            <a:ext cx="6938172" cy="389484"/>
          </a:xfrm>
        </p:spPr>
        <p:txBody>
          <a:bodyPr/>
          <a:lstStyle/>
          <a:p>
            <a:r>
              <a:rPr lang="en-US"/>
              <a:t>Our Goal at a Glance</a:t>
            </a:r>
          </a:p>
        </p:txBody>
      </p:sp>
      <p:sp>
        <p:nvSpPr>
          <p:cNvPr id="30" name="TextBox 29">
            <a:extLst>
              <a:ext uri="{FF2B5EF4-FFF2-40B4-BE49-F238E27FC236}">
                <a16:creationId xmlns:a16="http://schemas.microsoft.com/office/drawing/2014/main" id="{DB7C8A59-A911-4FB5-A469-39452F1115ED}"/>
              </a:ext>
            </a:extLst>
          </p:cNvPr>
          <p:cNvSpPr txBox="1"/>
          <p:nvPr/>
        </p:nvSpPr>
        <p:spPr>
          <a:xfrm>
            <a:off x="75084" y="724032"/>
            <a:ext cx="3963438" cy="1169551"/>
          </a:xfrm>
          <a:prstGeom prst="rect">
            <a:avLst/>
          </a:prstGeom>
          <a:solidFill>
            <a:srgbClr val="FFFFFF">
              <a:alpha val="50196"/>
            </a:srgbClr>
          </a:solidFill>
        </p:spPr>
        <p:txBody>
          <a:bodyPr vert="horz" wrap="square" lIns="91440" tIns="45720" rIns="91440" bIns="45720" rtlCol="0" anchor="t">
            <a:spAutoFit/>
          </a:bodyPr>
          <a:lstStyle/>
          <a:p>
            <a:pPr algn="ctr"/>
            <a:r>
              <a:rPr lang="en-US" sz="1000" b="1" dirty="0">
                <a:solidFill>
                  <a:srgbClr val="122D4F"/>
                </a:solidFill>
                <a:latin typeface="Arial Narrow" panose="020B0606020202030204" pitchFamily="34" charset="0"/>
                <a:cs typeface="Arial" panose="020B0604020202020204" pitchFamily="34" charset="0"/>
              </a:rPr>
              <a:t>Challenges addressed and advantages: </a:t>
            </a:r>
          </a:p>
          <a:p>
            <a:pPr marL="171450" indent="-171450" algn="just">
              <a:buFont typeface="Arial" panose="020B0604020202020204" pitchFamily="34" charset="0"/>
              <a:buChar char="•"/>
            </a:pPr>
            <a:r>
              <a:rPr lang="en-US" sz="1000" b="1" dirty="0">
                <a:solidFill>
                  <a:srgbClr val="122D4F"/>
                </a:solidFill>
                <a:latin typeface="Arial Narrow" panose="020B0606020202030204" pitchFamily="34" charset="0"/>
                <a:cs typeface="Arial" panose="020B0604020202020204" pitchFamily="34" charset="0"/>
              </a:rPr>
              <a:t>air sensitive / short duration</a:t>
            </a:r>
          </a:p>
          <a:p>
            <a:pPr marL="171450" indent="-171450" algn="just">
              <a:buFont typeface="Arial" panose="020B0604020202020204" pitchFamily="34" charset="0"/>
              <a:buChar char="•"/>
            </a:pPr>
            <a:r>
              <a:rPr lang="en-US" sz="1000" b="1" dirty="0" err="1">
                <a:solidFill>
                  <a:srgbClr val="122D4F"/>
                </a:solidFill>
                <a:latin typeface="Arial Narrow" panose="020B0606020202030204" pitchFamily="34" charset="0"/>
                <a:cs typeface="Arial" panose="020B0604020202020204" pitchFamily="34" charset="0"/>
              </a:rPr>
              <a:t>repeatibility</a:t>
            </a:r>
            <a:r>
              <a:rPr lang="en-US" sz="1000" b="1" dirty="0">
                <a:solidFill>
                  <a:srgbClr val="122D4F"/>
                </a:solidFill>
                <a:latin typeface="Arial Narrow" panose="020B0606020202030204" pitchFamily="34" charset="0"/>
                <a:cs typeface="Arial" panose="020B0604020202020204" pitchFamily="34" charset="0"/>
              </a:rPr>
              <a:t> / efficiency / on-the-go experiment adjustments</a:t>
            </a:r>
          </a:p>
          <a:p>
            <a:pPr marL="171450" indent="-171450" algn="just">
              <a:buFont typeface="Arial" panose="020B0604020202020204" pitchFamily="34" charset="0"/>
              <a:buChar char="•"/>
            </a:pPr>
            <a:r>
              <a:rPr lang="en-US" sz="1000" b="1" dirty="0">
                <a:solidFill>
                  <a:srgbClr val="122D4F"/>
                </a:solidFill>
                <a:latin typeface="Arial Narrow" panose="020B0606020202030204" pitchFamily="34" charset="0"/>
                <a:cs typeface="Arial" panose="020B0604020202020204" pitchFamily="34" charset="0"/>
              </a:rPr>
              <a:t>Deeper partnership (projects, shared PhDs, short and mid term stays related to experiments  and projects)</a:t>
            </a:r>
          </a:p>
          <a:p>
            <a:pPr algn="just"/>
            <a:endParaRPr lang="en-US" sz="1000" b="1" dirty="0">
              <a:solidFill>
                <a:srgbClr val="122D4F"/>
              </a:solidFill>
              <a:latin typeface="Arial Narrow" panose="020B0606020202030204" pitchFamily="34" charset="0"/>
              <a:cs typeface="Arial" panose="020B0604020202020204" pitchFamily="34" charset="0"/>
            </a:endParaRPr>
          </a:p>
          <a:p>
            <a:pPr algn="ctr"/>
            <a:endParaRPr lang="es-ES" sz="1000" b="1" dirty="0">
              <a:solidFill>
                <a:srgbClr val="122D4F"/>
              </a:solidFill>
              <a:latin typeface="Arial Narrow" panose="020B060602020203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4DF30879-ADCF-4D4E-B460-89FC33F3FFFB}"/>
              </a:ext>
            </a:extLst>
          </p:cNvPr>
          <p:cNvSpPr/>
          <p:nvPr/>
        </p:nvSpPr>
        <p:spPr>
          <a:xfrm>
            <a:off x="-14121" y="1924087"/>
            <a:ext cx="1720878" cy="2923877"/>
          </a:xfrm>
          <a:prstGeom prst="rect">
            <a:avLst/>
          </a:prstGeom>
        </p:spPr>
        <p:txBody>
          <a:bodyPr wrap="square">
            <a:spAutoFit/>
          </a:bodyPr>
          <a:lstStyle/>
          <a:p>
            <a:pPr>
              <a:spcAft>
                <a:spcPts val="300"/>
              </a:spcAft>
            </a:pPr>
            <a:r>
              <a:rPr lang="en-US" sz="1200" dirty="0"/>
              <a:t>-ALBA to provide the X-ray &amp; electron- tools, enhanced sample preparation capabilities enabling pre-experiment preparation, mid-term visitor /missions and stronger collaborations and partnerships</a:t>
            </a:r>
          </a:p>
          <a:p>
            <a:pPr>
              <a:spcAft>
                <a:spcPts val="300"/>
              </a:spcAft>
            </a:pPr>
            <a:endParaRPr lang="en-US" sz="1200" dirty="0"/>
          </a:p>
          <a:p>
            <a:pPr>
              <a:spcAft>
                <a:spcPts val="300"/>
              </a:spcAft>
            </a:pPr>
            <a:endParaRPr lang="en-US" sz="300" dirty="0"/>
          </a:p>
          <a:p>
            <a:pPr>
              <a:spcAft>
                <a:spcPts val="300"/>
              </a:spcAft>
            </a:pPr>
            <a:r>
              <a:rPr lang="en-US" sz="1200" dirty="0"/>
              <a:t>-Aiming at a multi-modal approach from meso to nanoscale,   from surface to bulk-like </a:t>
            </a:r>
          </a:p>
          <a:p>
            <a:pPr>
              <a:spcAft>
                <a:spcPts val="300"/>
              </a:spcAft>
            </a:pPr>
            <a:endParaRPr lang="en-US" sz="300" dirty="0"/>
          </a:p>
        </p:txBody>
      </p:sp>
      <p:sp>
        <p:nvSpPr>
          <p:cNvPr id="42" name="TextBox 41">
            <a:extLst>
              <a:ext uri="{FF2B5EF4-FFF2-40B4-BE49-F238E27FC236}">
                <a16:creationId xmlns:a16="http://schemas.microsoft.com/office/drawing/2014/main" id="{0412BD79-290F-6348-8CB6-EB34C4FC6143}"/>
              </a:ext>
            </a:extLst>
          </p:cNvPr>
          <p:cNvSpPr txBox="1"/>
          <p:nvPr/>
        </p:nvSpPr>
        <p:spPr>
          <a:xfrm>
            <a:off x="1464624" y="1663184"/>
            <a:ext cx="4086307" cy="307777"/>
          </a:xfrm>
          <a:prstGeom prst="rect">
            <a:avLst/>
          </a:prstGeom>
          <a:solidFill>
            <a:srgbClr val="FFFFFF">
              <a:alpha val="50196"/>
            </a:srgbClr>
          </a:solidFill>
        </p:spPr>
        <p:txBody>
          <a:bodyPr vert="horz" wrap="square" lIns="91440" tIns="45720" rIns="91440" bIns="45720" rtlCol="0" anchor="t">
            <a:spAutoFit/>
          </a:bodyPr>
          <a:lstStyle/>
          <a:p>
            <a:pPr algn="ctr"/>
            <a:r>
              <a:rPr lang="en-US" sz="1400" b="1" dirty="0">
                <a:solidFill>
                  <a:srgbClr val="122D4F"/>
                </a:solidFill>
                <a:latin typeface="Arial Narrow" panose="020B0606020202030204" pitchFamily="34" charset="0"/>
                <a:cs typeface="Arial" panose="020B0604020202020204" pitchFamily="34" charset="0"/>
              </a:rPr>
              <a:t>Microscale* averaged electronic &amp; magnetic properties</a:t>
            </a:r>
            <a:endParaRPr lang="es-ES" sz="1400" b="1" dirty="0">
              <a:solidFill>
                <a:srgbClr val="122D4F"/>
              </a:solidFill>
              <a:latin typeface="Arial Narrow" panose="020B060602020203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7AF05650-4E77-5243-A97E-0BFFADBBB6E6}"/>
              </a:ext>
            </a:extLst>
          </p:cNvPr>
          <p:cNvSpPr txBox="1"/>
          <p:nvPr/>
        </p:nvSpPr>
        <p:spPr>
          <a:xfrm>
            <a:off x="5596137" y="1658271"/>
            <a:ext cx="2116498" cy="307777"/>
          </a:xfrm>
          <a:prstGeom prst="rect">
            <a:avLst/>
          </a:prstGeom>
          <a:solidFill>
            <a:srgbClr val="FFFFFF">
              <a:alpha val="50196"/>
            </a:srgbClr>
          </a:solidFill>
        </p:spPr>
        <p:txBody>
          <a:bodyPr vert="horz" wrap="square" lIns="91440" tIns="45720" rIns="91440" bIns="45720" rtlCol="0" anchor="t">
            <a:spAutoFit/>
          </a:bodyPr>
          <a:lstStyle/>
          <a:p>
            <a:pPr algn="ctr"/>
            <a:r>
              <a:rPr lang="en-US" sz="1400" b="1" dirty="0">
                <a:solidFill>
                  <a:srgbClr val="122D4F"/>
                </a:solidFill>
                <a:latin typeface="Arial Narrow" panose="020B0606020202030204" pitchFamily="34" charset="0"/>
                <a:cs typeface="Arial" panose="020B0604020202020204" pitchFamily="34" charset="0"/>
              </a:rPr>
              <a:t>Micro to nanoscale imaging</a:t>
            </a:r>
          </a:p>
        </p:txBody>
      </p:sp>
      <p:sp>
        <p:nvSpPr>
          <p:cNvPr id="2" name="Rectangle 1">
            <a:extLst>
              <a:ext uri="{FF2B5EF4-FFF2-40B4-BE49-F238E27FC236}">
                <a16:creationId xmlns:a16="http://schemas.microsoft.com/office/drawing/2014/main" id="{3892270D-4105-9341-9ED0-E36914565C26}"/>
              </a:ext>
            </a:extLst>
          </p:cNvPr>
          <p:cNvSpPr/>
          <p:nvPr/>
        </p:nvSpPr>
        <p:spPr>
          <a:xfrm>
            <a:off x="195598" y="71977"/>
            <a:ext cx="2793137" cy="369332"/>
          </a:xfrm>
          <a:prstGeom prst="rect">
            <a:avLst/>
          </a:prstGeom>
          <a:gradFill>
            <a:gsLst>
              <a:gs pos="49980">
                <a:srgbClr val="EEC64B"/>
              </a:gs>
              <a:gs pos="0">
                <a:schemeClr val="accent4">
                  <a:lumMod val="75000"/>
                </a:schemeClr>
              </a:gs>
              <a:gs pos="68000">
                <a:schemeClr val="accent4">
                  <a:lumMod val="60000"/>
                  <a:lumOff val="40000"/>
                </a:schemeClr>
              </a:gs>
              <a:gs pos="100000">
                <a:schemeClr val="accent4">
                  <a:lumMod val="20000"/>
                  <a:lumOff val="80000"/>
                </a:schemeClr>
              </a:gs>
            </a:gsLst>
            <a:path path="circle">
              <a:fillToRect l="50000" t="50000" r="50000" b="50000"/>
            </a:path>
          </a:gradFill>
        </p:spPr>
        <p:txBody>
          <a:bodyPr wrap="none">
            <a:spAutoFit/>
          </a:bodyPr>
          <a:lstStyle/>
          <a:p>
            <a:r>
              <a:rPr lang="en-US" dirty="0"/>
              <a:t>example: 2D-VdW materials</a:t>
            </a:r>
          </a:p>
        </p:txBody>
      </p:sp>
      <p:pic>
        <p:nvPicPr>
          <p:cNvPr id="44" name="Picture 43">
            <a:extLst>
              <a:ext uri="{FF2B5EF4-FFF2-40B4-BE49-F238E27FC236}">
                <a16:creationId xmlns:a16="http://schemas.microsoft.com/office/drawing/2014/main" id="{87F71B32-0558-5A4E-BBEA-6AC42D8958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35871" y="795855"/>
            <a:ext cx="1053298" cy="592480"/>
          </a:xfrm>
          <a:prstGeom prst="rect">
            <a:avLst/>
          </a:prstGeom>
        </p:spPr>
      </p:pic>
      <p:sp>
        <p:nvSpPr>
          <p:cNvPr id="46" name="TextBox 45">
            <a:extLst>
              <a:ext uri="{FF2B5EF4-FFF2-40B4-BE49-F238E27FC236}">
                <a16:creationId xmlns:a16="http://schemas.microsoft.com/office/drawing/2014/main" id="{5506F8AC-D697-F849-B0DB-B59BF409C9DD}"/>
              </a:ext>
            </a:extLst>
          </p:cNvPr>
          <p:cNvSpPr txBox="1"/>
          <p:nvPr/>
        </p:nvSpPr>
        <p:spPr>
          <a:xfrm>
            <a:off x="4257530" y="1373072"/>
            <a:ext cx="685800" cy="200933"/>
          </a:xfrm>
          <a:prstGeom prst="rect">
            <a:avLst/>
          </a:prstGeom>
        </p:spPr>
        <p:txBody>
          <a:bodyPr vert="horz" wrap="none" lIns="68580" tIns="34290" rIns="68580" bIns="34290" rtlCol="0" anchor="t">
            <a:noAutofit/>
          </a:bodyPr>
          <a:lstStyle/>
          <a:p>
            <a:r>
              <a:rPr lang="en-US" sz="1050" dirty="0" err="1">
                <a:solidFill>
                  <a:srgbClr val="0070C0"/>
                </a:solidFill>
                <a:latin typeface="Arial" panose="020B0604020202020204" pitchFamily="34" charset="0"/>
                <a:cs typeface="Arial" panose="020B0604020202020204" pitchFamily="34" charset="0"/>
              </a:rPr>
              <a:t>twistronics</a:t>
            </a:r>
            <a:endParaRPr lang="en-US" sz="1050" dirty="0">
              <a:solidFill>
                <a:srgbClr val="0070C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C20E1F4-92DE-654C-9C14-80F172EF9175}"/>
              </a:ext>
            </a:extLst>
          </p:cNvPr>
          <p:cNvSpPr/>
          <p:nvPr/>
        </p:nvSpPr>
        <p:spPr>
          <a:xfrm>
            <a:off x="377688" y="473419"/>
            <a:ext cx="8569474" cy="307777"/>
          </a:xfrm>
          <a:prstGeom prst="rect">
            <a:avLst/>
          </a:prstGeom>
        </p:spPr>
        <p:txBody>
          <a:bodyPr wrap="square">
            <a:spAutoFit/>
          </a:bodyPr>
          <a:lstStyle/>
          <a:p>
            <a:pPr lvl="0" algn="ctr"/>
            <a:r>
              <a:rPr lang="en-US" sz="1400" b="1" dirty="0">
                <a:solidFill>
                  <a:srgbClr val="122D4F"/>
                </a:solidFill>
                <a:latin typeface="Arial Narrow" panose="020B0606020202030204" pitchFamily="34" charset="0"/>
                <a:cs typeface="Arial" panose="020B0604020202020204" pitchFamily="34" charset="0"/>
              </a:rPr>
              <a:t>MBE, 2D Materials and </a:t>
            </a:r>
            <a:r>
              <a:rPr lang="en-US" sz="1400" b="1" dirty="0" err="1">
                <a:solidFill>
                  <a:srgbClr val="122D4F"/>
                </a:solidFill>
                <a:latin typeface="Arial Narrow" panose="020B0606020202030204" pitchFamily="34" charset="0"/>
                <a:cs typeface="Arial" panose="020B0604020202020204" pitchFamily="34" charset="0"/>
              </a:rPr>
              <a:t>VdW</a:t>
            </a:r>
            <a:r>
              <a:rPr lang="en-US" sz="1400" b="1" dirty="0">
                <a:solidFill>
                  <a:srgbClr val="122D4F"/>
                </a:solidFill>
                <a:latin typeface="Arial Narrow" panose="020B0606020202030204" pitchFamily="34" charset="0"/>
                <a:cs typeface="Arial" panose="020B0604020202020204" pitchFamily="34" charset="0"/>
              </a:rPr>
              <a:t> Foundry at MS Lab, offline bl equipment,  as a complement &amp; bridge to user facilities</a:t>
            </a:r>
          </a:p>
        </p:txBody>
      </p:sp>
      <p:sp>
        <p:nvSpPr>
          <p:cNvPr id="15" name="Rectangle 14">
            <a:extLst>
              <a:ext uri="{FF2B5EF4-FFF2-40B4-BE49-F238E27FC236}">
                <a16:creationId xmlns:a16="http://schemas.microsoft.com/office/drawing/2014/main" id="{49E02583-B427-F348-8C5E-95B61AD7B58A}"/>
              </a:ext>
            </a:extLst>
          </p:cNvPr>
          <p:cNvSpPr/>
          <p:nvPr/>
        </p:nvSpPr>
        <p:spPr>
          <a:xfrm>
            <a:off x="5219886" y="1379310"/>
            <a:ext cx="1311578" cy="246221"/>
          </a:xfrm>
          <a:prstGeom prst="rect">
            <a:avLst/>
          </a:prstGeom>
        </p:spPr>
        <p:txBody>
          <a:bodyPr wrap="none">
            <a:spAutoFit/>
          </a:bodyPr>
          <a:lstStyle/>
          <a:p>
            <a:r>
              <a:rPr lang="en-US" sz="1000" dirty="0" err="1">
                <a:solidFill>
                  <a:srgbClr val="0070C0"/>
                </a:solidFill>
                <a:latin typeface="Arial" panose="020B0604020202020204" pitchFamily="34" charset="0"/>
                <a:cs typeface="Arial" panose="020B0604020202020204" pitchFamily="34" charset="0"/>
              </a:rPr>
              <a:t>VdW</a:t>
            </a:r>
            <a:r>
              <a:rPr lang="en-US" sz="1000" dirty="0">
                <a:solidFill>
                  <a:srgbClr val="0070C0"/>
                </a:solidFill>
                <a:latin typeface="Arial" panose="020B0604020202020204" pitchFamily="34" charset="0"/>
                <a:cs typeface="Arial" panose="020B0604020202020204" pitchFamily="34" charset="0"/>
              </a:rPr>
              <a:t> transfer setup</a:t>
            </a:r>
            <a:endParaRPr lang="en-US" sz="1000" dirty="0">
              <a:solidFill>
                <a:srgbClr val="0070C0"/>
              </a:solidFill>
            </a:endParaRPr>
          </a:p>
        </p:txBody>
      </p:sp>
      <p:pic>
        <p:nvPicPr>
          <p:cNvPr id="49" name="Picture 48">
            <a:extLst>
              <a:ext uri="{FF2B5EF4-FFF2-40B4-BE49-F238E27FC236}">
                <a16:creationId xmlns:a16="http://schemas.microsoft.com/office/drawing/2014/main" id="{3CCEBC1F-1A7D-5548-BFBF-64DE4044FA2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449664" y="811655"/>
            <a:ext cx="1083758" cy="751354"/>
          </a:xfrm>
          <a:prstGeom prst="rect">
            <a:avLst/>
          </a:prstGeom>
        </p:spPr>
      </p:pic>
      <p:sp>
        <p:nvSpPr>
          <p:cNvPr id="50" name="TextBox 49">
            <a:extLst>
              <a:ext uri="{FF2B5EF4-FFF2-40B4-BE49-F238E27FC236}">
                <a16:creationId xmlns:a16="http://schemas.microsoft.com/office/drawing/2014/main" id="{9BE4FFF5-8D44-E441-AE26-2D0A4BFE9FC3}"/>
              </a:ext>
            </a:extLst>
          </p:cNvPr>
          <p:cNvSpPr txBox="1"/>
          <p:nvPr/>
        </p:nvSpPr>
        <p:spPr>
          <a:xfrm>
            <a:off x="6616602" y="762226"/>
            <a:ext cx="906589" cy="685800"/>
          </a:xfrm>
          <a:prstGeom prst="rect">
            <a:avLst/>
          </a:prstGeom>
        </p:spPr>
        <p:txBody>
          <a:bodyPr vert="horz" wrap="square" lIns="68580" tIns="34290" rIns="68580" bIns="34290" rtlCol="0" anchor="t">
            <a:noAutofit/>
          </a:bodyPr>
          <a:lstStyle/>
          <a:p>
            <a:r>
              <a:rPr lang="en-US" sz="1000" dirty="0">
                <a:solidFill>
                  <a:srgbClr val="FF0000"/>
                </a:solidFill>
                <a:latin typeface="Arial" panose="020B0604020202020204" pitchFamily="34" charset="0"/>
                <a:cs typeface="Arial" panose="020B0604020202020204" pitchFamily="34" charset="0"/>
              </a:rPr>
              <a:t>Raman</a:t>
            </a:r>
          </a:p>
        </p:txBody>
      </p:sp>
      <p:sp>
        <p:nvSpPr>
          <p:cNvPr id="52" name="Rectangle 51">
            <a:extLst>
              <a:ext uri="{FF2B5EF4-FFF2-40B4-BE49-F238E27FC236}">
                <a16:creationId xmlns:a16="http://schemas.microsoft.com/office/drawing/2014/main" id="{C8C82A76-D79E-FC4E-ABD8-9425F1FB32BF}"/>
              </a:ext>
            </a:extLst>
          </p:cNvPr>
          <p:cNvSpPr/>
          <p:nvPr/>
        </p:nvSpPr>
        <p:spPr>
          <a:xfrm>
            <a:off x="1938109" y="1887083"/>
            <a:ext cx="1695789" cy="307777"/>
          </a:xfrm>
          <a:prstGeom prst="rect">
            <a:avLst/>
          </a:prstGeom>
        </p:spPr>
        <p:txBody>
          <a:bodyPr wrap="square">
            <a:spAutoFit/>
          </a:bodyPr>
          <a:lstStyle/>
          <a:p>
            <a:pPr lvl="0" algn="ctr"/>
            <a:r>
              <a:rPr lang="en-US" sz="1400" b="1" dirty="0">
                <a:solidFill>
                  <a:srgbClr val="122D4F"/>
                </a:solidFill>
                <a:latin typeface="Arial Narrow" panose="020B0606020202030204" pitchFamily="34" charset="0"/>
                <a:cs typeface="Arial" panose="020B0604020202020204" pitchFamily="34" charset="0"/>
              </a:rPr>
              <a:t>LOREA: ARPES</a:t>
            </a:r>
          </a:p>
        </p:txBody>
      </p:sp>
      <p:sp>
        <p:nvSpPr>
          <p:cNvPr id="53" name="TextBox 52">
            <a:extLst>
              <a:ext uri="{FF2B5EF4-FFF2-40B4-BE49-F238E27FC236}">
                <a16:creationId xmlns:a16="http://schemas.microsoft.com/office/drawing/2014/main" id="{2424E896-BCFD-B64E-ABD2-F9721D71C43B}"/>
              </a:ext>
            </a:extLst>
          </p:cNvPr>
          <p:cNvSpPr txBox="1"/>
          <p:nvPr/>
        </p:nvSpPr>
        <p:spPr>
          <a:xfrm>
            <a:off x="3292126" y="2362576"/>
            <a:ext cx="722156" cy="992579"/>
          </a:xfrm>
          <a:prstGeom prst="rect">
            <a:avLst/>
          </a:prstGeom>
        </p:spPr>
        <p:txBody>
          <a:bodyPr vert="horz" wrap="square" lIns="68580" tIns="34290" rIns="68580" bIns="34290" rtlCol="0" anchor="t">
            <a:spAutoFit/>
          </a:bodyPr>
          <a:lstStyle/>
          <a:p>
            <a:r>
              <a:rPr lang="en-US" sz="1000" dirty="0">
                <a:solidFill>
                  <a:srgbClr val="0070C0"/>
                </a:solidFill>
                <a:latin typeface="Arial" panose="020B0604020202020204" pitchFamily="34" charset="0"/>
                <a:cs typeface="Arial" panose="020B0604020202020204" pitchFamily="34" charset="0"/>
              </a:rPr>
              <a:t>ARPES in twisted BLG, </a:t>
            </a:r>
          </a:p>
          <a:p>
            <a:r>
              <a:rPr lang="en-US" sz="1000" dirty="0">
                <a:solidFill>
                  <a:srgbClr val="0070C0"/>
                </a:solidFill>
                <a:latin typeface="Arial" panose="020B0604020202020204" pitchFamily="34" charset="0"/>
                <a:cs typeface="Arial" panose="020B0604020202020204" pitchFamily="34" charset="0"/>
              </a:rPr>
              <a:t>Soleil, Sci Reports 2016</a:t>
            </a:r>
          </a:p>
        </p:txBody>
      </p:sp>
      <p:sp>
        <p:nvSpPr>
          <p:cNvPr id="54" name="Rectangle 53">
            <a:extLst>
              <a:ext uri="{FF2B5EF4-FFF2-40B4-BE49-F238E27FC236}">
                <a16:creationId xmlns:a16="http://schemas.microsoft.com/office/drawing/2014/main" id="{69A61A8C-F5E3-4646-8238-20681D57E221}"/>
              </a:ext>
            </a:extLst>
          </p:cNvPr>
          <p:cNvSpPr/>
          <p:nvPr/>
        </p:nvSpPr>
        <p:spPr>
          <a:xfrm>
            <a:off x="4013779" y="1955379"/>
            <a:ext cx="1695789" cy="307777"/>
          </a:xfrm>
          <a:prstGeom prst="rect">
            <a:avLst/>
          </a:prstGeom>
        </p:spPr>
        <p:txBody>
          <a:bodyPr wrap="square">
            <a:spAutoFit/>
          </a:bodyPr>
          <a:lstStyle/>
          <a:p>
            <a:pPr lvl="0" algn="ctr"/>
            <a:r>
              <a:rPr lang="en-US" sz="1400" b="1" dirty="0">
                <a:solidFill>
                  <a:srgbClr val="122D4F"/>
                </a:solidFill>
                <a:latin typeface="Arial Narrow" panose="020B0606020202030204" pitchFamily="34" charset="0"/>
                <a:cs typeface="Arial" panose="020B0604020202020204" pitchFamily="34" charset="0"/>
              </a:rPr>
              <a:t>BOREAS - XMCD</a:t>
            </a:r>
          </a:p>
        </p:txBody>
      </p:sp>
      <p:sp>
        <p:nvSpPr>
          <p:cNvPr id="24" name="Rectangle 23">
            <a:extLst>
              <a:ext uri="{FF2B5EF4-FFF2-40B4-BE49-F238E27FC236}">
                <a16:creationId xmlns:a16="http://schemas.microsoft.com/office/drawing/2014/main" id="{98372FAC-5F46-4F4C-B730-CA39D4D713AD}"/>
              </a:ext>
            </a:extLst>
          </p:cNvPr>
          <p:cNvSpPr/>
          <p:nvPr/>
        </p:nvSpPr>
        <p:spPr>
          <a:xfrm>
            <a:off x="2769215" y="3351007"/>
            <a:ext cx="1325523" cy="553998"/>
          </a:xfrm>
          <a:prstGeom prst="rect">
            <a:avLst/>
          </a:prstGeom>
        </p:spPr>
        <p:txBody>
          <a:bodyPr wrap="square">
            <a:spAutoFit/>
          </a:bodyPr>
          <a:lstStyle/>
          <a:p>
            <a:r>
              <a:rPr lang="en-US" sz="1000" dirty="0">
                <a:solidFill>
                  <a:srgbClr val="122D4F"/>
                </a:solidFill>
                <a:latin typeface="Arial Narrow" panose="020B0606020202030204" pitchFamily="34" charset="0"/>
                <a:cs typeface="Arial" panose="020B0604020202020204" pitchFamily="34" charset="0"/>
              </a:rPr>
              <a:t>*</a:t>
            </a:r>
            <a:r>
              <a:rPr lang="en-US" sz="1000" u="sng" dirty="0">
                <a:solidFill>
                  <a:srgbClr val="122D4F"/>
                </a:solidFill>
                <a:latin typeface="Arial Narrow" panose="020B0606020202030204" pitchFamily="34" charset="0"/>
                <a:cs typeface="Arial" panose="020B0604020202020204" pitchFamily="34" charset="0"/>
              </a:rPr>
              <a:t>Sub-micron to nano scale i</a:t>
            </a:r>
            <a:r>
              <a:rPr lang="en-US" sz="1000" dirty="0">
                <a:solidFill>
                  <a:srgbClr val="122D4F"/>
                </a:solidFill>
                <a:latin typeface="Arial Narrow" panose="020B0606020202030204" pitchFamily="34" charset="0"/>
                <a:cs typeface="Arial" panose="020B0604020202020204" pitchFamily="34" charset="0"/>
              </a:rPr>
              <a:t>f a nano-focusing upgrade is considered</a:t>
            </a:r>
            <a:endParaRPr lang="en-US" sz="1000" dirty="0"/>
          </a:p>
        </p:txBody>
      </p:sp>
      <p:sp>
        <p:nvSpPr>
          <p:cNvPr id="59" name="TextBox 58">
            <a:extLst>
              <a:ext uri="{FF2B5EF4-FFF2-40B4-BE49-F238E27FC236}">
                <a16:creationId xmlns:a16="http://schemas.microsoft.com/office/drawing/2014/main" id="{8758FDF6-0CC7-8346-8EB3-1F1CD8EE1AE2}"/>
              </a:ext>
            </a:extLst>
          </p:cNvPr>
          <p:cNvSpPr txBox="1"/>
          <p:nvPr/>
        </p:nvSpPr>
        <p:spPr>
          <a:xfrm>
            <a:off x="5722611" y="3522509"/>
            <a:ext cx="2758042" cy="685800"/>
          </a:xfrm>
          <a:prstGeom prst="rect">
            <a:avLst/>
          </a:prstGeom>
        </p:spPr>
        <p:txBody>
          <a:bodyPr vert="horz" wrap="none" lIns="68580" tIns="34290" rIns="68580" bIns="34290" rtlCol="0" anchor="t">
            <a:noAutofit/>
          </a:bodyPr>
          <a:lstStyle/>
          <a:p>
            <a:r>
              <a:rPr lang="en-US" sz="1000" dirty="0">
                <a:solidFill>
                  <a:srgbClr val="0070C0"/>
                </a:solidFill>
                <a:latin typeface="Arial" panose="020B0604020202020204" pitchFamily="34" charset="0"/>
                <a:cs typeface="Arial" panose="020B0604020202020204" pitchFamily="34" charset="0"/>
              </a:rPr>
              <a:t>PEEM, Multilayer flakes of </a:t>
            </a:r>
          </a:p>
          <a:p>
            <a:r>
              <a:rPr lang="en-US" sz="1000" dirty="0">
                <a:solidFill>
                  <a:srgbClr val="0070C0"/>
                </a:solidFill>
                <a:latin typeface="Arial" panose="020B0604020202020204" pitchFamily="34" charset="0"/>
                <a:cs typeface="Arial" panose="020B0604020202020204" pitchFamily="34" charset="0"/>
              </a:rPr>
              <a:t>CrTe2 </a:t>
            </a:r>
            <a:r>
              <a:rPr lang="en-US" sz="1000" dirty="0" err="1">
                <a:solidFill>
                  <a:srgbClr val="0070C0"/>
                </a:solidFill>
                <a:latin typeface="Arial" panose="020B0604020202020204" pitchFamily="34" charset="0"/>
                <a:cs typeface="Arial" panose="020B0604020202020204" pitchFamily="34" charset="0"/>
              </a:rPr>
              <a:t>VdW</a:t>
            </a:r>
            <a:r>
              <a:rPr lang="en-US" sz="1000" dirty="0">
                <a:solidFill>
                  <a:srgbClr val="0070C0"/>
                </a:solidFill>
                <a:latin typeface="Arial" panose="020B0604020202020204" pitchFamily="34" charset="0"/>
                <a:cs typeface="Arial" panose="020B0604020202020204" pitchFamily="34" charset="0"/>
              </a:rPr>
              <a:t>, </a:t>
            </a:r>
            <a:r>
              <a:rPr lang="en-US" sz="1000" i="1" dirty="0">
                <a:solidFill>
                  <a:srgbClr val="0070C0"/>
                </a:solidFill>
                <a:latin typeface="Arial" panose="020B0604020202020204" pitchFamily="34" charset="0"/>
                <a:cs typeface="Arial" panose="020B0604020202020204" pitchFamily="34" charset="0"/>
              </a:rPr>
              <a:t>ACS AMI 2020</a:t>
            </a:r>
            <a:endParaRPr lang="en-US" sz="1000" dirty="0">
              <a:solidFill>
                <a:srgbClr val="0070C0"/>
              </a:solidFill>
              <a:latin typeface="Arial" panose="020B0604020202020204" pitchFamily="34" charset="0"/>
              <a:cs typeface="Arial" panose="020B0604020202020204" pitchFamily="34" charset="0"/>
            </a:endParaRPr>
          </a:p>
        </p:txBody>
      </p:sp>
      <p:graphicFrame>
        <p:nvGraphicFramePr>
          <p:cNvPr id="62" name="Table 62">
            <a:extLst>
              <a:ext uri="{FF2B5EF4-FFF2-40B4-BE49-F238E27FC236}">
                <a16:creationId xmlns:a16="http://schemas.microsoft.com/office/drawing/2014/main" id="{C6A32ECF-7DD7-9549-809D-DCD8D3080787}"/>
              </a:ext>
            </a:extLst>
          </p:cNvPr>
          <p:cNvGraphicFramePr>
            <a:graphicFrameLocks noGrp="1"/>
          </p:cNvGraphicFramePr>
          <p:nvPr>
            <p:extLst>
              <p:ext uri="{D42A27DB-BD31-4B8C-83A1-F6EECF244321}">
                <p14:modId xmlns:p14="http://schemas.microsoft.com/office/powerpoint/2010/main" val="1451378117"/>
              </p:ext>
            </p:extLst>
          </p:nvPr>
        </p:nvGraphicFramePr>
        <p:xfrm>
          <a:off x="1592167" y="4000552"/>
          <a:ext cx="7354994" cy="1045320"/>
        </p:xfrm>
        <a:graphic>
          <a:graphicData uri="http://schemas.openxmlformats.org/drawingml/2006/table">
            <a:tbl>
              <a:tblPr firstRow="1" bandRow="1">
                <a:tableStyleId>{5C22544A-7EE6-4342-B048-85BDC9FD1C3A}</a:tableStyleId>
              </a:tblPr>
              <a:tblGrid>
                <a:gridCol w="1272813">
                  <a:extLst>
                    <a:ext uri="{9D8B030D-6E8A-4147-A177-3AD203B41FA5}">
                      <a16:colId xmlns:a16="http://schemas.microsoft.com/office/drawing/2014/main" val="3556589388"/>
                    </a:ext>
                  </a:extLst>
                </a:gridCol>
                <a:gridCol w="1836827">
                  <a:extLst>
                    <a:ext uri="{9D8B030D-6E8A-4147-A177-3AD203B41FA5}">
                      <a16:colId xmlns:a16="http://schemas.microsoft.com/office/drawing/2014/main" val="3133583401"/>
                    </a:ext>
                  </a:extLst>
                </a:gridCol>
                <a:gridCol w="4245354">
                  <a:extLst>
                    <a:ext uri="{9D8B030D-6E8A-4147-A177-3AD203B41FA5}">
                      <a16:colId xmlns:a16="http://schemas.microsoft.com/office/drawing/2014/main" val="878660514"/>
                    </a:ext>
                  </a:extLst>
                </a:gridCol>
              </a:tblGrid>
              <a:tr h="0">
                <a:tc>
                  <a:txBody>
                    <a:bodyPr/>
                    <a:lstStyle/>
                    <a:p>
                      <a:endParaRPr lang="en-US" sz="1100" dirty="0"/>
                    </a:p>
                  </a:txBody>
                  <a:tcPr/>
                </a:tc>
                <a:tc>
                  <a:txBody>
                    <a:bodyPr/>
                    <a:lstStyle/>
                    <a:p>
                      <a:r>
                        <a:rPr lang="en-US" sz="1100" dirty="0"/>
                        <a:t>Resolution</a:t>
                      </a:r>
                    </a:p>
                  </a:txBody>
                  <a:tcPr/>
                </a:tc>
                <a:tc>
                  <a:txBody>
                    <a:bodyPr/>
                    <a:lstStyle/>
                    <a:p>
                      <a:r>
                        <a:rPr lang="en-US" sz="1100" dirty="0"/>
                        <a:t>complementary x-ray + SPM, TEM imaging capabilities</a:t>
                      </a:r>
                    </a:p>
                  </a:txBody>
                  <a:tcPr/>
                </a:tc>
                <a:extLst>
                  <a:ext uri="{0D108BD9-81ED-4DB2-BD59-A6C34878D82A}">
                    <a16:rowId xmlns:a16="http://schemas.microsoft.com/office/drawing/2014/main" val="4035400081"/>
                  </a:ext>
                </a:extLst>
              </a:tr>
              <a:tr h="247706">
                <a:tc>
                  <a:txBody>
                    <a:bodyPr/>
                    <a:lstStyle/>
                    <a:p>
                      <a:r>
                        <a:rPr lang="en-US" sz="1100" dirty="0"/>
                        <a:t>XTM MISTRAL</a:t>
                      </a:r>
                    </a:p>
                  </a:txBody>
                  <a:tcPr/>
                </a:tc>
                <a:tc>
                  <a:txBody>
                    <a:bodyPr/>
                    <a:lstStyle/>
                    <a:p>
                      <a:r>
                        <a:rPr lang="en-US" sz="1100" dirty="0"/>
                        <a:t>20-30 nm</a:t>
                      </a:r>
                    </a:p>
                  </a:txBody>
                  <a:tcPr/>
                </a:tc>
                <a:tc>
                  <a:txBody>
                    <a:bodyPr/>
                    <a:lstStyle/>
                    <a:p>
                      <a:r>
                        <a:rPr lang="en-US" sz="1100" dirty="0">
                          <a:solidFill>
                            <a:srgbClr val="FF0000"/>
                          </a:solidFill>
                        </a:rPr>
                        <a:t>fast</a:t>
                      </a:r>
                      <a:r>
                        <a:rPr lang="en-US" sz="1100" dirty="0"/>
                        <a:t> ; 2D imaging ; </a:t>
                      </a:r>
                      <a:r>
                        <a:rPr lang="en-US" sz="1100" b="1" dirty="0">
                          <a:solidFill>
                            <a:srgbClr val="FF0000"/>
                          </a:solidFill>
                        </a:rPr>
                        <a:t>3D </a:t>
                      </a:r>
                      <a:r>
                        <a:rPr lang="en-US" sz="1100" b="1" dirty="0" err="1">
                          <a:solidFill>
                            <a:srgbClr val="FF0000"/>
                          </a:solidFill>
                        </a:rPr>
                        <a:t>tomo</a:t>
                      </a:r>
                      <a:r>
                        <a:rPr lang="en-US" sz="1100" b="1" dirty="0">
                          <a:solidFill>
                            <a:srgbClr val="FF0000"/>
                          </a:solidFill>
                        </a:rPr>
                        <a:t> </a:t>
                      </a:r>
                      <a:r>
                        <a:rPr lang="en-US" sz="1100" dirty="0"/>
                        <a:t>; bulk (only C+ BM)</a:t>
                      </a:r>
                    </a:p>
                  </a:txBody>
                  <a:tcPr/>
                </a:tc>
                <a:extLst>
                  <a:ext uri="{0D108BD9-81ED-4DB2-BD59-A6C34878D82A}">
                    <a16:rowId xmlns:a16="http://schemas.microsoft.com/office/drawing/2014/main" val="3353992129"/>
                  </a:ext>
                </a:extLst>
              </a:tr>
              <a:tr h="257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PEEM CIRCE</a:t>
                      </a:r>
                    </a:p>
                  </a:txBody>
                  <a:tcPr/>
                </a:tc>
                <a:tc>
                  <a:txBody>
                    <a:bodyPr/>
                    <a:lstStyle/>
                    <a:p>
                      <a:r>
                        <a:rPr lang="en-US" sz="1100" dirty="0"/>
                        <a:t>20-30 nm (&lt;10nm possible) </a:t>
                      </a:r>
                    </a:p>
                  </a:txBody>
                  <a:tcPr/>
                </a:tc>
                <a:tc>
                  <a:txBody>
                    <a:bodyPr/>
                    <a:lstStyle/>
                    <a:p>
                      <a:r>
                        <a:rPr lang="en-US" sz="1100" dirty="0">
                          <a:solidFill>
                            <a:srgbClr val="FF0000"/>
                          </a:solidFill>
                        </a:rPr>
                        <a:t>fast</a:t>
                      </a:r>
                      <a:r>
                        <a:rPr lang="en-US" sz="1100" dirty="0"/>
                        <a:t>; 2D; part 3D (shadow tech.) ; </a:t>
                      </a:r>
                      <a:r>
                        <a:rPr lang="en-US" sz="1100" dirty="0">
                          <a:solidFill>
                            <a:srgbClr val="FF0000"/>
                          </a:solidFill>
                        </a:rPr>
                        <a:t>surface, mod. Field &amp; LN temp</a:t>
                      </a:r>
                    </a:p>
                  </a:txBody>
                  <a:tcPr/>
                </a:tc>
                <a:extLst>
                  <a:ext uri="{0D108BD9-81ED-4DB2-BD59-A6C34878D82A}">
                    <a16:rowId xmlns:a16="http://schemas.microsoft.com/office/drawing/2014/main" val="433803309"/>
                  </a:ext>
                </a:extLst>
              </a:tr>
              <a:tr h="268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t>Coh</a:t>
                      </a:r>
                      <a:r>
                        <a:rPr lang="en-US" sz="1100" dirty="0"/>
                        <a:t>. </a:t>
                      </a:r>
                      <a:r>
                        <a:rPr lang="en-US" sz="1100" dirty="0" err="1"/>
                        <a:t>Imag</a:t>
                      </a:r>
                      <a:r>
                        <a:rPr lang="en-US" sz="1100" dirty="0"/>
                        <a:t>. BOREAS</a:t>
                      </a:r>
                    </a:p>
                  </a:txBody>
                  <a:tcPr/>
                </a:tc>
                <a:tc>
                  <a:txBody>
                    <a:bodyPr/>
                    <a:lstStyle/>
                    <a:p>
                      <a:r>
                        <a:rPr lang="en-US" sz="1100" dirty="0"/>
                        <a:t>25 nm (3-5 nm possible)</a:t>
                      </a:r>
                    </a:p>
                  </a:txBody>
                  <a:tcPr/>
                </a:tc>
                <a:tc>
                  <a:txBody>
                    <a:bodyPr/>
                    <a:lstStyle/>
                    <a:p>
                      <a:r>
                        <a:rPr lang="en-US" sz="1100" dirty="0"/>
                        <a:t>slow (</a:t>
                      </a:r>
                      <a:r>
                        <a:rPr lang="en-US" sz="1100" dirty="0" err="1"/>
                        <a:t>reconst</a:t>
                      </a:r>
                      <a:r>
                        <a:rPr lang="en-US" sz="1100" dirty="0"/>
                        <a:t>. or scanning) 2D ; 3D possible; </a:t>
                      </a:r>
                      <a:r>
                        <a:rPr lang="en-US" sz="1100" dirty="0" err="1">
                          <a:solidFill>
                            <a:srgbClr val="FF0000"/>
                          </a:solidFill>
                        </a:rPr>
                        <a:t>LHe</a:t>
                      </a:r>
                      <a:r>
                        <a:rPr lang="en-US" sz="1100" dirty="0">
                          <a:solidFill>
                            <a:srgbClr val="FF0000"/>
                          </a:solidFill>
                        </a:rPr>
                        <a:t> ; </a:t>
                      </a:r>
                      <a:r>
                        <a:rPr lang="en-US" sz="1100" dirty="0" err="1">
                          <a:solidFill>
                            <a:srgbClr val="FF0000"/>
                          </a:solidFill>
                        </a:rPr>
                        <a:t>Hig</a:t>
                      </a:r>
                      <a:r>
                        <a:rPr lang="en-US" sz="1100" dirty="0">
                          <a:solidFill>
                            <a:srgbClr val="FF0000"/>
                          </a:solidFill>
                        </a:rPr>
                        <a:t> field</a:t>
                      </a:r>
                    </a:p>
                  </a:txBody>
                  <a:tcPr/>
                </a:tc>
                <a:extLst>
                  <a:ext uri="{0D108BD9-81ED-4DB2-BD59-A6C34878D82A}">
                    <a16:rowId xmlns:a16="http://schemas.microsoft.com/office/drawing/2014/main" val="2781597419"/>
                  </a:ext>
                </a:extLst>
              </a:tr>
            </a:tbl>
          </a:graphicData>
        </a:graphic>
      </p:graphicFrame>
      <p:sp>
        <p:nvSpPr>
          <p:cNvPr id="55" name="TextBox 54">
            <a:extLst>
              <a:ext uri="{FF2B5EF4-FFF2-40B4-BE49-F238E27FC236}">
                <a16:creationId xmlns:a16="http://schemas.microsoft.com/office/drawing/2014/main" id="{7D8AD697-A9A3-3541-9DB0-DAF2F1DE55C5}"/>
              </a:ext>
            </a:extLst>
          </p:cNvPr>
          <p:cNvSpPr txBox="1"/>
          <p:nvPr/>
        </p:nvSpPr>
        <p:spPr>
          <a:xfrm>
            <a:off x="4007003" y="3562859"/>
            <a:ext cx="780136" cy="685800"/>
          </a:xfrm>
          <a:prstGeom prst="rect">
            <a:avLst/>
          </a:prstGeom>
        </p:spPr>
        <p:txBody>
          <a:bodyPr vert="horz" wrap="none" lIns="68580" tIns="34290" rIns="68580" bIns="34290" rtlCol="0" anchor="t">
            <a:noAutofit/>
          </a:bodyPr>
          <a:lstStyle/>
          <a:p>
            <a:r>
              <a:rPr lang="en-US" sz="1000" dirty="0">
                <a:solidFill>
                  <a:srgbClr val="0070C0"/>
                </a:solidFill>
                <a:latin typeface="Arial" panose="020B0604020202020204" pitchFamily="34" charset="0"/>
                <a:cs typeface="Arial" panose="020B0604020202020204" pitchFamily="34" charset="0"/>
              </a:rPr>
              <a:t>Cr XMCD in CrCl3 </a:t>
            </a:r>
            <a:r>
              <a:rPr lang="en-US" sz="1000" dirty="0" err="1">
                <a:solidFill>
                  <a:srgbClr val="0070C0"/>
                </a:solidFill>
                <a:latin typeface="Arial" panose="020B0604020202020204" pitchFamily="34" charset="0"/>
                <a:cs typeface="Arial" panose="020B0604020202020204" pitchFamily="34" charset="0"/>
              </a:rPr>
              <a:t>sl</a:t>
            </a:r>
            <a:r>
              <a:rPr lang="en-US" sz="1000" dirty="0">
                <a:solidFill>
                  <a:srgbClr val="0070C0"/>
                </a:solidFill>
                <a:latin typeface="Arial" panose="020B0604020202020204" pitchFamily="34" charset="0"/>
                <a:cs typeface="Arial" panose="020B0604020202020204" pitchFamily="34" charset="0"/>
              </a:rPr>
              <a:t>, </a:t>
            </a:r>
          </a:p>
          <a:p>
            <a:r>
              <a:rPr lang="en-US" sz="1000" dirty="0">
                <a:solidFill>
                  <a:srgbClr val="0070C0"/>
                </a:solidFill>
                <a:latin typeface="Arial" panose="020B0604020202020204" pitchFamily="34" charset="0"/>
                <a:cs typeface="Arial" panose="020B0604020202020204" pitchFamily="34" charset="0"/>
              </a:rPr>
              <a:t> </a:t>
            </a:r>
            <a:r>
              <a:rPr lang="en-US" sz="1000" dirty="0" err="1">
                <a:solidFill>
                  <a:srgbClr val="0070C0"/>
                </a:solidFill>
                <a:latin typeface="Arial" panose="020B0604020202020204" pitchFamily="34" charset="0"/>
                <a:cs typeface="Arial" panose="020B0604020202020204" pitchFamily="34" charset="0"/>
              </a:rPr>
              <a:t>ArXiv</a:t>
            </a:r>
            <a:r>
              <a:rPr lang="en-US" sz="1000" dirty="0">
                <a:solidFill>
                  <a:srgbClr val="0070C0"/>
                </a:solidFill>
                <a:latin typeface="Arial" panose="020B0604020202020204" pitchFamily="34" charset="0"/>
                <a:cs typeface="Arial" panose="020B0604020202020204" pitchFamily="34" charset="0"/>
              </a:rPr>
              <a:t> 2020</a:t>
            </a:r>
          </a:p>
        </p:txBody>
      </p:sp>
      <p:sp>
        <p:nvSpPr>
          <p:cNvPr id="63" name="Rectangle 62">
            <a:extLst>
              <a:ext uri="{FF2B5EF4-FFF2-40B4-BE49-F238E27FC236}">
                <a16:creationId xmlns:a16="http://schemas.microsoft.com/office/drawing/2014/main" id="{32AFE859-3BA7-B84B-AD35-BDBBF80403A6}"/>
              </a:ext>
            </a:extLst>
          </p:cNvPr>
          <p:cNvSpPr/>
          <p:nvPr/>
        </p:nvSpPr>
        <p:spPr>
          <a:xfrm>
            <a:off x="1639003" y="1940329"/>
            <a:ext cx="2287684" cy="2003603"/>
          </a:xfrm>
          <a:prstGeom prst="rect">
            <a:avLst/>
          </a:prstGeom>
          <a:noFill/>
          <a:ln w="28575">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366FEB4-1547-7C41-A66D-4721CCB627BC}"/>
              </a:ext>
            </a:extLst>
          </p:cNvPr>
          <p:cNvSpPr/>
          <p:nvPr/>
        </p:nvSpPr>
        <p:spPr>
          <a:xfrm>
            <a:off x="3995086" y="1934874"/>
            <a:ext cx="1599802" cy="201508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9195C62-F3A0-1044-A8B3-D47ADD944A9A}"/>
              </a:ext>
            </a:extLst>
          </p:cNvPr>
          <p:cNvSpPr/>
          <p:nvPr/>
        </p:nvSpPr>
        <p:spPr>
          <a:xfrm>
            <a:off x="5651127" y="1934875"/>
            <a:ext cx="2116498" cy="2023484"/>
          </a:xfrm>
          <a:prstGeom prst="rect">
            <a:avLst/>
          </a:pr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9D4E27E-4CAF-7A4B-AF73-934B6FC28CC5}"/>
              </a:ext>
            </a:extLst>
          </p:cNvPr>
          <p:cNvSpPr/>
          <p:nvPr/>
        </p:nvSpPr>
        <p:spPr>
          <a:xfrm>
            <a:off x="123074" y="491364"/>
            <a:ext cx="8919794" cy="1146523"/>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2FD80B36-F66A-5448-94A5-666C96DFE6D3}"/>
              </a:ext>
            </a:extLst>
          </p:cNvPr>
          <p:cNvSpPr/>
          <p:nvPr/>
        </p:nvSpPr>
        <p:spPr>
          <a:xfrm rot="2055764">
            <a:off x="3835303" y="1476549"/>
            <a:ext cx="299394" cy="263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a:extLst>
              <a:ext uri="{FF2B5EF4-FFF2-40B4-BE49-F238E27FC236}">
                <a16:creationId xmlns:a16="http://schemas.microsoft.com/office/drawing/2014/main" id="{0AF5F520-1637-C64C-A72D-4A4C5C37A90A}"/>
              </a:ext>
            </a:extLst>
          </p:cNvPr>
          <p:cNvSpPr/>
          <p:nvPr/>
        </p:nvSpPr>
        <p:spPr>
          <a:xfrm>
            <a:off x="5035262" y="1483634"/>
            <a:ext cx="299394" cy="2979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a:extLst>
              <a:ext uri="{FF2B5EF4-FFF2-40B4-BE49-F238E27FC236}">
                <a16:creationId xmlns:a16="http://schemas.microsoft.com/office/drawing/2014/main" id="{BC513265-21BD-044A-94AD-C2170E55D8AE}"/>
              </a:ext>
            </a:extLst>
          </p:cNvPr>
          <p:cNvSpPr/>
          <p:nvPr/>
        </p:nvSpPr>
        <p:spPr>
          <a:xfrm rot="19816468">
            <a:off x="7449055" y="1396805"/>
            <a:ext cx="299394" cy="3425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BA5B703-9231-3549-BBD7-DD19BA848263}"/>
              </a:ext>
            </a:extLst>
          </p:cNvPr>
          <p:cNvSpPr txBox="1"/>
          <p:nvPr/>
        </p:nvSpPr>
        <p:spPr>
          <a:xfrm>
            <a:off x="7737272" y="1620991"/>
            <a:ext cx="1322818" cy="307777"/>
          </a:xfrm>
          <a:prstGeom prst="rect">
            <a:avLst/>
          </a:prstGeom>
          <a:solidFill>
            <a:srgbClr val="FFFFFF">
              <a:alpha val="50196"/>
            </a:srgbClr>
          </a:solidFill>
        </p:spPr>
        <p:txBody>
          <a:bodyPr vert="horz" wrap="square" lIns="91440" tIns="45720" rIns="91440" bIns="45720" rtlCol="0" anchor="t">
            <a:spAutoFit/>
          </a:bodyPr>
          <a:lstStyle/>
          <a:p>
            <a:pPr algn="ctr"/>
            <a:r>
              <a:rPr lang="en-US" sz="1400" b="1" dirty="0">
                <a:solidFill>
                  <a:srgbClr val="122D4F"/>
                </a:solidFill>
                <a:latin typeface="Arial Narrow" panose="020B0606020202030204" pitchFamily="34" charset="0"/>
                <a:cs typeface="Arial" panose="020B0604020202020204" pitchFamily="34" charset="0"/>
              </a:rPr>
              <a:t>Atomic imaging</a:t>
            </a:r>
          </a:p>
        </p:txBody>
      </p:sp>
      <p:pic>
        <p:nvPicPr>
          <p:cNvPr id="2050" name="Picture 2">
            <a:extLst>
              <a:ext uri="{FF2B5EF4-FFF2-40B4-BE49-F238E27FC236}">
                <a16:creationId xmlns:a16="http://schemas.microsoft.com/office/drawing/2014/main" id="{0F907D29-02FD-B54B-9CF9-E1CE69012A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2591" y="2236813"/>
            <a:ext cx="1087584" cy="10875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F86A233-E702-494F-8597-5C0599D97B1B}"/>
              </a:ext>
            </a:extLst>
          </p:cNvPr>
          <p:cNvSpPr/>
          <p:nvPr/>
        </p:nvSpPr>
        <p:spPr>
          <a:xfrm>
            <a:off x="7772504" y="3294228"/>
            <a:ext cx="1393032" cy="707886"/>
          </a:xfrm>
          <a:prstGeom prst="rect">
            <a:avLst/>
          </a:prstGeom>
        </p:spPr>
        <p:txBody>
          <a:bodyPr wrap="square">
            <a:spAutoFit/>
          </a:bodyPr>
          <a:lstStyle/>
          <a:p>
            <a:r>
              <a:rPr lang="en-US" sz="1000" dirty="0">
                <a:solidFill>
                  <a:srgbClr val="0070C0"/>
                </a:solidFill>
              </a:rPr>
              <a:t>Defects in a MoS2</a:t>
            </a:r>
          </a:p>
          <a:p>
            <a:r>
              <a:rPr lang="en-US" sz="1000" dirty="0">
                <a:solidFill>
                  <a:srgbClr val="0070C0"/>
                </a:solidFill>
              </a:rPr>
              <a:t> imaged with </a:t>
            </a:r>
          </a:p>
          <a:p>
            <a:r>
              <a:rPr lang="en-US" sz="1000" dirty="0">
                <a:solidFill>
                  <a:srgbClr val="0070C0"/>
                </a:solidFill>
              </a:rPr>
              <a:t>high-resolution STEM</a:t>
            </a:r>
          </a:p>
          <a:p>
            <a:r>
              <a:rPr lang="en-US" sz="1000" i="1" dirty="0">
                <a:solidFill>
                  <a:srgbClr val="0070C0"/>
                </a:solidFill>
              </a:rPr>
              <a:t>Spectra, </a:t>
            </a:r>
            <a:r>
              <a:rPr lang="en-US" sz="1000" i="1" dirty="0" err="1">
                <a:solidFill>
                  <a:srgbClr val="0070C0"/>
                </a:solidFill>
              </a:rPr>
              <a:t>ThermoFischer</a:t>
            </a:r>
            <a:endParaRPr lang="en-US" sz="1000" i="1" dirty="0">
              <a:solidFill>
                <a:srgbClr val="0070C0"/>
              </a:solidFill>
            </a:endParaRPr>
          </a:p>
        </p:txBody>
      </p:sp>
      <p:sp>
        <p:nvSpPr>
          <p:cNvPr id="37" name="Rectangle 36">
            <a:extLst>
              <a:ext uri="{FF2B5EF4-FFF2-40B4-BE49-F238E27FC236}">
                <a16:creationId xmlns:a16="http://schemas.microsoft.com/office/drawing/2014/main" id="{C8D808BA-87D3-F846-BFBA-A28B31AF0273}"/>
              </a:ext>
            </a:extLst>
          </p:cNvPr>
          <p:cNvSpPr/>
          <p:nvPr/>
        </p:nvSpPr>
        <p:spPr>
          <a:xfrm>
            <a:off x="7828573" y="1934874"/>
            <a:ext cx="1231517" cy="2026041"/>
          </a:xfrm>
          <a:prstGeom prst="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a:extLst>
              <a:ext uri="{FF2B5EF4-FFF2-40B4-BE49-F238E27FC236}">
                <a16:creationId xmlns:a16="http://schemas.microsoft.com/office/drawing/2014/main" id="{912D7F39-36C5-1D4D-8AB7-F97C4B89B901}"/>
              </a:ext>
            </a:extLst>
          </p:cNvPr>
          <p:cNvSpPr/>
          <p:nvPr/>
        </p:nvSpPr>
        <p:spPr>
          <a:xfrm>
            <a:off x="6398409" y="1431677"/>
            <a:ext cx="299394" cy="2979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B2F70F0F-D484-BE40-9419-DEFC34637740}"/>
              </a:ext>
            </a:extLst>
          </p:cNvPr>
          <p:cNvPicPr>
            <a:picLocks noChangeAspect="1"/>
          </p:cNvPicPr>
          <p:nvPr/>
        </p:nvPicPr>
        <p:blipFill>
          <a:blip r:embed="rId7"/>
          <a:stretch>
            <a:fillRect/>
          </a:stretch>
        </p:blipFill>
        <p:spPr>
          <a:xfrm>
            <a:off x="4044399" y="2187737"/>
            <a:ext cx="1529741" cy="1375122"/>
          </a:xfrm>
          <a:prstGeom prst="rect">
            <a:avLst/>
          </a:prstGeom>
        </p:spPr>
      </p:pic>
      <p:pic>
        <p:nvPicPr>
          <p:cNvPr id="45" name="Picture 44">
            <a:extLst>
              <a:ext uri="{FF2B5EF4-FFF2-40B4-BE49-F238E27FC236}">
                <a16:creationId xmlns:a16="http://schemas.microsoft.com/office/drawing/2014/main" id="{19EDACF0-2A9A-8945-993F-B885A28EAF85}"/>
              </a:ext>
            </a:extLst>
          </p:cNvPr>
          <p:cNvPicPr>
            <a:picLocks noChangeAspect="1"/>
          </p:cNvPicPr>
          <p:nvPr/>
        </p:nvPicPr>
        <p:blipFill>
          <a:blip r:embed="rId8"/>
          <a:stretch>
            <a:fillRect/>
          </a:stretch>
        </p:blipFill>
        <p:spPr>
          <a:xfrm>
            <a:off x="5696694" y="2496643"/>
            <a:ext cx="1867473" cy="953934"/>
          </a:xfrm>
          <a:prstGeom prst="rect">
            <a:avLst/>
          </a:prstGeom>
        </p:spPr>
      </p:pic>
      <p:sp>
        <p:nvSpPr>
          <p:cNvPr id="5" name="Rectangle 4">
            <a:extLst>
              <a:ext uri="{FF2B5EF4-FFF2-40B4-BE49-F238E27FC236}">
                <a16:creationId xmlns:a16="http://schemas.microsoft.com/office/drawing/2014/main" id="{83776333-E306-E447-B8F0-AC8A64D87B16}"/>
              </a:ext>
            </a:extLst>
          </p:cNvPr>
          <p:cNvSpPr/>
          <p:nvPr/>
        </p:nvSpPr>
        <p:spPr>
          <a:xfrm>
            <a:off x="5591831" y="1959532"/>
            <a:ext cx="2192267" cy="307777"/>
          </a:xfrm>
          <a:prstGeom prst="rect">
            <a:avLst/>
          </a:prstGeom>
        </p:spPr>
        <p:txBody>
          <a:bodyPr wrap="none">
            <a:spAutoFit/>
          </a:bodyPr>
          <a:lstStyle/>
          <a:p>
            <a:pPr algn="ctr"/>
            <a:r>
              <a:rPr lang="en-US" sz="1400" b="1" dirty="0">
                <a:solidFill>
                  <a:srgbClr val="122D4F"/>
                </a:solidFill>
                <a:latin typeface="Arial Narrow" panose="020B0606020202030204" pitchFamily="34" charset="0"/>
                <a:cs typeface="Arial" panose="020B0604020202020204" pitchFamily="34" charset="0"/>
              </a:rPr>
              <a:t>CIRCE, MISTRAL &amp; BOREAS</a:t>
            </a:r>
            <a:endParaRPr lang="es-ES" sz="1400" b="1" dirty="0">
              <a:solidFill>
                <a:srgbClr val="122D4F"/>
              </a:solidFill>
              <a:latin typeface="Arial Narrow" panose="020B0606020202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19C4B46-B6DE-0845-81AC-311446FBFBE4}"/>
              </a:ext>
            </a:extLst>
          </p:cNvPr>
          <p:cNvSpPr/>
          <p:nvPr/>
        </p:nvSpPr>
        <p:spPr>
          <a:xfrm>
            <a:off x="7902591" y="1950680"/>
            <a:ext cx="954108" cy="307777"/>
          </a:xfrm>
          <a:prstGeom prst="rect">
            <a:avLst/>
          </a:prstGeom>
        </p:spPr>
        <p:txBody>
          <a:bodyPr wrap="none">
            <a:spAutoFit/>
          </a:bodyPr>
          <a:lstStyle/>
          <a:p>
            <a:pPr algn="ctr"/>
            <a:r>
              <a:rPr lang="en-US" sz="1400" b="1" dirty="0">
                <a:solidFill>
                  <a:srgbClr val="122D4F"/>
                </a:solidFill>
                <a:latin typeface="Arial Narrow" panose="020B0606020202030204" pitchFamily="34" charset="0"/>
                <a:cs typeface="Arial" panose="020B0604020202020204" pitchFamily="34" charset="0"/>
              </a:rPr>
              <a:t>HR-(S)TEM</a:t>
            </a:r>
            <a:endParaRPr lang="es-ES" sz="1400" b="1" dirty="0">
              <a:solidFill>
                <a:srgbClr val="122D4F"/>
              </a:solidFill>
              <a:latin typeface="Arial Narrow" panose="020B0606020202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961020C-532E-5D42-BD89-3ED4670E67CD}"/>
              </a:ext>
            </a:extLst>
          </p:cNvPr>
          <p:cNvPicPr>
            <a:picLocks noChangeAspect="1"/>
          </p:cNvPicPr>
          <p:nvPr/>
        </p:nvPicPr>
        <p:blipFill>
          <a:blip r:embed="rId9"/>
          <a:stretch>
            <a:fillRect/>
          </a:stretch>
        </p:blipFill>
        <p:spPr>
          <a:xfrm>
            <a:off x="7750546" y="720905"/>
            <a:ext cx="1186883" cy="872131"/>
          </a:xfrm>
          <a:prstGeom prst="rect">
            <a:avLst/>
          </a:prstGeom>
        </p:spPr>
      </p:pic>
      <p:sp>
        <p:nvSpPr>
          <p:cNvPr id="47" name="TextBox 46">
            <a:extLst>
              <a:ext uri="{FF2B5EF4-FFF2-40B4-BE49-F238E27FC236}">
                <a16:creationId xmlns:a16="http://schemas.microsoft.com/office/drawing/2014/main" id="{BBAB5A5B-CB5B-924B-95DA-C0D34020A9B6}"/>
              </a:ext>
            </a:extLst>
          </p:cNvPr>
          <p:cNvSpPr txBox="1"/>
          <p:nvPr/>
        </p:nvSpPr>
        <p:spPr>
          <a:xfrm>
            <a:off x="7772504" y="1358026"/>
            <a:ext cx="424350" cy="210311"/>
          </a:xfrm>
          <a:prstGeom prst="rect">
            <a:avLst/>
          </a:prstGeom>
        </p:spPr>
        <p:txBody>
          <a:bodyPr vert="horz" wrap="square" lIns="68580" tIns="34290" rIns="68580" bIns="34290" rtlCol="0" anchor="t">
            <a:noAutofit/>
          </a:bodyPr>
          <a:lstStyle/>
          <a:p>
            <a:r>
              <a:rPr lang="en-US" sz="1000" dirty="0">
                <a:solidFill>
                  <a:srgbClr val="0070C0"/>
                </a:solidFill>
                <a:latin typeface="Arial" panose="020B0604020202020204" pitchFamily="34" charset="0"/>
                <a:cs typeface="Arial" panose="020B0604020202020204" pitchFamily="34" charset="0"/>
              </a:rPr>
              <a:t>STM</a:t>
            </a:r>
          </a:p>
        </p:txBody>
      </p:sp>
      <p:pic>
        <p:nvPicPr>
          <p:cNvPr id="10" name="Picture 9">
            <a:extLst>
              <a:ext uri="{FF2B5EF4-FFF2-40B4-BE49-F238E27FC236}">
                <a16:creationId xmlns:a16="http://schemas.microsoft.com/office/drawing/2014/main" id="{7BF37F12-FB2C-C24B-AF2D-1A491A59A7C8}"/>
              </a:ext>
            </a:extLst>
          </p:cNvPr>
          <p:cNvPicPr>
            <a:picLocks noChangeAspect="1"/>
          </p:cNvPicPr>
          <p:nvPr/>
        </p:nvPicPr>
        <p:blipFill rotWithShape="1">
          <a:blip r:embed="rId10"/>
          <a:srcRect t="18818" r="5412" b="2586"/>
          <a:stretch/>
        </p:blipFill>
        <p:spPr>
          <a:xfrm>
            <a:off x="5384269" y="747099"/>
            <a:ext cx="932341" cy="696231"/>
          </a:xfrm>
          <a:prstGeom prst="rect">
            <a:avLst/>
          </a:prstGeom>
        </p:spPr>
      </p:pic>
    </p:spTree>
    <p:extLst>
      <p:ext uri="{BB962C8B-B14F-4D97-AF65-F5344CB8AC3E}">
        <p14:creationId xmlns:p14="http://schemas.microsoft.com/office/powerpoint/2010/main" val="1470084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02392"/>
            <a:ext cx="7070271" cy="994172"/>
          </a:xfrm>
        </p:spPr>
        <p:txBody>
          <a:bodyPr/>
          <a:lstStyle/>
          <a:p>
            <a:r>
              <a:rPr lang="en-US"/>
              <a:t>ASTIP: Examples for Strategic Partnerships</a:t>
            </a:r>
            <a:br>
              <a:rPr lang="en-US"/>
            </a:br>
            <a:r>
              <a:rPr lang="en-US"/>
              <a:t>(in Pre-Proposal Stage)</a:t>
            </a:r>
          </a:p>
        </p:txBody>
      </p:sp>
      <p:sp>
        <p:nvSpPr>
          <p:cNvPr id="4" name="Marcador de fecha 3"/>
          <p:cNvSpPr>
            <a:spLocks noGrp="1"/>
          </p:cNvSpPr>
          <p:nvPr>
            <p:ph type="dt" sz="half" idx="10"/>
          </p:nvPr>
        </p:nvSpPr>
        <p:spPr/>
        <p:txBody>
          <a:bodyPr/>
          <a:lstStyle/>
          <a:p>
            <a:fld id="{F2651C96-19B1-40F4-9850-7FBA07D31737}" type="datetime1">
              <a:rPr lang="es-ES" smtClean="0"/>
              <a:t>30/6/21</a:t>
            </a:fld>
            <a:endParaRPr lang="es-ES"/>
          </a:p>
        </p:txBody>
      </p:sp>
      <p:sp>
        <p:nvSpPr>
          <p:cNvPr id="6" name="Marcador de número de diapositiva 5"/>
          <p:cNvSpPr>
            <a:spLocks noGrp="1"/>
          </p:cNvSpPr>
          <p:nvPr>
            <p:ph type="sldNum" sz="quarter" idx="12"/>
          </p:nvPr>
        </p:nvSpPr>
        <p:spPr/>
        <p:txBody>
          <a:bodyPr/>
          <a:lstStyle/>
          <a:p>
            <a:fld id="{59A3C1E9-1E17-4B2D-975E-2F80F7CB45F8}" type="slidenum">
              <a:rPr lang="es-ES" smtClean="0"/>
              <a:t>8</a:t>
            </a:fld>
            <a:endParaRPr lang="es-ES"/>
          </a:p>
        </p:txBody>
      </p:sp>
      <p:sp>
        <p:nvSpPr>
          <p:cNvPr id="13" name="Marcador de contenido 2">
            <a:extLst>
              <a:ext uri="{FF2B5EF4-FFF2-40B4-BE49-F238E27FC236}">
                <a16:creationId xmlns:a16="http://schemas.microsoft.com/office/drawing/2014/main" id="{FC3B8503-45F6-9942-A011-B1CC2E572AAF}"/>
              </a:ext>
            </a:extLst>
          </p:cNvPr>
          <p:cNvSpPr txBox="1">
            <a:spLocks/>
          </p:cNvSpPr>
          <p:nvPr/>
        </p:nvSpPr>
        <p:spPr>
          <a:xfrm>
            <a:off x="628650" y="699837"/>
            <a:ext cx="8446605" cy="3830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228850" algn="l"/>
              </a:tabLst>
            </a:pPr>
            <a:r>
              <a:rPr lang="en-US" sz="1400" dirty="0"/>
              <a:t>Large partnership with local institutions and opening to other national institutions to form a hub of 4 pillars, being ALBA II in the center. The other three pillars will be:</a:t>
            </a:r>
          </a:p>
          <a:p>
            <a:pPr lvl="1">
              <a:tabLst>
                <a:tab pos="2228850" algn="l"/>
              </a:tabLst>
            </a:pPr>
            <a:r>
              <a:rPr lang="en-US" sz="1400" dirty="0"/>
              <a:t>AMBIC (life sciences)</a:t>
            </a:r>
          </a:p>
          <a:p>
            <a:pPr lvl="1">
              <a:tabLst>
                <a:tab pos="2228850" algn="l"/>
              </a:tabLst>
            </a:pPr>
            <a:r>
              <a:rPr lang="en-US" sz="1400" dirty="0"/>
              <a:t>COMTEC (material sciences)</a:t>
            </a:r>
          </a:p>
          <a:p>
            <a:pPr lvl="1">
              <a:tabLst>
                <a:tab pos="2228850" algn="l"/>
              </a:tabLst>
            </a:pPr>
            <a:r>
              <a:rPr lang="en-US" sz="1400" dirty="0"/>
              <a:t>SYNDUSTRY (Innovation hub for industry)</a:t>
            </a:r>
          </a:p>
          <a:p>
            <a:pPr marL="0" indent="0">
              <a:buNone/>
              <a:tabLst>
                <a:tab pos="2228850" algn="l"/>
              </a:tabLst>
            </a:pPr>
            <a:r>
              <a:rPr lang="en-US" sz="1400" dirty="0"/>
              <a:t>The materials science center COMTEC could boost :</a:t>
            </a:r>
          </a:p>
          <a:p>
            <a:pPr lvl="1"/>
            <a:r>
              <a:rPr lang="en-US" sz="1400" dirty="0"/>
              <a:t>2D, spintronic and spin-</a:t>
            </a:r>
            <a:r>
              <a:rPr lang="en-US" sz="1400" dirty="0" err="1"/>
              <a:t>orbitronic</a:t>
            </a:r>
            <a:r>
              <a:rPr lang="en-US" sz="1400" dirty="0"/>
              <a:t> systems</a:t>
            </a:r>
          </a:p>
          <a:p>
            <a:pPr lvl="1"/>
            <a:r>
              <a:rPr lang="en-US" sz="1400" dirty="0"/>
              <a:t>Multifunctional materials</a:t>
            </a:r>
          </a:p>
          <a:p>
            <a:pPr lvl="1"/>
            <a:r>
              <a:rPr lang="en-US" sz="1400" dirty="0"/>
              <a:t>Quantum informatics</a:t>
            </a:r>
            <a:endParaRPr lang="en-ES" sz="1400" dirty="0"/>
          </a:p>
          <a:p>
            <a:pPr lvl="1"/>
            <a:r>
              <a:rPr lang="en-US" sz="1400" dirty="0"/>
              <a:t>Computational Materials Science</a:t>
            </a:r>
            <a:endParaRPr lang="en-ES" sz="1400" dirty="0"/>
          </a:p>
          <a:p>
            <a:pPr lvl="1"/>
            <a:r>
              <a:rPr lang="en-US" sz="1400" dirty="0"/>
              <a:t>Sample Preparation and Support Facility</a:t>
            </a:r>
            <a:endParaRPr lang="en-ES" sz="1400" dirty="0"/>
          </a:p>
          <a:p>
            <a:pPr>
              <a:tabLst>
                <a:tab pos="2228850" algn="l"/>
              </a:tabLst>
            </a:pPr>
            <a:r>
              <a:rPr lang="en-US" sz="1400" dirty="0"/>
              <a:t>COMTEC provides full service building on the strength and expertise of local groups and provides them the full network.</a:t>
            </a:r>
          </a:p>
          <a:p>
            <a:pPr>
              <a:tabLst>
                <a:tab pos="2228850" algn="l"/>
              </a:tabLst>
            </a:pPr>
            <a:r>
              <a:rPr lang="en-US" sz="1400" dirty="0"/>
              <a:t>ASTIP is in the preproposal stage</a:t>
            </a:r>
            <a:br>
              <a:rPr lang="en-US" sz="1400" dirty="0"/>
            </a:br>
            <a:endParaRPr lang="en-US" sz="1400" dirty="0"/>
          </a:p>
          <a:p>
            <a:pPr marL="342900" indent="-342900">
              <a:buFont typeface="+mj-lt"/>
              <a:buAutoNum type="arabicPeriod"/>
            </a:pPr>
            <a:endParaRPr lang="en-US" sz="1400" dirty="0"/>
          </a:p>
          <a:p>
            <a:pPr marL="342900" indent="-342900">
              <a:buFont typeface="+mj-lt"/>
              <a:buAutoNum type="arabicPeriod"/>
            </a:pPr>
            <a:endParaRPr lang="en-US" sz="1400"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p:txBody>
      </p:sp>
      <p:pic>
        <p:nvPicPr>
          <p:cNvPr id="3" name="Picture 2">
            <a:extLst>
              <a:ext uri="{FF2B5EF4-FFF2-40B4-BE49-F238E27FC236}">
                <a16:creationId xmlns:a16="http://schemas.microsoft.com/office/drawing/2014/main" id="{B92A8D26-D713-44B5-986A-6709C50D586F}"/>
              </a:ext>
            </a:extLst>
          </p:cNvPr>
          <p:cNvPicPr>
            <a:picLocks noChangeAspect="1"/>
          </p:cNvPicPr>
          <p:nvPr/>
        </p:nvPicPr>
        <p:blipFill>
          <a:blip r:embed="rId3"/>
          <a:stretch>
            <a:fillRect/>
          </a:stretch>
        </p:blipFill>
        <p:spPr>
          <a:xfrm>
            <a:off x="960012" y="4414159"/>
            <a:ext cx="7382709" cy="749610"/>
          </a:xfrm>
          <a:prstGeom prst="rect">
            <a:avLst/>
          </a:prstGeom>
        </p:spPr>
      </p:pic>
      <p:pic>
        <p:nvPicPr>
          <p:cNvPr id="7" name="Picture 6">
            <a:extLst>
              <a:ext uri="{FF2B5EF4-FFF2-40B4-BE49-F238E27FC236}">
                <a16:creationId xmlns:a16="http://schemas.microsoft.com/office/drawing/2014/main" id="{AA3CE984-24E8-A042-A93E-264B8F9D620F}"/>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5084956" y="1241527"/>
            <a:ext cx="3430393" cy="2271104"/>
          </a:xfrm>
          <a:prstGeom prst="rect">
            <a:avLst/>
          </a:prstGeom>
        </p:spPr>
      </p:pic>
    </p:spTree>
    <p:extLst>
      <p:ext uri="{BB962C8B-B14F-4D97-AF65-F5344CB8AC3E}">
        <p14:creationId xmlns:p14="http://schemas.microsoft.com/office/powerpoint/2010/main" val="263230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B3F1FC33-B229-974A-9708-FB208DDF9CC4}"/>
              </a:ext>
            </a:extLst>
          </p:cNvPr>
          <p:cNvSpPr txBox="1"/>
          <p:nvPr/>
        </p:nvSpPr>
        <p:spPr>
          <a:xfrm>
            <a:off x="145394" y="4111278"/>
            <a:ext cx="4369492" cy="975796"/>
          </a:xfrm>
          <a:prstGeom prst="rect">
            <a:avLst/>
          </a:prstGeom>
          <a:gradFill>
            <a:gsLst>
              <a:gs pos="3000">
                <a:srgbClr val="FF0000"/>
              </a:gs>
              <a:gs pos="43000">
                <a:schemeClr val="accent6"/>
              </a:gs>
              <a:gs pos="100000">
                <a:schemeClr val="bg1"/>
              </a:gs>
              <a:gs pos="100000">
                <a:schemeClr val="bg1"/>
              </a:gs>
            </a:gsLst>
            <a:lin ang="0" scaled="0"/>
          </a:gradFill>
        </p:spPr>
        <p:txBody>
          <a:bodyPr vert="horz" wrap="square" lIns="91440" tIns="45720" rIns="91440" bIns="45720" rtlCol="0" anchor="t">
            <a:noAutofit/>
          </a:bodyPr>
          <a:lstStyle/>
          <a:p>
            <a:endParaRPr lang="en-ES" sz="28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D959F33-BC1A-F041-AAE3-4C82DEE6FDF4}"/>
              </a:ext>
            </a:extLst>
          </p:cNvPr>
          <p:cNvSpPr txBox="1"/>
          <p:nvPr/>
        </p:nvSpPr>
        <p:spPr>
          <a:xfrm>
            <a:off x="145394" y="13787"/>
            <a:ext cx="4369492" cy="1685699"/>
          </a:xfrm>
          <a:prstGeom prst="rect">
            <a:avLst/>
          </a:prstGeom>
          <a:gradFill>
            <a:gsLst>
              <a:gs pos="3000">
                <a:schemeClr val="accent4"/>
              </a:gs>
              <a:gs pos="100000">
                <a:schemeClr val="bg1"/>
              </a:gs>
              <a:gs pos="100000">
                <a:schemeClr val="bg1"/>
              </a:gs>
            </a:gsLst>
            <a:lin ang="5400000" scaled="1"/>
          </a:gradFill>
        </p:spPr>
        <p:txBody>
          <a:bodyPr vert="horz" wrap="square" lIns="91440" tIns="45720" rIns="91440" bIns="45720" rtlCol="0" anchor="t">
            <a:noAutofit/>
          </a:bodyPr>
          <a:lstStyle/>
          <a:p>
            <a:endParaRPr lang="en-ES" sz="28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3B0287A-572F-7C48-8CD3-9367FB1120D7}"/>
              </a:ext>
            </a:extLst>
          </p:cNvPr>
          <p:cNvSpPr txBox="1"/>
          <p:nvPr/>
        </p:nvSpPr>
        <p:spPr>
          <a:xfrm>
            <a:off x="145394" y="1376140"/>
            <a:ext cx="4369492" cy="291186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wrap="square" lIns="91440" tIns="45720" rIns="91440" bIns="45720" rtlCol="0" anchor="b">
            <a:noAutofit/>
          </a:bodyPr>
          <a:lstStyle/>
          <a:p>
            <a:r>
              <a:rPr lang="en-ES" b="1" dirty="0">
                <a:latin typeface="Arial" panose="020B0604020202020204" pitchFamily="34" charset="0"/>
                <a:cs typeface="Arial" panose="020B0604020202020204" pitchFamily="34" charset="0"/>
              </a:rPr>
              <a:t>ALBA Core-Business</a:t>
            </a:r>
          </a:p>
        </p:txBody>
      </p:sp>
      <p:sp>
        <p:nvSpPr>
          <p:cNvPr id="2" name="Título 1"/>
          <p:cNvSpPr>
            <a:spLocks noGrp="1"/>
          </p:cNvSpPr>
          <p:nvPr>
            <p:ph type="title"/>
          </p:nvPr>
        </p:nvSpPr>
        <p:spPr>
          <a:xfrm>
            <a:off x="4589856" y="350442"/>
            <a:ext cx="4408879" cy="994172"/>
          </a:xfrm>
          <a:solidFill>
            <a:schemeClr val="bg1">
              <a:alpha val="23000"/>
            </a:schemeClr>
          </a:solidFill>
        </p:spPr>
        <p:txBody>
          <a:bodyPr>
            <a:noAutofit/>
          </a:bodyPr>
          <a:lstStyle/>
          <a:p>
            <a:pPr algn="l"/>
            <a:r>
              <a:rPr lang="en-US" sz="2600" dirty="0"/>
              <a:t> ALBA II</a:t>
            </a:r>
            <a:br>
              <a:rPr lang="en-US" sz="2400" dirty="0"/>
            </a:br>
            <a:r>
              <a:rPr lang="en-US" sz="2400" dirty="0"/>
              <a:t>a 4th Generation Source </a:t>
            </a:r>
            <a:br>
              <a:rPr lang="en-US" sz="2400" dirty="0"/>
            </a:br>
            <a:endParaRPr lang="en-US" sz="2400"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9</a:t>
            </a:fld>
            <a:endParaRPr lang="es-ES"/>
          </a:p>
        </p:txBody>
      </p:sp>
      <p:sp>
        <p:nvSpPr>
          <p:cNvPr id="26" name="TextBox 25">
            <a:extLst>
              <a:ext uri="{FF2B5EF4-FFF2-40B4-BE49-F238E27FC236}">
                <a16:creationId xmlns:a16="http://schemas.microsoft.com/office/drawing/2014/main" id="{E8802FFB-BC00-4146-A925-D7310A75F6BC}"/>
              </a:ext>
            </a:extLst>
          </p:cNvPr>
          <p:cNvSpPr txBox="1"/>
          <p:nvPr/>
        </p:nvSpPr>
        <p:spPr>
          <a:xfrm>
            <a:off x="976798" y="13787"/>
            <a:ext cx="914400" cy="914400"/>
          </a:xfrm>
          <a:prstGeom prst="rect">
            <a:avLst/>
          </a:prstGeom>
        </p:spPr>
        <p:txBody>
          <a:bodyPr vert="horz" wrap="none" lIns="91440" tIns="45720" rIns="91440" bIns="45720" rtlCol="0" anchor="t">
            <a:noAutofit/>
          </a:bodyPr>
          <a:lstStyle/>
          <a:p>
            <a:r>
              <a:rPr lang="en-US" sz="1400" b="1" dirty="0">
                <a:latin typeface="Arial" panose="020B0604020202020204" pitchFamily="34" charset="0"/>
                <a:cs typeface="Arial" panose="020B0604020202020204" pitchFamily="34" charset="0"/>
              </a:rPr>
              <a:t>Computational resources</a:t>
            </a:r>
            <a:endParaRPr lang="en-ES" sz="1400"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92C07DD-901A-754E-90B3-B353D2BE49B1}"/>
              </a:ext>
            </a:extLst>
          </p:cNvPr>
          <p:cNvSpPr txBox="1"/>
          <p:nvPr/>
        </p:nvSpPr>
        <p:spPr>
          <a:xfrm>
            <a:off x="4546726" y="1151765"/>
            <a:ext cx="4583103" cy="3670236"/>
          </a:xfrm>
          <a:prstGeom prst="rect">
            <a:avLst/>
          </a:prstGeom>
        </p:spPr>
        <p:txBody>
          <a:bodyPr vert="horz" wrap="square" lIns="91440" tIns="45720" rIns="91440" bIns="45720" rtlCol="0" anchor="t">
            <a:spAutoFit/>
          </a:bodyPr>
          <a:lstStyle/>
          <a:p>
            <a:pPr lvl="1">
              <a:spcBef>
                <a:spcPts val="600"/>
              </a:spcBef>
              <a:spcAft>
                <a:spcPts val="1200"/>
              </a:spcAft>
            </a:pPr>
            <a:r>
              <a:rPr lang="en-US" sz="1600" b="1" dirty="0">
                <a:latin typeface="Arial" panose="020B0604020202020204" pitchFamily="34" charset="0"/>
                <a:cs typeface="Arial" panose="020B0604020202020204" pitchFamily="34" charset="0"/>
              </a:rPr>
              <a:t>ALBA II will provide complete characterization solutions for the 2 branding areas (2D/QMs, Information Technology) by combining:</a:t>
            </a:r>
          </a:p>
          <a:p>
            <a:pPr marL="171450" indent="-171450">
              <a:spcAft>
                <a:spcPts val="300"/>
              </a:spcAft>
              <a:buFont typeface="Wingdings" pitchFamily="2" charset="2"/>
              <a:buChar char="q"/>
            </a:pPr>
            <a:r>
              <a:rPr lang="en-US" sz="1200" dirty="0">
                <a:solidFill>
                  <a:srgbClr val="002060"/>
                </a:solidFill>
                <a:latin typeface="Arial" panose="020B0604020202020204" pitchFamily="34" charset="0"/>
                <a:cs typeface="Arial" panose="020B0604020202020204" pitchFamily="34" charset="0"/>
              </a:rPr>
              <a:t>Enhanced spectroscopic and imaging tools allowing multi-modal approaches.</a:t>
            </a:r>
          </a:p>
          <a:p>
            <a:pPr marL="171450" indent="-171450">
              <a:spcAft>
                <a:spcPts val="300"/>
              </a:spcAft>
              <a:buFont typeface="Wingdings" pitchFamily="2" charset="2"/>
              <a:buChar char="q"/>
            </a:pPr>
            <a:r>
              <a:rPr lang="en-US" sz="1200" dirty="0">
                <a:solidFill>
                  <a:srgbClr val="002060"/>
                </a:solidFill>
                <a:latin typeface="Arial" panose="020B0604020202020204" pitchFamily="34" charset="0"/>
                <a:cs typeface="Arial" panose="020B0604020202020204" pitchFamily="34" charset="0"/>
              </a:rPr>
              <a:t>Optimized high-throughput instrumentation.</a:t>
            </a:r>
          </a:p>
          <a:p>
            <a:pPr marL="171450" indent="-171450">
              <a:spcAft>
                <a:spcPts val="300"/>
              </a:spcAft>
              <a:buFont typeface="Wingdings" pitchFamily="2" charset="2"/>
              <a:buChar char="q"/>
            </a:pPr>
            <a:r>
              <a:rPr lang="en-US" sz="1200" dirty="0">
                <a:solidFill>
                  <a:srgbClr val="002060"/>
                </a:solidFill>
                <a:latin typeface="Arial" panose="020B0604020202020204" pitchFamily="34" charset="0"/>
                <a:cs typeface="Arial" panose="020B0604020202020204" pitchFamily="34" charset="0"/>
              </a:rPr>
              <a:t>Data handling facilities consistent with big data (including theory, simulation and data analytics for branding areas).</a:t>
            </a:r>
          </a:p>
          <a:p>
            <a:pPr marL="171450" indent="-171450">
              <a:spcAft>
                <a:spcPts val="300"/>
              </a:spcAft>
              <a:buFont typeface="Wingdings" pitchFamily="2" charset="2"/>
              <a:buChar char="q"/>
            </a:pPr>
            <a:r>
              <a:rPr lang="en-US" sz="1200" dirty="0">
                <a:solidFill>
                  <a:srgbClr val="002060"/>
                </a:solidFill>
                <a:latin typeface="Arial" panose="020B0604020202020204" pitchFamily="34" charset="0"/>
                <a:cs typeface="Arial" panose="020B0604020202020204" pitchFamily="34" charset="0"/>
              </a:rPr>
              <a:t>Development and implementation of new methodologies.</a:t>
            </a:r>
          </a:p>
          <a:p>
            <a:pPr marL="171450" indent="-171450">
              <a:spcAft>
                <a:spcPts val="300"/>
              </a:spcAft>
              <a:buFont typeface="Wingdings" pitchFamily="2" charset="2"/>
              <a:buChar char="q"/>
            </a:pPr>
            <a:r>
              <a:rPr lang="en-US" sz="1200" dirty="0">
                <a:solidFill>
                  <a:srgbClr val="002060"/>
                </a:solidFill>
                <a:latin typeface="Arial" panose="020B0604020202020204" pitchFamily="34" charset="0"/>
                <a:cs typeface="Arial" panose="020B0604020202020204" pitchFamily="34" charset="0"/>
              </a:rPr>
              <a:t>ALBA II will form strategic partnerships** and will be embedded into research supporting infrastructure which provides all non X-ray support to the users (example of the ASTIP proposal). **</a:t>
            </a:r>
            <a:r>
              <a:rPr lang="en-US" sz="1200" i="1" dirty="0">
                <a:solidFill>
                  <a:srgbClr val="002060"/>
                </a:solidFill>
                <a:latin typeface="Arial" panose="020B0604020202020204" pitchFamily="34" charset="0"/>
                <a:cs typeface="Arial" panose="020B0604020202020204" pitchFamily="34" charset="0"/>
              </a:rPr>
              <a:t>ALBA II will still provide all current services to all (Spanish) other users.</a:t>
            </a:r>
            <a:endParaRPr lang="en-US" sz="1600" b="1" i="1" dirty="0">
              <a:latin typeface="Arial" panose="020B0604020202020204" pitchFamily="34" charset="0"/>
              <a:cs typeface="Arial" panose="020B0604020202020204" pitchFamily="34" charset="0"/>
            </a:endParaRPr>
          </a:p>
          <a:p>
            <a:pPr marL="457200" indent="-457200">
              <a:spcAft>
                <a:spcPts val="300"/>
              </a:spcAft>
              <a:buFont typeface="+mj-lt"/>
              <a:buAutoNum type="arabicPeriod"/>
            </a:pPr>
            <a:endParaRPr lang="en-US" sz="1400"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3C37FA-FCAA-7444-B395-862786B68A01}"/>
              </a:ext>
            </a:extLst>
          </p:cNvPr>
          <p:cNvSpPr/>
          <p:nvPr/>
        </p:nvSpPr>
        <p:spPr>
          <a:xfrm>
            <a:off x="1286144" y="737679"/>
            <a:ext cx="1028765" cy="461665"/>
          </a:xfrm>
          <a:prstGeom prst="rect">
            <a:avLst/>
          </a:prstGeom>
          <a:gradFill>
            <a:gsLst>
              <a:gs pos="3000">
                <a:srgbClr val="7030A0"/>
              </a:gs>
              <a:gs pos="100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200" dirty="0" err="1"/>
              <a:t>Holo</a:t>
            </a:r>
            <a:r>
              <a:rPr lang="en-US" sz="1200" dirty="0"/>
              <a:t>/CDI-</a:t>
            </a:r>
          </a:p>
          <a:p>
            <a:pPr algn="ctr"/>
            <a:r>
              <a:rPr lang="en-US" sz="1200" dirty="0"/>
              <a:t>ptychography</a:t>
            </a:r>
          </a:p>
        </p:txBody>
      </p:sp>
      <p:sp>
        <p:nvSpPr>
          <p:cNvPr id="32" name="Rectangle 31">
            <a:extLst>
              <a:ext uri="{FF2B5EF4-FFF2-40B4-BE49-F238E27FC236}">
                <a16:creationId xmlns:a16="http://schemas.microsoft.com/office/drawing/2014/main" id="{7F4800BC-2AC5-5041-85C1-50DBB1432AA0}"/>
              </a:ext>
            </a:extLst>
          </p:cNvPr>
          <p:cNvSpPr/>
          <p:nvPr/>
        </p:nvSpPr>
        <p:spPr>
          <a:xfrm>
            <a:off x="269562" y="152172"/>
            <a:ext cx="546130" cy="348547"/>
          </a:xfrm>
          <a:prstGeom prst="rect">
            <a:avLst/>
          </a:prstGeom>
          <a:gradFill>
            <a:gsLst>
              <a:gs pos="7000">
                <a:srgbClr val="FF0000"/>
              </a:gs>
              <a:gs pos="100000">
                <a:schemeClr val="accent4">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t>Ab-initio</a:t>
            </a:r>
          </a:p>
        </p:txBody>
      </p:sp>
      <p:sp>
        <p:nvSpPr>
          <p:cNvPr id="33" name="Rectangle 32">
            <a:extLst>
              <a:ext uri="{FF2B5EF4-FFF2-40B4-BE49-F238E27FC236}">
                <a16:creationId xmlns:a16="http://schemas.microsoft.com/office/drawing/2014/main" id="{4DC3AF8F-F68F-E94C-832E-07F6388064F9}"/>
              </a:ext>
            </a:extLst>
          </p:cNvPr>
          <p:cNvSpPr/>
          <p:nvPr/>
        </p:nvSpPr>
        <p:spPr>
          <a:xfrm>
            <a:off x="1108430" y="262724"/>
            <a:ext cx="782768" cy="276999"/>
          </a:xfrm>
          <a:prstGeom prst="rect">
            <a:avLst/>
          </a:prstGeom>
          <a:gradFill>
            <a:gsLst>
              <a:gs pos="3000">
                <a:srgbClr val="7030A0"/>
              </a:gs>
              <a:gs pos="100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200" dirty="0" err="1"/>
              <a:t>Multiplet</a:t>
            </a:r>
            <a:endParaRPr lang="en-US" sz="1200" dirty="0"/>
          </a:p>
        </p:txBody>
      </p:sp>
      <p:sp>
        <p:nvSpPr>
          <p:cNvPr id="35" name="Rectangle 34">
            <a:extLst>
              <a:ext uri="{FF2B5EF4-FFF2-40B4-BE49-F238E27FC236}">
                <a16:creationId xmlns:a16="http://schemas.microsoft.com/office/drawing/2014/main" id="{CBB9FA9D-20A6-DE48-AD87-2CD3CF532FB3}"/>
              </a:ext>
            </a:extLst>
          </p:cNvPr>
          <p:cNvSpPr/>
          <p:nvPr/>
        </p:nvSpPr>
        <p:spPr>
          <a:xfrm>
            <a:off x="2161057" y="795841"/>
            <a:ext cx="1787072" cy="461665"/>
          </a:xfrm>
          <a:prstGeom prst="rect">
            <a:avLst/>
          </a:prstGeom>
          <a:gradFill>
            <a:gsLst>
              <a:gs pos="7000">
                <a:srgbClr val="FF0000"/>
              </a:gs>
              <a:gs pos="100000">
                <a:schemeClr val="accent4">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200" dirty="0" err="1"/>
              <a:t>Micromagnetics</a:t>
            </a:r>
            <a:endParaRPr lang="en-US" sz="1200" dirty="0"/>
          </a:p>
          <a:p>
            <a:pPr algn="ctr"/>
            <a:r>
              <a:rPr lang="en-US" sz="1200" dirty="0"/>
              <a:t>Multi-scale modelling</a:t>
            </a:r>
          </a:p>
        </p:txBody>
      </p:sp>
      <p:sp>
        <p:nvSpPr>
          <p:cNvPr id="36" name="Rectangle 35">
            <a:extLst>
              <a:ext uri="{FF2B5EF4-FFF2-40B4-BE49-F238E27FC236}">
                <a16:creationId xmlns:a16="http://schemas.microsoft.com/office/drawing/2014/main" id="{E43263FB-AF21-564C-ABCD-F620B76D22FE}"/>
              </a:ext>
            </a:extLst>
          </p:cNvPr>
          <p:cNvSpPr/>
          <p:nvPr/>
        </p:nvSpPr>
        <p:spPr>
          <a:xfrm>
            <a:off x="241709" y="564881"/>
            <a:ext cx="1147966" cy="461665"/>
          </a:xfrm>
          <a:prstGeom prst="rect">
            <a:avLst/>
          </a:prstGeom>
          <a:gradFill>
            <a:gsLst>
              <a:gs pos="3000">
                <a:srgbClr val="7030A0"/>
              </a:gs>
              <a:gs pos="100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200" dirty="0"/>
              <a:t>magnetic</a:t>
            </a:r>
          </a:p>
          <a:p>
            <a:pPr algn="ctr"/>
            <a:r>
              <a:rPr lang="en-US" sz="1200" dirty="0"/>
              <a:t>tomography</a:t>
            </a:r>
          </a:p>
        </p:txBody>
      </p:sp>
      <p:sp>
        <p:nvSpPr>
          <p:cNvPr id="37" name="Rectangle 36">
            <a:extLst>
              <a:ext uri="{FF2B5EF4-FFF2-40B4-BE49-F238E27FC236}">
                <a16:creationId xmlns:a16="http://schemas.microsoft.com/office/drawing/2014/main" id="{74F41A42-0A00-FF48-B503-0A000351BF94}"/>
              </a:ext>
            </a:extLst>
          </p:cNvPr>
          <p:cNvSpPr/>
          <p:nvPr/>
        </p:nvSpPr>
        <p:spPr>
          <a:xfrm>
            <a:off x="424308" y="1113359"/>
            <a:ext cx="782768" cy="276999"/>
          </a:xfrm>
          <a:prstGeom prst="rect">
            <a:avLst/>
          </a:prstGeom>
          <a:gradFill>
            <a:gsLst>
              <a:gs pos="3000">
                <a:srgbClr val="7030A0"/>
              </a:gs>
              <a:gs pos="100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200" dirty="0"/>
              <a:t>XPCS</a:t>
            </a:r>
          </a:p>
        </p:txBody>
      </p:sp>
      <p:sp>
        <p:nvSpPr>
          <p:cNvPr id="38" name="Rectangle 37">
            <a:extLst>
              <a:ext uri="{FF2B5EF4-FFF2-40B4-BE49-F238E27FC236}">
                <a16:creationId xmlns:a16="http://schemas.microsoft.com/office/drawing/2014/main" id="{8EA17D52-A1DD-A348-B05F-75F7F158C247}"/>
              </a:ext>
            </a:extLst>
          </p:cNvPr>
          <p:cNvSpPr/>
          <p:nvPr/>
        </p:nvSpPr>
        <p:spPr>
          <a:xfrm>
            <a:off x="1927632" y="470987"/>
            <a:ext cx="1187313" cy="276999"/>
          </a:xfrm>
          <a:prstGeom prst="rect">
            <a:avLst/>
          </a:prstGeom>
          <a:gradFill>
            <a:gsLst>
              <a:gs pos="7000">
                <a:srgbClr val="FF0000"/>
              </a:gs>
              <a:gs pos="100000">
                <a:schemeClr val="accent4">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200" dirty="0"/>
              <a:t>Data analytics</a:t>
            </a:r>
          </a:p>
        </p:txBody>
      </p:sp>
      <p:sp>
        <p:nvSpPr>
          <p:cNvPr id="52" name="TextBox 51">
            <a:extLst>
              <a:ext uri="{FF2B5EF4-FFF2-40B4-BE49-F238E27FC236}">
                <a16:creationId xmlns:a16="http://schemas.microsoft.com/office/drawing/2014/main" id="{0D766CEA-962B-D941-A77D-0A4AE1F69AD4}"/>
              </a:ext>
            </a:extLst>
          </p:cNvPr>
          <p:cNvSpPr txBox="1"/>
          <p:nvPr/>
        </p:nvSpPr>
        <p:spPr>
          <a:xfrm>
            <a:off x="4936749" y="3321311"/>
            <a:ext cx="1400175" cy="424908"/>
          </a:xfrm>
          <a:prstGeom prst="rect">
            <a:avLst/>
          </a:prstGeom>
        </p:spPr>
        <p:txBody>
          <a:bodyPr vert="horz" wrap="none" lIns="91440" tIns="45720" rIns="91440" bIns="45720" rtlCol="0" anchor="t">
            <a:noAutofit/>
          </a:bodyPr>
          <a:lstStyle/>
          <a:p>
            <a:endParaRPr lang="en-US" sz="1000"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8218A88B-A4BF-BC48-A518-CFDEEB9FEE28}"/>
              </a:ext>
            </a:extLst>
          </p:cNvPr>
          <p:cNvSpPr txBox="1"/>
          <p:nvPr/>
        </p:nvSpPr>
        <p:spPr>
          <a:xfrm>
            <a:off x="8467805" y="4338069"/>
            <a:ext cx="0" cy="0"/>
          </a:xfrm>
          <a:prstGeom prst="rect">
            <a:avLst/>
          </a:prstGeom>
        </p:spPr>
        <p:txBody>
          <a:bodyPr vert="horz" wrap="none" lIns="91440" tIns="45720" rIns="91440" bIns="45720" rtlCol="0" anchor="t">
            <a:noAutofit/>
          </a:bodyPr>
          <a:lstStyle/>
          <a:p>
            <a:endParaRPr lang="es-ES" sz="2800" dirty="0">
              <a:latin typeface="Arial" panose="020B0604020202020204" pitchFamily="34" charset="0"/>
              <a:cs typeface="Arial" panose="020B0604020202020204" pitchFamily="34" charset="0"/>
            </a:endParaRPr>
          </a:p>
        </p:txBody>
      </p:sp>
      <p:sp>
        <p:nvSpPr>
          <p:cNvPr id="65" name="Marcador de contenido 2">
            <a:extLst>
              <a:ext uri="{FF2B5EF4-FFF2-40B4-BE49-F238E27FC236}">
                <a16:creationId xmlns:a16="http://schemas.microsoft.com/office/drawing/2014/main" id="{E7CF6AB5-36D8-D242-9AAA-26E02B5AE31A}"/>
              </a:ext>
            </a:extLst>
          </p:cNvPr>
          <p:cNvSpPr txBox="1">
            <a:spLocks/>
          </p:cNvSpPr>
          <p:nvPr/>
        </p:nvSpPr>
        <p:spPr>
          <a:xfrm>
            <a:off x="973091" y="4203619"/>
            <a:ext cx="2669806" cy="2845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1400" b="1" dirty="0" err="1"/>
              <a:t>Materials&amp;Surf</a:t>
            </a:r>
            <a:r>
              <a:rPr lang="en-US" sz="1400" b="1" dirty="0"/>
              <a:t> Science Lab </a:t>
            </a:r>
            <a:r>
              <a:rPr lang="en-US" sz="1400" dirty="0">
                <a:sym typeface="Wingdings" pitchFamily="2" charset="2"/>
              </a:rPr>
              <a:t>	</a:t>
            </a:r>
            <a:endParaRPr lang="en-US" sz="1400" dirty="0"/>
          </a:p>
          <a:p>
            <a:pPr lvl="1">
              <a:lnSpc>
                <a:spcPct val="140000"/>
              </a:lnSpc>
              <a:spcBef>
                <a:spcPts val="400"/>
              </a:spcBef>
            </a:pPr>
            <a:endParaRPr lang="en-US" sz="1400" dirty="0"/>
          </a:p>
          <a:p>
            <a:pPr marL="0" indent="0">
              <a:lnSpc>
                <a:spcPct val="140000"/>
              </a:lnSpc>
              <a:spcBef>
                <a:spcPts val="400"/>
              </a:spcBef>
              <a:buFont typeface="Arial" panose="020B0604020202020204" pitchFamily="34" charset="0"/>
              <a:buNone/>
            </a:pPr>
            <a:endParaRPr lang="en-US" sz="1400" dirty="0"/>
          </a:p>
        </p:txBody>
      </p:sp>
      <p:pic>
        <p:nvPicPr>
          <p:cNvPr id="69" name="Picture 4" descr="IM-MISTRAL_Endstation">
            <a:extLst>
              <a:ext uri="{FF2B5EF4-FFF2-40B4-BE49-F238E27FC236}">
                <a16:creationId xmlns:a16="http://schemas.microsoft.com/office/drawing/2014/main" id="{FB63C622-95D3-B144-896A-DFAF3D160C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458"/>
          <a:stretch/>
        </p:blipFill>
        <p:spPr bwMode="auto">
          <a:xfrm>
            <a:off x="2672445" y="3114438"/>
            <a:ext cx="1676862" cy="881141"/>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C0EAD203-BCED-3F4F-8EF4-36264FE600FA}"/>
              </a:ext>
            </a:extLst>
          </p:cNvPr>
          <p:cNvSpPr txBox="1"/>
          <p:nvPr/>
        </p:nvSpPr>
        <p:spPr>
          <a:xfrm>
            <a:off x="2747261" y="2885952"/>
            <a:ext cx="1400175" cy="424908"/>
          </a:xfrm>
          <a:prstGeom prst="rect">
            <a:avLst/>
          </a:prstGeom>
        </p:spPr>
        <p:txBody>
          <a:bodyPr vert="horz" wrap="none" lIns="91440" tIns="45720" rIns="91440" bIns="45720" rtlCol="0" anchor="t">
            <a:noAutofit/>
          </a:bodyPr>
          <a:lstStyle/>
          <a:p>
            <a:r>
              <a:rPr lang="en-US" sz="1200" b="1" dirty="0">
                <a:latin typeface="Arial" panose="020B0604020202020204" pitchFamily="34" charset="0"/>
                <a:cs typeface="Arial" panose="020B0604020202020204" pitchFamily="34" charset="0"/>
              </a:rPr>
              <a:t>MISTRAL TXM–(MAG)</a:t>
            </a:r>
          </a:p>
        </p:txBody>
      </p:sp>
      <p:sp>
        <p:nvSpPr>
          <p:cNvPr id="71" name="TextBox 70">
            <a:extLst>
              <a:ext uri="{FF2B5EF4-FFF2-40B4-BE49-F238E27FC236}">
                <a16:creationId xmlns:a16="http://schemas.microsoft.com/office/drawing/2014/main" id="{5B13038B-3299-AA4A-91BA-782947D36844}"/>
              </a:ext>
            </a:extLst>
          </p:cNvPr>
          <p:cNvSpPr txBox="1"/>
          <p:nvPr/>
        </p:nvSpPr>
        <p:spPr>
          <a:xfrm>
            <a:off x="8698791" y="3545149"/>
            <a:ext cx="1763735" cy="424908"/>
          </a:xfrm>
          <a:prstGeom prst="rect">
            <a:avLst/>
          </a:prstGeom>
        </p:spPr>
        <p:txBody>
          <a:bodyPr vert="horz" wrap="none" lIns="91440" tIns="45720" rIns="91440" bIns="45720" rtlCol="0" anchor="t">
            <a:noAutofit/>
          </a:bodyPr>
          <a:lstStyle/>
          <a:p>
            <a:endParaRPr lang="en-US" sz="1200" dirty="0">
              <a:latin typeface="Arial" panose="020B060402020202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8B9719D8-BC1D-0849-9552-17D706619430}"/>
              </a:ext>
            </a:extLst>
          </p:cNvPr>
          <p:cNvGrpSpPr/>
          <p:nvPr/>
        </p:nvGrpSpPr>
        <p:grpSpPr>
          <a:xfrm>
            <a:off x="752845" y="1452756"/>
            <a:ext cx="3152479" cy="1625520"/>
            <a:chOff x="5456355" y="1151075"/>
            <a:chExt cx="3152479" cy="1625520"/>
          </a:xfrm>
        </p:grpSpPr>
        <p:sp>
          <p:nvSpPr>
            <p:cNvPr id="73" name="TextBox 72">
              <a:extLst>
                <a:ext uri="{FF2B5EF4-FFF2-40B4-BE49-F238E27FC236}">
                  <a16:creationId xmlns:a16="http://schemas.microsoft.com/office/drawing/2014/main" id="{93847AD7-4C9F-5844-ADFE-E76FB68F2B61}"/>
                </a:ext>
              </a:extLst>
            </p:cNvPr>
            <p:cNvSpPr txBox="1"/>
            <p:nvPr/>
          </p:nvSpPr>
          <p:spPr>
            <a:xfrm>
              <a:off x="7670592" y="1151075"/>
              <a:ext cx="938242" cy="424908"/>
            </a:xfrm>
            <a:prstGeom prst="rect">
              <a:avLst/>
            </a:prstGeom>
          </p:spPr>
          <p:txBody>
            <a:bodyPr vert="horz" wrap="none" lIns="91440" tIns="45720" rIns="91440" bIns="45720" rtlCol="0" anchor="t">
              <a:noAutofit/>
            </a:bodyPr>
            <a:lstStyle/>
            <a:p>
              <a:endParaRPr lang="en-US" sz="1200" b="1"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729962B-5F4B-F848-9BFD-4684A4678AEE}"/>
                </a:ext>
              </a:extLst>
            </p:cNvPr>
            <p:cNvSpPr txBox="1"/>
            <p:nvPr/>
          </p:nvSpPr>
          <p:spPr>
            <a:xfrm>
              <a:off x="5456355" y="2351687"/>
              <a:ext cx="1400175" cy="424908"/>
            </a:xfrm>
            <a:prstGeom prst="rect">
              <a:avLst/>
            </a:prstGeom>
          </p:spPr>
          <p:txBody>
            <a:bodyPr vert="horz" wrap="none" lIns="91440" tIns="45720" rIns="91440" bIns="45720" rtlCol="0" anchor="t">
              <a:noAutofit/>
            </a:bodyPr>
            <a:lstStyle/>
            <a:p>
              <a:endParaRPr lang="en-US" sz="1200" dirty="0">
                <a:latin typeface="Arial" panose="020B0604020202020204" pitchFamily="34" charset="0"/>
                <a:cs typeface="Arial" panose="020B0604020202020204" pitchFamily="34" charset="0"/>
              </a:endParaRPr>
            </a:p>
          </p:txBody>
        </p:sp>
      </p:grpSp>
      <p:sp>
        <p:nvSpPr>
          <p:cNvPr id="77" name="Rectangle 76">
            <a:extLst>
              <a:ext uri="{FF2B5EF4-FFF2-40B4-BE49-F238E27FC236}">
                <a16:creationId xmlns:a16="http://schemas.microsoft.com/office/drawing/2014/main" id="{F4E96A46-F71C-C547-86B1-E9F8D76BE85F}"/>
              </a:ext>
            </a:extLst>
          </p:cNvPr>
          <p:cNvSpPr/>
          <p:nvPr/>
        </p:nvSpPr>
        <p:spPr>
          <a:xfrm>
            <a:off x="3518310" y="4018283"/>
            <a:ext cx="995824" cy="307777"/>
          </a:xfrm>
          <a:prstGeom prst="rect">
            <a:avLst/>
          </a:prstGeom>
        </p:spPr>
        <p:txBody>
          <a:bodyPr wrap="square">
            <a:spAutoFit/>
          </a:bodyPr>
          <a:lstStyle/>
          <a:p>
            <a:r>
              <a:rPr lang="en-US" sz="1400" b="1" dirty="0"/>
              <a:t>HR-(S)TEM</a:t>
            </a:r>
          </a:p>
        </p:txBody>
      </p:sp>
      <p:sp>
        <p:nvSpPr>
          <p:cNvPr id="78" name="TextBox 77">
            <a:extLst>
              <a:ext uri="{FF2B5EF4-FFF2-40B4-BE49-F238E27FC236}">
                <a16:creationId xmlns:a16="http://schemas.microsoft.com/office/drawing/2014/main" id="{FFB90553-F307-6749-9319-0D50176FA716}"/>
              </a:ext>
            </a:extLst>
          </p:cNvPr>
          <p:cNvSpPr txBox="1"/>
          <p:nvPr/>
        </p:nvSpPr>
        <p:spPr>
          <a:xfrm>
            <a:off x="4283901" y="3670126"/>
            <a:ext cx="0" cy="0"/>
          </a:xfrm>
          <a:prstGeom prst="rect">
            <a:avLst/>
          </a:prstGeom>
        </p:spPr>
        <p:txBody>
          <a:bodyPr vert="horz" wrap="none" lIns="91440" tIns="45720" rIns="91440" bIns="45720" rtlCol="0" anchor="t">
            <a:noAutofit/>
          </a:bodyPr>
          <a:lstStyle/>
          <a:p>
            <a:endParaRPr lang="es-ES" sz="2800" dirty="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25B68121-9470-6844-B7DF-313E06620D63}"/>
              </a:ext>
            </a:extLst>
          </p:cNvPr>
          <p:cNvSpPr txBox="1"/>
          <p:nvPr/>
        </p:nvSpPr>
        <p:spPr>
          <a:xfrm>
            <a:off x="1470688" y="2561975"/>
            <a:ext cx="1132834" cy="424908"/>
          </a:xfrm>
          <a:prstGeom prst="rect">
            <a:avLst/>
          </a:prstGeom>
        </p:spPr>
        <p:txBody>
          <a:bodyPr vert="horz" wrap="none" lIns="91440" tIns="45720" rIns="91440" bIns="45720" rtlCol="0" anchor="t">
            <a:noAutofit/>
          </a:bodyPr>
          <a:lstStyle/>
          <a:p>
            <a:r>
              <a:rPr lang="en-US" sz="1200" b="1" dirty="0">
                <a:latin typeface="Arial" panose="020B0604020202020204" pitchFamily="34" charset="0"/>
                <a:cs typeface="Arial" panose="020B0604020202020204" pitchFamily="34" charset="0"/>
              </a:rPr>
              <a:t>BOREAS-SCATT</a:t>
            </a:r>
          </a:p>
        </p:txBody>
      </p:sp>
      <p:pic>
        <p:nvPicPr>
          <p:cNvPr id="80" name="Picture 79">
            <a:extLst>
              <a:ext uri="{FF2B5EF4-FFF2-40B4-BE49-F238E27FC236}">
                <a16:creationId xmlns:a16="http://schemas.microsoft.com/office/drawing/2014/main" id="{C1D55DC9-415B-4E42-810D-909213684B9A}"/>
              </a:ext>
            </a:extLst>
          </p:cNvPr>
          <p:cNvPicPr>
            <a:picLocks noChangeAspect="1"/>
          </p:cNvPicPr>
          <p:nvPr/>
        </p:nvPicPr>
        <p:blipFill rotWithShape="1">
          <a:blip r:embed="rId4"/>
          <a:srcRect t="17251" r="9145"/>
          <a:stretch/>
        </p:blipFill>
        <p:spPr>
          <a:xfrm>
            <a:off x="156277" y="2804065"/>
            <a:ext cx="1367237" cy="1133441"/>
          </a:xfrm>
          <a:prstGeom prst="rect">
            <a:avLst/>
          </a:prstGeom>
        </p:spPr>
      </p:pic>
      <p:pic>
        <p:nvPicPr>
          <p:cNvPr id="82" name="Picture 81">
            <a:extLst>
              <a:ext uri="{FF2B5EF4-FFF2-40B4-BE49-F238E27FC236}">
                <a16:creationId xmlns:a16="http://schemas.microsoft.com/office/drawing/2014/main" id="{3F123289-546F-474E-BB95-FE164E43AC4B}"/>
              </a:ext>
            </a:extLst>
          </p:cNvPr>
          <p:cNvPicPr/>
          <p:nvPr/>
        </p:nvPicPr>
        <p:blipFill rotWithShape="1">
          <a:blip r:embed="rId5" cstate="print">
            <a:extLst>
              <a:ext uri="{28A0092B-C50C-407E-A947-70E740481C1C}">
                <a14:useLocalDpi xmlns:a14="http://schemas.microsoft.com/office/drawing/2010/main" val="0"/>
              </a:ext>
            </a:extLst>
          </a:blip>
          <a:srcRect l="8756" r="26662"/>
          <a:stretch/>
        </p:blipFill>
        <p:spPr bwMode="auto">
          <a:xfrm>
            <a:off x="1626261" y="2801465"/>
            <a:ext cx="995034" cy="116225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4" name="TextBox 83">
            <a:extLst>
              <a:ext uri="{FF2B5EF4-FFF2-40B4-BE49-F238E27FC236}">
                <a16:creationId xmlns:a16="http://schemas.microsoft.com/office/drawing/2014/main" id="{355BACB1-DD99-EF43-BE33-7EF2E40C2183}"/>
              </a:ext>
            </a:extLst>
          </p:cNvPr>
          <p:cNvSpPr txBox="1"/>
          <p:nvPr/>
        </p:nvSpPr>
        <p:spPr>
          <a:xfrm>
            <a:off x="227475" y="2567639"/>
            <a:ext cx="1181059" cy="241992"/>
          </a:xfrm>
          <a:prstGeom prst="rect">
            <a:avLst/>
          </a:prstGeom>
        </p:spPr>
        <p:txBody>
          <a:bodyPr vert="horz" wrap="none" lIns="91440" tIns="45720" rIns="91440" bIns="45720" rtlCol="0" anchor="t">
            <a:noAutofit/>
          </a:bodyPr>
          <a:lstStyle/>
          <a:p>
            <a:r>
              <a:rPr lang="en-US" sz="1200" b="1" dirty="0">
                <a:latin typeface="Arial" panose="020B0604020202020204" pitchFamily="34" charset="0"/>
                <a:cs typeface="Arial" panose="020B0604020202020204" pitchFamily="34" charset="0"/>
              </a:rPr>
              <a:t>CIRCE-PEEM</a:t>
            </a:r>
          </a:p>
        </p:txBody>
      </p:sp>
      <p:sp>
        <p:nvSpPr>
          <p:cNvPr id="7" name="Rectangle 6">
            <a:extLst>
              <a:ext uri="{FF2B5EF4-FFF2-40B4-BE49-F238E27FC236}">
                <a16:creationId xmlns:a16="http://schemas.microsoft.com/office/drawing/2014/main" id="{B49C39E6-6350-2444-B363-513428F76AD8}"/>
              </a:ext>
            </a:extLst>
          </p:cNvPr>
          <p:cNvSpPr/>
          <p:nvPr/>
        </p:nvSpPr>
        <p:spPr>
          <a:xfrm>
            <a:off x="2904634" y="1325787"/>
            <a:ext cx="1333420" cy="276999"/>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BOREAS-XMCD</a:t>
            </a:r>
          </a:p>
        </p:txBody>
      </p:sp>
      <p:sp>
        <p:nvSpPr>
          <p:cNvPr id="85" name="Rectangle 84">
            <a:extLst>
              <a:ext uri="{FF2B5EF4-FFF2-40B4-BE49-F238E27FC236}">
                <a16:creationId xmlns:a16="http://schemas.microsoft.com/office/drawing/2014/main" id="{E1D7095B-EEA8-3045-AB74-48DA1BA8A4BD}"/>
              </a:ext>
            </a:extLst>
          </p:cNvPr>
          <p:cNvSpPr/>
          <p:nvPr/>
        </p:nvSpPr>
        <p:spPr>
          <a:xfrm>
            <a:off x="349338" y="1364459"/>
            <a:ext cx="1333420" cy="276999"/>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LOREA-ARPES</a:t>
            </a:r>
          </a:p>
        </p:txBody>
      </p:sp>
      <p:sp>
        <p:nvSpPr>
          <p:cNvPr id="23" name="AutoShape 2">
            <a:extLst>
              <a:ext uri="{FF2B5EF4-FFF2-40B4-BE49-F238E27FC236}">
                <a16:creationId xmlns:a16="http://schemas.microsoft.com/office/drawing/2014/main" id="{DF73BFB8-BE07-E449-8C15-1E997E516DD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6" name="Picture 85">
            <a:extLst>
              <a:ext uri="{FF2B5EF4-FFF2-40B4-BE49-F238E27FC236}">
                <a16:creationId xmlns:a16="http://schemas.microsoft.com/office/drawing/2014/main" id="{A35D91CC-728F-804D-872D-0EC0CF363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480" y="4412965"/>
            <a:ext cx="1129399" cy="635287"/>
          </a:xfrm>
          <a:prstGeom prst="rect">
            <a:avLst/>
          </a:prstGeom>
        </p:spPr>
      </p:pic>
      <p:pic>
        <p:nvPicPr>
          <p:cNvPr id="88" name="Picture 87">
            <a:extLst>
              <a:ext uri="{FF2B5EF4-FFF2-40B4-BE49-F238E27FC236}">
                <a16:creationId xmlns:a16="http://schemas.microsoft.com/office/drawing/2014/main" id="{9613DBF2-059D-BD46-B118-306D0FE16E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0140" y="4419154"/>
            <a:ext cx="1129399" cy="635287"/>
          </a:xfrm>
          <a:prstGeom prst="rect">
            <a:avLst/>
          </a:prstGeom>
        </p:spPr>
      </p:pic>
      <p:pic>
        <p:nvPicPr>
          <p:cNvPr id="3076" name="Picture 4" descr="WITec apyron GloveBox">
            <a:extLst>
              <a:ext uri="{FF2B5EF4-FFF2-40B4-BE49-F238E27FC236}">
                <a16:creationId xmlns:a16="http://schemas.microsoft.com/office/drawing/2014/main" id="{2CECEF1F-907A-AF4F-9C5C-99BE8781842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956" t="1900" r="40638" b="9158"/>
          <a:stretch/>
        </p:blipFill>
        <p:spPr bwMode="auto">
          <a:xfrm>
            <a:off x="213217" y="4296724"/>
            <a:ext cx="665062" cy="757717"/>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7D1EE73A-0463-674F-BDEA-907A5327464D}"/>
              </a:ext>
            </a:extLst>
          </p:cNvPr>
          <p:cNvSpPr/>
          <p:nvPr/>
        </p:nvSpPr>
        <p:spPr>
          <a:xfrm>
            <a:off x="127573" y="4198757"/>
            <a:ext cx="274434" cy="369332"/>
          </a:xfrm>
          <a:prstGeom prst="rect">
            <a:avLst/>
          </a:prstGeom>
        </p:spPr>
        <p:txBody>
          <a:bodyPr wrap="none">
            <a:spAutoFit/>
          </a:bodyPr>
          <a:lstStyle/>
          <a:p>
            <a:r>
              <a:rPr lang="en-ES" dirty="0">
                <a:latin typeface="Arial" panose="020B0604020202020204" pitchFamily="34" charset="0"/>
                <a:cs typeface="Arial" panose="020B0604020202020204" pitchFamily="34" charset="0"/>
              </a:rPr>
              <a:t>*</a:t>
            </a:r>
            <a:endParaRPr lang="en-US" dirty="0"/>
          </a:p>
        </p:txBody>
      </p:sp>
      <p:pic>
        <p:nvPicPr>
          <p:cNvPr id="91" name="Picture 90">
            <a:extLst>
              <a:ext uri="{FF2B5EF4-FFF2-40B4-BE49-F238E27FC236}">
                <a16:creationId xmlns:a16="http://schemas.microsoft.com/office/drawing/2014/main" id="{45690C92-089B-BA46-80B5-B03A937C8395}"/>
              </a:ext>
            </a:extLst>
          </p:cNvPr>
          <p:cNvPicPr>
            <a:picLocks noChangeAspect="1"/>
          </p:cNvPicPr>
          <p:nvPr/>
        </p:nvPicPr>
        <p:blipFill rotWithShape="1">
          <a:blip r:embed="rId9">
            <a:extLst>
              <a:ext uri="{28A0092B-C50C-407E-A947-70E740481C1C}">
                <a14:useLocalDpi xmlns:a14="http://schemas.microsoft.com/office/drawing/2010/main" val="0"/>
              </a:ext>
            </a:extLst>
          </a:blip>
          <a:srcRect b="18313"/>
          <a:stretch/>
        </p:blipFill>
        <p:spPr>
          <a:xfrm>
            <a:off x="3087986" y="1579912"/>
            <a:ext cx="1122100" cy="1330754"/>
          </a:xfrm>
          <a:prstGeom prst="rect">
            <a:avLst/>
          </a:prstGeom>
        </p:spPr>
      </p:pic>
      <p:sp>
        <p:nvSpPr>
          <p:cNvPr id="93" name="AutoShape 8" descr="Spectra Ultra TEM">
            <a:extLst>
              <a:ext uri="{FF2B5EF4-FFF2-40B4-BE49-F238E27FC236}">
                <a16:creationId xmlns:a16="http://schemas.microsoft.com/office/drawing/2014/main" id="{2B32B3CF-F2B7-8742-89E2-845D7A9EEB81}"/>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4" name="Picture 93">
            <a:extLst>
              <a:ext uri="{FF2B5EF4-FFF2-40B4-BE49-F238E27FC236}">
                <a16:creationId xmlns:a16="http://schemas.microsoft.com/office/drawing/2014/main" id="{6D060A51-A2B1-6942-AAA8-92CC8A30F7DF}"/>
              </a:ext>
            </a:extLst>
          </p:cNvPr>
          <p:cNvPicPr>
            <a:picLocks noChangeAspect="1"/>
          </p:cNvPicPr>
          <p:nvPr/>
        </p:nvPicPr>
        <p:blipFill>
          <a:blip r:embed="rId10"/>
          <a:stretch>
            <a:fillRect/>
          </a:stretch>
        </p:blipFill>
        <p:spPr>
          <a:xfrm>
            <a:off x="3813349" y="4294901"/>
            <a:ext cx="463066" cy="773807"/>
          </a:xfrm>
          <a:prstGeom prst="rect">
            <a:avLst/>
          </a:prstGeom>
        </p:spPr>
      </p:pic>
      <p:pic>
        <p:nvPicPr>
          <p:cNvPr id="95" name="Picture 94">
            <a:extLst>
              <a:ext uri="{FF2B5EF4-FFF2-40B4-BE49-F238E27FC236}">
                <a16:creationId xmlns:a16="http://schemas.microsoft.com/office/drawing/2014/main" id="{90BE8BDA-211C-1548-B026-A888FD8AF91B}"/>
              </a:ext>
            </a:extLst>
          </p:cNvPr>
          <p:cNvPicPr>
            <a:picLocks noChangeAspect="1"/>
          </p:cNvPicPr>
          <p:nvPr/>
        </p:nvPicPr>
        <p:blipFill>
          <a:blip r:embed="rId11"/>
          <a:stretch>
            <a:fillRect/>
          </a:stretch>
        </p:blipFill>
        <p:spPr>
          <a:xfrm>
            <a:off x="201102" y="1610815"/>
            <a:ext cx="1410535" cy="994172"/>
          </a:xfrm>
          <a:prstGeom prst="rect">
            <a:avLst/>
          </a:prstGeom>
        </p:spPr>
      </p:pic>
      <p:sp>
        <p:nvSpPr>
          <p:cNvPr id="5" name="TextBox 4">
            <a:extLst>
              <a:ext uri="{FF2B5EF4-FFF2-40B4-BE49-F238E27FC236}">
                <a16:creationId xmlns:a16="http://schemas.microsoft.com/office/drawing/2014/main" id="{F73BC39F-8812-D947-8ADB-8C0BAFAD1FC0}"/>
              </a:ext>
            </a:extLst>
          </p:cNvPr>
          <p:cNvSpPr txBox="1"/>
          <p:nvPr/>
        </p:nvSpPr>
        <p:spPr>
          <a:xfrm>
            <a:off x="147484" y="4696192"/>
            <a:ext cx="790735" cy="262778"/>
          </a:xfrm>
          <a:prstGeom prst="rect">
            <a:avLst/>
          </a:prstGeom>
          <a:solidFill>
            <a:schemeClr val="bg1">
              <a:alpha val="46000"/>
            </a:schemeClr>
          </a:solidFill>
        </p:spPr>
        <p:txBody>
          <a:bodyPr vert="horz" wrap="square" lIns="91440" tIns="45720" rIns="91440" bIns="45720" rtlCol="0" anchor="t">
            <a:noAutofit/>
          </a:bodyPr>
          <a:lstStyle/>
          <a:p>
            <a:r>
              <a:rPr lang="en-ES" sz="1100" dirty="0">
                <a:latin typeface="Arial" panose="020B0604020202020204" pitchFamily="34" charset="0"/>
                <a:cs typeface="Arial" panose="020B0604020202020204" pitchFamily="34" charset="0"/>
              </a:rPr>
              <a:t>not yet </a:t>
            </a:r>
          </a:p>
          <a:p>
            <a:r>
              <a:rPr lang="en-ES" sz="1100" dirty="0">
                <a:latin typeface="Arial" panose="020B0604020202020204" pitchFamily="34" charset="0"/>
                <a:cs typeface="Arial" panose="020B0604020202020204" pitchFamily="34" charset="0"/>
              </a:rPr>
              <a:t>approved</a:t>
            </a:r>
          </a:p>
        </p:txBody>
      </p:sp>
      <p:pic>
        <p:nvPicPr>
          <p:cNvPr id="4" name="Picture 3">
            <a:extLst>
              <a:ext uri="{FF2B5EF4-FFF2-40B4-BE49-F238E27FC236}">
                <a16:creationId xmlns:a16="http://schemas.microsoft.com/office/drawing/2014/main" id="{96A88978-F3C0-EC49-8881-DD3ECB2ECA73}"/>
              </a:ext>
            </a:extLst>
          </p:cNvPr>
          <p:cNvPicPr>
            <a:picLocks noChangeAspect="1"/>
          </p:cNvPicPr>
          <p:nvPr/>
        </p:nvPicPr>
        <p:blipFill rotWithShape="1">
          <a:blip r:embed="rId12">
            <a:extLst>
              <a:ext uri="{28A0092B-C50C-407E-A947-70E740481C1C}">
                <a14:useLocalDpi xmlns:a14="http://schemas.microsoft.com/office/drawing/2010/main" val="0"/>
              </a:ext>
            </a:extLst>
          </a:blip>
          <a:srcRect l="11187" t="20276" r="14730" b="19651"/>
          <a:stretch/>
        </p:blipFill>
        <p:spPr>
          <a:xfrm>
            <a:off x="1740587" y="1405774"/>
            <a:ext cx="824865" cy="1189111"/>
          </a:xfrm>
          <a:prstGeom prst="rect">
            <a:avLst/>
          </a:prstGeom>
        </p:spPr>
      </p:pic>
    </p:spTree>
    <p:extLst>
      <p:ext uri="{BB962C8B-B14F-4D97-AF65-F5344CB8AC3E}">
        <p14:creationId xmlns:p14="http://schemas.microsoft.com/office/powerpoint/2010/main" val="334248087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defRPr sz="28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20046</TotalTime>
  <Words>1720</Words>
  <Application>Microsoft Macintosh PowerPoint</Application>
  <PresentationFormat>On-screen Show (16:9)</PresentationFormat>
  <Paragraphs>312</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Abel</vt:lpstr>
      <vt:lpstr>Arial</vt:lpstr>
      <vt:lpstr>Arial Black</vt:lpstr>
      <vt:lpstr>Arial Narrow</vt:lpstr>
      <vt:lpstr>Calibri</vt:lpstr>
      <vt:lpstr>Wingdings</vt:lpstr>
      <vt:lpstr>Tema de Office</vt:lpstr>
      <vt:lpstr>Sustainable Information Technology at ALBA II: New Opportunities</vt:lpstr>
      <vt:lpstr>Existing tools E&amp;MS at ALBA</vt:lpstr>
      <vt:lpstr>Branding: Information Technology &amp; Quantum Materials</vt:lpstr>
      <vt:lpstr>Correlation between (soon-to-come) program tools</vt:lpstr>
      <vt:lpstr>The Roles/Flows of all Tools</vt:lpstr>
      <vt:lpstr>PowerPoint Presentation</vt:lpstr>
      <vt:lpstr>Our Goal at a Glance</vt:lpstr>
      <vt:lpstr>ASTIP: Examples for Strategic Partnerships (in Pre-Proposal Stage)</vt:lpstr>
      <vt:lpstr> ALBA II a 4th Generation Source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Lucas Wainer</dc:creator>
  <cp:lastModifiedBy>Manuel Valvidares</cp:lastModifiedBy>
  <cp:revision>280</cp:revision>
  <cp:lastPrinted>2021-05-13T08:55:33Z</cp:lastPrinted>
  <dcterms:created xsi:type="dcterms:W3CDTF">2015-04-21T23:16:41Z</dcterms:created>
  <dcterms:modified xsi:type="dcterms:W3CDTF">2021-06-30T10:37:35Z</dcterms:modified>
</cp:coreProperties>
</file>