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Scientific field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6B-4C2D-9611-1FB87E3EC4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46B-4C2D-9611-1FB87E3EC4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46B-4C2D-9611-1FB87E3EC4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46B-4C2D-9611-1FB87E3EC4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46B-4C2D-9611-1FB87E3EC48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46B-4C2D-9611-1FB87E3EC4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Hoja1!$A$2:$A$7</c:f>
              <c:strCache>
                <c:ptCount val="6"/>
                <c:pt idx="0">
                  <c:v>Material Science, structure</c:v>
                </c:pt>
                <c:pt idx="1">
                  <c:v>Hard Condensed Matter, electronic and magnetic properties</c:v>
                </c:pt>
                <c:pt idx="2">
                  <c:v>Chemistry</c:v>
                </c:pt>
                <c:pt idx="3">
                  <c:v>Biology and Macromolecular crystallography</c:v>
                </c:pt>
                <c:pt idx="4">
                  <c:v>Soft Condensed Matter and biomaterials</c:v>
                </c:pt>
                <c:pt idx="5">
                  <c:v>Environment and cultural heritage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33</c:v>
                </c:pt>
                <c:pt idx="1">
                  <c:v>22</c:v>
                </c:pt>
                <c:pt idx="2">
                  <c:v>22</c:v>
                </c:pt>
                <c:pt idx="3">
                  <c:v>15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7A-4AA7-9B80-392709515A2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59934830033593"/>
          <c:y val="0.11925238237063115"/>
          <c:w val="0.36240065169966407"/>
          <c:h val="0.8571609025832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6FED1-CA12-4ED4-B6D6-DF5E6E227BD7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32E3A-B7C8-4BCC-AD90-DE22133763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4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F7BC-C764-4AFD-AA91-A2AE0915DF49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54FA-D6C8-4B68-BF03-D75FA9DF8591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5B1E-0CF6-4D7D-9B14-CDB8B3D297B4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DA20-A686-4BA8-ABFC-CBF14FE19AAE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7DA7-D1BA-4299-9B46-168CF1FF7EE9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9AFE-2A0F-4402-92A2-462ACD570B7F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8B70-6FDF-4DF8-ACD5-D6058B0C53B5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3A0-C459-4284-BD18-0658DC4A2761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C2A5-B3B7-409C-9873-E6E4BA14DC39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C6E-633C-46D7-87AD-1806375C8765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02D6-FF74-4BEE-929F-032C1F0243F1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4E01C8-6FB6-438A-9C3C-83AB2640A316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ALBA II Day June 30,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Users Perspectives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Gloria </a:t>
            </a:r>
            <a:r>
              <a:rPr lang="en-GB" dirty="0" err="1" smtClean="0"/>
              <a:t>Subías</a:t>
            </a:r>
            <a:r>
              <a:rPr lang="en-GB" dirty="0" smtClean="0"/>
              <a:t> </a:t>
            </a:r>
          </a:p>
          <a:p>
            <a:r>
              <a:rPr lang="en-GB" dirty="0" smtClean="0"/>
              <a:t>AUSE </a:t>
            </a:r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ALBA II Day June 30,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98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Evolution &amp; Status of Spanish Users</a:t>
            </a:r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ALBA II Day June 30, 2021</a:t>
            </a:r>
            <a:endParaRPr lang="en-GB" dirty="0"/>
          </a:p>
        </p:txBody>
      </p:sp>
      <p:sp>
        <p:nvSpPr>
          <p:cNvPr id="5" name="CuadroTexto 4"/>
          <p:cNvSpPr txBox="1"/>
          <p:nvPr/>
        </p:nvSpPr>
        <p:spPr>
          <a:xfrm>
            <a:off x="3450397" y="765226"/>
            <a:ext cx="406470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</a:p>
          <a:p>
            <a:pPr algn="ctr"/>
            <a:r>
              <a:rPr lang="en-GB" b="1" dirty="0" smtClean="0">
                <a:solidFill>
                  <a:srgbClr val="0070C0"/>
                </a:solidFill>
              </a:rPr>
              <a:t>243</a:t>
            </a:r>
            <a:r>
              <a:rPr lang="en-GB" dirty="0" smtClean="0"/>
              <a:t> registered </a:t>
            </a:r>
            <a:r>
              <a:rPr lang="en-GB" dirty="0"/>
              <a:t>S</a:t>
            </a:r>
            <a:r>
              <a:rPr lang="en-GB" dirty="0" smtClean="0"/>
              <a:t>panish home institutions</a:t>
            </a:r>
            <a:endParaRPr lang="en-GB" dirty="0"/>
          </a:p>
        </p:txBody>
      </p:sp>
      <p:cxnSp>
        <p:nvCxnSpPr>
          <p:cNvPr id="7" name="Conector recto de flecha 6"/>
          <p:cNvCxnSpPr>
            <a:stCxn id="5" idx="3"/>
            <a:endCxn id="8" idx="1"/>
          </p:cNvCxnSpPr>
          <p:nvPr/>
        </p:nvCxnSpPr>
        <p:spPr>
          <a:xfrm>
            <a:off x="7515099" y="1103780"/>
            <a:ext cx="24381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7758917" y="765226"/>
            <a:ext cx="406002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pPr algn="ctr"/>
            <a:r>
              <a:rPr lang="en-GB" b="1" dirty="0" smtClean="0">
                <a:solidFill>
                  <a:srgbClr val="0070C0"/>
                </a:solidFill>
              </a:rPr>
              <a:t>671</a:t>
            </a:r>
            <a:r>
              <a:rPr lang="en-GB" dirty="0" smtClean="0"/>
              <a:t> registered </a:t>
            </a:r>
            <a:r>
              <a:rPr lang="en-GB" dirty="0"/>
              <a:t>S</a:t>
            </a:r>
            <a:r>
              <a:rPr lang="en-GB" dirty="0" smtClean="0"/>
              <a:t>panish home institutions</a:t>
            </a:r>
            <a:endParaRPr lang="en-GB" dirty="0"/>
          </a:p>
        </p:txBody>
      </p:sp>
      <p:grpSp>
        <p:nvGrpSpPr>
          <p:cNvPr id="3" name="Grupo 2"/>
          <p:cNvGrpSpPr/>
          <p:nvPr/>
        </p:nvGrpSpPr>
        <p:grpSpPr>
          <a:xfrm>
            <a:off x="4740927" y="1554657"/>
            <a:ext cx="6478132" cy="1053085"/>
            <a:chOff x="4740927" y="1596222"/>
            <a:chExt cx="6478132" cy="1053085"/>
          </a:xfrm>
        </p:grpSpPr>
        <p:sp>
          <p:nvSpPr>
            <p:cNvPr id="10" name="TextBox 2"/>
            <p:cNvSpPr txBox="1"/>
            <p:nvPr/>
          </p:nvSpPr>
          <p:spPr>
            <a:xfrm flipH="1">
              <a:off x="6034471" y="1596222"/>
              <a:ext cx="3165751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Users come from all over Spain</a:t>
              </a:r>
            </a:p>
          </p:txBody>
        </p:sp>
        <p:sp>
          <p:nvSpPr>
            <p:cNvPr id="12" name="TextBox 14"/>
            <p:cNvSpPr txBox="1"/>
            <p:nvPr/>
          </p:nvSpPr>
          <p:spPr>
            <a:xfrm>
              <a:off x="4740927" y="2002976"/>
              <a:ext cx="2537554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ALBA database: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/>
                <a:t>~ </a:t>
              </a:r>
              <a:r>
                <a:rPr lang="en-GB" dirty="0" smtClean="0"/>
                <a:t>30</a:t>
              </a:r>
              <a:r>
                <a:rPr lang="en-GB" dirty="0" smtClean="0"/>
                <a:t>00 </a:t>
              </a:r>
              <a:r>
                <a:rPr lang="en-GB" dirty="0" smtClean="0"/>
                <a:t>National Users</a:t>
              </a:r>
            </a:p>
          </p:txBody>
        </p:sp>
        <p:sp>
          <p:nvSpPr>
            <p:cNvPr id="11" name="TextBox 14"/>
            <p:cNvSpPr txBox="1"/>
            <p:nvPr/>
          </p:nvSpPr>
          <p:spPr>
            <a:xfrm>
              <a:off x="8052166" y="2002976"/>
              <a:ext cx="3166893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AUSE database (www.ause.es):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 smtClean="0"/>
                <a:t>~ 700 Registered Users</a:t>
              </a:r>
            </a:p>
          </p:txBody>
        </p:sp>
      </p:grpSp>
      <p:sp>
        <p:nvSpPr>
          <p:cNvPr id="6" name="Rectángulo 5"/>
          <p:cNvSpPr/>
          <p:nvPr/>
        </p:nvSpPr>
        <p:spPr>
          <a:xfrm>
            <a:off x="5371827" y="5492204"/>
            <a:ext cx="469711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National user contribution is stable around 60</a:t>
            </a:r>
            <a:r>
              <a:rPr lang="en-US" dirty="0" smtClean="0"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US" dirty="0">
                <a:cs typeface="Arial" panose="020B0604020202020204" pitchFamily="34" charset="0"/>
              </a:rPr>
              <a:t>b</a:t>
            </a:r>
            <a:r>
              <a:rPr lang="en-US" dirty="0" smtClean="0">
                <a:cs typeface="Arial" panose="020B0604020202020204" pitchFamily="34" charset="0"/>
              </a:rPr>
              <a:t>ut differences between beam lines </a:t>
            </a:r>
            <a:endParaRPr lang="es-ES" dirty="0"/>
          </a:p>
        </p:txBody>
      </p:sp>
      <p:grpSp>
        <p:nvGrpSpPr>
          <p:cNvPr id="16" name="Grupo 15"/>
          <p:cNvGrpSpPr/>
          <p:nvPr/>
        </p:nvGrpSpPr>
        <p:grpSpPr>
          <a:xfrm>
            <a:off x="4570951" y="2720789"/>
            <a:ext cx="6648108" cy="2812039"/>
            <a:chOff x="4570951" y="2720789"/>
            <a:chExt cx="6648108" cy="2812039"/>
          </a:xfrm>
        </p:grpSpPr>
        <p:sp>
          <p:nvSpPr>
            <p:cNvPr id="13" name="CuadroTexto 12"/>
            <p:cNvSpPr txBox="1"/>
            <p:nvPr/>
          </p:nvSpPr>
          <p:spPr>
            <a:xfrm>
              <a:off x="5256319" y="2720789"/>
              <a:ext cx="496963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ALBA users cover a wide variety of scientific fields</a:t>
              </a:r>
              <a:endParaRPr lang="en-GB" dirty="0"/>
            </a:p>
          </p:txBody>
        </p:sp>
        <p:graphicFrame>
          <p:nvGraphicFramePr>
            <p:cNvPr id="15" name="Gráfico 14"/>
            <p:cNvGraphicFramePr/>
            <p:nvPr>
              <p:extLst>
                <p:ext uri="{D42A27DB-BD31-4B8C-83A1-F6EECF244321}">
                  <p14:modId xmlns:p14="http://schemas.microsoft.com/office/powerpoint/2010/main" val="2320998360"/>
                </p:ext>
              </p:extLst>
            </p:nvPr>
          </p:nvGraphicFramePr>
          <p:xfrm>
            <a:off x="4570951" y="3090121"/>
            <a:ext cx="6648108" cy="244270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2600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83008" cy="4601183"/>
          </a:xfrm>
        </p:spPr>
        <p:txBody>
          <a:bodyPr/>
          <a:lstStyle/>
          <a:p>
            <a:pPr algn="ctr"/>
            <a:r>
              <a:rPr lang="en-GB" dirty="0" smtClean="0"/>
              <a:t>Present, New &amp; Complementary techniques</a:t>
            </a:r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ALBA II Day June 30, 2021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3449256" y="770466"/>
            <a:ext cx="8593392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New instruments &amp; Upgrade of Present instruments: </a:t>
            </a:r>
          </a:p>
          <a:p>
            <a:endParaRPr lang="en-GB" sz="1200" b="1" dirty="0" smtClean="0"/>
          </a:p>
          <a:p>
            <a:r>
              <a:rPr lang="en-GB" dirty="0" smtClean="0"/>
              <a:t>    - Strategic fields </a:t>
            </a:r>
            <a:r>
              <a:rPr lang="en-GB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</a:t>
            </a:r>
            <a:r>
              <a:rPr lang="en-GB" dirty="0" smtClean="0">
                <a:sym typeface="Symbol" panose="05050102010706020507" pitchFamily="18" charset="2"/>
              </a:rPr>
              <a:t> Service as m</a:t>
            </a:r>
            <a:r>
              <a:rPr lang="en-GB" dirty="0" smtClean="0"/>
              <a:t>any different user’s communities as possible</a:t>
            </a:r>
          </a:p>
          <a:p>
            <a:endParaRPr lang="en-GB" sz="1200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- New Time-resolved/Multi length scales capabilities </a:t>
            </a:r>
            <a:r>
              <a:rPr lang="en-GB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</a:t>
            </a:r>
            <a:r>
              <a:rPr lang="en-GB" sz="12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Versatile</a:t>
            </a:r>
            <a:r>
              <a:rPr lang="en-GB" dirty="0" smtClean="0"/>
              <a:t> Sample’s environment</a:t>
            </a:r>
          </a:p>
          <a:p>
            <a:r>
              <a:rPr lang="en-GB" dirty="0" smtClean="0"/>
              <a:t>      (in operando conditions, applied B, strain or  extreme T-P, easy-transfer preparation</a:t>
            </a:r>
          </a:p>
          <a:p>
            <a:r>
              <a:rPr lang="en-GB" dirty="0" smtClean="0"/>
              <a:t>       chambers…)</a:t>
            </a:r>
          </a:p>
          <a:p>
            <a:endParaRPr lang="en-GB" dirty="0" smtClean="0"/>
          </a:p>
          <a:p>
            <a:r>
              <a:rPr lang="en-GB" dirty="0" smtClean="0"/>
              <a:t>    - </a:t>
            </a:r>
            <a:r>
              <a:rPr lang="en-GB" dirty="0" smtClean="0">
                <a:sym typeface="Symbol" panose="05050102010706020507" pitchFamily="18" charset="2"/>
              </a:rPr>
              <a:t>Keep balance Spanish/Non-Spanish users</a:t>
            </a:r>
          </a:p>
          <a:p>
            <a:endParaRPr lang="en-GB" sz="1200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- Keep/update present techniques supported by user’s communities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54400" y="3865726"/>
            <a:ext cx="8588248" cy="22159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Incorporation of complementary techniques:</a:t>
            </a:r>
          </a:p>
          <a:p>
            <a:r>
              <a:rPr lang="en-GB" b="1" dirty="0" smtClean="0">
                <a:sym typeface="Symbol" panose="05050102010706020507" pitchFamily="18" charset="2"/>
              </a:rPr>
              <a:t>     </a:t>
            </a:r>
            <a:r>
              <a:rPr lang="en-GB" dirty="0" smtClean="0">
                <a:sym typeface="Symbol" panose="05050102010706020507" pitchFamily="18" charset="2"/>
              </a:rPr>
              <a:t>- Advanced microscope platform </a:t>
            </a:r>
            <a:r>
              <a:rPr lang="en-GB" dirty="0" smtClean="0">
                <a:sym typeface="Wingdings" panose="05000000000000000000" pitchFamily="2" charset="2"/>
              </a:rPr>
              <a:t>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</a:p>
          <a:p>
            <a:r>
              <a:rPr lang="en-GB" dirty="0" smtClean="0">
                <a:sym typeface="Symbol" panose="05050102010706020507" pitchFamily="18" charset="2"/>
              </a:rPr>
              <a:t>     - Ultrafast-Dynamics: High Harmonic generation sources </a:t>
            </a:r>
            <a:r>
              <a:rPr lang="en-GB" i="1" dirty="0" smtClean="0">
                <a:sym typeface="Symbol" panose="05050102010706020507" pitchFamily="18" charset="2"/>
              </a:rPr>
              <a:t>vs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 err="1" smtClean="0">
                <a:sym typeface="Symbol" panose="05050102010706020507" pitchFamily="18" charset="2"/>
              </a:rPr>
              <a:t>PetaW</a:t>
            </a:r>
            <a:r>
              <a:rPr lang="en-GB" dirty="0" smtClean="0">
                <a:sym typeface="Symbol" panose="05050102010706020507" pitchFamily="18" charset="2"/>
              </a:rPr>
              <a:t> lasers ?  </a:t>
            </a:r>
          </a:p>
          <a:p>
            <a:r>
              <a:rPr lang="en-GB" dirty="0" smtClean="0">
                <a:sym typeface="Symbol" panose="05050102010706020507" pitchFamily="18" charset="2"/>
              </a:rPr>
              <a:t>     - Clean rooms for devices ?… </a:t>
            </a:r>
          </a:p>
          <a:p>
            <a:endParaRPr lang="en-GB" sz="1200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        </a:t>
            </a:r>
            <a:r>
              <a:rPr lang="en-GB" i="1" dirty="0" smtClean="0">
                <a:solidFill>
                  <a:srgbClr val="002060"/>
                </a:solidFill>
                <a:sym typeface="Symbol" panose="05050102010706020507" pitchFamily="18" charset="2"/>
              </a:rPr>
              <a:t>How will these complementary techniques affect the present support laboratories? </a:t>
            </a:r>
          </a:p>
          <a:p>
            <a:r>
              <a:rPr lang="en-GB" i="1" dirty="0" smtClean="0">
                <a:solidFill>
                  <a:srgbClr val="002060"/>
                </a:solidFill>
                <a:sym typeface="Symbol" panose="05050102010706020507" pitchFamily="18" charset="2"/>
              </a:rPr>
              <a:t>        How much are the present support labs </a:t>
            </a:r>
            <a:r>
              <a:rPr lang="en-GB" i="1" dirty="0">
                <a:solidFill>
                  <a:srgbClr val="002060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rgbClr val="002060"/>
                </a:solidFill>
                <a:sym typeface="Symbol" panose="05050102010706020507" pitchFamily="18" charset="2"/>
              </a:rPr>
              <a:t>Chemistry, High Pressure, Biology &amp; Material</a:t>
            </a:r>
          </a:p>
          <a:p>
            <a:r>
              <a:rPr lang="en-GB" i="1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en-GB" i="1" dirty="0" smtClean="0">
                <a:solidFill>
                  <a:srgbClr val="002060"/>
                </a:solidFill>
                <a:sym typeface="Symbol" panose="05050102010706020507" pitchFamily="18" charset="2"/>
              </a:rPr>
              <a:t>       science and Microscopy) used?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5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Access modes,</a:t>
            </a:r>
            <a:br>
              <a:rPr lang="en-GB" dirty="0" smtClean="0"/>
            </a:br>
            <a:r>
              <a:rPr lang="en-GB" dirty="0" smtClean="0"/>
              <a:t>Partnerships &amp; External Collaborations</a:t>
            </a:r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ALBA II Day June 30, 2021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3576780" y="774902"/>
            <a:ext cx="8127540" cy="224676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B0F0"/>
                </a:solidFill>
              </a:rPr>
              <a:t>Is there a strong demand on long term projects from the user community? 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      Are these long term projects focussed only on very particular fields? 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      How do they affect the available beam time for the rest of standard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      proposals?</a:t>
            </a:r>
          </a:p>
          <a:p>
            <a:endParaRPr lang="en-GB" sz="2000" dirty="0" smtClean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B0F0"/>
                </a:solidFill>
              </a:rPr>
              <a:t>Remote access options?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576780" y="3212751"/>
            <a:ext cx="8098307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Partnerships</a:t>
            </a: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: ASTIP- ALBA Science, Technology and Innovation Park </a:t>
            </a:r>
          </a:p>
          <a:p>
            <a:r>
              <a:rPr lang="en-GB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(Local &amp; Regional Institutes/Universities)</a:t>
            </a:r>
          </a:p>
          <a:p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Portuguese Users – Iberian Project</a:t>
            </a:r>
          </a:p>
          <a:p>
            <a:r>
              <a:rPr lang="en-GB" sz="2000" i="1" dirty="0" smtClean="0">
                <a:solidFill>
                  <a:srgbClr val="00B050"/>
                </a:solidFill>
              </a:rPr>
              <a:t>                                   Initiatives for other Spanish research Institutes/Universities?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Collaborations</a:t>
            </a: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  <a:p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      ALBA participation as partner in National/European projects</a:t>
            </a:r>
          </a:p>
          <a:p>
            <a:r>
              <a:rPr lang="en-GB" sz="2000" i="1" dirty="0" smtClean="0">
                <a:solidFill>
                  <a:srgbClr val="00B050"/>
                </a:solidFill>
              </a:rPr>
              <a:t>      Status and Evolution of a co-direction PhD program </a:t>
            </a:r>
          </a:p>
          <a:p>
            <a:r>
              <a:rPr lang="en-GB" sz="2000" i="1" dirty="0" smtClean="0">
                <a:solidFill>
                  <a:srgbClr val="00B050"/>
                </a:solidFill>
              </a:rPr>
              <a:t>      (ALBA &amp; Research Institutes/Universities) 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705878242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280</TotalTime>
  <Words>341</Words>
  <Application>Microsoft Office PowerPoint</Application>
  <PresentationFormat>Panorámica</PresentationFormat>
  <Paragraphs>55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Corbel</vt:lpstr>
      <vt:lpstr>Symbol</vt:lpstr>
      <vt:lpstr>Times New Roman</vt:lpstr>
      <vt:lpstr>Wingdings</vt:lpstr>
      <vt:lpstr>Wingdings 2</vt:lpstr>
      <vt:lpstr>Marco</vt:lpstr>
      <vt:lpstr>Users Perspectives</vt:lpstr>
      <vt:lpstr>Evolution &amp; Status of Spanish Users</vt:lpstr>
      <vt:lpstr>Present, New &amp; Complementary techniques</vt:lpstr>
      <vt:lpstr>Access modes, Partnerships &amp; External Collaborations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Users Perspectives</dc:title>
  <dc:creator>Gloriasp</dc:creator>
  <cp:lastModifiedBy>Gloriasp</cp:lastModifiedBy>
  <cp:revision>57</cp:revision>
  <dcterms:created xsi:type="dcterms:W3CDTF">2021-06-22T15:53:02Z</dcterms:created>
  <dcterms:modified xsi:type="dcterms:W3CDTF">2021-06-29T19:27:46Z</dcterms:modified>
</cp:coreProperties>
</file>