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avi" ContentType="video/x-msvideo"/>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725" r:id="rId2"/>
    <p:sldMasterId id="2147483765" r:id="rId3"/>
  </p:sldMasterIdLst>
  <p:notesMasterIdLst>
    <p:notesMasterId r:id="rId41"/>
  </p:notesMasterIdLst>
  <p:sldIdLst>
    <p:sldId id="285" r:id="rId4"/>
    <p:sldId id="469" r:id="rId5"/>
    <p:sldId id="528" r:id="rId6"/>
    <p:sldId id="794" r:id="rId7"/>
    <p:sldId id="748" r:id="rId8"/>
    <p:sldId id="470" r:id="rId9"/>
    <p:sldId id="744" r:id="rId10"/>
    <p:sldId id="275" r:id="rId11"/>
    <p:sldId id="828" r:id="rId12"/>
    <p:sldId id="827" r:id="rId13"/>
    <p:sldId id="276" r:id="rId14"/>
    <p:sldId id="280" r:id="rId15"/>
    <p:sldId id="490" r:id="rId16"/>
    <p:sldId id="811" r:id="rId17"/>
    <p:sldId id="281" r:id="rId18"/>
    <p:sldId id="286" r:id="rId19"/>
    <p:sldId id="833" r:id="rId20"/>
    <p:sldId id="801" r:id="rId21"/>
    <p:sldId id="832" r:id="rId22"/>
    <p:sldId id="834" r:id="rId23"/>
    <p:sldId id="835" r:id="rId24"/>
    <p:sldId id="823" r:id="rId25"/>
    <p:sldId id="531" r:id="rId26"/>
    <p:sldId id="273" r:id="rId27"/>
    <p:sldId id="836" r:id="rId28"/>
    <p:sldId id="814" r:id="rId29"/>
    <p:sldId id="841" r:id="rId30"/>
    <p:sldId id="845" r:id="rId31"/>
    <p:sldId id="824" r:id="rId32"/>
    <p:sldId id="842" r:id="rId33"/>
    <p:sldId id="840" r:id="rId34"/>
    <p:sldId id="843" r:id="rId35"/>
    <p:sldId id="837" r:id="rId36"/>
    <p:sldId id="844" r:id="rId37"/>
    <p:sldId id="305" r:id="rId38"/>
    <p:sldId id="846" r:id="rId39"/>
    <p:sldId id="551"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27C3"/>
    <a:srgbClr val="FF66FF"/>
    <a:srgbClr val="79F7EB"/>
    <a:srgbClr val="00CC97"/>
    <a:srgbClr val="00BAE6"/>
    <a:srgbClr val="00EEB0"/>
    <a:srgbClr val="03C1AA"/>
    <a:srgbClr val="E19805"/>
    <a:srgbClr val="005654"/>
    <a:srgbClr val="EEDC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876" autoAdjust="0"/>
    <p:restoredTop sz="94660"/>
  </p:normalViewPr>
  <p:slideViewPr>
    <p:cSldViewPr snapToGrid="0">
      <p:cViewPr>
        <p:scale>
          <a:sx n="90" d="100"/>
          <a:sy n="90" d="100"/>
        </p:scale>
        <p:origin x="-174" y="240"/>
      </p:cViewPr>
      <p:guideLst/>
    </p:cSldViewPr>
  </p:slideViewPr>
  <p:notesTextViewPr>
    <p:cViewPr>
      <p:scale>
        <a:sx n="1" d="1"/>
        <a:sy n="1" d="1"/>
      </p:scale>
      <p:origin x="0" y="0"/>
    </p:cViewPr>
  </p:notesTextViewPr>
  <p:sorterViewPr>
    <p:cViewPr>
      <p:scale>
        <a:sx n="70" d="100"/>
        <a:sy n="70" d="100"/>
      </p:scale>
      <p:origin x="0" y="-107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1" Type="http://schemas.openxmlformats.org/officeDocument/2006/relationships/image" Target="../media/image3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2.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27912EE-9117-4915-AFC6-1D9D026E9131}"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FA02101A-6D16-497D-A7E4-B115296D992B}">
      <dgm:prSet phldrT="[Text]"/>
      <dgm:spPr>
        <a:solidFill>
          <a:schemeClr val="accent1">
            <a:lumMod val="50000"/>
          </a:schemeClr>
        </a:solidFill>
      </dgm:spPr>
      <dgm:t>
        <a:bodyPr/>
        <a:lstStyle/>
        <a:p>
          <a:r>
            <a:rPr lang="en-US" dirty="0"/>
            <a:t>Joint academic and industrial</a:t>
          </a:r>
        </a:p>
      </dgm:t>
    </dgm:pt>
    <dgm:pt modelId="{86686D29-4628-4E26-AF12-A7DA0B730810}" type="parTrans" cxnId="{0EE02DD1-1CF3-45E6-B0B8-58E80B36987C}">
      <dgm:prSet/>
      <dgm:spPr>
        <a:solidFill>
          <a:schemeClr val="accent1">
            <a:lumMod val="50000"/>
          </a:schemeClr>
        </a:solidFill>
        <a:ln>
          <a:solidFill>
            <a:schemeClr val="bg1"/>
          </a:solidFill>
        </a:ln>
      </dgm:spPr>
      <dgm:t>
        <a:bodyPr/>
        <a:lstStyle/>
        <a:p>
          <a:endParaRPr lang="en-US"/>
        </a:p>
      </dgm:t>
    </dgm:pt>
    <dgm:pt modelId="{9EF1F241-136B-473E-8760-92F759E72074}" type="sibTrans" cxnId="{0EE02DD1-1CF3-45E6-B0B8-58E80B36987C}">
      <dgm:prSet/>
      <dgm:spPr/>
      <dgm:t>
        <a:bodyPr/>
        <a:lstStyle/>
        <a:p>
          <a:endParaRPr lang="en-US"/>
        </a:p>
      </dgm:t>
    </dgm:pt>
    <dgm:pt modelId="{51DA27BA-DFE5-4634-A6DB-3021AF736606}">
      <dgm:prSet phldrT="[Text]" custT="1"/>
      <dgm:spPr>
        <a:solidFill>
          <a:srgbClr val="336699"/>
        </a:solidFill>
      </dgm:spPr>
      <dgm:t>
        <a:bodyPr/>
        <a:lstStyle/>
        <a:p>
          <a:r>
            <a:rPr lang="en-US" sz="1800" dirty="0"/>
            <a:t>Private</a:t>
          </a:r>
          <a:endParaRPr lang="en-US" sz="1050" dirty="0"/>
        </a:p>
      </dgm:t>
    </dgm:pt>
    <dgm:pt modelId="{5114AD45-4CB1-4E3E-A743-96F309C54659}" type="parTrans" cxnId="{B95943BA-4B36-490F-9331-60878E808F85}">
      <dgm:prSet/>
      <dgm:spPr>
        <a:solidFill>
          <a:srgbClr val="336699"/>
        </a:solidFill>
        <a:ln>
          <a:solidFill>
            <a:schemeClr val="bg1"/>
          </a:solidFill>
        </a:ln>
      </dgm:spPr>
      <dgm:t>
        <a:bodyPr/>
        <a:lstStyle/>
        <a:p>
          <a:endParaRPr lang="en-US"/>
        </a:p>
      </dgm:t>
    </dgm:pt>
    <dgm:pt modelId="{D8534B4B-D7FD-421E-AF1F-FFAF3D1941D6}" type="sibTrans" cxnId="{B95943BA-4B36-490F-9331-60878E808F85}">
      <dgm:prSet/>
      <dgm:spPr/>
      <dgm:t>
        <a:bodyPr/>
        <a:lstStyle/>
        <a:p>
          <a:endParaRPr lang="en-US"/>
        </a:p>
      </dgm:t>
    </dgm:pt>
    <dgm:pt modelId="{10CA3EAD-7399-4B89-8F02-19DFEF9B983F}">
      <dgm:prSet phldrT="[Text]" custT="1"/>
      <dgm:spPr>
        <a:solidFill>
          <a:schemeClr val="accent1">
            <a:lumMod val="50000"/>
          </a:schemeClr>
        </a:solidFill>
      </dgm:spPr>
      <dgm:t>
        <a:bodyPr/>
        <a:lstStyle/>
        <a:p>
          <a:r>
            <a:rPr lang="en-US" sz="2800" dirty="0"/>
            <a:t>Academic</a:t>
          </a:r>
          <a:endParaRPr lang="en-US" sz="1600" dirty="0"/>
        </a:p>
      </dgm:t>
    </dgm:pt>
    <dgm:pt modelId="{C00E88CD-EE8D-4E99-B658-BC9EED1BC037}" type="parTrans" cxnId="{933EF0A3-082F-4F81-8128-2111F55B6833}">
      <dgm:prSet/>
      <dgm:spPr>
        <a:solidFill>
          <a:schemeClr val="accent1">
            <a:lumMod val="50000"/>
          </a:schemeClr>
        </a:solidFill>
        <a:ln>
          <a:solidFill>
            <a:schemeClr val="bg1"/>
          </a:solidFill>
        </a:ln>
      </dgm:spPr>
      <dgm:t>
        <a:bodyPr/>
        <a:lstStyle/>
        <a:p>
          <a:endParaRPr lang="en-US"/>
        </a:p>
      </dgm:t>
    </dgm:pt>
    <dgm:pt modelId="{9A81FFBB-DEF5-4520-B8D0-65A57D102ACE}" type="sibTrans" cxnId="{933EF0A3-082F-4F81-8128-2111F55B6833}">
      <dgm:prSet/>
      <dgm:spPr/>
      <dgm:t>
        <a:bodyPr/>
        <a:lstStyle/>
        <a:p>
          <a:endParaRPr lang="en-US"/>
        </a:p>
      </dgm:t>
    </dgm:pt>
    <dgm:pt modelId="{A7BF964D-8EEC-4982-A240-8A3B3070A40A}">
      <dgm:prSet phldrT="[Text]" phldr="1"/>
      <dgm:spPr>
        <a:blipFill rotWithShape="0">
          <a:blip xmlns:r="http://schemas.openxmlformats.org/officeDocument/2006/relationships" r:embed="rId1"/>
          <a:stretch>
            <a:fillRect/>
          </a:stretch>
        </a:blipFill>
      </dgm:spPr>
      <dgm:t>
        <a:bodyPr/>
        <a:lstStyle/>
        <a:p>
          <a:endParaRPr lang="en-US" dirty="0"/>
        </a:p>
      </dgm:t>
    </dgm:pt>
    <dgm:pt modelId="{9B1C1456-2A40-47D0-A5B8-DE1895D232AA}" type="sibTrans" cxnId="{922D25DB-ADE6-4044-B97F-E7BC85CF0AF6}">
      <dgm:prSet/>
      <dgm:spPr/>
      <dgm:t>
        <a:bodyPr/>
        <a:lstStyle/>
        <a:p>
          <a:endParaRPr lang="en-US"/>
        </a:p>
      </dgm:t>
    </dgm:pt>
    <dgm:pt modelId="{A10B220C-F11B-4E9D-9266-1879F4E42400}" type="parTrans" cxnId="{922D25DB-ADE6-4044-B97F-E7BC85CF0AF6}">
      <dgm:prSet/>
      <dgm:spPr/>
      <dgm:t>
        <a:bodyPr/>
        <a:lstStyle/>
        <a:p>
          <a:endParaRPr lang="en-US"/>
        </a:p>
      </dgm:t>
    </dgm:pt>
    <dgm:pt modelId="{79396623-79AF-4E5B-9076-AC5AB9C8C6F5}" type="pres">
      <dgm:prSet presAssocID="{027912EE-9117-4915-AFC6-1D9D026E9131}" presName="Name0" presStyleCnt="0">
        <dgm:presLayoutVars>
          <dgm:chMax val="1"/>
          <dgm:dir/>
          <dgm:animLvl val="ctr"/>
          <dgm:resizeHandles val="exact"/>
        </dgm:presLayoutVars>
      </dgm:prSet>
      <dgm:spPr/>
    </dgm:pt>
    <dgm:pt modelId="{38AAA270-8A81-4B34-AABC-9B9B00CF33DE}" type="pres">
      <dgm:prSet presAssocID="{A7BF964D-8EEC-4982-A240-8A3B3070A40A}" presName="centerShape" presStyleLbl="node0" presStyleIdx="0" presStyleCnt="1" custScaleX="264964" custScaleY="161195" custLinFactNeighborX="2564" custLinFactNeighborY="-39764"/>
      <dgm:spPr/>
    </dgm:pt>
    <dgm:pt modelId="{14D23F8C-DA5E-491D-8CBF-F6057842020B}" type="pres">
      <dgm:prSet presAssocID="{86686D29-4628-4E26-AF12-A7DA0B730810}" presName="parTrans" presStyleLbl="sibTrans2D1" presStyleIdx="0" presStyleCnt="3"/>
      <dgm:spPr/>
    </dgm:pt>
    <dgm:pt modelId="{0F2B1567-E147-4D51-B77C-246B2FD14627}" type="pres">
      <dgm:prSet presAssocID="{86686D29-4628-4E26-AF12-A7DA0B730810}" presName="connectorText" presStyleLbl="sibTrans2D1" presStyleIdx="0" presStyleCnt="3"/>
      <dgm:spPr/>
    </dgm:pt>
    <dgm:pt modelId="{CBF16267-5A86-47F6-A810-77ED61C7D232}" type="pres">
      <dgm:prSet presAssocID="{FA02101A-6D16-497D-A7E4-B115296D992B}" presName="node" presStyleLbl="node1" presStyleIdx="0" presStyleCnt="3" custScaleX="105985" custScaleY="104695" custRadScaleRad="30710" custRadScaleInc="-244399">
        <dgm:presLayoutVars>
          <dgm:bulletEnabled val="1"/>
        </dgm:presLayoutVars>
      </dgm:prSet>
      <dgm:spPr/>
    </dgm:pt>
    <dgm:pt modelId="{527E03C8-A4CB-4C59-B4DB-C0897C84840C}" type="pres">
      <dgm:prSet presAssocID="{5114AD45-4CB1-4E3E-A743-96F309C54659}" presName="parTrans" presStyleLbl="sibTrans2D1" presStyleIdx="1" presStyleCnt="3" custLinFactNeighborX="36705" custLinFactNeighborY="-30765"/>
      <dgm:spPr/>
    </dgm:pt>
    <dgm:pt modelId="{A4E4F510-2214-49FE-9059-C65B35E61394}" type="pres">
      <dgm:prSet presAssocID="{5114AD45-4CB1-4E3E-A743-96F309C54659}" presName="connectorText" presStyleLbl="sibTrans2D1" presStyleIdx="1" presStyleCnt="3"/>
      <dgm:spPr/>
    </dgm:pt>
    <dgm:pt modelId="{B87D4ED1-94DA-460B-BA5C-EAC25170A322}" type="pres">
      <dgm:prSet presAssocID="{51DA27BA-DFE5-4634-A6DB-3021AF736606}" presName="node" presStyleLbl="node1" presStyleIdx="1" presStyleCnt="3" custScaleX="90735" custScaleY="90735" custRadScaleRad="101750" custRadScaleInc="-41267">
        <dgm:presLayoutVars>
          <dgm:bulletEnabled val="1"/>
        </dgm:presLayoutVars>
      </dgm:prSet>
      <dgm:spPr/>
    </dgm:pt>
    <dgm:pt modelId="{03DF558B-C20F-4F50-8C78-1F6DC7D793EF}" type="pres">
      <dgm:prSet presAssocID="{C00E88CD-EE8D-4E99-B658-BC9EED1BC037}" presName="parTrans" presStyleLbl="sibTrans2D1" presStyleIdx="2" presStyleCnt="3" custLinFactNeighborX="-48903" custLinFactNeighborY="-17878"/>
      <dgm:spPr/>
    </dgm:pt>
    <dgm:pt modelId="{9F546B9B-6BAD-4BD3-AF0E-5545172D0D1C}" type="pres">
      <dgm:prSet presAssocID="{C00E88CD-EE8D-4E99-B658-BC9EED1BC037}" presName="connectorText" presStyleLbl="sibTrans2D1" presStyleIdx="2" presStyleCnt="3"/>
      <dgm:spPr/>
    </dgm:pt>
    <dgm:pt modelId="{875E13C2-F8A3-4222-8A56-D89531F0051D}" type="pres">
      <dgm:prSet presAssocID="{10CA3EAD-7399-4B89-8F02-19DFEF9B983F}" presName="node" presStyleLbl="node1" presStyleIdx="2" presStyleCnt="3" custScaleX="162757" custScaleY="162906" custRadScaleRad="114297" custRadScaleInc="58635">
        <dgm:presLayoutVars>
          <dgm:bulletEnabled val="1"/>
        </dgm:presLayoutVars>
      </dgm:prSet>
      <dgm:spPr/>
    </dgm:pt>
  </dgm:ptLst>
  <dgm:cxnLst>
    <dgm:cxn modelId="{42A79D01-E4BC-4890-A82A-FF23D9A84859}" type="presOf" srcId="{C00E88CD-EE8D-4E99-B658-BC9EED1BC037}" destId="{9F546B9B-6BAD-4BD3-AF0E-5545172D0D1C}" srcOrd="1" destOrd="0" presId="urn:microsoft.com/office/officeart/2005/8/layout/radial5"/>
    <dgm:cxn modelId="{9E830F03-0419-4282-AFE1-60C0928DB484}" type="presOf" srcId="{86686D29-4628-4E26-AF12-A7DA0B730810}" destId="{0F2B1567-E147-4D51-B77C-246B2FD14627}" srcOrd="1" destOrd="0" presId="urn:microsoft.com/office/officeart/2005/8/layout/radial5"/>
    <dgm:cxn modelId="{C9D1D011-52F4-473B-8A5B-EF0CD458C9FB}" type="presOf" srcId="{5114AD45-4CB1-4E3E-A743-96F309C54659}" destId="{A4E4F510-2214-49FE-9059-C65B35E61394}" srcOrd="1" destOrd="0" presId="urn:microsoft.com/office/officeart/2005/8/layout/radial5"/>
    <dgm:cxn modelId="{7B39A95C-02EE-434C-ABDE-B8D172DBB7E1}" type="presOf" srcId="{C00E88CD-EE8D-4E99-B658-BC9EED1BC037}" destId="{03DF558B-C20F-4F50-8C78-1F6DC7D793EF}" srcOrd="0" destOrd="0" presId="urn:microsoft.com/office/officeart/2005/8/layout/radial5"/>
    <dgm:cxn modelId="{CA1D3742-393F-48ED-9581-0FD9F66799C9}" type="presOf" srcId="{10CA3EAD-7399-4B89-8F02-19DFEF9B983F}" destId="{875E13C2-F8A3-4222-8A56-D89531F0051D}" srcOrd="0" destOrd="0" presId="urn:microsoft.com/office/officeart/2005/8/layout/radial5"/>
    <dgm:cxn modelId="{39353A55-11C1-464C-96AE-437788AADC40}" type="presOf" srcId="{5114AD45-4CB1-4E3E-A743-96F309C54659}" destId="{527E03C8-A4CB-4C59-B4DB-C0897C84840C}" srcOrd="0" destOrd="0" presId="urn:microsoft.com/office/officeart/2005/8/layout/radial5"/>
    <dgm:cxn modelId="{9C3B9B75-EADE-4A77-A0DB-AC9FB0017A2A}" type="presOf" srcId="{86686D29-4628-4E26-AF12-A7DA0B730810}" destId="{14D23F8C-DA5E-491D-8CBF-F6057842020B}" srcOrd="0" destOrd="0" presId="urn:microsoft.com/office/officeart/2005/8/layout/radial5"/>
    <dgm:cxn modelId="{933EF0A3-082F-4F81-8128-2111F55B6833}" srcId="{A7BF964D-8EEC-4982-A240-8A3B3070A40A}" destId="{10CA3EAD-7399-4B89-8F02-19DFEF9B983F}" srcOrd="2" destOrd="0" parTransId="{C00E88CD-EE8D-4E99-B658-BC9EED1BC037}" sibTransId="{9A81FFBB-DEF5-4520-B8D0-65A57D102ACE}"/>
    <dgm:cxn modelId="{FF02B3AB-D9D5-45A5-9772-1D2391C5BDDE}" type="presOf" srcId="{FA02101A-6D16-497D-A7E4-B115296D992B}" destId="{CBF16267-5A86-47F6-A810-77ED61C7D232}" srcOrd="0" destOrd="0" presId="urn:microsoft.com/office/officeart/2005/8/layout/radial5"/>
    <dgm:cxn modelId="{AC8E60B1-84B8-41A3-A981-28C11D2604FA}" type="presOf" srcId="{51DA27BA-DFE5-4634-A6DB-3021AF736606}" destId="{B87D4ED1-94DA-460B-BA5C-EAC25170A322}" srcOrd="0" destOrd="0" presId="urn:microsoft.com/office/officeart/2005/8/layout/radial5"/>
    <dgm:cxn modelId="{B95943BA-4B36-490F-9331-60878E808F85}" srcId="{A7BF964D-8EEC-4982-A240-8A3B3070A40A}" destId="{51DA27BA-DFE5-4634-A6DB-3021AF736606}" srcOrd="1" destOrd="0" parTransId="{5114AD45-4CB1-4E3E-A743-96F309C54659}" sibTransId="{D8534B4B-D7FD-421E-AF1F-FFAF3D1941D6}"/>
    <dgm:cxn modelId="{51D929C4-29F0-4D2A-B0DB-BC33D2952610}" type="presOf" srcId="{A7BF964D-8EEC-4982-A240-8A3B3070A40A}" destId="{38AAA270-8A81-4B34-AABC-9B9B00CF33DE}" srcOrd="0" destOrd="0" presId="urn:microsoft.com/office/officeart/2005/8/layout/radial5"/>
    <dgm:cxn modelId="{0EE02DD1-1CF3-45E6-B0B8-58E80B36987C}" srcId="{A7BF964D-8EEC-4982-A240-8A3B3070A40A}" destId="{FA02101A-6D16-497D-A7E4-B115296D992B}" srcOrd="0" destOrd="0" parTransId="{86686D29-4628-4E26-AF12-A7DA0B730810}" sibTransId="{9EF1F241-136B-473E-8760-92F759E72074}"/>
    <dgm:cxn modelId="{F39430D7-96F1-44F6-8FBD-70426FC638AE}" type="presOf" srcId="{027912EE-9117-4915-AFC6-1D9D026E9131}" destId="{79396623-79AF-4E5B-9076-AC5AB9C8C6F5}" srcOrd="0" destOrd="0" presId="urn:microsoft.com/office/officeart/2005/8/layout/radial5"/>
    <dgm:cxn modelId="{922D25DB-ADE6-4044-B97F-E7BC85CF0AF6}" srcId="{027912EE-9117-4915-AFC6-1D9D026E9131}" destId="{A7BF964D-8EEC-4982-A240-8A3B3070A40A}" srcOrd="0" destOrd="0" parTransId="{A10B220C-F11B-4E9D-9266-1879F4E42400}" sibTransId="{9B1C1456-2A40-47D0-A5B8-DE1895D232AA}"/>
    <dgm:cxn modelId="{D28C597F-BBB8-432B-8421-8132E34803DB}" type="presParOf" srcId="{79396623-79AF-4E5B-9076-AC5AB9C8C6F5}" destId="{38AAA270-8A81-4B34-AABC-9B9B00CF33DE}" srcOrd="0" destOrd="0" presId="urn:microsoft.com/office/officeart/2005/8/layout/radial5"/>
    <dgm:cxn modelId="{35726AC6-2F12-4533-AD0F-36B0DD4F3980}" type="presParOf" srcId="{79396623-79AF-4E5B-9076-AC5AB9C8C6F5}" destId="{14D23F8C-DA5E-491D-8CBF-F6057842020B}" srcOrd="1" destOrd="0" presId="urn:microsoft.com/office/officeart/2005/8/layout/radial5"/>
    <dgm:cxn modelId="{A8C3F0B5-E789-4B37-A224-9F9658024EDC}" type="presParOf" srcId="{14D23F8C-DA5E-491D-8CBF-F6057842020B}" destId="{0F2B1567-E147-4D51-B77C-246B2FD14627}" srcOrd="0" destOrd="0" presId="urn:microsoft.com/office/officeart/2005/8/layout/radial5"/>
    <dgm:cxn modelId="{1D8C13F4-BCD3-4095-826B-912EE51FDEB5}" type="presParOf" srcId="{79396623-79AF-4E5B-9076-AC5AB9C8C6F5}" destId="{CBF16267-5A86-47F6-A810-77ED61C7D232}" srcOrd="2" destOrd="0" presId="urn:microsoft.com/office/officeart/2005/8/layout/radial5"/>
    <dgm:cxn modelId="{F588B2A1-603C-49C9-82A8-461763C205F6}" type="presParOf" srcId="{79396623-79AF-4E5B-9076-AC5AB9C8C6F5}" destId="{527E03C8-A4CB-4C59-B4DB-C0897C84840C}" srcOrd="3" destOrd="0" presId="urn:microsoft.com/office/officeart/2005/8/layout/radial5"/>
    <dgm:cxn modelId="{FE3AFFC5-4D12-424A-A34E-7B748F10BEBB}" type="presParOf" srcId="{527E03C8-A4CB-4C59-B4DB-C0897C84840C}" destId="{A4E4F510-2214-49FE-9059-C65B35E61394}" srcOrd="0" destOrd="0" presId="urn:microsoft.com/office/officeart/2005/8/layout/radial5"/>
    <dgm:cxn modelId="{0EA66002-B3B4-4CC5-8024-67CECA02D2B9}" type="presParOf" srcId="{79396623-79AF-4E5B-9076-AC5AB9C8C6F5}" destId="{B87D4ED1-94DA-460B-BA5C-EAC25170A322}" srcOrd="4" destOrd="0" presId="urn:microsoft.com/office/officeart/2005/8/layout/radial5"/>
    <dgm:cxn modelId="{098ADB19-EF5C-48AA-BD84-779D85A4E95F}" type="presParOf" srcId="{79396623-79AF-4E5B-9076-AC5AB9C8C6F5}" destId="{03DF558B-C20F-4F50-8C78-1F6DC7D793EF}" srcOrd="5" destOrd="0" presId="urn:microsoft.com/office/officeart/2005/8/layout/radial5"/>
    <dgm:cxn modelId="{8159C1DF-7530-48EE-9492-126C25C2241A}" type="presParOf" srcId="{03DF558B-C20F-4F50-8C78-1F6DC7D793EF}" destId="{9F546B9B-6BAD-4BD3-AF0E-5545172D0D1C}" srcOrd="0" destOrd="0" presId="urn:microsoft.com/office/officeart/2005/8/layout/radial5"/>
    <dgm:cxn modelId="{61C0636D-3A11-43A1-A358-7BE3EAD53C3A}" type="presParOf" srcId="{79396623-79AF-4E5B-9076-AC5AB9C8C6F5}" destId="{875E13C2-F8A3-4222-8A56-D89531F0051D}" srcOrd="6"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AAA270-8A81-4B34-AABC-9B9B00CF33DE}">
      <dsp:nvSpPr>
        <dsp:cNvPr id="0" name=""/>
        <dsp:cNvSpPr/>
      </dsp:nvSpPr>
      <dsp:spPr>
        <a:xfrm>
          <a:off x="3667784" y="136295"/>
          <a:ext cx="3714607" cy="2259839"/>
        </a:xfrm>
        <a:prstGeom prst="ellips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2800350">
            <a:lnSpc>
              <a:spcPct val="90000"/>
            </a:lnSpc>
            <a:spcBef>
              <a:spcPct val="0"/>
            </a:spcBef>
            <a:spcAft>
              <a:spcPct val="35000"/>
            </a:spcAft>
            <a:buNone/>
          </a:pPr>
          <a:endParaRPr lang="en-US" sz="6300" kern="1200" dirty="0"/>
        </a:p>
      </dsp:txBody>
      <dsp:txXfrm>
        <a:off x="4211776" y="467241"/>
        <a:ext cx="2626623" cy="1597947"/>
      </dsp:txXfrm>
    </dsp:sp>
    <dsp:sp modelId="{14D23F8C-DA5E-491D-8CBF-F6057842020B}">
      <dsp:nvSpPr>
        <dsp:cNvPr id="0" name=""/>
        <dsp:cNvSpPr/>
      </dsp:nvSpPr>
      <dsp:spPr>
        <a:xfrm rot="6109342">
          <a:off x="4984480" y="2457411"/>
          <a:ext cx="445087" cy="656659"/>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5064921" y="2523396"/>
        <a:ext cx="311561" cy="393995"/>
      </dsp:txXfrm>
    </dsp:sp>
    <dsp:sp modelId="{CBF16267-5A86-47F6-A810-77ED61C7D232}">
      <dsp:nvSpPr>
        <dsp:cNvPr id="0" name=""/>
        <dsp:cNvSpPr/>
      </dsp:nvSpPr>
      <dsp:spPr>
        <a:xfrm>
          <a:off x="4001730" y="3190054"/>
          <a:ext cx="1857293" cy="1834687"/>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dirty="0"/>
            <a:t>Joint academic and industrial</a:t>
          </a:r>
        </a:p>
      </dsp:txBody>
      <dsp:txXfrm>
        <a:off x="4273724" y="3458738"/>
        <a:ext cx="1313305" cy="1297319"/>
      </dsp:txXfrm>
    </dsp:sp>
    <dsp:sp modelId="{527E03C8-A4CB-4C59-B4DB-C0897C84840C}">
      <dsp:nvSpPr>
        <dsp:cNvPr id="0" name=""/>
        <dsp:cNvSpPr/>
      </dsp:nvSpPr>
      <dsp:spPr>
        <a:xfrm rot="2563011">
          <a:off x="6933177" y="2123872"/>
          <a:ext cx="716013" cy="656659"/>
        </a:xfrm>
        <a:prstGeom prst="rightArrow">
          <a:avLst>
            <a:gd name="adj1" fmla="val 60000"/>
            <a:gd name="adj2" fmla="val 50000"/>
          </a:avLst>
        </a:prstGeom>
        <a:solidFill>
          <a:srgbClr val="336699"/>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a:off x="6959307" y="2188385"/>
        <a:ext cx="519015" cy="393995"/>
      </dsp:txXfrm>
    </dsp:sp>
    <dsp:sp modelId="{B87D4ED1-94DA-460B-BA5C-EAC25170A322}">
      <dsp:nvSpPr>
        <dsp:cNvPr id="0" name=""/>
        <dsp:cNvSpPr/>
      </dsp:nvSpPr>
      <dsp:spPr>
        <a:xfrm>
          <a:off x="7328641" y="2870503"/>
          <a:ext cx="1590050" cy="1590050"/>
        </a:xfrm>
        <a:prstGeom prst="ellipse">
          <a:avLst/>
        </a:prstGeom>
        <a:solidFill>
          <a:srgbClr val="336699"/>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Private</a:t>
          </a:r>
          <a:endParaRPr lang="en-US" sz="1050" kern="1200" dirty="0"/>
        </a:p>
      </dsp:txBody>
      <dsp:txXfrm>
        <a:off x="7561498" y="3103360"/>
        <a:ext cx="1124336" cy="1124336"/>
      </dsp:txXfrm>
    </dsp:sp>
    <dsp:sp modelId="{03DF558B-C20F-4F50-8C78-1F6DC7D793EF}">
      <dsp:nvSpPr>
        <dsp:cNvPr id="0" name=""/>
        <dsp:cNvSpPr/>
      </dsp:nvSpPr>
      <dsp:spPr>
        <a:xfrm rot="8988616">
          <a:off x="3486249" y="1781480"/>
          <a:ext cx="391301" cy="656659"/>
        </a:xfrm>
        <a:prstGeom prst="rightArrow">
          <a:avLst>
            <a:gd name="adj1" fmla="val 60000"/>
            <a:gd name="adj2" fmla="val 50000"/>
          </a:avLst>
        </a:prstGeom>
        <a:solidFill>
          <a:schemeClr val="accent1">
            <a:lumMod val="50000"/>
          </a:schemeClr>
        </a:solidFill>
        <a:ln>
          <a:solidFill>
            <a:schemeClr val="bg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77900">
            <a:lnSpc>
              <a:spcPct val="90000"/>
            </a:lnSpc>
            <a:spcBef>
              <a:spcPct val="0"/>
            </a:spcBef>
            <a:spcAft>
              <a:spcPct val="35000"/>
            </a:spcAft>
            <a:buNone/>
          </a:pPr>
          <a:endParaRPr lang="en-US" sz="2200" kern="1200"/>
        </a:p>
      </dsp:txBody>
      <dsp:txXfrm rot="10800000">
        <a:off x="3595678" y="1883296"/>
        <a:ext cx="273911" cy="393995"/>
      </dsp:txXfrm>
    </dsp:sp>
    <dsp:sp modelId="{875E13C2-F8A3-4222-8A56-D89531F0051D}">
      <dsp:nvSpPr>
        <dsp:cNvPr id="0" name=""/>
        <dsp:cNvSpPr/>
      </dsp:nvSpPr>
      <dsp:spPr>
        <a:xfrm>
          <a:off x="885573" y="1708314"/>
          <a:ext cx="2852172" cy="2854783"/>
        </a:xfrm>
        <a:prstGeom prst="ellipse">
          <a:avLst/>
        </a:prstGeom>
        <a:solidFill>
          <a:schemeClr val="accent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35560" rIns="35560" bIns="35560" numCol="1" spcCol="1270" anchor="ctr" anchorCtr="0">
          <a:noAutofit/>
        </a:bodyPr>
        <a:lstStyle/>
        <a:p>
          <a:pPr marL="0" lvl="0" indent="0" algn="ctr" defTabSz="1244600">
            <a:lnSpc>
              <a:spcPct val="90000"/>
            </a:lnSpc>
            <a:spcBef>
              <a:spcPct val="0"/>
            </a:spcBef>
            <a:spcAft>
              <a:spcPct val="35000"/>
            </a:spcAft>
            <a:buNone/>
          </a:pPr>
          <a:r>
            <a:rPr lang="en-US" sz="2800" kern="1200" dirty="0"/>
            <a:t>Academic</a:t>
          </a:r>
          <a:endParaRPr lang="en-US" sz="1600" kern="1200" dirty="0"/>
        </a:p>
      </dsp:txBody>
      <dsp:txXfrm>
        <a:off x="1303264" y="2126387"/>
        <a:ext cx="2016790" cy="2018637"/>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E18FD-131A-42AE-8F90-4BF4CB6BD91B}" type="datetimeFigureOut">
              <a:rPr lang="en-US" smtClean="0"/>
              <a:t>29-Jun-21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A7067E-9465-4DC1-A653-BB557A17CCA6}" type="slidenum">
              <a:rPr lang="en-US" smtClean="0"/>
              <a:t>‹#›</a:t>
            </a:fld>
            <a:endParaRPr lang="en-US"/>
          </a:p>
        </p:txBody>
      </p:sp>
    </p:spTree>
    <p:extLst>
      <p:ext uri="{BB962C8B-B14F-4D97-AF65-F5344CB8AC3E}">
        <p14:creationId xmlns:p14="http://schemas.microsoft.com/office/powerpoint/2010/main" val="2939414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17</a:t>
            </a:fld>
            <a:endParaRPr lang="es-ES"/>
          </a:p>
        </p:txBody>
      </p:sp>
    </p:spTree>
    <p:extLst>
      <p:ext uri="{BB962C8B-B14F-4D97-AF65-F5344CB8AC3E}">
        <p14:creationId xmlns:p14="http://schemas.microsoft.com/office/powerpoint/2010/main" val="41329733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18</a:t>
            </a:fld>
            <a:endParaRPr lang="es-ES"/>
          </a:p>
        </p:txBody>
      </p:sp>
    </p:spTree>
    <p:extLst>
      <p:ext uri="{BB962C8B-B14F-4D97-AF65-F5344CB8AC3E}">
        <p14:creationId xmlns:p14="http://schemas.microsoft.com/office/powerpoint/2010/main" val="28111748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F4813DD-DAAB-4354-8C0C-BEFED41B76FD}" type="slidenum">
              <a:rPr lang="es-ES" smtClean="0"/>
              <a:t>19</a:t>
            </a:fld>
            <a:endParaRPr lang="es-ES"/>
          </a:p>
        </p:txBody>
      </p:sp>
    </p:spTree>
    <p:extLst>
      <p:ext uri="{BB962C8B-B14F-4D97-AF65-F5344CB8AC3E}">
        <p14:creationId xmlns:p14="http://schemas.microsoft.com/office/powerpoint/2010/main" val="6010728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953788" y="2871971"/>
            <a:ext cx="7380515" cy="1659616"/>
          </a:xfrm>
          <a:prstGeom prst="rect">
            <a:avLst/>
          </a:prstGeom>
        </p:spPr>
        <p:txBody>
          <a:bodyPr vert="horz" lIns="91440" tIns="45720" rIns="91440" bIns="45720" rtlCol="0" anchor="t">
            <a:noAutofit/>
          </a:bodyPr>
          <a:lstStyle>
            <a:lvl1pPr algn="l">
              <a:defRPr sz="5067"/>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3964674" y="2301900"/>
            <a:ext cx="7380515" cy="470669"/>
          </a:xfrm>
        </p:spPr>
        <p:txBody>
          <a:bodyPr/>
          <a:lstStyle>
            <a:lvl1pPr marL="0" indent="0">
              <a:buNone/>
              <a:defRPr sz="3733">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3964674" y="4630988"/>
            <a:ext cx="7380515" cy="470669"/>
          </a:xfrm>
        </p:spPr>
        <p:txBody>
          <a:bodyPr/>
          <a:lstStyle>
            <a:lvl1pPr marL="0" indent="0">
              <a:buNone/>
              <a:defRPr sz="2667">
                <a:solidFill>
                  <a:srgbClr val="122D4F"/>
                </a:solidFill>
              </a:defRPr>
            </a:lvl1pPr>
          </a:lstStyle>
          <a:p>
            <a:pPr lvl="0"/>
            <a:r>
              <a:rPr lang="es-ES" dirty="0"/>
              <a:t>20/05/2015</a:t>
            </a:r>
          </a:p>
        </p:txBody>
      </p:sp>
    </p:spTree>
    <p:extLst>
      <p:ext uri="{BB962C8B-B14F-4D97-AF65-F5344CB8AC3E}">
        <p14:creationId xmlns:p14="http://schemas.microsoft.com/office/powerpoint/2010/main" val="19369731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Vertical Text Placeholder 2"/>
          <p:cNvSpPr>
            <a:spLocks noGrp="1"/>
          </p:cNvSpPr>
          <p:nvPr>
            <p:ph type="body" orient="vert" idx="1"/>
          </p:nvPr>
        </p:nvSpPr>
        <p:spPr/>
        <p:txBody>
          <a:bodyPr vert="eaVert">
            <a:normAutofit/>
          </a:bodyPr>
          <a:lstStyle>
            <a:lvl1pPr>
              <a:defRPr sz="2133"/>
            </a:lvl1pPr>
            <a:lvl2pPr>
              <a:defRPr sz="2133"/>
            </a:lvl2pPr>
            <a:lvl3pPr>
              <a:defRPr sz="2133"/>
            </a:lvl3pPr>
            <a:lvl4pPr>
              <a:defRPr sz="2133"/>
            </a:lvl4pPr>
            <a:lvl5pPr>
              <a:defRPr sz="2133"/>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21458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30-06-2021</a:t>
            </a:r>
          </a:p>
        </p:txBody>
      </p:sp>
      <p:sp>
        <p:nvSpPr>
          <p:cNvPr id="6" name="Slide Number Placeholder 5"/>
          <p:cNvSpPr>
            <a:spLocks noGrp="1"/>
          </p:cNvSpPr>
          <p:nvPr>
            <p:ph type="sldNum" sz="quarter" idx="12"/>
          </p:nvPr>
        </p:nvSpPr>
        <p:spPr/>
        <p:txBody>
          <a:bodyPr/>
          <a:lstStyle/>
          <a:p>
            <a:fld id="{CCEA45D0-0BB5-4A5E-8467-04161C469359}" type="slidenum">
              <a:rPr lang="en-US" smtClean="0"/>
              <a:t>‹#›</a:t>
            </a:fld>
            <a:endParaRPr lang="en-US"/>
          </a:p>
        </p:txBody>
      </p:sp>
    </p:spTree>
    <p:extLst>
      <p:ext uri="{BB962C8B-B14F-4D97-AF65-F5344CB8AC3E}">
        <p14:creationId xmlns:p14="http://schemas.microsoft.com/office/powerpoint/2010/main" val="4038769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379200" y="304801"/>
            <a:ext cx="609600" cy="253916"/>
          </a:xfrm>
          <a:prstGeom prst="rect">
            <a:avLst/>
          </a:prstGeom>
          <a:noFill/>
          <a:ln>
            <a:noFill/>
          </a:ln>
        </p:spPr>
        <p:txBody>
          <a:bodyPr wrap="square" rtlCol="0">
            <a:spAutoFit/>
          </a:bodyPr>
          <a:lstStyle>
            <a:lvl1pPr>
              <a:defRPr lang="en-US" sz="1050" b="1" smtClean="0">
                <a:solidFill>
                  <a:schemeClr val="bg1"/>
                </a:solidFill>
                <a:latin typeface="Arial" pitchFamily="34" charset="0"/>
                <a:cs typeface="Arial" pitchFamily="34" charset="0"/>
              </a:defRPr>
            </a:lvl1pPr>
          </a:lstStyle>
          <a:p>
            <a:pPr defTabSz="685800">
              <a:defRPr/>
            </a:pPr>
            <a:fld id="{393CF724-F9E0-44B8-95BD-D38D8B22F53D}" type="slidenum">
              <a:rPr lang="es-ES" smtClean="0">
                <a:solidFill>
                  <a:prstClr val="white"/>
                </a:solidFill>
              </a:rPr>
              <a:pPr defTabSz="685800">
                <a:defRPr/>
              </a:pPr>
              <a:t>‹#›</a:t>
            </a:fld>
            <a:endParaRPr lang="es-ES" dirty="0">
              <a:solidFill>
                <a:prstClr val="white"/>
              </a:solidFill>
            </a:endParaRPr>
          </a:p>
        </p:txBody>
      </p:sp>
      <p:sp>
        <p:nvSpPr>
          <p:cNvPr id="6" name="Slide Number Placeholder 5"/>
          <p:cNvSpPr txBox="1">
            <a:spLocks/>
          </p:cNvSpPr>
          <p:nvPr userDrawn="1"/>
        </p:nvSpPr>
        <p:spPr>
          <a:xfrm>
            <a:off x="11575795" y="6550225"/>
            <a:ext cx="609600" cy="219291"/>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393CF724-F9E0-44B8-95BD-D38D8B22F53D}" type="slidenum">
              <a:rPr kumimoji="0" lang="es-ES" sz="825" b="0"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685800" rtl="0" eaLnBrk="1" fontAlgn="auto" latinLnBrk="0" hangingPunct="1">
                <a:lnSpc>
                  <a:spcPct val="100000"/>
                </a:lnSpc>
                <a:spcBef>
                  <a:spcPts val="0"/>
                </a:spcBef>
                <a:spcAft>
                  <a:spcPts val="0"/>
                </a:spcAft>
                <a:buClrTx/>
                <a:buSzTx/>
                <a:buFontTx/>
                <a:buNone/>
                <a:tabLst/>
                <a:defRPr/>
              </a:pPr>
              <a:t>‹#›</a:t>
            </a:fld>
            <a:endParaRPr kumimoji="0" lang="es-ES" sz="105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0325848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10" name="Title 9"/>
          <p:cNvSpPr>
            <a:spLocks noGrp="1"/>
          </p:cNvSpPr>
          <p:nvPr>
            <p:ph type="title"/>
          </p:nvPr>
        </p:nvSpPr>
        <p:spPr>
          <a:xfrm>
            <a:off x="1492214" y="165239"/>
            <a:ext cx="9427028" cy="1325563"/>
          </a:xfrm>
        </p:spPr>
        <p:txBody>
          <a:bodyPr/>
          <a:lstStyle>
            <a:lvl1pPr algn="l">
              <a:defRPr b="1">
                <a:latin typeface="+mn-lt"/>
              </a:defRPr>
            </a:lvl1pPr>
          </a:lstStyle>
          <a:p>
            <a:r>
              <a:rPr lang="en-US" dirty="0"/>
              <a:t>Click to edit Master title style</a:t>
            </a:r>
          </a:p>
        </p:txBody>
      </p:sp>
      <p:sp>
        <p:nvSpPr>
          <p:cNvPr id="4" name="Slide Number Placeholder 5"/>
          <p:cNvSpPr>
            <a:spLocks noGrp="1"/>
          </p:cNvSpPr>
          <p:nvPr>
            <p:ph type="sldNum" sz="quarter" idx="4"/>
          </p:nvPr>
        </p:nvSpPr>
        <p:spPr>
          <a:xfrm>
            <a:off x="11379200" y="304802"/>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4528813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14" name="Title Placeholder 1"/>
          <p:cNvSpPr>
            <a:spLocks noGrp="1"/>
          </p:cNvSpPr>
          <p:nvPr>
            <p:ph type="title"/>
          </p:nvPr>
        </p:nvSpPr>
        <p:spPr>
          <a:xfrm>
            <a:off x="3953789" y="2871971"/>
            <a:ext cx="7380515" cy="1659616"/>
          </a:xfrm>
          <a:prstGeom prst="rect">
            <a:avLst/>
          </a:prstGeom>
        </p:spPr>
        <p:txBody>
          <a:bodyPr vert="horz" lIns="91440" tIns="45720" rIns="91440" bIns="45720" rtlCol="0" anchor="t">
            <a:noAutofit/>
          </a:bodyPr>
          <a:lstStyle>
            <a:lvl1pPr algn="l">
              <a:defRPr sz="5067"/>
            </a:lvl1pPr>
          </a:lstStyle>
          <a:p>
            <a:r>
              <a:rPr lang="es-ES" dirty="0"/>
              <a:t>Haga clic para modificar el estilo de título del patrón</a:t>
            </a:r>
            <a:endParaRPr lang="en-US" dirty="0"/>
          </a:p>
        </p:txBody>
      </p:sp>
      <p:sp>
        <p:nvSpPr>
          <p:cNvPr id="24" name="Marcador de contenido 23"/>
          <p:cNvSpPr>
            <a:spLocks noGrp="1"/>
          </p:cNvSpPr>
          <p:nvPr>
            <p:ph sz="quarter" idx="10" hasCustomPrompt="1"/>
          </p:nvPr>
        </p:nvSpPr>
        <p:spPr>
          <a:xfrm>
            <a:off x="3964674" y="2301900"/>
            <a:ext cx="7380515" cy="470669"/>
          </a:xfrm>
        </p:spPr>
        <p:txBody>
          <a:bodyPr/>
          <a:lstStyle>
            <a:lvl1pPr marL="0" indent="0">
              <a:buNone/>
              <a:defRPr sz="3733">
                <a:solidFill>
                  <a:srgbClr val="122D4F"/>
                </a:solidFill>
              </a:defRPr>
            </a:lvl1pPr>
          </a:lstStyle>
          <a:p>
            <a:pPr lvl="0"/>
            <a:r>
              <a:rPr lang="es-ES" dirty="0" err="1"/>
              <a:t>Author</a:t>
            </a:r>
            <a:endParaRPr lang="es-ES" dirty="0"/>
          </a:p>
        </p:txBody>
      </p:sp>
      <p:sp>
        <p:nvSpPr>
          <p:cNvPr id="25" name="Marcador de contenido 23"/>
          <p:cNvSpPr>
            <a:spLocks noGrp="1"/>
          </p:cNvSpPr>
          <p:nvPr>
            <p:ph sz="quarter" idx="11" hasCustomPrompt="1"/>
          </p:nvPr>
        </p:nvSpPr>
        <p:spPr>
          <a:xfrm>
            <a:off x="3964674" y="4630988"/>
            <a:ext cx="7380515" cy="470669"/>
          </a:xfrm>
        </p:spPr>
        <p:txBody>
          <a:bodyPr/>
          <a:lstStyle>
            <a:lvl1pPr marL="0" indent="0">
              <a:buNone/>
              <a:defRPr sz="2667">
                <a:solidFill>
                  <a:srgbClr val="122D4F"/>
                </a:solidFill>
              </a:defRPr>
            </a:lvl1pPr>
          </a:lstStyle>
          <a:p>
            <a:pPr lvl="0"/>
            <a:r>
              <a:rPr lang="es-ES" dirty="0"/>
              <a:t>20/05/2015</a:t>
            </a:r>
          </a:p>
        </p:txBody>
      </p:sp>
      <p:pic>
        <p:nvPicPr>
          <p:cNvPr id="6" name="Imagen 6"/>
          <p:cNvPicPr>
            <a:picLocks noChangeAspect="1"/>
          </p:cNvPicPr>
          <p:nvPr userDrawn="1"/>
        </p:nvPicPr>
        <p:blipFill rotWithShape="1">
          <a:blip r:embed="rId2">
            <a:extLst>
              <a:ext uri="{28A0092B-C50C-407E-A947-70E740481C1C}">
                <a14:useLocalDpi xmlns:a14="http://schemas.microsoft.com/office/drawing/2010/main" val="0"/>
              </a:ext>
            </a:extLst>
          </a:blip>
          <a:srcRect l="336" t="6226" r="-336" b="18699"/>
          <a:stretch/>
        </p:blipFill>
        <p:spPr>
          <a:xfrm>
            <a:off x="1" y="0"/>
            <a:ext cx="12296633" cy="6926045"/>
          </a:xfrm>
          <a:prstGeom prst="rect">
            <a:avLst/>
          </a:prstGeom>
        </p:spPr>
      </p:pic>
    </p:spTree>
    <p:extLst>
      <p:ext uri="{BB962C8B-B14F-4D97-AF65-F5344CB8AC3E}">
        <p14:creationId xmlns:p14="http://schemas.microsoft.com/office/powerpoint/2010/main" val="32155332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14_Title Slide">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1686" y="2"/>
            <a:ext cx="1578407" cy="6857997"/>
          </a:xfrm>
          <a:prstGeom prst="rect">
            <a:avLst/>
          </a:prstGeom>
          <a:blipFill>
            <a:blip r:embed="rId2" cstate="print"/>
            <a:stretch>
              <a:fillRect/>
            </a:stretch>
          </a:blipFill>
        </p:spPr>
        <p:txBody>
          <a:bodyPr wrap="square" lIns="0" tIns="0" rIns="0" bIns="0" rtlCol="0"/>
          <a:lstStyle/>
          <a:p>
            <a:endParaRPr sz="1800"/>
          </a:p>
        </p:txBody>
      </p:sp>
      <p:sp>
        <p:nvSpPr>
          <p:cNvPr id="18" name="bk object 18"/>
          <p:cNvSpPr/>
          <p:nvPr userDrawn="1"/>
        </p:nvSpPr>
        <p:spPr>
          <a:xfrm>
            <a:off x="1685" y="2"/>
            <a:ext cx="12190315" cy="6857997"/>
          </a:xfrm>
          <a:prstGeom prst="rect">
            <a:avLst/>
          </a:prstGeom>
          <a:blipFill>
            <a:blip r:embed="rId3" cstate="print"/>
            <a:stretch>
              <a:fillRect/>
            </a:stretch>
          </a:blipFill>
        </p:spPr>
        <p:txBody>
          <a:bodyPr wrap="square" lIns="0" tIns="0" rIns="0" bIns="0" rtlCol="0"/>
          <a:lstStyle/>
          <a:p>
            <a:endParaRPr sz="1800"/>
          </a:p>
        </p:txBody>
      </p:sp>
      <p:sp>
        <p:nvSpPr>
          <p:cNvPr id="19" name="bk object 19"/>
          <p:cNvSpPr/>
          <p:nvPr/>
        </p:nvSpPr>
        <p:spPr>
          <a:xfrm>
            <a:off x="939277" y="214375"/>
            <a:ext cx="5200999" cy="1412367"/>
          </a:xfrm>
          <a:prstGeom prst="rect">
            <a:avLst/>
          </a:prstGeom>
          <a:blipFill>
            <a:blip r:embed="rId4" cstate="print"/>
            <a:stretch>
              <a:fillRect/>
            </a:stretch>
          </a:blipFill>
        </p:spPr>
        <p:txBody>
          <a:bodyPr wrap="square" lIns="0" tIns="0" rIns="0" bIns="0" rtlCol="0"/>
          <a:lstStyle/>
          <a:p>
            <a:endParaRPr sz="1800"/>
          </a:p>
        </p:txBody>
      </p:sp>
      <p:sp>
        <p:nvSpPr>
          <p:cNvPr id="21" name="bk object 21"/>
          <p:cNvSpPr/>
          <p:nvPr/>
        </p:nvSpPr>
        <p:spPr>
          <a:xfrm>
            <a:off x="6238241" y="2555749"/>
            <a:ext cx="885951" cy="955548"/>
          </a:xfrm>
          <a:prstGeom prst="rect">
            <a:avLst/>
          </a:prstGeom>
          <a:blipFill>
            <a:blip r:embed="rId5" cstate="print"/>
            <a:stretch>
              <a:fillRect/>
            </a:stretch>
          </a:blipFill>
        </p:spPr>
        <p:txBody>
          <a:bodyPr wrap="square" lIns="0" tIns="0" rIns="0" bIns="0" rtlCol="0"/>
          <a:lstStyle/>
          <a:p>
            <a:endParaRPr sz="1800"/>
          </a:p>
        </p:txBody>
      </p:sp>
      <p:pic>
        <p:nvPicPr>
          <p:cNvPr id="6" name="Picture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1067780" y="1935"/>
            <a:ext cx="1124221" cy="493932"/>
          </a:xfrm>
          <a:prstGeom prst="rect">
            <a:avLst/>
          </a:prstGeom>
        </p:spPr>
      </p:pic>
    </p:spTree>
    <p:extLst>
      <p:ext uri="{BB962C8B-B14F-4D97-AF65-F5344CB8AC3E}">
        <p14:creationId xmlns:p14="http://schemas.microsoft.com/office/powerpoint/2010/main" val="2711394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1">
                <a:latin typeface="+mn-lt"/>
              </a:defRPr>
            </a:lvl1pPr>
          </a:lstStyle>
          <a:p>
            <a:r>
              <a:rPr lang="en-US" dirty="0"/>
              <a:t>Click to edit Master title style</a:t>
            </a:r>
          </a:p>
        </p:txBody>
      </p:sp>
      <p:sp>
        <p:nvSpPr>
          <p:cNvPr id="3" name="Content Placeholder 2"/>
          <p:cNvSpPr>
            <a:spLocks noGrp="1"/>
          </p:cNvSpPr>
          <p:nvPr>
            <p:ph idx="1"/>
          </p:nvPr>
        </p:nvSpPr>
        <p:spPr>
          <a:xfrm>
            <a:off x="812800" y="1295401"/>
            <a:ext cx="5435757" cy="2215663"/>
          </a:xfrm>
          <a:solidFill>
            <a:srgbClr val="DEDFE6"/>
          </a:solidFill>
        </p:spPr>
        <p:txBody>
          <a:bodyPr/>
          <a:lstStyle>
            <a:lvl1pPr marL="0" indent="0">
              <a:buFont typeface="+mj-lt"/>
              <a:buNone/>
              <a:defRPr>
                <a:solidFill>
                  <a:srgbClr val="112E50"/>
                </a:solidFill>
                <a:latin typeface="+mn-lt"/>
              </a:defRPr>
            </a:lvl1pPr>
          </a:lstStyle>
          <a:p>
            <a:pPr lvl="0"/>
            <a:r>
              <a:rPr lang="en-US" dirty="0"/>
              <a:t>Click to edit Master text styles</a:t>
            </a:r>
          </a:p>
        </p:txBody>
      </p:sp>
      <p:sp>
        <p:nvSpPr>
          <p:cNvPr id="5" name="Content Placeholder 2"/>
          <p:cNvSpPr>
            <a:spLocks noGrp="1"/>
          </p:cNvSpPr>
          <p:nvPr>
            <p:ph idx="13"/>
          </p:nvPr>
        </p:nvSpPr>
        <p:spPr>
          <a:xfrm>
            <a:off x="812800" y="3505201"/>
            <a:ext cx="5435757" cy="2215663"/>
          </a:xfrm>
          <a:solidFill>
            <a:srgbClr val="979F07"/>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7" name="Content Placeholder 2"/>
          <p:cNvSpPr>
            <a:spLocks noGrp="1"/>
          </p:cNvSpPr>
          <p:nvPr>
            <p:ph idx="14"/>
          </p:nvPr>
        </p:nvSpPr>
        <p:spPr>
          <a:xfrm>
            <a:off x="6248244" y="1295401"/>
            <a:ext cx="5435757" cy="2215663"/>
          </a:xfrm>
          <a:solidFill>
            <a:srgbClr val="88A0B8"/>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8" name="Content Placeholder 2"/>
          <p:cNvSpPr>
            <a:spLocks noGrp="1"/>
          </p:cNvSpPr>
          <p:nvPr>
            <p:ph idx="15"/>
          </p:nvPr>
        </p:nvSpPr>
        <p:spPr>
          <a:xfrm>
            <a:off x="6248244" y="3505201"/>
            <a:ext cx="5435757" cy="2215663"/>
          </a:xfrm>
          <a:solidFill>
            <a:srgbClr val="125E9F"/>
          </a:solidFill>
        </p:spPr>
        <p:txBody>
          <a:bodyPr/>
          <a:lstStyle>
            <a:lvl1pPr marL="0" indent="0">
              <a:buFont typeface="+mj-lt"/>
              <a:buNone/>
              <a:defRPr>
                <a:solidFill>
                  <a:schemeClr val="bg1"/>
                </a:solidFill>
                <a:latin typeface="+mn-lt"/>
              </a:defRPr>
            </a:lvl1pPr>
          </a:lstStyle>
          <a:p>
            <a:pPr lvl="0"/>
            <a:r>
              <a:rPr lang="en-US" dirty="0"/>
              <a:t>Click to edit Master text styles</a:t>
            </a:r>
          </a:p>
        </p:txBody>
      </p:sp>
      <p:sp>
        <p:nvSpPr>
          <p:cNvPr id="9" name="Slide Number Placeholder 5"/>
          <p:cNvSpPr>
            <a:spLocks noGrp="1"/>
          </p:cNvSpPr>
          <p:nvPr>
            <p:ph type="sldNum" sz="quarter" idx="4"/>
          </p:nvPr>
        </p:nvSpPr>
        <p:spPr>
          <a:xfrm>
            <a:off x="11379200" y="304802"/>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11"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100" b="0"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1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0539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8" name="Title 7"/>
          <p:cNvSpPr>
            <a:spLocks noGrp="1"/>
          </p:cNvSpPr>
          <p:nvPr>
            <p:ph type="title"/>
          </p:nvPr>
        </p:nvSpPr>
        <p:spPr>
          <a:xfrm>
            <a:off x="1461935" y="128905"/>
            <a:ext cx="9427028" cy="1325563"/>
          </a:xfrm>
        </p:spPr>
        <p:txBody>
          <a:bodyPr/>
          <a:lstStyle>
            <a:lvl1pPr>
              <a:defRPr b="1">
                <a:latin typeface="+mn-lt"/>
              </a:defRPr>
            </a:lvl1pPr>
          </a:lstStyle>
          <a:p>
            <a:r>
              <a:rPr lang="en-US" dirty="0"/>
              <a:t>Click to edit Master title style</a:t>
            </a:r>
          </a:p>
        </p:txBody>
      </p:sp>
      <p:sp>
        <p:nvSpPr>
          <p:cNvPr id="4" name="Slide Number Placeholder 5"/>
          <p:cNvSpPr>
            <a:spLocks noGrp="1"/>
          </p:cNvSpPr>
          <p:nvPr>
            <p:ph type="sldNum" sz="quarter" idx="4"/>
          </p:nvPr>
        </p:nvSpPr>
        <p:spPr>
          <a:xfrm>
            <a:off x="11379200" y="304802"/>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6"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876660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3"/>
            <a:ext cx="5994400" cy="2523703"/>
          </a:xfrm>
        </p:spPr>
        <p:txBody>
          <a:bodyPr/>
          <a:lstStyle>
            <a:lvl1pPr marL="0" indent="0" algn="l">
              <a:buNone/>
              <a:defRPr b="1">
                <a:solidFill>
                  <a:schemeClr val="bg1">
                    <a:lumMod val="50000"/>
                  </a:schemeClr>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1143002"/>
            <a:ext cx="5994400" cy="1169551"/>
          </a:xfrm>
        </p:spPr>
        <p:txBody>
          <a:bodyPr/>
          <a:lstStyle>
            <a:lvl1pPr algn="l">
              <a:defRPr b="1">
                <a:solidFill>
                  <a:srgbClr val="112E50"/>
                </a:solidFill>
                <a:latin typeface="+mn-lt"/>
              </a:defRPr>
            </a:lvl1pPr>
          </a:lstStyle>
          <a:p>
            <a:r>
              <a:rPr lang="en-US" dirty="0"/>
              <a:t>Click to edit Master title style</a:t>
            </a:r>
          </a:p>
        </p:txBody>
      </p:sp>
      <p:sp>
        <p:nvSpPr>
          <p:cNvPr id="12" name="Picture Placeholder 11"/>
          <p:cNvSpPr>
            <a:spLocks noGrp="1"/>
          </p:cNvSpPr>
          <p:nvPr>
            <p:ph type="pic" sz="quarter" idx="12"/>
          </p:nvPr>
        </p:nvSpPr>
        <p:spPr>
          <a:xfrm>
            <a:off x="6908800" y="1149173"/>
            <a:ext cx="4775200" cy="4718228"/>
          </a:xfrm>
        </p:spPr>
        <p:txBody>
          <a:bodyPr/>
          <a:lstStyle>
            <a:lvl1pPr marL="0" indent="0">
              <a:buNone/>
              <a:defRPr/>
            </a:lvl1pPr>
          </a:lstStyle>
          <a:p>
            <a:r>
              <a:rPr lang="en-US" dirty="0"/>
              <a:t>Click icon to add picture</a:t>
            </a:r>
          </a:p>
        </p:txBody>
      </p:sp>
      <p:sp>
        <p:nvSpPr>
          <p:cNvPr id="2" name="Rectangle 1"/>
          <p:cNvSpPr/>
          <p:nvPr userDrawn="1"/>
        </p:nvSpPr>
        <p:spPr>
          <a:xfrm>
            <a:off x="11480801" y="304802"/>
            <a:ext cx="536899" cy="307777"/>
          </a:xfrm>
          <a:prstGeom prst="rect">
            <a:avLst/>
          </a:prstGeom>
          <a:noFill/>
          <a:ln>
            <a:noFill/>
          </a:ln>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4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2768482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atin typeface="+mn-lt"/>
              </a:defRPr>
            </a:lvl1pPr>
          </a:lstStyle>
          <a:p>
            <a:r>
              <a:rPr lang="en-US" dirty="0"/>
              <a:t>Click to edit Master title style</a:t>
            </a:r>
          </a:p>
        </p:txBody>
      </p:sp>
      <p:sp>
        <p:nvSpPr>
          <p:cNvPr id="3" name="Content Placeholder 2"/>
          <p:cNvSpPr>
            <a:spLocks noGrp="1"/>
          </p:cNvSpPr>
          <p:nvPr>
            <p:ph idx="1"/>
          </p:nvPr>
        </p:nvSpPr>
        <p:spPr>
          <a:xfrm>
            <a:off x="812802" y="1647093"/>
            <a:ext cx="2716628" cy="1107323"/>
          </a:xfrm>
          <a:solidFill>
            <a:srgbClr val="DEDFE6"/>
          </a:solidFill>
        </p:spPr>
        <p:txBody>
          <a:bodyPr>
            <a:noAutofit/>
          </a:bodyPr>
          <a:lstStyle>
            <a:lvl1pPr marL="0" indent="0">
              <a:buFont typeface="+mj-lt"/>
              <a:buNone/>
              <a:defRPr sz="2000">
                <a:solidFill>
                  <a:srgbClr val="112E50"/>
                </a:solidFill>
                <a:latin typeface="+mn-lt"/>
              </a:defRPr>
            </a:lvl1pPr>
          </a:lstStyle>
          <a:p>
            <a:pPr lvl="0"/>
            <a:r>
              <a:rPr lang="en-US" dirty="0"/>
              <a:t>Click to edit Master text styles</a:t>
            </a:r>
          </a:p>
        </p:txBody>
      </p:sp>
      <p:sp>
        <p:nvSpPr>
          <p:cNvPr id="6" name="Slide Number Placeholder 5"/>
          <p:cNvSpPr>
            <a:spLocks noGrp="1"/>
          </p:cNvSpPr>
          <p:nvPr>
            <p:ph type="sldNum" sz="quarter" idx="12"/>
          </p:nvPr>
        </p:nvSpPr>
        <p:spPr>
          <a:xfrm>
            <a:off x="11379200" y="304802"/>
            <a:ext cx="609600" cy="307777"/>
          </a:xfrm>
          <a:prstGeom prst="rect">
            <a:avLst/>
          </a:prstGeom>
        </p:spPr>
        <p:txBody>
          <a:bodyPr/>
          <a:lstStyle>
            <a:lvl1pPr algn="r">
              <a:defRPr/>
            </a:lvl1pPr>
          </a:lstStyle>
          <a:p>
            <a:fld id="{393CF724-F9E0-44B8-95BD-D38D8B22F53D}" type="slidenum">
              <a:rPr lang="en-US" smtClean="0">
                <a:solidFill>
                  <a:prstClr val="white"/>
                </a:solidFill>
              </a:rPr>
              <a:pPr/>
              <a:t>‹#›</a:t>
            </a:fld>
            <a:endParaRPr lang="en-US">
              <a:solidFill>
                <a:prstClr val="white"/>
              </a:solidFill>
            </a:endParaRPr>
          </a:p>
        </p:txBody>
      </p:sp>
      <p:sp>
        <p:nvSpPr>
          <p:cNvPr id="5" name="Content Placeholder 2"/>
          <p:cNvSpPr>
            <a:spLocks noGrp="1"/>
          </p:cNvSpPr>
          <p:nvPr>
            <p:ph idx="13"/>
          </p:nvPr>
        </p:nvSpPr>
        <p:spPr>
          <a:xfrm>
            <a:off x="3556002" y="1676400"/>
            <a:ext cx="2716628" cy="1107323"/>
          </a:xfrm>
          <a:solidFill>
            <a:srgbClr val="979F07"/>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7" name="Content Placeholder 2"/>
          <p:cNvSpPr>
            <a:spLocks noGrp="1"/>
          </p:cNvSpPr>
          <p:nvPr>
            <p:ph idx="14"/>
          </p:nvPr>
        </p:nvSpPr>
        <p:spPr>
          <a:xfrm>
            <a:off x="6299202" y="1676400"/>
            <a:ext cx="2716628" cy="1107323"/>
          </a:xfrm>
          <a:solidFill>
            <a:srgbClr val="88A0B8"/>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8" name="Content Placeholder 2"/>
          <p:cNvSpPr>
            <a:spLocks noGrp="1"/>
          </p:cNvSpPr>
          <p:nvPr>
            <p:ph idx="15"/>
          </p:nvPr>
        </p:nvSpPr>
        <p:spPr>
          <a:xfrm>
            <a:off x="9042401" y="1676402"/>
            <a:ext cx="2732259" cy="1113693"/>
          </a:xfrm>
          <a:solidFill>
            <a:srgbClr val="125E9F"/>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9" name="Content Placeholder 2"/>
          <p:cNvSpPr>
            <a:spLocks noGrp="1"/>
          </p:cNvSpPr>
          <p:nvPr>
            <p:ph idx="16"/>
          </p:nvPr>
        </p:nvSpPr>
        <p:spPr>
          <a:xfrm>
            <a:off x="9042402" y="2819400"/>
            <a:ext cx="2716628" cy="1107323"/>
          </a:xfrm>
          <a:solidFill>
            <a:srgbClr val="DEDFE6"/>
          </a:solidFill>
        </p:spPr>
        <p:txBody>
          <a:bodyPr>
            <a:noAutofit/>
          </a:bodyPr>
          <a:lstStyle>
            <a:lvl1pPr marL="0" indent="0">
              <a:buFont typeface="+mj-lt"/>
              <a:buNone/>
              <a:defRPr sz="2000">
                <a:solidFill>
                  <a:srgbClr val="112E50"/>
                </a:solidFill>
                <a:latin typeface="+mn-lt"/>
              </a:defRPr>
            </a:lvl1pPr>
          </a:lstStyle>
          <a:p>
            <a:pPr lvl="0"/>
            <a:r>
              <a:rPr lang="en-US"/>
              <a:t>Click to edit Master text styles</a:t>
            </a:r>
          </a:p>
        </p:txBody>
      </p:sp>
      <p:sp>
        <p:nvSpPr>
          <p:cNvPr id="10" name="Content Placeholder 2"/>
          <p:cNvSpPr>
            <a:spLocks noGrp="1"/>
          </p:cNvSpPr>
          <p:nvPr>
            <p:ph idx="17"/>
          </p:nvPr>
        </p:nvSpPr>
        <p:spPr>
          <a:xfrm>
            <a:off x="812802" y="2790093"/>
            <a:ext cx="2716628" cy="1107323"/>
          </a:xfrm>
          <a:solidFill>
            <a:srgbClr val="979F07"/>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11" name="Content Placeholder 2"/>
          <p:cNvSpPr>
            <a:spLocks noGrp="1"/>
          </p:cNvSpPr>
          <p:nvPr>
            <p:ph idx="18"/>
          </p:nvPr>
        </p:nvSpPr>
        <p:spPr>
          <a:xfrm>
            <a:off x="3556002" y="2819400"/>
            <a:ext cx="2716628" cy="1107323"/>
          </a:xfrm>
          <a:solidFill>
            <a:srgbClr val="88A0B8"/>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12" name="Content Placeholder 2"/>
          <p:cNvSpPr>
            <a:spLocks noGrp="1"/>
          </p:cNvSpPr>
          <p:nvPr>
            <p:ph idx="19"/>
          </p:nvPr>
        </p:nvSpPr>
        <p:spPr>
          <a:xfrm>
            <a:off x="6299201" y="2790095"/>
            <a:ext cx="2732259" cy="1113693"/>
          </a:xfrm>
          <a:solidFill>
            <a:srgbClr val="125E9F"/>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13" name="Content Placeholder 2"/>
          <p:cNvSpPr>
            <a:spLocks noGrp="1"/>
          </p:cNvSpPr>
          <p:nvPr>
            <p:ph idx="20"/>
          </p:nvPr>
        </p:nvSpPr>
        <p:spPr>
          <a:xfrm>
            <a:off x="6299202" y="3933093"/>
            <a:ext cx="2716628" cy="1107323"/>
          </a:xfrm>
          <a:solidFill>
            <a:srgbClr val="DEDFE6"/>
          </a:solidFill>
        </p:spPr>
        <p:txBody>
          <a:bodyPr>
            <a:noAutofit/>
          </a:bodyPr>
          <a:lstStyle>
            <a:lvl1pPr marL="0" indent="0">
              <a:buFont typeface="+mj-lt"/>
              <a:buNone/>
              <a:defRPr sz="2000">
                <a:solidFill>
                  <a:srgbClr val="112E50"/>
                </a:solidFill>
                <a:latin typeface="+mn-lt"/>
              </a:defRPr>
            </a:lvl1pPr>
          </a:lstStyle>
          <a:p>
            <a:pPr lvl="0"/>
            <a:r>
              <a:rPr lang="en-US"/>
              <a:t>Click to edit Master text styles</a:t>
            </a:r>
          </a:p>
        </p:txBody>
      </p:sp>
      <p:sp>
        <p:nvSpPr>
          <p:cNvPr id="14" name="Content Placeholder 2"/>
          <p:cNvSpPr>
            <a:spLocks noGrp="1"/>
          </p:cNvSpPr>
          <p:nvPr>
            <p:ph idx="21"/>
          </p:nvPr>
        </p:nvSpPr>
        <p:spPr>
          <a:xfrm>
            <a:off x="812802" y="3933093"/>
            <a:ext cx="2716628" cy="1107323"/>
          </a:xfrm>
          <a:solidFill>
            <a:srgbClr val="88A0B8"/>
          </a:solidFill>
        </p:spPr>
        <p:txBody>
          <a:bodyPr>
            <a:noAutofit/>
          </a:bodyPr>
          <a:lstStyle>
            <a:lvl1pPr marL="0" indent="0">
              <a:buFont typeface="+mj-lt"/>
              <a:buNone/>
              <a:defRPr sz="2000">
                <a:solidFill>
                  <a:schemeClr val="bg1"/>
                </a:solidFill>
                <a:latin typeface="+mn-lt"/>
              </a:defRPr>
            </a:lvl1pPr>
          </a:lstStyle>
          <a:p>
            <a:pPr lvl="0"/>
            <a:r>
              <a:rPr lang="en-US"/>
              <a:t>Click to edit Master text styles</a:t>
            </a:r>
          </a:p>
        </p:txBody>
      </p:sp>
      <p:sp>
        <p:nvSpPr>
          <p:cNvPr id="15" name="Content Placeholder 2"/>
          <p:cNvSpPr>
            <a:spLocks noGrp="1"/>
          </p:cNvSpPr>
          <p:nvPr>
            <p:ph idx="22"/>
          </p:nvPr>
        </p:nvSpPr>
        <p:spPr>
          <a:xfrm>
            <a:off x="3556001" y="3933095"/>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6" name="Content Placeholder 2"/>
          <p:cNvSpPr>
            <a:spLocks noGrp="1"/>
          </p:cNvSpPr>
          <p:nvPr>
            <p:ph idx="23"/>
          </p:nvPr>
        </p:nvSpPr>
        <p:spPr>
          <a:xfrm>
            <a:off x="9042402" y="3962400"/>
            <a:ext cx="2716628" cy="1107323"/>
          </a:xfrm>
          <a:solidFill>
            <a:srgbClr val="979F07"/>
          </a:solidFill>
        </p:spPr>
        <p:txBody>
          <a:bodyPr>
            <a:noAutofit/>
          </a:bodyPr>
          <a:lstStyle>
            <a:lvl1pPr marL="0" indent="0">
              <a:buFont typeface="+mj-lt"/>
              <a:buNone/>
              <a:defRPr sz="2000">
                <a:solidFill>
                  <a:schemeClr val="bg1"/>
                </a:solidFill>
                <a:latin typeface="+mn-lt"/>
              </a:defRPr>
            </a:lvl1pPr>
          </a:lstStyle>
          <a:p>
            <a:pPr lvl="0"/>
            <a:r>
              <a:rPr lang="en-US" dirty="0"/>
              <a:t>Click to edit Master text styles</a:t>
            </a:r>
          </a:p>
        </p:txBody>
      </p:sp>
    </p:spTree>
    <p:extLst>
      <p:ext uri="{BB962C8B-B14F-4D97-AF65-F5344CB8AC3E}">
        <p14:creationId xmlns:p14="http://schemas.microsoft.com/office/powerpoint/2010/main" val="18934299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idx="1"/>
          </p:nvPr>
        </p:nvSpPr>
        <p:spPr>
          <a:xfrm>
            <a:off x="838200" y="1567544"/>
            <a:ext cx="10515600" cy="4974545"/>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dirty="0"/>
          </a:p>
        </p:txBody>
      </p:sp>
    </p:spTree>
    <p:extLst>
      <p:ext uri="{BB962C8B-B14F-4D97-AF65-F5344CB8AC3E}">
        <p14:creationId xmlns:p14="http://schemas.microsoft.com/office/powerpoint/2010/main" val="20075871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Placeholder 1"/>
          <p:cNvSpPr>
            <a:spLocks noGrp="1"/>
          </p:cNvSpPr>
          <p:nvPr>
            <p:ph type="title"/>
          </p:nvPr>
        </p:nvSpPr>
        <p:spPr>
          <a:xfrm>
            <a:off x="2431465" y="116633"/>
            <a:ext cx="9144331" cy="663340"/>
          </a:xfrm>
          <a:prstGeom prst="rect">
            <a:avLst/>
          </a:prstGeom>
        </p:spPr>
        <p:txBody>
          <a:bodyPr vert="horz" lIns="91440" tIns="45720" rIns="91440" bIns="45720" rtlCol="0" anchor="ctr">
            <a:normAutofit/>
          </a:bodyPr>
          <a:lstStyle>
            <a:lvl1pPr>
              <a:defRPr b="1">
                <a:latin typeface="+mn-lt"/>
              </a:defRPr>
            </a:lvl1pPr>
          </a:lstStyle>
          <a:p>
            <a:r>
              <a:rPr lang="en-US" dirty="0"/>
              <a:t>Click to edit Master title style</a:t>
            </a:r>
          </a:p>
        </p:txBody>
      </p:sp>
      <p:sp>
        <p:nvSpPr>
          <p:cNvPr id="5"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788180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9419655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3"/>
            <a:ext cx="5994400" cy="2523703"/>
          </a:xfrm>
        </p:spPr>
        <p:txBody>
          <a:bodyPr/>
          <a:lstStyle>
            <a:lvl1pPr marL="0" indent="0" algn="l">
              <a:buNone/>
              <a:defRPr b="1">
                <a:solidFill>
                  <a:schemeClr val="bg1">
                    <a:lumMod val="50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609600" y="1143002"/>
            <a:ext cx="5994400" cy="1169551"/>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6908800" y="1149173"/>
            <a:ext cx="4775200" cy="4718228"/>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11575795" y="6550224"/>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defTabSz="914377">
              <a:defRPr/>
            </a:pPr>
            <a:fld id="{393CF724-F9E0-44B8-95BD-D38D8B22F53D}" type="slidenum">
              <a:rPr lang="es-ES" smtClean="0">
                <a:solidFill>
                  <a:prstClr val="white"/>
                </a:solidFill>
              </a:rPr>
              <a:pPr defTabSz="914377">
                <a:defRPr/>
              </a:pPr>
              <a:t>‹#›</a:t>
            </a:fld>
            <a:endParaRPr lang="es-ES" dirty="0">
              <a:solidFill>
                <a:prstClr val="white"/>
              </a:solidFill>
            </a:endParaRPr>
          </a:p>
        </p:txBody>
      </p:sp>
    </p:spTree>
    <p:extLst>
      <p:ext uri="{BB962C8B-B14F-4D97-AF65-F5344CB8AC3E}">
        <p14:creationId xmlns:p14="http://schemas.microsoft.com/office/powerpoint/2010/main" val="15419224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0_Blank">
    <p:spTree>
      <p:nvGrpSpPr>
        <p:cNvPr id="1" name=""/>
        <p:cNvGrpSpPr/>
        <p:nvPr/>
      </p:nvGrpSpPr>
      <p:grpSpPr>
        <a:xfrm>
          <a:off x="0" y="0"/>
          <a:ext cx="0" cy="0"/>
          <a:chOff x="0" y="0"/>
          <a:chExt cx="0" cy="0"/>
        </a:xfrm>
      </p:grpSpPr>
      <p:sp>
        <p:nvSpPr>
          <p:cNvPr id="3"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1703695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dirty="0"/>
              <a:t>Click to edit Master title style</a:t>
            </a:r>
          </a:p>
        </p:txBody>
      </p:sp>
      <p:sp>
        <p:nvSpPr>
          <p:cNvPr id="3" name="Content Placeholder 2"/>
          <p:cNvSpPr>
            <a:spLocks noGrp="1"/>
          </p:cNvSpPr>
          <p:nvPr>
            <p:ph idx="1"/>
          </p:nvPr>
        </p:nvSpPr>
        <p:spPr>
          <a:xfrm>
            <a:off x="812802" y="1676400"/>
            <a:ext cx="2716628" cy="1107323"/>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5" name="Content Placeholder 2"/>
          <p:cNvSpPr>
            <a:spLocks noGrp="1"/>
          </p:cNvSpPr>
          <p:nvPr>
            <p:ph idx="13"/>
          </p:nvPr>
        </p:nvSpPr>
        <p:spPr>
          <a:xfrm>
            <a:off x="3556002" y="1676400"/>
            <a:ext cx="2716628" cy="1107323"/>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7" name="Content Placeholder 2"/>
          <p:cNvSpPr>
            <a:spLocks noGrp="1"/>
          </p:cNvSpPr>
          <p:nvPr>
            <p:ph idx="14"/>
          </p:nvPr>
        </p:nvSpPr>
        <p:spPr>
          <a:xfrm>
            <a:off x="6299202" y="1676400"/>
            <a:ext cx="2716628" cy="1107323"/>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8" name="Content Placeholder 2"/>
          <p:cNvSpPr>
            <a:spLocks noGrp="1"/>
          </p:cNvSpPr>
          <p:nvPr>
            <p:ph idx="15"/>
          </p:nvPr>
        </p:nvSpPr>
        <p:spPr>
          <a:xfrm>
            <a:off x="9042401" y="1676402"/>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9" name="Content Placeholder 2"/>
          <p:cNvSpPr>
            <a:spLocks noGrp="1"/>
          </p:cNvSpPr>
          <p:nvPr>
            <p:ph idx="16"/>
          </p:nvPr>
        </p:nvSpPr>
        <p:spPr>
          <a:xfrm>
            <a:off x="9042402" y="2819400"/>
            <a:ext cx="2716628" cy="1107323"/>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10" name="Content Placeholder 2"/>
          <p:cNvSpPr>
            <a:spLocks noGrp="1"/>
          </p:cNvSpPr>
          <p:nvPr>
            <p:ph idx="17"/>
          </p:nvPr>
        </p:nvSpPr>
        <p:spPr>
          <a:xfrm>
            <a:off x="812802" y="2819400"/>
            <a:ext cx="2716628" cy="1107323"/>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1" name="Content Placeholder 2"/>
          <p:cNvSpPr>
            <a:spLocks noGrp="1"/>
          </p:cNvSpPr>
          <p:nvPr>
            <p:ph idx="18"/>
          </p:nvPr>
        </p:nvSpPr>
        <p:spPr>
          <a:xfrm>
            <a:off x="3556002" y="2819400"/>
            <a:ext cx="2716628" cy="1107323"/>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2" name="Content Placeholder 2"/>
          <p:cNvSpPr>
            <a:spLocks noGrp="1"/>
          </p:cNvSpPr>
          <p:nvPr>
            <p:ph idx="19"/>
          </p:nvPr>
        </p:nvSpPr>
        <p:spPr>
          <a:xfrm>
            <a:off x="6299201" y="2819402"/>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3" name="Content Placeholder 2"/>
          <p:cNvSpPr>
            <a:spLocks noGrp="1"/>
          </p:cNvSpPr>
          <p:nvPr>
            <p:ph idx="20"/>
          </p:nvPr>
        </p:nvSpPr>
        <p:spPr>
          <a:xfrm>
            <a:off x="6299202" y="3962400"/>
            <a:ext cx="2716628" cy="1107323"/>
          </a:xfrm>
          <a:solidFill>
            <a:srgbClr val="DEDFE6"/>
          </a:solidFill>
        </p:spPr>
        <p:txBody>
          <a:bodyPr>
            <a:noAutofit/>
          </a:bodyPr>
          <a:lstStyle>
            <a:lvl1pPr marL="0" indent="0">
              <a:buFont typeface="+mj-lt"/>
              <a:buNone/>
              <a:defRPr sz="2000">
                <a:solidFill>
                  <a:srgbClr val="112E50"/>
                </a:solidFill>
              </a:defRPr>
            </a:lvl1pPr>
          </a:lstStyle>
          <a:p>
            <a:pPr lvl="0"/>
            <a:r>
              <a:rPr lang="en-US"/>
              <a:t>Click to edit Master text styles</a:t>
            </a:r>
          </a:p>
        </p:txBody>
      </p:sp>
      <p:sp>
        <p:nvSpPr>
          <p:cNvPr id="14" name="Content Placeholder 2"/>
          <p:cNvSpPr>
            <a:spLocks noGrp="1"/>
          </p:cNvSpPr>
          <p:nvPr>
            <p:ph idx="21"/>
          </p:nvPr>
        </p:nvSpPr>
        <p:spPr>
          <a:xfrm>
            <a:off x="812802" y="3962400"/>
            <a:ext cx="2716628" cy="1107323"/>
          </a:xfrm>
          <a:solidFill>
            <a:srgbClr val="88A0B8"/>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5" name="Content Placeholder 2"/>
          <p:cNvSpPr>
            <a:spLocks noGrp="1"/>
          </p:cNvSpPr>
          <p:nvPr>
            <p:ph idx="22"/>
          </p:nvPr>
        </p:nvSpPr>
        <p:spPr>
          <a:xfrm>
            <a:off x="3556001" y="3962402"/>
            <a:ext cx="2732259" cy="1113693"/>
          </a:xfrm>
          <a:solidFill>
            <a:srgbClr val="125E9F"/>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6" name="Content Placeholder 2"/>
          <p:cNvSpPr>
            <a:spLocks noGrp="1"/>
          </p:cNvSpPr>
          <p:nvPr>
            <p:ph idx="23"/>
          </p:nvPr>
        </p:nvSpPr>
        <p:spPr>
          <a:xfrm>
            <a:off x="9042402" y="3962400"/>
            <a:ext cx="2716628" cy="1107323"/>
          </a:xfrm>
          <a:solidFill>
            <a:srgbClr val="979F07"/>
          </a:solidFill>
        </p:spPr>
        <p:txBody>
          <a:bodyPr>
            <a:noAutofit/>
          </a:bodyPr>
          <a:lstStyle>
            <a:lvl1pPr marL="0" indent="0">
              <a:buFont typeface="+mj-lt"/>
              <a:buNone/>
              <a:defRPr sz="2000">
                <a:solidFill>
                  <a:schemeClr val="bg1"/>
                </a:solidFill>
              </a:defRPr>
            </a:lvl1pPr>
          </a:lstStyle>
          <a:p>
            <a:pPr lvl="0"/>
            <a:r>
              <a:rPr lang="en-US"/>
              <a:t>Click to edit Master text styles</a:t>
            </a:r>
          </a:p>
        </p:txBody>
      </p:sp>
      <p:sp>
        <p:nvSpPr>
          <p:cNvPr id="17" name="Slide Number Placeholder 5"/>
          <p:cNvSpPr>
            <a:spLocks noGrp="1"/>
          </p:cNvSpPr>
          <p:nvPr>
            <p:ph type="sldNum" sz="quarter" idx="4"/>
          </p:nvPr>
        </p:nvSpPr>
        <p:spPr>
          <a:xfrm>
            <a:off x="11379200" y="304802"/>
            <a:ext cx="609600" cy="307777"/>
          </a:xfrm>
          <a:prstGeom prst="rect">
            <a:avLst/>
          </a:prstGeom>
          <a:noFill/>
          <a:ln>
            <a:noFill/>
          </a:ln>
        </p:spPr>
        <p:txBody>
          <a:bodyPr wrap="square" rtlCol="0">
            <a:spAutoFit/>
          </a:bodyPr>
          <a:lstStyle>
            <a:lvl1pPr>
              <a:defRPr lang="en-US" sz="1400" b="1"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
        <p:nvSpPr>
          <p:cNvPr id="18"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63546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p:cNvSpPr>
            <a:spLocks noGrp="1"/>
          </p:cNvSpPr>
          <p:nvPr>
            <p:ph type="title"/>
          </p:nvPr>
        </p:nvSpPr>
        <p:spPr>
          <a:xfrm>
            <a:off x="2274297" y="188641"/>
            <a:ext cx="9244608" cy="663340"/>
          </a:xfrm>
          <a:prstGeom prst="rect">
            <a:avLst/>
          </a:prstGeom>
        </p:spPr>
        <p:txBody>
          <a:bodyPr vert="horz" lIns="91440" tIns="45720" rIns="91440" bIns="45720" rtlCol="0" anchor="ctr">
            <a:normAutofit/>
          </a:bodyPr>
          <a:lstStyle>
            <a:lvl1pPr>
              <a:defRPr sz="3200"/>
            </a:lvl1pPr>
          </a:lstStyle>
          <a:p>
            <a:r>
              <a:rPr lang="en-US" dirty="0"/>
              <a:t>Click to edit Master title style</a:t>
            </a:r>
          </a:p>
        </p:txBody>
      </p:sp>
      <p:sp>
        <p:nvSpPr>
          <p:cNvPr id="5" name="Slide Number Placeholder 5"/>
          <p:cNvSpPr txBox="1">
            <a:spLocks/>
          </p:cNvSpPr>
          <p:nvPr userDrawn="1"/>
        </p:nvSpPr>
        <p:spPr>
          <a:xfrm>
            <a:off x="11575795" y="6550224"/>
            <a:ext cx="609600" cy="261610"/>
          </a:xfrm>
          <a:prstGeom prst="rect">
            <a:avLst/>
          </a:prstGeom>
          <a:noFill/>
          <a:ln>
            <a:noFill/>
          </a:ln>
        </p:spPr>
        <p:txBody>
          <a:bodyPr wrap="square" rtlCol="0">
            <a:spAutoFit/>
          </a:bodyPr>
          <a:lstStyle>
            <a:defPPr>
              <a:defRPr lang="en-US"/>
            </a:defPPr>
            <a:lvl1pPr marL="0" algn="l" defTabSz="914400" rtl="0" eaLnBrk="1" latinLnBrk="0" hangingPunct="1">
              <a:defRPr lang="en-US" sz="1400" b="1" kern="1200" smtClean="0">
                <a:solidFill>
                  <a:schemeClr val="bg1"/>
                </a:solidFill>
                <a:latin typeface="Arial" pitchFamily="34" charset="0"/>
                <a:ea typeface="+mn-ea"/>
                <a:cs typeface="Arial"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100" b="0" i="0" u="none" strike="noStrike" kern="1200" cap="none" spc="0" normalizeH="0" baseline="0" noProof="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0"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54043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EA55C7-0388-4B76-B7E9-7AAD8B7E0C0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282041F-EA1F-4C4E-B64C-18B26B3850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DB0753EB-8ED5-4EAE-8E56-CD54BEC6FB1B}"/>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4881357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95385-044D-454E-98DF-99A409694C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595A7C-3707-42E7-9D23-91DA7E3EC57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22A2FD49-B9FE-4E4D-B6A5-846F96A99B65}"/>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31332434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C6E08-B63C-4867-8049-E9082F7509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6C5698-DB78-4FFE-B99B-CB95DAF7A0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836251D-D4A0-4F3B-A47C-5237E2A19574}"/>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2533801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70329-0E37-467A-8274-5B6E6FA436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9F67F1-9820-4976-B7F1-976D7F1E7CA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5C5054-1909-4996-A88F-C4D1E2A0B8D6}"/>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E7D62229-AB8B-46A6-815B-1DA8BAEFB2E1}"/>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3327918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831851" y="1154659"/>
            <a:ext cx="10515600" cy="906915"/>
          </a:xfrm>
        </p:spPr>
        <p:txBody>
          <a:bodyPr anchor="t">
            <a:normAutofit/>
          </a:bodyPr>
          <a:lstStyle>
            <a:lvl1pPr>
              <a:defRPr sz="3733">
                <a:latin typeface="+mj-lt"/>
              </a:defRPr>
            </a:lvl1pPr>
          </a:lstStyle>
          <a:p>
            <a:r>
              <a:rPr lang="es-ES" dirty="0"/>
              <a:t>Haga clic para modificar el estilo de título del patrón</a:t>
            </a:r>
            <a:endParaRPr lang="en-US" dirty="0"/>
          </a:p>
        </p:txBody>
      </p:sp>
      <p:sp>
        <p:nvSpPr>
          <p:cNvPr id="3" name="Text Placeholder 2"/>
          <p:cNvSpPr>
            <a:spLocks noGrp="1"/>
          </p:cNvSpPr>
          <p:nvPr>
            <p:ph type="body" idx="1"/>
          </p:nvPr>
        </p:nvSpPr>
        <p:spPr>
          <a:xfrm>
            <a:off x="831851" y="2178550"/>
            <a:ext cx="10515600" cy="4197349"/>
          </a:xfrm>
        </p:spPr>
        <p:txBody>
          <a:bodyPr>
            <a:normAutofit/>
          </a:bodyPr>
          <a:lstStyle>
            <a:lvl1pPr marL="0" indent="0">
              <a:buNone/>
              <a:defRPr sz="2400">
                <a:solidFill>
                  <a:schemeClr val="tx1"/>
                </a:solidFill>
                <a:latin typeface="+mn-lt"/>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s-ES" dirty="0"/>
              <a:t>Haga clic para modificar el estilo de texto del patrón</a:t>
            </a:r>
          </a:p>
        </p:txBody>
      </p:sp>
      <p:sp>
        <p:nvSpPr>
          <p:cNvPr id="6" name="Slide Number Placeholder 5"/>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0184538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1F0E3-4FA7-42A0-BBC3-73E768D487F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4E2CDA-5940-42CF-A93A-271C49AD6B1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A9F4509-591B-41F9-9F5B-533637428FF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614A3B-D062-4281-AFF0-E1A6546F99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9A0452B-757A-4F9E-941D-C2217A449E7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39E7406-4CC0-45FC-A507-B6A464724B26}"/>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33895044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76CD4-A906-4462-9C35-707F199039C7}"/>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CA35F54A-911D-40A6-842F-CBCBABF13863}"/>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9446860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97CE80C-7FB2-455D-8CD2-81A75679F83F}"/>
              </a:ext>
            </a:extLst>
          </p:cNvPr>
          <p:cNvSpPr>
            <a:spLocks noGrp="1"/>
          </p:cNvSpPr>
          <p:nvPr>
            <p:ph type="sldNum" sz="quarter" idx="12"/>
          </p:nvPr>
        </p:nvSpPr>
        <p:spPr>
          <a:xfrm>
            <a:off x="9448800" y="6380734"/>
            <a:ext cx="2743200" cy="365125"/>
          </a:xfrm>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15486281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EEA4D-4401-4C63-8CFE-C0B15698D7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7E9E37-55D4-4FEF-921A-8721054C87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9F8B35-AF4E-4368-8302-63E2C814C6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E7D28627-80A7-4479-997B-889DD6DAAAE7}"/>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39633911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5EFA3-C4BA-4629-80D4-EF8F3F985A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2E0A82-1A62-43C8-8395-E25A08A904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5466E9F-96BF-4179-98FC-7D03C31502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7" name="Slide Number Placeholder 6">
            <a:extLst>
              <a:ext uri="{FF2B5EF4-FFF2-40B4-BE49-F238E27FC236}">
                <a16:creationId xmlns:a16="http://schemas.microsoft.com/office/drawing/2014/main" id="{AFB176DF-BF0F-41A1-BE20-8E719DE10E84}"/>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40978335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F9E88-A8BC-40F9-84FD-EC639C76F3C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A917C7-9361-4B6B-B7F5-23B2A3036769}"/>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9CB25615-1D99-4067-8473-EA32C18C8543}"/>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29800110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F27AE72-5B54-4B84-A2FB-D58CE76F378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7861A4C-BB00-4089-8231-EAE586EEE5F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4AAA2E1-E2DB-4812-A931-95343FDFC9E0}"/>
              </a:ext>
            </a:extLst>
          </p:cNvPr>
          <p:cNvSpPr>
            <a:spLocks noGrp="1"/>
          </p:cNvSpPr>
          <p:nvPr>
            <p:ph type="sldNum" sz="quarter" idx="12"/>
          </p:nvPr>
        </p:nvSpPr>
        <p:spPr/>
        <p:txBody>
          <a:bodyPr/>
          <a:lstStyle/>
          <a:p>
            <a:fld id="{87A234CA-A4C3-4597-A63D-83990164B230}" type="slidenum">
              <a:rPr lang="en-US" smtClean="0"/>
              <a:t>‹#›</a:t>
            </a:fld>
            <a:endParaRPr lang="en-US"/>
          </a:p>
        </p:txBody>
      </p:sp>
    </p:spTree>
    <p:extLst>
      <p:ext uri="{BB962C8B-B14F-4D97-AF65-F5344CB8AC3E}">
        <p14:creationId xmlns:p14="http://schemas.microsoft.com/office/powerpoint/2010/main" val="42882004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3"/>
            <a:ext cx="5994400" cy="2523703"/>
          </a:xfrm>
        </p:spPr>
        <p:txBody>
          <a:bodyPr/>
          <a:lstStyle>
            <a:lvl1pPr marL="0" indent="0" algn="l">
              <a:buNone/>
              <a:defRPr b="1">
                <a:solidFill>
                  <a:schemeClr val="bg1">
                    <a:lumMod val="50000"/>
                  </a:schemeClr>
                </a:solidFill>
                <a:latin typeface="+mn-lt"/>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dirty="0"/>
              <a:t>Click to edit Master subtitle style</a:t>
            </a:r>
          </a:p>
        </p:txBody>
      </p:sp>
      <p:sp>
        <p:nvSpPr>
          <p:cNvPr id="10" name="Title 9"/>
          <p:cNvSpPr>
            <a:spLocks noGrp="1"/>
          </p:cNvSpPr>
          <p:nvPr>
            <p:ph type="title"/>
          </p:nvPr>
        </p:nvSpPr>
        <p:spPr>
          <a:xfrm>
            <a:off x="609600" y="1143002"/>
            <a:ext cx="5994400" cy="1169551"/>
          </a:xfrm>
        </p:spPr>
        <p:txBody>
          <a:bodyPr/>
          <a:lstStyle>
            <a:lvl1pPr algn="l">
              <a:defRPr b="1">
                <a:solidFill>
                  <a:srgbClr val="112E50"/>
                </a:solidFill>
                <a:latin typeface="+mn-lt"/>
              </a:defRPr>
            </a:lvl1pPr>
          </a:lstStyle>
          <a:p>
            <a:r>
              <a:rPr lang="en-US" dirty="0"/>
              <a:t>Click to edit Master title style</a:t>
            </a:r>
          </a:p>
        </p:txBody>
      </p:sp>
      <p:sp>
        <p:nvSpPr>
          <p:cNvPr id="12" name="Picture Placeholder 11"/>
          <p:cNvSpPr>
            <a:spLocks noGrp="1"/>
          </p:cNvSpPr>
          <p:nvPr>
            <p:ph type="pic" sz="quarter" idx="12"/>
          </p:nvPr>
        </p:nvSpPr>
        <p:spPr>
          <a:xfrm>
            <a:off x="6908800" y="1149173"/>
            <a:ext cx="4775200" cy="4718228"/>
          </a:xfrm>
        </p:spPr>
        <p:txBody>
          <a:bodyPr/>
          <a:lstStyle>
            <a:lvl1pPr marL="0" indent="0">
              <a:buNone/>
              <a:defRPr/>
            </a:lvl1pPr>
          </a:lstStyle>
          <a:p>
            <a:r>
              <a:rPr lang="en-US" dirty="0"/>
              <a:t>Click icon to add picture</a:t>
            </a:r>
          </a:p>
        </p:txBody>
      </p:sp>
      <p:sp>
        <p:nvSpPr>
          <p:cNvPr id="2" name="Rectangle 1"/>
          <p:cNvSpPr/>
          <p:nvPr userDrawn="1"/>
        </p:nvSpPr>
        <p:spPr>
          <a:xfrm>
            <a:off x="11480801" y="304802"/>
            <a:ext cx="536899" cy="307777"/>
          </a:xfrm>
          <a:prstGeom prst="rect">
            <a:avLst/>
          </a:prstGeom>
          <a:noFill/>
          <a:ln>
            <a:noFill/>
          </a:ln>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fld id="{393CF724-F9E0-44B8-95BD-D38D8B22F53D}" type="slidenum">
              <a:rPr kumimoji="0" lang="es-ES" sz="1400" b="1" i="0" u="none" strike="noStrike" kern="1200" cap="none" spc="0" normalizeH="0" baseline="0" noProof="0" smtClean="0">
                <a:ln>
                  <a:noFill/>
                </a:ln>
                <a:solidFill>
                  <a:prstClr val="white"/>
                </a:solidFill>
                <a:effectLst/>
                <a:uLnTx/>
                <a:uFillTx/>
                <a:latin typeface="Arial" pitchFamily="34" charset="0"/>
                <a:ea typeface="+mn-ea"/>
                <a:cs typeface="Arial" pitchFamily="34" charset="0"/>
              </a:rPr>
              <a:pPr marL="0" marR="0" lvl="0" indent="0" algn="r" defTabSz="914377" rtl="0" eaLnBrk="1" fontAlgn="auto" latinLnBrk="0" hangingPunct="1">
                <a:lnSpc>
                  <a:spcPct val="100000"/>
                </a:lnSpc>
                <a:spcBef>
                  <a:spcPts val="0"/>
                </a:spcBef>
                <a:spcAft>
                  <a:spcPts val="0"/>
                </a:spcAft>
                <a:buClrTx/>
                <a:buSzTx/>
                <a:buFontTx/>
                <a:buNone/>
                <a:tabLst/>
                <a:defRPr/>
              </a:pPr>
              <a:t>‹#›</a:t>
            </a:fld>
            <a:endParaRPr kumimoji="0" lang="es-ES" sz="1400" b="1" i="0" u="none" strike="noStrike" kern="1200" cap="none" spc="0" normalizeH="0" baseline="0" noProof="0" dirty="0">
              <a:ln>
                <a:noFill/>
              </a:ln>
              <a:solidFill>
                <a:prstClr val="white"/>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707692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r>
              <a:rPr lang="en-US"/>
              <a:t>30-06-2021</a:t>
            </a:r>
          </a:p>
        </p:txBody>
      </p:sp>
      <p:sp>
        <p:nvSpPr>
          <p:cNvPr id="5" name="Footer Placeholder 4"/>
          <p:cNvSpPr>
            <a:spLocks noGrp="1"/>
          </p:cNvSpPr>
          <p:nvPr>
            <p:ph type="ftr" sz="quarter" idx="11"/>
          </p:nvPr>
        </p:nvSpPr>
        <p:spPr/>
        <p:txBody>
          <a:bodyPr/>
          <a:lstStyle/>
          <a:p>
            <a:r>
              <a:rPr lang="en-US"/>
              <a:t>ALBA II Day - Introduction</a:t>
            </a:r>
          </a:p>
        </p:txBody>
      </p:sp>
      <p:sp>
        <p:nvSpPr>
          <p:cNvPr id="6" name="Slide Number Placeholder 5"/>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18656287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30-06-2021</a:t>
            </a:r>
          </a:p>
        </p:txBody>
      </p:sp>
      <p:sp>
        <p:nvSpPr>
          <p:cNvPr id="5" name="Footer Placeholder 4"/>
          <p:cNvSpPr>
            <a:spLocks noGrp="1"/>
          </p:cNvSpPr>
          <p:nvPr>
            <p:ph type="ftr" sz="quarter" idx="11"/>
          </p:nvPr>
        </p:nvSpPr>
        <p:spPr/>
        <p:txBody>
          <a:bodyPr/>
          <a:lstStyle/>
          <a:p>
            <a:r>
              <a:rPr lang="en-US"/>
              <a:t>ALBA II Day - Introduction</a:t>
            </a:r>
          </a:p>
        </p:txBody>
      </p:sp>
      <p:sp>
        <p:nvSpPr>
          <p:cNvPr id="6" name="Slide Number Placeholder 5"/>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10552883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Content Placeholder 2"/>
          <p:cNvSpPr>
            <a:spLocks noGrp="1"/>
          </p:cNvSpPr>
          <p:nvPr>
            <p:ph sz="half" idx="1"/>
          </p:nvPr>
        </p:nvSpPr>
        <p:spPr>
          <a:xfrm>
            <a:off x="838204" y="1608367"/>
            <a:ext cx="5181600" cy="5037760"/>
          </a:xfrm>
        </p:spPr>
        <p:txBody>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Content Placeholder 3"/>
          <p:cNvSpPr>
            <a:spLocks noGrp="1"/>
          </p:cNvSpPr>
          <p:nvPr>
            <p:ph sz="half" idx="2"/>
          </p:nvPr>
        </p:nvSpPr>
        <p:spPr>
          <a:xfrm>
            <a:off x="6172200" y="1608367"/>
            <a:ext cx="5181600" cy="5037760"/>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Slide Number Placeholder 6"/>
          <p:cNvSpPr>
            <a:spLocks noGrp="1"/>
          </p:cNvSpPr>
          <p:nvPr>
            <p:ph type="sldNum" sz="quarter" idx="12"/>
          </p:nvPr>
        </p:nvSpPr>
        <p:spPr>
          <a:xfrm>
            <a:off x="11646830" y="6492875"/>
            <a:ext cx="543141" cy="365125"/>
          </a:xfrm>
        </p:spPr>
        <p:txBody>
          <a:bodyPr/>
          <a:lstStyle/>
          <a:p>
            <a:fld id="{59A3C1E9-1E17-4B2D-975E-2F80F7CB45F8}" type="slidenum">
              <a:rPr lang="es-ES" smtClean="0"/>
              <a:t>‹#›</a:t>
            </a:fld>
            <a:endParaRPr lang="es-ES" dirty="0"/>
          </a:p>
        </p:txBody>
      </p:sp>
    </p:spTree>
    <p:extLst>
      <p:ext uri="{BB962C8B-B14F-4D97-AF65-F5344CB8AC3E}">
        <p14:creationId xmlns:p14="http://schemas.microsoft.com/office/powerpoint/2010/main" val="2735466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r>
              <a:rPr lang="en-US"/>
              <a:t>30-06-2021</a:t>
            </a:r>
          </a:p>
        </p:txBody>
      </p:sp>
      <p:sp>
        <p:nvSpPr>
          <p:cNvPr id="5" name="Footer Placeholder 4"/>
          <p:cNvSpPr>
            <a:spLocks noGrp="1"/>
          </p:cNvSpPr>
          <p:nvPr>
            <p:ph type="ftr" sz="quarter" idx="11"/>
          </p:nvPr>
        </p:nvSpPr>
        <p:spPr/>
        <p:txBody>
          <a:bodyPr/>
          <a:lstStyle/>
          <a:p>
            <a:r>
              <a:rPr lang="en-US"/>
              <a:t>ALBA II Day - Introduction</a:t>
            </a:r>
          </a:p>
        </p:txBody>
      </p:sp>
      <p:sp>
        <p:nvSpPr>
          <p:cNvPr id="6" name="Slide Number Placeholder 5"/>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469389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30-06-2021</a:t>
            </a:r>
          </a:p>
        </p:txBody>
      </p:sp>
      <p:sp>
        <p:nvSpPr>
          <p:cNvPr id="6" name="Footer Placeholder 5"/>
          <p:cNvSpPr>
            <a:spLocks noGrp="1"/>
          </p:cNvSpPr>
          <p:nvPr>
            <p:ph type="ftr" sz="quarter" idx="11"/>
          </p:nvPr>
        </p:nvSpPr>
        <p:spPr/>
        <p:txBody>
          <a:bodyPr/>
          <a:lstStyle/>
          <a:p>
            <a:r>
              <a:rPr lang="en-US"/>
              <a:t>ALBA II Day - Introduction</a:t>
            </a:r>
          </a:p>
        </p:txBody>
      </p:sp>
      <p:sp>
        <p:nvSpPr>
          <p:cNvPr id="7" name="Slide Number Placeholder 6"/>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39444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30-06-2021</a:t>
            </a:r>
          </a:p>
        </p:txBody>
      </p:sp>
      <p:sp>
        <p:nvSpPr>
          <p:cNvPr id="8" name="Footer Placeholder 7"/>
          <p:cNvSpPr>
            <a:spLocks noGrp="1"/>
          </p:cNvSpPr>
          <p:nvPr>
            <p:ph type="ftr" sz="quarter" idx="11"/>
          </p:nvPr>
        </p:nvSpPr>
        <p:spPr/>
        <p:txBody>
          <a:bodyPr/>
          <a:lstStyle/>
          <a:p>
            <a:r>
              <a:rPr lang="en-US"/>
              <a:t>ALBA II Day - Introduction</a:t>
            </a:r>
          </a:p>
        </p:txBody>
      </p:sp>
      <p:sp>
        <p:nvSpPr>
          <p:cNvPr id="9" name="Slide Number Placeholder 8"/>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33008309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30-06-2021</a:t>
            </a:r>
          </a:p>
        </p:txBody>
      </p:sp>
      <p:sp>
        <p:nvSpPr>
          <p:cNvPr id="4" name="Footer Placeholder 3"/>
          <p:cNvSpPr>
            <a:spLocks noGrp="1"/>
          </p:cNvSpPr>
          <p:nvPr>
            <p:ph type="ftr" sz="quarter" idx="11"/>
          </p:nvPr>
        </p:nvSpPr>
        <p:spPr/>
        <p:txBody>
          <a:bodyPr/>
          <a:lstStyle/>
          <a:p>
            <a:r>
              <a:rPr lang="en-US"/>
              <a:t>ALBA II Day - Introduction</a:t>
            </a:r>
          </a:p>
        </p:txBody>
      </p:sp>
      <p:sp>
        <p:nvSpPr>
          <p:cNvPr id="5" name="Slide Number Placeholder 4"/>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2274594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30-06-2021</a:t>
            </a:r>
          </a:p>
        </p:txBody>
      </p:sp>
      <p:sp>
        <p:nvSpPr>
          <p:cNvPr id="3" name="Footer Placeholder 2"/>
          <p:cNvSpPr>
            <a:spLocks noGrp="1"/>
          </p:cNvSpPr>
          <p:nvPr>
            <p:ph type="ftr" sz="quarter" idx="11"/>
          </p:nvPr>
        </p:nvSpPr>
        <p:spPr/>
        <p:txBody>
          <a:bodyPr/>
          <a:lstStyle/>
          <a:p>
            <a:r>
              <a:rPr lang="en-US"/>
              <a:t>ALBA II Day - Introduction</a:t>
            </a:r>
          </a:p>
        </p:txBody>
      </p:sp>
      <p:sp>
        <p:nvSpPr>
          <p:cNvPr id="4" name="Slide Number Placeholder 3"/>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38931671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30-06-2021</a:t>
            </a:r>
          </a:p>
        </p:txBody>
      </p:sp>
      <p:sp>
        <p:nvSpPr>
          <p:cNvPr id="6" name="Footer Placeholder 5"/>
          <p:cNvSpPr>
            <a:spLocks noGrp="1"/>
          </p:cNvSpPr>
          <p:nvPr>
            <p:ph type="ftr" sz="quarter" idx="11"/>
          </p:nvPr>
        </p:nvSpPr>
        <p:spPr/>
        <p:txBody>
          <a:bodyPr/>
          <a:lstStyle/>
          <a:p>
            <a:r>
              <a:rPr lang="en-US"/>
              <a:t>ALBA II Day - Introduction</a:t>
            </a:r>
          </a:p>
        </p:txBody>
      </p:sp>
      <p:sp>
        <p:nvSpPr>
          <p:cNvPr id="7" name="Slide Number Placeholder 6"/>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34148906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30-06-2021</a:t>
            </a:r>
          </a:p>
        </p:txBody>
      </p:sp>
      <p:sp>
        <p:nvSpPr>
          <p:cNvPr id="6" name="Footer Placeholder 5"/>
          <p:cNvSpPr>
            <a:spLocks noGrp="1"/>
          </p:cNvSpPr>
          <p:nvPr>
            <p:ph type="ftr" sz="quarter" idx="11"/>
          </p:nvPr>
        </p:nvSpPr>
        <p:spPr/>
        <p:txBody>
          <a:bodyPr/>
          <a:lstStyle/>
          <a:p>
            <a:r>
              <a:rPr lang="en-US"/>
              <a:t>ALBA II Day - Introduction</a:t>
            </a:r>
          </a:p>
        </p:txBody>
      </p:sp>
      <p:sp>
        <p:nvSpPr>
          <p:cNvPr id="7" name="Slide Number Placeholder 6"/>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7865271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30-06-2021</a:t>
            </a:r>
          </a:p>
        </p:txBody>
      </p:sp>
      <p:sp>
        <p:nvSpPr>
          <p:cNvPr id="5" name="Footer Placeholder 4"/>
          <p:cNvSpPr>
            <a:spLocks noGrp="1"/>
          </p:cNvSpPr>
          <p:nvPr>
            <p:ph type="ftr" sz="quarter" idx="11"/>
          </p:nvPr>
        </p:nvSpPr>
        <p:spPr/>
        <p:txBody>
          <a:bodyPr/>
          <a:lstStyle/>
          <a:p>
            <a:r>
              <a:rPr lang="en-US"/>
              <a:t>ALBA II Day - Introduction</a:t>
            </a:r>
          </a:p>
        </p:txBody>
      </p:sp>
      <p:sp>
        <p:nvSpPr>
          <p:cNvPr id="6" name="Slide Number Placeholder 5"/>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28403613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30-06-2021</a:t>
            </a:r>
          </a:p>
        </p:txBody>
      </p:sp>
      <p:sp>
        <p:nvSpPr>
          <p:cNvPr id="5" name="Footer Placeholder 4"/>
          <p:cNvSpPr>
            <a:spLocks noGrp="1"/>
          </p:cNvSpPr>
          <p:nvPr>
            <p:ph type="ftr" sz="quarter" idx="11"/>
          </p:nvPr>
        </p:nvSpPr>
        <p:spPr/>
        <p:txBody>
          <a:bodyPr/>
          <a:lstStyle/>
          <a:p>
            <a:r>
              <a:rPr lang="en-US"/>
              <a:t>ALBA II Day - Introduction</a:t>
            </a:r>
          </a:p>
        </p:txBody>
      </p:sp>
      <p:sp>
        <p:nvSpPr>
          <p:cNvPr id="6" name="Slide Number Placeholder 5"/>
          <p:cNvSpPr>
            <a:spLocks noGrp="1"/>
          </p:cNvSpPr>
          <p:nvPr>
            <p:ph type="sldNum" sz="quarter" idx="12"/>
          </p:nvPr>
        </p:nvSpPr>
        <p:spPr/>
        <p:txBody>
          <a:bodyPr/>
          <a:lstStyle/>
          <a:p>
            <a:fld id="{E21C4D09-A3F0-47BE-8471-C3733F1C488D}" type="slidenum">
              <a:rPr lang="en-US" smtClean="0"/>
              <a:t>‹#›</a:t>
            </a:fld>
            <a:endParaRPr lang="en-US"/>
          </a:p>
        </p:txBody>
      </p:sp>
    </p:spTree>
    <p:extLst>
      <p:ext uri="{BB962C8B-B14F-4D97-AF65-F5344CB8AC3E}">
        <p14:creationId xmlns:p14="http://schemas.microsoft.com/office/powerpoint/2010/main" val="394490328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10" name="Title 9"/>
          <p:cNvSpPr>
            <a:spLocks noGrp="1"/>
          </p:cNvSpPr>
          <p:nvPr>
            <p:ph type="title"/>
          </p:nvPr>
        </p:nvSpPr>
        <p:spPr>
          <a:xfrm>
            <a:off x="2831008" y="205770"/>
            <a:ext cx="8737600" cy="630942"/>
          </a:xfrm>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518547" y="6508094"/>
            <a:ext cx="609600" cy="276999"/>
          </a:xfrm>
          <a:prstGeom prst="rect">
            <a:avLst/>
          </a:prstGeom>
          <a:noFill/>
          <a:ln>
            <a:noFill/>
          </a:ln>
        </p:spPr>
        <p:txBody>
          <a:bodyPr wrap="square" rtlCol="0">
            <a:spAutoFit/>
          </a:bodyPr>
          <a:lstStyle>
            <a:lvl1pPr>
              <a:defRPr lang="en-US" sz="1200" b="0" smtClean="0">
                <a:solidFill>
                  <a:schemeClr val="bg1"/>
                </a:solidFill>
                <a:latin typeface="Arial" pitchFamily="34" charset="0"/>
                <a:cs typeface="Arial" pitchFamily="34" charset="0"/>
              </a:defRPr>
            </a:lvl1pPr>
          </a:lstStyle>
          <a:p>
            <a:pPr algn="r"/>
            <a:fld id="{393CF724-F9E0-44B8-95BD-D38D8B22F53D}" type="slidenum">
              <a:rPr lang="es-ES" smtClean="0"/>
              <a:pPr algn="r"/>
              <a:t>‹#›</a:t>
            </a:fld>
            <a:endParaRPr lang="es-ES" dirty="0"/>
          </a:p>
        </p:txBody>
      </p:sp>
    </p:spTree>
    <p:extLst>
      <p:ext uri="{BB962C8B-B14F-4D97-AF65-F5344CB8AC3E}">
        <p14:creationId xmlns:p14="http://schemas.microsoft.com/office/powerpoint/2010/main" val="2683278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93" y="365128"/>
            <a:ext cx="9447212" cy="1325563"/>
          </a:xfrm>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839789" y="1681163"/>
            <a:ext cx="5157787" cy="823912"/>
          </a:xfrm>
        </p:spPr>
        <p:txBody>
          <a:bodyPr anchor="ctr">
            <a:normAutofit/>
          </a:bodyPr>
          <a:lstStyle>
            <a:lvl1pPr marL="0" indent="0">
              <a:buNone/>
              <a:defRPr sz="2133" b="0">
                <a:solidFill>
                  <a:srgbClr val="88A0B8"/>
                </a:solidFill>
                <a:latin typeface="Arial Black" panose="020B0A040201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dirty="0"/>
              <a:t>Haga clic para modificar el estilo de texto del patrón</a:t>
            </a:r>
          </a:p>
        </p:txBody>
      </p:sp>
      <p:sp>
        <p:nvSpPr>
          <p:cNvPr id="4" name="Content Placeholder 3"/>
          <p:cNvSpPr>
            <a:spLocks noGrp="1"/>
          </p:cNvSpPr>
          <p:nvPr>
            <p:ph sz="half" idx="2"/>
          </p:nvPr>
        </p:nvSpPr>
        <p:spPr>
          <a:xfrm>
            <a:off x="839789" y="2505076"/>
            <a:ext cx="5157787" cy="4441825"/>
          </a:xfrm>
        </p:spPr>
        <p:txBody>
          <a:bodyPr>
            <a:normAutofit/>
          </a:bodyPr>
          <a:lstStyle>
            <a:lvl1pPr>
              <a:defRPr sz="1867"/>
            </a:lvl1pPr>
            <a:lvl2pPr>
              <a:defRPr sz="1867"/>
            </a:lvl2pPr>
            <a:lvl3pPr>
              <a:defRPr sz="1867"/>
            </a:lvl3pPr>
            <a:lvl4pPr>
              <a:defRPr sz="1867"/>
            </a:lvl4pPr>
            <a:lvl5pPr>
              <a:defRPr sz="1867"/>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5" name="Text Placeholder 4"/>
          <p:cNvSpPr>
            <a:spLocks noGrp="1"/>
          </p:cNvSpPr>
          <p:nvPr>
            <p:ph type="body" sz="quarter" idx="3"/>
          </p:nvPr>
        </p:nvSpPr>
        <p:spPr>
          <a:xfrm>
            <a:off x="6172205" y="1681163"/>
            <a:ext cx="5183188" cy="823912"/>
          </a:xfrm>
        </p:spPr>
        <p:txBody>
          <a:bodyPr anchor="ctr">
            <a:normAutofit/>
          </a:bodyPr>
          <a:lstStyle>
            <a:lvl1pPr marL="0" indent="0">
              <a:buNone/>
              <a:defRPr lang="es-ES" sz="2133" b="0" kern="1200" dirty="0" smtClean="0">
                <a:solidFill>
                  <a:srgbClr val="88A0B8"/>
                </a:solidFill>
                <a:latin typeface="Arial Black" panose="020B0A04020102020204" pitchFamily="34" charset="0"/>
                <a:ea typeface="+mn-ea"/>
                <a:cs typeface="Arial" panose="020B0604020202020204" pitchFamily="34" charset="0"/>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s-ES" dirty="0"/>
              <a:t>Haga clic para modificar el estilo de texto del patrón</a:t>
            </a:r>
          </a:p>
        </p:txBody>
      </p:sp>
      <p:sp>
        <p:nvSpPr>
          <p:cNvPr id="6" name="Content Placeholder 5"/>
          <p:cNvSpPr>
            <a:spLocks noGrp="1"/>
          </p:cNvSpPr>
          <p:nvPr>
            <p:ph sz="quarter" idx="4"/>
          </p:nvPr>
        </p:nvSpPr>
        <p:spPr>
          <a:xfrm>
            <a:off x="6172205" y="2505076"/>
            <a:ext cx="5183188" cy="4441825"/>
          </a:xfrm>
        </p:spPr>
        <p:txBody>
          <a:bodyPr>
            <a:normAutofit/>
          </a:bodyPr>
          <a:lstStyle>
            <a:lvl1pPr>
              <a:defRPr sz="1867"/>
            </a:lvl1pPr>
            <a:lvl2pPr>
              <a:defRPr sz="1867"/>
            </a:lvl2pPr>
            <a:lvl3pPr>
              <a:defRPr sz="1867"/>
            </a:lvl3pPr>
            <a:lvl4pPr>
              <a:defRPr sz="1867"/>
            </a:lvl4pPr>
            <a:lvl5pPr>
              <a:defRPr sz="1867"/>
            </a:lvl5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8"/>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6270851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sp>
        <p:nvSpPr>
          <p:cNvPr id="10" name="Title 9"/>
          <p:cNvSpPr>
            <a:spLocks noGrp="1"/>
          </p:cNvSpPr>
          <p:nvPr>
            <p:ph type="title"/>
          </p:nvPr>
        </p:nvSpPr>
        <p:spPr>
          <a:xfrm>
            <a:off x="2831008" y="205770"/>
            <a:ext cx="8737600" cy="630942"/>
          </a:xfrm>
        </p:spPr>
        <p:txBody>
          <a:bodyPr/>
          <a:lstStyle>
            <a:lvl1pPr algn="l">
              <a:defRPr/>
            </a:lvl1pPr>
          </a:lstStyle>
          <a:p>
            <a:r>
              <a:rPr lang="en-US"/>
              <a:t>Click to edit Master title style</a:t>
            </a:r>
            <a:endParaRPr lang="en-US" dirty="0"/>
          </a:p>
        </p:txBody>
      </p:sp>
      <p:sp>
        <p:nvSpPr>
          <p:cNvPr id="4" name="Slide Number Placeholder 5"/>
          <p:cNvSpPr>
            <a:spLocks noGrp="1"/>
          </p:cNvSpPr>
          <p:nvPr>
            <p:ph type="sldNum" sz="quarter" idx="4"/>
          </p:nvPr>
        </p:nvSpPr>
        <p:spPr>
          <a:xfrm>
            <a:off x="11518547" y="6508094"/>
            <a:ext cx="609600" cy="276999"/>
          </a:xfrm>
          <a:prstGeom prst="rect">
            <a:avLst/>
          </a:prstGeom>
          <a:noFill/>
          <a:ln>
            <a:noFill/>
          </a:ln>
        </p:spPr>
        <p:txBody>
          <a:bodyPr wrap="square" rtlCol="0">
            <a:spAutoFit/>
          </a:bodyPr>
          <a:lstStyle>
            <a:lvl1pPr>
              <a:defRPr lang="en-US" sz="1200" b="0" smtClean="0">
                <a:solidFill>
                  <a:schemeClr val="bg1"/>
                </a:solidFill>
                <a:latin typeface="Arial" pitchFamily="34" charset="0"/>
                <a:cs typeface="Arial" pitchFamily="34" charset="0"/>
              </a:defRPr>
            </a:lvl1pPr>
          </a:lstStyle>
          <a:p>
            <a:pPr algn="r"/>
            <a:fld id="{393CF724-F9E0-44B8-95BD-D38D8B22F53D}" type="slidenum">
              <a:rPr lang="es-ES" smtClean="0"/>
              <a:pPr algn="r"/>
              <a:t>‹#›</a:t>
            </a:fld>
            <a:endParaRPr lang="es-ES" dirty="0"/>
          </a:p>
        </p:txBody>
      </p:sp>
    </p:spTree>
    <p:extLst>
      <p:ext uri="{BB962C8B-B14F-4D97-AF65-F5344CB8AC3E}">
        <p14:creationId xmlns:p14="http://schemas.microsoft.com/office/powerpoint/2010/main" val="117179276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Solo titolo">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3048000" y="6543632"/>
            <a:ext cx="5994400" cy="329184"/>
          </a:xfrm>
          <a:prstGeom prst="rect">
            <a:avLst/>
          </a:prstGeom>
        </p:spPr>
        <p:txBody>
          <a:bodyPr/>
          <a:lstStyle/>
          <a:p>
            <a:r>
              <a:rPr lang="en-US"/>
              <a:t>ALBA II Day - Introduction</a:t>
            </a:r>
            <a:endParaRPr lang="it-IT" dirty="0"/>
          </a:p>
        </p:txBody>
      </p:sp>
      <p:sp>
        <p:nvSpPr>
          <p:cNvPr id="5" name="Slide Number Placeholder 4"/>
          <p:cNvSpPr>
            <a:spLocks noGrp="1"/>
          </p:cNvSpPr>
          <p:nvPr>
            <p:ph type="sldNum" sz="quarter" idx="12"/>
          </p:nvPr>
        </p:nvSpPr>
        <p:spPr>
          <a:xfrm>
            <a:off x="10160000" y="6543632"/>
            <a:ext cx="1422400" cy="329184"/>
          </a:xfrm>
          <a:prstGeom prst="rect">
            <a:avLst/>
          </a:prstGeom>
        </p:spPr>
        <p:txBody>
          <a:bodyPr/>
          <a:lstStyle/>
          <a:p>
            <a:fld id="{7005A102-87C1-4CA3-8231-DE303BD0CEEF}" type="slidenum">
              <a:rPr lang="it-IT" smtClean="0"/>
              <a:pPr/>
              <a:t>‹#›</a:t>
            </a:fld>
            <a:endParaRPr lang="it-IT"/>
          </a:p>
        </p:txBody>
      </p:sp>
      <p:sp>
        <p:nvSpPr>
          <p:cNvPr id="6" name="Footer Placeholder 4"/>
          <p:cNvSpPr txBox="1">
            <a:spLocks/>
          </p:cNvSpPr>
          <p:nvPr userDrawn="1"/>
        </p:nvSpPr>
        <p:spPr>
          <a:xfrm>
            <a:off x="609600" y="0"/>
            <a:ext cx="1524000" cy="329184"/>
          </a:xfrm>
          <a:prstGeom prst="rect">
            <a:avLst/>
          </a:prstGeom>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mn-lt"/>
                <a:ea typeface="+mn-ea"/>
                <a:cs typeface="+mn-cs"/>
              </a:rPr>
              <a:t>E. </a:t>
            </a:r>
            <a:r>
              <a:rPr kumimoji="0" lang="en-US" sz="1200" b="0" i="0" u="none" strike="noStrike" kern="1200" cap="none" spc="0" normalizeH="0" baseline="0" noProof="0" dirty="0" err="1">
                <a:ln>
                  <a:noFill/>
                </a:ln>
                <a:solidFill>
                  <a:srgbClr val="FFFFFF"/>
                </a:solidFill>
                <a:effectLst/>
                <a:uLnTx/>
                <a:uFillTx/>
                <a:latin typeface="+mn-lt"/>
                <a:ea typeface="+mn-ea"/>
                <a:cs typeface="+mn-cs"/>
              </a:rPr>
              <a:t>Coccia</a:t>
            </a:r>
            <a:endParaRPr kumimoji="0" lang="it-IT" sz="1200" b="0" i="0" u="none" strike="noStrike" kern="1200" cap="none" spc="0" normalizeH="0" baseline="0" noProof="0" dirty="0">
              <a:ln>
                <a:noFill/>
              </a:ln>
              <a:solidFill>
                <a:srgbClr val="FFFFFF"/>
              </a:solidFill>
              <a:effectLst/>
              <a:uLnTx/>
              <a:uFillTx/>
              <a:latin typeface="+mn-lt"/>
              <a:ea typeface="+mn-ea"/>
              <a:cs typeface="+mn-cs"/>
            </a:endParaRPr>
          </a:p>
        </p:txBody>
      </p:sp>
      <p:sp>
        <p:nvSpPr>
          <p:cNvPr id="7" name="Title Placeholder 1"/>
          <p:cNvSpPr>
            <a:spLocks noGrp="1"/>
          </p:cNvSpPr>
          <p:nvPr>
            <p:ph type="title"/>
          </p:nvPr>
        </p:nvSpPr>
        <p:spPr>
          <a:xfrm>
            <a:off x="1775520" y="116632"/>
            <a:ext cx="9614859" cy="807368"/>
          </a:xfrm>
          <a:prstGeom prst="rect">
            <a:avLst/>
          </a:prstGeom>
        </p:spPr>
        <p:txBody>
          <a:bodyPr vert="horz" lIns="91440" tIns="45720" rIns="91440" bIns="45720" rtlCol="0" anchor="ctr">
            <a:normAutofit/>
          </a:bodyPr>
          <a:lstStyle/>
          <a:p>
            <a:r>
              <a:rPr lang="it-IT"/>
              <a:t>Fare clic per modificare lo stile del titolo</a:t>
            </a:r>
            <a:endParaRPr lang="en-US" dirty="0"/>
          </a:p>
        </p:txBody>
      </p:sp>
      <p:cxnSp>
        <p:nvCxnSpPr>
          <p:cNvPr id="8" name="Straight Connector 7"/>
          <p:cNvCxnSpPr/>
          <p:nvPr userDrawn="1"/>
        </p:nvCxnSpPr>
        <p:spPr>
          <a:xfrm>
            <a:off x="39421" y="980728"/>
            <a:ext cx="12152579" cy="0"/>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Segnaposto data 1"/>
          <p:cNvSpPr>
            <a:spLocks noGrp="1"/>
          </p:cNvSpPr>
          <p:nvPr>
            <p:ph type="dt" sz="half" idx="2"/>
          </p:nvPr>
        </p:nvSpPr>
        <p:spPr>
          <a:xfrm>
            <a:off x="562901" y="6520260"/>
            <a:ext cx="2844800" cy="365125"/>
          </a:xfrm>
          <a:prstGeom prst="rect">
            <a:avLst/>
          </a:prstGeom>
        </p:spPr>
        <p:txBody>
          <a:bodyPr vert="horz" lIns="91440" tIns="45720" rIns="91440" bIns="45720" rtlCol="0" anchor="ctr"/>
          <a:lstStyle>
            <a:lvl1pPr algn="l">
              <a:defRPr sz="1200">
                <a:solidFill>
                  <a:srgbClr val="FFFFFF"/>
                </a:solidFill>
              </a:defRPr>
            </a:lvl1pPr>
          </a:lstStyle>
          <a:p>
            <a:r>
              <a:rPr lang="en-US"/>
              <a:t>30-06-2021</a:t>
            </a:r>
            <a:endParaRPr lang="it-IT" dirty="0"/>
          </a:p>
        </p:txBody>
      </p:sp>
    </p:spTree>
    <p:extLst>
      <p:ext uri="{BB962C8B-B14F-4D97-AF65-F5344CB8AC3E}">
        <p14:creationId xmlns:p14="http://schemas.microsoft.com/office/powerpoint/2010/main" val="12299101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userDrawn="1">
  <p:cSld name="1_Two Content">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2438400" y="304800"/>
            <a:ext cx="8737600" cy="492443"/>
          </a:xfrm>
        </p:spPr>
        <p:txBody>
          <a:bodyPr lIns="0" tIns="0" rIns="0" bIns="0"/>
          <a:lstStyle>
            <a:lvl1pPr>
              <a:defRPr sz="3200" b="1" i="0">
                <a:solidFill>
                  <a:srgbClr val="1F487C"/>
                </a:solidFill>
                <a:latin typeface="Calibri"/>
                <a:cs typeface="Calibri"/>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r>
              <a:rPr lang="en-US"/>
              <a:t>ALBA II Day - Introduction</a:t>
            </a:r>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r>
              <a:rPr lang="en-US"/>
              <a:t>30-06-2021</a:t>
            </a:r>
            <a:endParaRPr lang="en-US" dirty="0"/>
          </a:p>
        </p:txBody>
      </p:sp>
      <p:sp>
        <p:nvSpPr>
          <p:cNvPr id="7" name="Holder 7"/>
          <p:cNvSpPr>
            <a:spLocks noGrp="1"/>
          </p:cNvSpPr>
          <p:nvPr>
            <p:ph type="sldNum" sz="quarter" idx="7"/>
          </p:nvPr>
        </p:nvSpPr>
        <p:spPr>
          <a:xfrm>
            <a:off x="11424356" y="6447719"/>
            <a:ext cx="713980" cy="365125"/>
          </a:xfrm>
        </p:spPr>
        <p:txBody>
          <a:bodyPr lIns="0" tIns="0" rIns="0" bIns="0"/>
          <a:lstStyle>
            <a:lvl1pPr algn="r">
              <a:defRPr sz="1200">
                <a:solidFill>
                  <a:schemeClr val="tx1">
                    <a:tint val="75000"/>
                  </a:schemeClr>
                </a:solidFill>
              </a:defRPr>
            </a:lvl1pPr>
          </a:lstStyle>
          <a:p>
            <a:endParaRPr lang="en-US" dirty="0"/>
          </a:p>
          <a:p>
            <a:fld id="{B6F15528-21DE-4FAA-801E-634DDDAF4B2B}"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877535" cy="493932"/>
          </a:xfrm>
          <a:prstGeom prst="rect">
            <a:avLst/>
          </a:prstGeom>
        </p:spPr>
      </p:pic>
    </p:spTree>
    <p:extLst>
      <p:ext uri="{BB962C8B-B14F-4D97-AF65-F5344CB8AC3E}">
        <p14:creationId xmlns:p14="http://schemas.microsoft.com/office/powerpoint/2010/main" val="30664134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09600" y="3060162"/>
            <a:ext cx="5994400" cy="2523703"/>
          </a:xfrm>
        </p:spPr>
        <p:txBody>
          <a:bodyPr/>
          <a:lstStyle>
            <a:lvl1pPr marL="0" indent="0" algn="l">
              <a:buNone/>
              <a:defRPr b="1">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Title 9"/>
          <p:cNvSpPr>
            <a:spLocks noGrp="1"/>
          </p:cNvSpPr>
          <p:nvPr>
            <p:ph type="title"/>
          </p:nvPr>
        </p:nvSpPr>
        <p:spPr>
          <a:xfrm>
            <a:off x="609600" y="1143000"/>
            <a:ext cx="5994400" cy="1169551"/>
          </a:xfrm>
        </p:spPr>
        <p:txBody>
          <a:bodyPr/>
          <a:lstStyle>
            <a:lvl1pPr algn="l">
              <a:defRPr>
                <a:solidFill>
                  <a:srgbClr val="112E50"/>
                </a:solidFill>
              </a:defRPr>
            </a:lvl1pPr>
          </a:lstStyle>
          <a:p>
            <a:r>
              <a:rPr lang="en-US"/>
              <a:t>Click to edit Master title style</a:t>
            </a:r>
          </a:p>
        </p:txBody>
      </p:sp>
      <p:sp>
        <p:nvSpPr>
          <p:cNvPr id="12" name="Picture Placeholder 11"/>
          <p:cNvSpPr>
            <a:spLocks noGrp="1"/>
          </p:cNvSpPr>
          <p:nvPr>
            <p:ph type="pic" sz="quarter" idx="12"/>
          </p:nvPr>
        </p:nvSpPr>
        <p:spPr>
          <a:xfrm>
            <a:off x="6908800" y="1149172"/>
            <a:ext cx="4775200" cy="4718228"/>
          </a:xfrm>
        </p:spPr>
        <p:txBody>
          <a:bodyPr/>
          <a:lstStyle>
            <a:lvl1pPr marL="0" indent="0">
              <a:buNone/>
              <a:defRPr/>
            </a:lvl1pPr>
          </a:lstStyle>
          <a:p>
            <a:r>
              <a:rPr lang="en-US" dirty="0"/>
              <a:t>Click icon to add picture</a:t>
            </a:r>
          </a:p>
        </p:txBody>
      </p:sp>
      <p:sp>
        <p:nvSpPr>
          <p:cNvPr id="6" name="Slide Number Placeholder 5"/>
          <p:cNvSpPr>
            <a:spLocks noGrp="1"/>
          </p:cNvSpPr>
          <p:nvPr>
            <p:ph type="sldNum" sz="quarter" idx="4"/>
          </p:nvPr>
        </p:nvSpPr>
        <p:spPr>
          <a:xfrm>
            <a:off x="11575795" y="6550223"/>
            <a:ext cx="609600" cy="261610"/>
          </a:xfrm>
          <a:prstGeom prst="rect">
            <a:avLst/>
          </a:prstGeom>
          <a:noFill/>
          <a:ln>
            <a:noFill/>
          </a:ln>
        </p:spPr>
        <p:txBody>
          <a:bodyPr wrap="square" rtlCol="0">
            <a:spAutoFit/>
          </a:bodyPr>
          <a:lstStyle>
            <a:lvl1pPr>
              <a:defRPr lang="en-US" sz="1100" b="0" smtClean="0">
                <a:solidFill>
                  <a:schemeClr val="bg1"/>
                </a:solidFill>
                <a:latin typeface="Arial" pitchFamily="34" charset="0"/>
                <a:cs typeface="Arial" pitchFamily="34" charset="0"/>
              </a:defRPr>
            </a:lvl1pPr>
          </a:lstStyle>
          <a:p>
            <a:pPr algn="r"/>
            <a:fld id="{393CF724-F9E0-44B8-95BD-D38D8B22F53D}" type="slidenum">
              <a:rPr lang="es-ES" smtClean="0">
                <a:solidFill>
                  <a:prstClr val="white"/>
                </a:solidFill>
              </a:rPr>
              <a:pPr algn="r"/>
              <a:t>‹#›</a:t>
            </a:fld>
            <a:endParaRPr lang="es-ES" dirty="0">
              <a:solidFill>
                <a:prstClr val="white"/>
              </a:solidFill>
            </a:endParaRPr>
          </a:p>
        </p:txBody>
      </p:sp>
    </p:spTree>
    <p:extLst>
      <p:ext uri="{BB962C8B-B14F-4D97-AF65-F5344CB8AC3E}">
        <p14:creationId xmlns:p14="http://schemas.microsoft.com/office/powerpoint/2010/main" val="2376882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s-ES" dirty="0"/>
              <a:t>Haga clic para modificar </a:t>
            </a:r>
            <a:br>
              <a:rPr lang="es-ES" dirty="0"/>
            </a:br>
            <a:r>
              <a:rPr lang="es-ES" dirty="0"/>
              <a:t>el estilo de título del patrón</a:t>
            </a:r>
            <a:endParaRPr lang="en-US" dirty="0"/>
          </a:p>
        </p:txBody>
      </p:sp>
      <p:sp>
        <p:nvSpPr>
          <p:cNvPr id="5" name="Slide Number Placeholder 4"/>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3219194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2280636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7"/>
            <a:ext cx="3932237" cy="1069975"/>
          </a:xfrm>
        </p:spPr>
        <p:txBody>
          <a:bodyPr anchor="t">
            <a:normAutofit/>
          </a:bodyPr>
          <a:lstStyle>
            <a:lvl1pPr>
              <a:defRPr sz="2400"/>
            </a:lvl1pPr>
          </a:lstStyle>
          <a:p>
            <a:r>
              <a:rPr lang="es-ES" dirty="0"/>
              <a:t>Haga clic para modificar el estilo de título del patrón</a:t>
            </a:r>
            <a:endParaRPr lang="en-US" dirty="0"/>
          </a:p>
        </p:txBody>
      </p:sp>
      <p:sp>
        <p:nvSpPr>
          <p:cNvPr id="3" name="Content Placeholder 2"/>
          <p:cNvSpPr>
            <a:spLocks noGrp="1"/>
          </p:cNvSpPr>
          <p:nvPr>
            <p:ph idx="1"/>
          </p:nvPr>
        </p:nvSpPr>
        <p:spPr>
          <a:xfrm>
            <a:off x="5183188" y="987429"/>
            <a:ext cx="6172200" cy="5599225"/>
          </a:xfrm>
        </p:spPr>
        <p:txBody>
          <a:bodyPr>
            <a:normAutofit/>
          </a:bodyPr>
          <a:lstStyle>
            <a:lvl1pPr>
              <a:defRPr sz="2400"/>
            </a:lvl1pPr>
            <a:lvl2pPr>
              <a:defRPr sz="2400"/>
            </a:lvl2pPr>
            <a:lvl3pPr>
              <a:defRPr sz="2400"/>
            </a:lvl3pPr>
            <a:lvl4pPr>
              <a:defRPr sz="2400"/>
            </a:lvl4pPr>
            <a:lvl5pPr>
              <a:defRPr sz="2400"/>
            </a:lvl5pPr>
            <a:lvl6pPr>
              <a:defRPr sz="2667"/>
            </a:lvl6pPr>
            <a:lvl7pPr>
              <a:defRPr sz="2667"/>
            </a:lvl7pPr>
            <a:lvl8pPr>
              <a:defRPr sz="2667"/>
            </a:lvl8pPr>
            <a:lvl9pPr>
              <a:defRPr sz="2667"/>
            </a:lvl9p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4" name="Text Placeholder 3"/>
          <p:cNvSpPr>
            <a:spLocks noGrp="1"/>
          </p:cNvSpPr>
          <p:nvPr>
            <p:ph type="body" sz="half" idx="2"/>
          </p:nvPr>
        </p:nvSpPr>
        <p:spPr>
          <a:xfrm>
            <a:off x="839788" y="2057402"/>
            <a:ext cx="3932237" cy="4529252"/>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dirty="0"/>
              <a:t>Haga clic para modificar el estilo de texto del patrón</a:t>
            </a:r>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925488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7"/>
            <a:ext cx="3932237" cy="1069975"/>
          </a:xfrm>
        </p:spPr>
        <p:txBody>
          <a:bodyPr anchor="t">
            <a:normAutofit/>
          </a:bodyPr>
          <a:lstStyle>
            <a:lvl1pPr>
              <a:defRPr sz="2400"/>
            </a:lvl1pPr>
          </a:lstStyle>
          <a:p>
            <a:r>
              <a:rPr lang="es-ES" dirty="0"/>
              <a:t>Haga clic para modificar el estilo de título del patrón</a:t>
            </a:r>
            <a:endParaRPr lang="en-US" dirty="0"/>
          </a:p>
        </p:txBody>
      </p:sp>
      <p:sp>
        <p:nvSpPr>
          <p:cNvPr id="3" name="Picture Placeholder 2"/>
          <p:cNvSpPr>
            <a:spLocks noGrp="1" noChangeAspect="1"/>
          </p:cNvSpPr>
          <p:nvPr>
            <p:ph type="pic" idx="1"/>
          </p:nvPr>
        </p:nvSpPr>
        <p:spPr>
          <a:xfrm>
            <a:off x="5183188" y="987429"/>
            <a:ext cx="6172200" cy="5870572"/>
          </a:xfrm>
        </p:spPr>
        <p:txBody>
          <a:bodyPr anchor="t">
            <a:normAutofit/>
          </a:bodyPr>
          <a:lstStyle>
            <a:lvl1pPr marL="0" indent="0">
              <a:buNone/>
              <a:defRPr sz="2400"/>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s-ES" dirty="0"/>
              <a:t>Haga clic en el icono para agregar una imagen</a:t>
            </a:r>
            <a:endParaRPr lang="en-US" dirty="0"/>
          </a:p>
        </p:txBody>
      </p:sp>
      <p:sp>
        <p:nvSpPr>
          <p:cNvPr id="4" name="Text Placeholder 3"/>
          <p:cNvSpPr>
            <a:spLocks noGrp="1"/>
          </p:cNvSpPr>
          <p:nvPr>
            <p:ph type="body" sz="half" idx="2"/>
          </p:nvPr>
        </p:nvSpPr>
        <p:spPr>
          <a:xfrm>
            <a:off x="839788" y="2057401"/>
            <a:ext cx="3932237" cy="4281448"/>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s-ES" dirty="0"/>
              <a:t>Haga clic para modificar el estilo de texto del patrón</a:t>
            </a:r>
          </a:p>
        </p:txBody>
      </p:sp>
      <p:sp>
        <p:nvSpPr>
          <p:cNvPr id="7" name="Slide Number Placeholder 6"/>
          <p:cNvSpPr>
            <a:spLocks noGrp="1"/>
          </p:cNvSpPr>
          <p:nvPr>
            <p:ph type="sldNum" sz="quarter" idx="12"/>
          </p:nvPr>
        </p:nvSpPr>
        <p:spPr/>
        <p:txBody>
          <a:bodyPr/>
          <a:lstStyle/>
          <a:p>
            <a:fld id="{59A3C1E9-1E17-4B2D-975E-2F80F7CB45F8}" type="slidenum">
              <a:rPr lang="es-ES" smtClean="0"/>
              <a:t>‹#›</a:t>
            </a:fld>
            <a:endParaRPr lang="es-ES"/>
          </a:p>
        </p:txBody>
      </p:sp>
    </p:spTree>
    <p:extLst>
      <p:ext uri="{BB962C8B-B14F-4D97-AF65-F5344CB8AC3E}">
        <p14:creationId xmlns:p14="http://schemas.microsoft.com/office/powerpoint/2010/main" val="155481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2.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17" Type="http://schemas.openxmlformats.org/officeDocument/2006/relationships/image" Target="../media/image3.png"/><Relationship Id="rId2" Type="http://schemas.openxmlformats.org/officeDocument/2006/relationships/slideLayout" Target="../slideLayouts/slideLayout27.xml"/><Relationship Id="rId16" Type="http://schemas.openxmlformats.org/officeDocument/2006/relationships/image" Target="../media/image2.png"/><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microsoft.com/office/2007/relationships/hdphoto" Target="../media/hdphoto1.wdp"/><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0.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18" Type="http://schemas.openxmlformats.org/officeDocument/2006/relationships/image" Target="../media/image2.pn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17" Type="http://schemas.openxmlformats.org/officeDocument/2006/relationships/theme" Target="../theme/theme3.xml"/><Relationship Id="rId2" Type="http://schemas.openxmlformats.org/officeDocument/2006/relationships/slideLayout" Target="../slideLayouts/slideLayout39.xml"/><Relationship Id="rId16" Type="http://schemas.openxmlformats.org/officeDocument/2006/relationships/slideLayout" Target="../slideLayouts/slideLayout53.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7495DA1-2308-428E-ADE5-124529C2AAB8}"/>
              </a:ext>
            </a:extLst>
          </p:cNvPr>
          <p:cNvGrpSpPr/>
          <p:nvPr userDrawn="1"/>
        </p:nvGrpSpPr>
        <p:grpSpPr>
          <a:xfrm>
            <a:off x="0" y="0"/>
            <a:ext cx="12192000" cy="6858000"/>
            <a:chOff x="-1057838" y="2612320"/>
            <a:chExt cx="12189611" cy="6858000"/>
          </a:xfrm>
        </p:grpSpPr>
        <p:pic>
          <p:nvPicPr>
            <p:cNvPr id="10" name="Picture 9"/>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1057838" y="2612320"/>
              <a:ext cx="12189611" cy="6858000"/>
            </a:xfrm>
            <a:prstGeom prst="rect">
              <a:avLst/>
            </a:prstGeom>
          </p:spPr>
        </p:pic>
        <p:sp>
          <p:nvSpPr>
            <p:cNvPr id="7" name="Rectangle 6">
              <a:extLst>
                <a:ext uri="{FF2B5EF4-FFF2-40B4-BE49-F238E27FC236}">
                  <a16:creationId xmlns:a16="http://schemas.microsoft.com/office/drawing/2014/main" id="{7EF06AB6-DF56-427D-9B96-A8F6EDBEFA66}"/>
                </a:ext>
              </a:extLst>
            </p:cNvPr>
            <p:cNvSpPr/>
            <p:nvPr userDrawn="1"/>
          </p:nvSpPr>
          <p:spPr>
            <a:xfrm>
              <a:off x="9539111" y="2641600"/>
              <a:ext cx="1377245" cy="9256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Placeholder 1"/>
          <p:cNvSpPr>
            <a:spLocks noGrp="1"/>
          </p:cNvSpPr>
          <p:nvPr>
            <p:ph type="title"/>
          </p:nvPr>
        </p:nvSpPr>
        <p:spPr>
          <a:xfrm>
            <a:off x="838205" y="177349"/>
            <a:ext cx="9427028" cy="1325563"/>
          </a:xfrm>
          <a:prstGeom prst="rect">
            <a:avLst/>
          </a:prstGeom>
        </p:spPr>
        <p:txBody>
          <a:bodyPr vert="horz" lIns="91440" tIns="45720" rIns="91440" bIns="45720" rtlCol="0" anchor="t">
            <a:normAutofit/>
          </a:bodyPr>
          <a:lstStyle/>
          <a:p>
            <a:r>
              <a:rPr lang="es-ES" dirty="0"/>
              <a:t>Haga clic para modificar </a:t>
            </a:r>
            <a:br>
              <a:rPr lang="es-ES" dirty="0"/>
            </a:br>
            <a:r>
              <a:rPr lang="es-ES" dirty="0"/>
              <a:t>el estilo de título del patrón</a:t>
            </a:r>
            <a:endParaRPr lang="en-US" dirty="0"/>
          </a:p>
        </p:txBody>
      </p:sp>
      <p:sp>
        <p:nvSpPr>
          <p:cNvPr id="3" name="Text Placeholder 2"/>
          <p:cNvSpPr>
            <a:spLocks noGrp="1"/>
          </p:cNvSpPr>
          <p:nvPr>
            <p:ph type="body" idx="1"/>
          </p:nvPr>
        </p:nvSpPr>
        <p:spPr>
          <a:xfrm>
            <a:off x="838200" y="1567544"/>
            <a:ext cx="10515600" cy="5290457"/>
          </a:xfrm>
          <a:prstGeom prst="rect">
            <a:avLst/>
          </a:prstGeom>
        </p:spPr>
        <p:txBody>
          <a:bodyPr vert="horz" lIns="91440" tIns="45720" rIns="91440" bIns="45720" rtlCol="0">
            <a:normAutofit/>
          </a:bodyPr>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n-US" dirty="0"/>
          </a:p>
        </p:txBody>
      </p:sp>
      <p:sp>
        <p:nvSpPr>
          <p:cNvPr id="9" name="Slide Number Placeholder 5"/>
          <p:cNvSpPr txBox="1">
            <a:spLocks/>
          </p:cNvSpPr>
          <p:nvPr userDrawn="1"/>
        </p:nvSpPr>
        <p:spPr>
          <a:xfrm>
            <a:off x="9446771" y="6492875"/>
            <a:ext cx="2743200" cy="365125"/>
          </a:xfrm>
          <a:prstGeom prst="rect">
            <a:avLst/>
          </a:prstGeom>
        </p:spPr>
        <p:txBody>
          <a:bodyPr/>
          <a:lstStyle>
            <a:defPPr>
              <a:defRPr lang="es-ES"/>
            </a:defPPr>
            <a:lvl1pPr marL="0" algn="l" defTabSz="914400" rtl="0" eaLnBrk="1" latinLnBrk="0" hangingPunct="1">
              <a:defRPr sz="1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026923-C7E2-45C3-B29C-32230263B074}" type="slidenum">
              <a:rPr lang="es-ES" sz="2400" smtClean="0"/>
              <a:pPr/>
              <a:t>‹#›</a:t>
            </a:fld>
            <a:endParaRPr lang="es-ES" sz="2400" dirty="0"/>
          </a:p>
        </p:txBody>
      </p:sp>
      <p:sp>
        <p:nvSpPr>
          <p:cNvPr id="6" name="Slide Number Placeholder 5"/>
          <p:cNvSpPr>
            <a:spLocks noGrp="1"/>
          </p:cNvSpPr>
          <p:nvPr>
            <p:ph type="sldNum" sz="quarter" idx="4"/>
          </p:nvPr>
        </p:nvSpPr>
        <p:spPr>
          <a:xfrm>
            <a:off x="11617094" y="6492875"/>
            <a:ext cx="572877" cy="365125"/>
          </a:xfrm>
          <a:prstGeom prst="rect">
            <a:avLst/>
          </a:prstGeom>
        </p:spPr>
        <p:txBody>
          <a:bodyPr vert="horz" lIns="91440" tIns="45720" rIns="91440" bIns="45720" rtlCol="0" anchor="ctr"/>
          <a:lstStyle>
            <a:lvl1pPr algn="r">
              <a:defRPr sz="1333">
                <a:solidFill>
                  <a:schemeClr val="bg1"/>
                </a:solidFill>
                <a:latin typeface="+mn-lt"/>
                <a:cs typeface="Arial" panose="020B0604020202020204" pitchFamily="34" charset="0"/>
              </a:defRPr>
            </a:lvl1pPr>
          </a:lstStyle>
          <a:p>
            <a:fld id="{59A3C1E9-1E17-4B2D-975E-2F80F7CB45F8}" type="slidenum">
              <a:rPr lang="es-ES" smtClean="0"/>
              <a:pPr/>
              <a:t>‹#›</a:t>
            </a:fld>
            <a:endParaRPr lang="es-ES" dirty="0"/>
          </a:p>
        </p:txBody>
      </p:sp>
      <p:pic>
        <p:nvPicPr>
          <p:cNvPr id="12" name="Picture 11"/>
          <p:cNvPicPr>
            <a:picLocks noChangeAspect="1"/>
          </p:cNvPicPr>
          <p:nvPr userDrawn="1"/>
        </p:nvPicPr>
        <p:blipFill rotWithShape="1">
          <a:blip r:embed="rId28" cstate="print">
            <a:extLst>
              <a:ext uri="{28A0092B-C50C-407E-A947-70E740481C1C}">
                <a14:useLocalDpi xmlns:a14="http://schemas.microsoft.com/office/drawing/2010/main" val="0"/>
              </a:ext>
            </a:extLst>
          </a:blip>
          <a:srcRect b="29715"/>
          <a:stretch/>
        </p:blipFill>
        <p:spPr>
          <a:xfrm>
            <a:off x="52870" y="44147"/>
            <a:ext cx="858833" cy="463854"/>
          </a:xfrm>
          <a:prstGeom prst="rect">
            <a:avLst/>
          </a:prstGeom>
        </p:spPr>
      </p:pic>
      <p:pic>
        <p:nvPicPr>
          <p:cNvPr id="4" name="Picture 3">
            <a:extLst>
              <a:ext uri="{FF2B5EF4-FFF2-40B4-BE49-F238E27FC236}">
                <a16:creationId xmlns:a16="http://schemas.microsoft.com/office/drawing/2014/main" id="{10E59B65-5902-456B-8105-67AF9B52A3BD}"/>
              </a:ext>
            </a:extLst>
          </p:cNvPr>
          <p:cNvPicPr>
            <a:picLocks noChangeAspect="1"/>
          </p:cNvPicPr>
          <p:nvPr userDrawn="1"/>
        </p:nvPicPr>
        <p:blipFill>
          <a:blip r:embed="rId29"/>
          <a:stretch>
            <a:fillRect/>
          </a:stretch>
        </p:blipFill>
        <p:spPr>
          <a:xfrm>
            <a:off x="11206402" y="29279"/>
            <a:ext cx="932728" cy="478721"/>
          </a:xfrm>
          <a:prstGeom prst="rect">
            <a:avLst/>
          </a:prstGeom>
        </p:spPr>
      </p:pic>
    </p:spTree>
    <p:extLst>
      <p:ext uri="{BB962C8B-B14F-4D97-AF65-F5344CB8AC3E}">
        <p14:creationId xmlns:p14="http://schemas.microsoft.com/office/powerpoint/2010/main" val="342830830"/>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786" r:id="rId13"/>
    <p:sldLayoutId id="2147483699" r:id="rId14"/>
    <p:sldLayoutId id="2147483708" r:id="rId15"/>
    <p:sldLayoutId id="2147483709" r:id="rId16"/>
    <p:sldLayoutId id="2147483711" r:id="rId17"/>
    <p:sldLayoutId id="2147483712" r:id="rId18"/>
    <p:sldLayoutId id="2147483713" r:id="rId19"/>
    <p:sldLayoutId id="2147483714" r:id="rId20"/>
    <p:sldLayoutId id="2147483715" r:id="rId21"/>
    <p:sldLayoutId id="2147483718" r:id="rId22"/>
    <p:sldLayoutId id="2147483719" r:id="rId23"/>
    <p:sldLayoutId id="2147483720" r:id="rId24"/>
    <p:sldLayoutId id="2147483722" r:id="rId25"/>
  </p:sldLayoutIdLst>
  <p:hf hdr="0"/>
  <p:txStyles>
    <p:titleStyle>
      <a:lvl1pPr algn="r" defTabSz="1219170" rtl="0" eaLnBrk="1" latinLnBrk="0" hangingPunct="1">
        <a:lnSpc>
          <a:spcPct val="90000"/>
        </a:lnSpc>
        <a:spcBef>
          <a:spcPct val="0"/>
        </a:spcBef>
        <a:buNone/>
        <a:defRPr lang="en-US" sz="2400" b="0" kern="1200" dirty="0">
          <a:solidFill>
            <a:srgbClr val="323E4F"/>
          </a:solidFill>
          <a:latin typeface="+mn-lt"/>
          <a:ea typeface="+mn-ea"/>
          <a:cs typeface="+mn-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2400" kern="1200">
          <a:solidFill>
            <a:schemeClr val="tx1"/>
          </a:solidFill>
          <a:latin typeface="+mn-lt"/>
          <a:ea typeface="+mn-ea"/>
          <a:cs typeface="Arial" panose="020B0604020202020204" pitchFamily="34" charset="0"/>
        </a:defRPr>
      </a:lvl1pPr>
      <a:lvl2pPr marL="91437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mn-lt"/>
          <a:ea typeface="+mn-ea"/>
          <a:cs typeface="Arial" panose="020B0604020202020204" pitchFamily="34" charset="0"/>
        </a:defRPr>
      </a:lvl2pPr>
      <a:lvl3pPr marL="1523962"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mn-lt"/>
          <a:ea typeface="+mn-ea"/>
          <a:cs typeface="Arial" panose="020B0604020202020204" pitchFamily="34" charset="0"/>
        </a:defRPr>
      </a:lvl3pPr>
      <a:lvl4pPr marL="2133547"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mn-lt"/>
          <a:ea typeface="+mn-ea"/>
          <a:cs typeface="Arial" panose="020B0604020202020204" pitchFamily="34" charset="0"/>
        </a:defRPr>
      </a:lvl4pPr>
      <a:lvl5pPr marL="2743131" indent="-304792" algn="l" defTabSz="1219170" rtl="0" eaLnBrk="1" latinLnBrk="0" hangingPunct="1">
        <a:lnSpc>
          <a:spcPct val="90000"/>
        </a:lnSpc>
        <a:spcBef>
          <a:spcPts val="667"/>
        </a:spcBef>
        <a:buFont typeface="Arial" panose="020B0604020202020204" pitchFamily="34" charset="0"/>
        <a:buChar char="•"/>
        <a:defRPr sz="2133" kern="1200">
          <a:solidFill>
            <a:schemeClr val="tx1"/>
          </a:solidFill>
          <a:latin typeface="+mn-lt"/>
          <a:ea typeface="+mn-ea"/>
          <a:cs typeface="Arial" panose="020B0604020202020204" pitchFamily="34" charset="0"/>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EBDF17-3306-4B1F-83BA-AD6E52817B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2023D7-3AB2-4275-9013-D18AED811B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3EA74A-51F5-444F-90DF-E9DDC1ADB52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30-06-2021</a:t>
            </a:r>
          </a:p>
        </p:txBody>
      </p:sp>
      <p:sp>
        <p:nvSpPr>
          <p:cNvPr id="5" name="Footer Placeholder 4">
            <a:extLst>
              <a:ext uri="{FF2B5EF4-FFF2-40B4-BE49-F238E27FC236}">
                <a16:creationId xmlns:a16="http://schemas.microsoft.com/office/drawing/2014/main" id="{E5AF6A47-2DA0-4539-B45E-EEA74624611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ALBA II Day - Introduction</a:t>
            </a:r>
          </a:p>
        </p:txBody>
      </p:sp>
      <p:sp>
        <p:nvSpPr>
          <p:cNvPr id="6" name="Slide Number Placeholder 5">
            <a:extLst>
              <a:ext uri="{FF2B5EF4-FFF2-40B4-BE49-F238E27FC236}">
                <a16:creationId xmlns:a16="http://schemas.microsoft.com/office/drawing/2014/main" id="{DF3EF0CE-9981-4095-B4CF-DD2BEB2746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A234CA-A4C3-4597-A63D-83990164B230}" type="slidenum">
              <a:rPr lang="en-US" smtClean="0"/>
              <a:t>‹#›</a:t>
            </a:fld>
            <a:endParaRPr lang="en-US"/>
          </a:p>
        </p:txBody>
      </p:sp>
      <p:pic>
        <p:nvPicPr>
          <p:cNvPr id="7" name="Picture 6">
            <a:extLst>
              <a:ext uri="{FF2B5EF4-FFF2-40B4-BE49-F238E27FC236}">
                <a16:creationId xmlns:a16="http://schemas.microsoft.com/office/drawing/2014/main" id="{70B092DD-AACD-4956-9E2E-B9174D6F7E66}"/>
              </a:ext>
            </a:extLst>
          </p:cNvPr>
          <p:cNvPicPr>
            <a:picLocks noChangeAspect="1"/>
          </p:cNvPicPr>
          <p:nvPr userDrawn="1"/>
        </p:nvPicPr>
        <p:blipFill rotWithShape="1">
          <a:blip r:embed="rId14" cstate="print">
            <a:extLst>
              <a:ext uri="{BEBA8EAE-BF5A-486C-A8C5-ECC9F3942E4B}">
                <a14:imgProps xmlns:a14="http://schemas.microsoft.com/office/drawing/2010/main">
                  <a14:imgLayer r:embed="rId15">
                    <a14:imgEffect>
                      <a14:artisticLightScreen trans="19000" gridSize="8"/>
                    </a14:imgEffect>
                  </a14:imgLayer>
                </a14:imgProps>
              </a:ext>
              <a:ext uri="{28A0092B-C50C-407E-A947-70E740481C1C}">
                <a14:useLocalDpi xmlns:a14="http://schemas.microsoft.com/office/drawing/2010/main" val="0"/>
              </a:ext>
            </a:extLst>
          </a:blip>
          <a:srcRect l="98" t="-6213" r="-98" b="25788"/>
          <a:stretch/>
        </p:blipFill>
        <p:spPr>
          <a:xfrm>
            <a:off x="0" y="-599701"/>
            <a:ext cx="12363787" cy="7457701"/>
          </a:xfrm>
          <a:prstGeom prst="rect">
            <a:avLst/>
          </a:prstGeom>
          <a:effectLst>
            <a:glow>
              <a:schemeClr val="accent1">
                <a:alpha val="40000"/>
              </a:schemeClr>
            </a:glow>
            <a:softEdge rad="0"/>
          </a:effectLst>
        </p:spPr>
      </p:pic>
      <p:pic>
        <p:nvPicPr>
          <p:cNvPr id="8" name="Picture 7">
            <a:extLst>
              <a:ext uri="{FF2B5EF4-FFF2-40B4-BE49-F238E27FC236}">
                <a16:creationId xmlns:a16="http://schemas.microsoft.com/office/drawing/2014/main" id="{5EC7AB09-8D44-4DCA-83AA-CD7D2025E31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b="27252"/>
          <a:stretch/>
        </p:blipFill>
        <p:spPr>
          <a:xfrm>
            <a:off x="52870" y="44147"/>
            <a:ext cx="858833" cy="480110"/>
          </a:xfrm>
          <a:prstGeom prst="rect">
            <a:avLst/>
          </a:prstGeom>
        </p:spPr>
      </p:pic>
      <p:sp>
        <p:nvSpPr>
          <p:cNvPr id="9" name="Footer Placeholder 3">
            <a:extLst>
              <a:ext uri="{FF2B5EF4-FFF2-40B4-BE49-F238E27FC236}">
                <a16:creationId xmlns:a16="http://schemas.microsoft.com/office/drawing/2014/main" id="{D44038B1-686C-4F66-BDAF-664B1F0E845E}"/>
              </a:ext>
            </a:extLst>
          </p:cNvPr>
          <p:cNvSpPr txBox="1">
            <a:spLocks/>
          </p:cNvSpPr>
          <p:nvPr userDrawn="1"/>
        </p:nvSpPr>
        <p:spPr>
          <a:xfrm>
            <a:off x="4191000" y="6508750"/>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200" dirty="0">
                <a:solidFill>
                  <a:schemeClr val="bg1">
                    <a:lumMod val="65000"/>
                  </a:schemeClr>
                </a:solidFill>
              </a:rPr>
              <a:t>ALBA II Day - Introduction</a:t>
            </a:r>
          </a:p>
        </p:txBody>
      </p:sp>
      <p:sp>
        <p:nvSpPr>
          <p:cNvPr id="10" name="Date Placeholder 1">
            <a:extLst>
              <a:ext uri="{FF2B5EF4-FFF2-40B4-BE49-F238E27FC236}">
                <a16:creationId xmlns:a16="http://schemas.microsoft.com/office/drawing/2014/main" id="{B4DF6A19-F418-4CAB-AE26-CCAB0A76BAA8}"/>
              </a:ext>
            </a:extLst>
          </p:cNvPr>
          <p:cNvSpPr txBox="1">
            <a:spLocks/>
          </p:cNvSpPr>
          <p:nvPr userDrawn="1"/>
        </p:nvSpPr>
        <p:spPr>
          <a:xfrm>
            <a:off x="990600" y="65087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bg1">
                    <a:lumMod val="65000"/>
                  </a:schemeClr>
                </a:solidFill>
              </a:rPr>
              <a:t>30/06/2021</a:t>
            </a:r>
          </a:p>
        </p:txBody>
      </p:sp>
      <p:pic>
        <p:nvPicPr>
          <p:cNvPr id="11" name="Picture 10">
            <a:extLst>
              <a:ext uri="{FF2B5EF4-FFF2-40B4-BE49-F238E27FC236}">
                <a16:creationId xmlns:a16="http://schemas.microsoft.com/office/drawing/2014/main" id="{728F7049-4D5B-4BA1-867B-59B91683522B}"/>
              </a:ext>
            </a:extLst>
          </p:cNvPr>
          <p:cNvPicPr>
            <a:picLocks noChangeAspect="1"/>
          </p:cNvPicPr>
          <p:nvPr userDrawn="1"/>
        </p:nvPicPr>
        <p:blipFill>
          <a:blip r:embed="rId17"/>
          <a:stretch>
            <a:fillRect/>
          </a:stretch>
        </p:blipFill>
        <p:spPr>
          <a:xfrm>
            <a:off x="11353800" y="109889"/>
            <a:ext cx="932728" cy="478721"/>
          </a:xfrm>
          <a:prstGeom prst="rect">
            <a:avLst/>
          </a:prstGeom>
        </p:spPr>
      </p:pic>
    </p:spTree>
    <p:extLst>
      <p:ext uri="{BB962C8B-B14F-4D97-AF65-F5344CB8AC3E}">
        <p14:creationId xmlns:p14="http://schemas.microsoft.com/office/powerpoint/2010/main" val="14124944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85"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30-06-2021</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ALBA II Day - Introduction</a:t>
            </a:r>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1C4D09-A3F0-47BE-8471-C3733F1C488D}" type="slidenum">
              <a:rPr lang="en-US" smtClean="0"/>
              <a:t>‹#›</a:t>
            </a:fld>
            <a:endParaRPr lang="en-US"/>
          </a:p>
        </p:txBody>
      </p:sp>
      <p:pic>
        <p:nvPicPr>
          <p:cNvPr id="10" name="Picture 9">
            <a:extLst>
              <a:ext uri="{FF2B5EF4-FFF2-40B4-BE49-F238E27FC236}">
                <a16:creationId xmlns:a16="http://schemas.microsoft.com/office/drawing/2014/main" id="{078BEFF0-0874-4CF8-8B1E-757BBEF94FDF}"/>
              </a:ext>
            </a:extLst>
          </p:cNvPr>
          <p:cNvPicPr>
            <a:picLocks noChangeAspect="1"/>
          </p:cNvPicPr>
          <p:nvPr userDrawn="1"/>
        </p:nvPicPr>
        <p:blipFill rotWithShape="1">
          <a:blip r:embed="rId18" cstate="print">
            <a:extLst>
              <a:ext uri="{28A0092B-C50C-407E-A947-70E740481C1C}">
                <a14:useLocalDpi xmlns:a14="http://schemas.microsoft.com/office/drawing/2010/main" val="0"/>
              </a:ext>
            </a:extLst>
          </a:blip>
          <a:srcRect b="21731"/>
          <a:stretch/>
        </p:blipFill>
        <p:spPr>
          <a:xfrm>
            <a:off x="207321" y="101730"/>
            <a:ext cx="804557" cy="483897"/>
          </a:xfrm>
          <a:prstGeom prst="rect">
            <a:avLst/>
          </a:prstGeom>
        </p:spPr>
      </p:pic>
    </p:spTree>
    <p:extLst>
      <p:ext uri="{BB962C8B-B14F-4D97-AF65-F5344CB8AC3E}">
        <p14:creationId xmlns:p14="http://schemas.microsoft.com/office/powerpoint/2010/main" val="2639545873"/>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 id="2147483778" r:id="rId13"/>
    <p:sldLayoutId id="2147483779" r:id="rId14"/>
    <p:sldLayoutId id="2147483780" r:id="rId15"/>
    <p:sldLayoutId id="2147483782" r:id="rId16"/>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6.png"/><Relationship Id="rId2" Type="http://schemas.openxmlformats.org/officeDocument/2006/relationships/image" Target="../media/image12.png"/><Relationship Id="rId1" Type="http://schemas.openxmlformats.org/officeDocument/2006/relationships/slideLayout" Target="../slideLayouts/slideLayout3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3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image" Target="../media/image48.png"/><Relationship Id="rId1" Type="http://schemas.openxmlformats.org/officeDocument/2006/relationships/slideLayout" Target="../slideLayouts/slideLayout32.xml"/><Relationship Id="rId6" Type="http://schemas.openxmlformats.org/officeDocument/2006/relationships/image" Target="../media/image51.png"/><Relationship Id="rId11" Type="http://schemas.openxmlformats.org/officeDocument/2006/relationships/image" Target="../media/image56.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26.jpeg"/><Relationship Id="rId9"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6.xml"/><Relationship Id="rId4"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2.xml"/><Relationship Id="rId4" Type="http://schemas.openxmlformats.org/officeDocument/2006/relationships/image" Target="../media/image66.png"/></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2.xml"/><Relationship Id="rId4" Type="http://schemas.openxmlformats.org/officeDocument/2006/relationships/image" Target="../media/image69.png"/></Relationships>
</file>

<file path=ppt/slides/_rels/slide1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6.xml"/><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7.xml"/><Relationship Id="rId5" Type="http://schemas.openxmlformats.org/officeDocument/2006/relationships/image" Target="../media/image87.png"/><Relationship Id="rId4" Type="http://schemas.openxmlformats.org/officeDocument/2006/relationships/image" Target="../media/image86.png"/></Relationships>
</file>

<file path=ppt/slides/_rels/slide2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32.xml"/><Relationship Id="rId4" Type="http://schemas.openxmlformats.org/officeDocument/2006/relationships/image" Target="../media/image74.png"/></Relationships>
</file>

<file path=ppt/slides/_rels/slide26.xml.rels><?xml version="1.0" encoding="UTF-8" standalone="yes"?>
<Relationships xmlns="http://schemas.openxmlformats.org/package/2006/relationships"><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6.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6.xml"/><Relationship Id="rId4" Type="http://schemas.openxmlformats.org/officeDocument/2006/relationships/image" Target="../media/image102.png"/></Relationships>
</file>

<file path=ppt/slides/_rels/slide32.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44.xm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1.xml"/><Relationship Id="rId7" Type="http://schemas.openxmlformats.org/officeDocument/2006/relationships/image" Target="../media/image33.png"/><Relationship Id="rId2" Type="http://schemas.openxmlformats.org/officeDocument/2006/relationships/diagramData" Target="../diagrams/data1.xml"/><Relationship Id="rId1" Type="http://schemas.openxmlformats.org/officeDocument/2006/relationships/slideLayout" Target="../slideLayouts/slideLayout5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9"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2.xml"/><Relationship Id="rId4" Type="http://schemas.openxmlformats.org/officeDocument/2006/relationships/image" Target="../media/image38.png"/></Relationships>
</file>

<file path=ppt/slides/_rels/slide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6B34BF-5C19-42D4-BF39-1913EBE79750}"/>
              </a:ext>
            </a:extLst>
          </p:cNvPr>
          <p:cNvPicPr>
            <a:picLocks noChangeAspect="1"/>
          </p:cNvPicPr>
          <p:nvPr/>
        </p:nvPicPr>
        <p:blipFill rotWithShape="1">
          <a:blip r:embed="rId2"/>
          <a:srcRect t="9993" r="823" b="983"/>
          <a:stretch/>
        </p:blipFill>
        <p:spPr>
          <a:xfrm>
            <a:off x="0" y="-35909"/>
            <a:ext cx="12347871" cy="6886147"/>
          </a:xfrm>
          <a:prstGeom prst="rect">
            <a:avLst/>
          </a:prstGeom>
        </p:spPr>
      </p:pic>
      <p:sp>
        <p:nvSpPr>
          <p:cNvPr id="2" name="Title 1"/>
          <p:cNvSpPr>
            <a:spLocks noGrp="1"/>
          </p:cNvSpPr>
          <p:nvPr>
            <p:ph type="title"/>
          </p:nvPr>
        </p:nvSpPr>
        <p:spPr>
          <a:xfrm>
            <a:off x="4904665" y="522202"/>
            <a:ext cx="5077535" cy="984615"/>
          </a:xfrm>
        </p:spPr>
        <p:txBody>
          <a:bodyPr>
            <a:normAutofit fontScale="90000"/>
          </a:bodyPr>
          <a:lstStyle/>
          <a:p>
            <a:r>
              <a:rPr lang="en-US" sz="4000" b="1" i="1" dirty="0">
                <a:solidFill>
                  <a:srgbClr val="00EEB0"/>
                </a:solidFill>
                <a:latin typeface="+mn-lt"/>
              </a:rPr>
              <a:t>ALBA towards ALBA II</a:t>
            </a:r>
            <a:br>
              <a:rPr lang="en-US" sz="4000" b="1" i="1" dirty="0">
                <a:solidFill>
                  <a:srgbClr val="00EEB0"/>
                </a:solidFill>
                <a:latin typeface="+mn-lt"/>
              </a:rPr>
            </a:br>
            <a:r>
              <a:rPr lang="en-US" sz="3100" b="1" i="1" dirty="0">
                <a:solidFill>
                  <a:srgbClr val="00EEB0"/>
                </a:solidFill>
                <a:latin typeface="+mn-lt"/>
              </a:rPr>
              <a:t>Introduction and </a:t>
            </a:r>
            <a:br>
              <a:rPr lang="en-US" sz="3100" b="1" i="1" dirty="0">
                <a:solidFill>
                  <a:srgbClr val="00EEB0"/>
                </a:solidFill>
                <a:latin typeface="+mn-lt"/>
              </a:rPr>
            </a:br>
            <a:r>
              <a:rPr lang="en-US" sz="3100" b="1" i="1" dirty="0">
                <a:solidFill>
                  <a:srgbClr val="00EEB0"/>
                </a:solidFill>
                <a:latin typeface="+mn-lt"/>
              </a:rPr>
              <a:t>Institutional Background </a:t>
            </a:r>
            <a:endParaRPr lang="en-US" sz="4000" b="1" i="1" dirty="0">
              <a:solidFill>
                <a:srgbClr val="00EEB0"/>
              </a:solidFill>
              <a:latin typeface="+mn-lt"/>
            </a:endParaRPr>
          </a:p>
        </p:txBody>
      </p:sp>
      <p:sp>
        <p:nvSpPr>
          <p:cNvPr id="7" name="Slide Number Placeholder 6">
            <a:extLst>
              <a:ext uri="{FF2B5EF4-FFF2-40B4-BE49-F238E27FC236}">
                <a16:creationId xmlns:a16="http://schemas.microsoft.com/office/drawing/2014/main" id="{61E8E0CF-18C3-47A6-A6E3-ED70C9482CCD}"/>
              </a:ext>
            </a:extLst>
          </p:cNvPr>
          <p:cNvSpPr>
            <a:spLocks noGrp="1"/>
          </p:cNvSpPr>
          <p:nvPr>
            <p:ph type="sldNum" sz="quarter" idx="12"/>
          </p:nvPr>
        </p:nvSpPr>
        <p:spPr/>
        <p:txBody>
          <a:bodyPr/>
          <a:lstStyle/>
          <a:p>
            <a:fld id="{CCEA45D0-0BB5-4A5E-8467-04161C469359}" type="slidenum">
              <a:rPr lang="en-US" smtClean="0"/>
              <a:t>1</a:t>
            </a:fld>
            <a:endParaRPr lang="en-US"/>
          </a:p>
        </p:txBody>
      </p:sp>
      <p:sp>
        <p:nvSpPr>
          <p:cNvPr id="3" name="Subtitle 2"/>
          <p:cNvSpPr>
            <a:spLocks noGrp="1"/>
          </p:cNvSpPr>
          <p:nvPr>
            <p:ph type="subTitle" idx="4294967295"/>
          </p:nvPr>
        </p:nvSpPr>
        <p:spPr>
          <a:xfrm>
            <a:off x="6173935" y="2064928"/>
            <a:ext cx="3093560" cy="984615"/>
          </a:xfrm>
        </p:spPr>
        <p:txBody>
          <a:bodyPr>
            <a:normAutofit/>
          </a:bodyPr>
          <a:lstStyle/>
          <a:p>
            <a:pPr marL="0" indent="0" algn="r">
              <a:buNone/>
            </a:pPr>
            <a:r>
              <a:rPr lang="en-US" sz="2000" b="1" i="1" dirty="0">
                <a:solidFill>
                  <a:schemeClr val="accent1">
                    <a:lumMod val="50000"/>
                  </a:schemeClr>
                </a:solidFill>
              </a:rPr>
              <a:t>Caterina </a:t>
            </a:r>
            <a:r>
              <a:rPr lang="en-US" sz="2000" b="1" i="1" dirty="0" err="1">
                <a:solidFill>
                  <a:schemeClr val="accent1">
                    <a:lumMod val="50000"/>
                  </a:schemeClr>
                </a:solidFill>
              </a:rPr>
              <a:t>Biscari</a:t>
            </a:r>
            <a:endParaRPr lang="en-US" sz="2000" b="1" i="1" dirty="0">
              <a:solidFill>
                <a:schemeClr val="accent1">
                  <a:lumMod val="50000"/>
                </a:schemeClr>
              </a:solidFill>
            </a:endParaRPr>
          </a:p>
          <a:p>
            <a:pPr marL="0" indent="0" algn="r">
              <a:buNone/>
            </a:pPr>
            <a:r>
              <a:rPr lang="en-US" sz="2000" i="1" dirty="0">
                <a:solidFill>
                  <a:schemeClr val="accent1">
                    <a:lumMod val="50000"/>
                  </a:schemeClr>
                </a:solidFill>
              </a:rPr>
              <a:t>30-06-2021</a:t>
            </a:r>
          </a:p>
        </p:txBody>
      </p:sp>
      <p:sp>
        <p:nvSpPr>
          <p:cNvPr id="10" name="TextBox 9">
            <a:extLst>
              <a:ext uri="{FF2B5EF4-FFF2-40B4-BE49-F238E27FC236}">
                <a16:creationId xmlns:a16="http://schemas.microsoft.com/office/drawing/2014/main" id="{66B5B4E3-B24F-4A33-AEEB-F3F8B17DADC6}"/>
              </a:ext>
            </a:extLst>
          </p:cNvPr>
          <p:cNvSpPr txBox="1"/>
          <p:nvPr/>
        </p:nvSpPr>
        <p:spPr>
          <a:xfrm>
            <a:off x="11192531" y="6596390"/>
            <a:ext cx="1101584" cy="261610"/>
          </a:xfrm>
          <a:prstGeom prst="rect">
            <a:avLst/>
          </a:prstGeom>
          <a:noFill/>
        </p:spPr>
        <p:txBody>
          <a:bodyPr wrap="none" rtlCol="0">
            <a:spAutoFit/>
          </a:bodyPr>
          <a:lstStyle/>
          <a:p>
            <a:r>
              <a:rPr lang="en-US" sz="1100" i="1" dirty="0" err="1">
                <a:solidFill>
                  <a:schemeClr val="bg1">
                    <a:lumMod val="65000"/>
                  </a:schemeClr>
                </a:solidFill>
              </a:rPr>
              <a:t>Foto</a:t>
            </a:r>
            <a:r>
              <a:rPr lang="en-US" sz="1100" i="1" dirty="0">
                <a:solidFill>
                  <a:schemeClr val="bg1">
                    <a:lumMod val="65000"/>
                  </a:schemeClr>
                </a:solidFill>
              </a:rPr>
              <a:t> Sergio Ruiz</a:t>
            </a:r>
          </a:p>
        </p:txBody>
      </p:sp>
      <p:pic>
        <p:nvPicPr>
          <p:cNvPr id="11" name="Picture 10">
            <a:extLst>
              <a:ext uri="{FF2B5EF4-FFF2-40B4-BE49-F238E27FC236}">
                <a16:creationId xmlns:a16="http://schemas.microsoft.com/office/drawing/2014/main" id="{A85D3AA9-97C6-4B9D-97EB-C7C24CA107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35" y="6109653"/>
            <a:ext cx="1015776" cy="724106"/>
          </a:xfrm>
          <a:prstGeom prst="rect">
            <a:avLst/>
          </a:prstGeom>
        </p:spPr>
      </p:pic>
      <p:pic>
        <p:nvPicPr>
          <p:cNvPr id="9" name="Picture 8">
            <a:extLst>
              <a:ext uri="{FF2B5EF4-FFF2-40B4-BE49-F238E27FC236}">
                <a16:creationId xmlns:a16="http://schemas.microsoft.com/office/drawing/2014/main" id="{E6BA2230-D88E-4DDC-939F-653DF3414503}"/>
              </a:ext>
            </a:extLst>
          </p:cNvPr>
          <p:cNvPicPr>
            <a:picLocks noChangeAspect="1"/>
          </p:cNvPicPr>
          <p:nvPr/>
        </p:nvPicPr>
        <p:blipFill>
          <a:blip r:embed="rId4"/>
          <a:stretch>
            <a:fillRect/>
          </a:stretch>
        </p:blipFill>
        <p:spPr>
          <a:xfrm>
            <a:off x="66435" y="43481"/>
            <a:ext cx="932728" cy="478721"/>
          </a:xfrm>
          <a:prstGeom prst="rect">
            <a:avLst/>
          </a:prstGeom>
        </p:spPr>
      </p:pic>
      <p:pic>
        <p:nvPicPr>
          <p:cNvPr id="12" name="Picture 2" descr="ICTS Logo">
            <a:extLst>
              <a:ext uri="{FF2B5EF4-FFF2-40B4-BE49-F238E27FC236}">
                <a16:creationId xmlns:a16="http://schemas.microsoft.com/office/drawing/2014/main" id="{91274D65-4CF5-4098-B58D-62CF40EF928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637148" y="4411223"/>
            <a:ext cx="554852" cy="674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7F2D010A-7E6F-466C-81ED-B6880BFA7079}"/>
              </a:ext>
            </a:extLst>
          </p:cNvPr>
          <p:cNvPicPr>
            <a:picLocks noChangeAspect="1"/>
          </p:cNvPicPr>
          <p:nvPr/>
        </p:nvPicPr>
        <p:blipFill>
          <a:blip r:embed="rId6"/>
          <a:stretch>
            <a:fillRect/>
          </a:stretch>
        </p:blipFill>
        <p:spPr>
          <a:xfrm>
            <a:off x="10141113" y="5847651"/>
            <a:ext cx="2102835" cy="585137"/>
          </a:xfrm>
          <a:prstGeom prst="rect">
            <a:avLst/>
          </a:prstGeom>
        </p:spPr>
      </p:pic>
      <p:pic>
        <p:nvPicPr>
          <p:cNvPr id="14" name="Picture 13">
            <a:extLst>
              <a:ext uri="{FF2B5EF4-FFF2-40B4-BE49-F238E27FC236}">
                <a16:creationId xmlns:a16="http://schemas.microsoft.com/office/drawing/2014/main" id="{CCDD0F4F-695D-4ADC-B5EA-9170A5D61079}"/>
              </a:ext>
            </a:extLst>
          </p:cNvPr>
          <p:cNvPicPr>
            <a:picLocks noChangeAspect="1"/>
          </p:cNvPicPr>
          <p:nvPr/>
        </p:nvPicPr>
        <p:blipFill>
          <a:blip r:embed="rId7"/>
          <a:stretch>
            <a:fillRect/>
          </a:stretch>
        </p:blipFill>
        <p:spPr>
          <a:xfrm>
            <a:off x="10368607" y="5120922"/>
            <a:ext cx="1875341" cy="672165"/>
          </a:xfrm>
          <a:prstGeom prst="rect">
            <a:avLst/>
          </a:prstGeom>
        </p:spPr>
      </p:pic>
    </p:spTree>
    <p:extLst>
      <p:ext uri="{BB962C8B-B14F-4D97-AF65-F5344CB8AC3E}">
        <p14:creationId xmlns:p14="http://schemas.microsoft.com/office/powerpoint/2010/main" val="12531496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0F8D23B-BF57-4B49-A2BF-4583A74E85DC}"/>
              </a:ext>
            </a:extLst>
          </p:cNvPr>
          <p:cNvSpPr>
            <a:spLocks noGrp="1"/>
          </p:cNvSpPr>
          <p:nvPr>
            <p:ph type="sldNum" sz="quarter" idx="12"/>
          </p:nvPr>
        </p:nvSpPr>
        <p:spPr/>
        <p:txBody>
          <a:bodyPr/>
          <a:lstStyle/>
          <a:p>
            <a:fld id="{87A234CA-A4C3-4597-A63D-83990164B230}" type="slidenum">
              <a:rPr lang="en-US" smtClean="0"/>
              <a:t>10</a:t>
            </a:fld>
            <a:endParaRPr lang="en-US"/>
          </a:p>
        </p:txBody>
      </p:sp>
      <p:pic>
        <p:nvPicPr>
          <p:cNvPr id="3" name="Picture 2">
            <a:extLst>
              <a:ext uri="{FF2B5EF4-FFF2-40B4-BE49-F238E27FC236}">
                <a16:creationId xmlns:a16="http://schemas.microsoft.com/office/drawing/2014/main" id="{0DBAFF0A-5767-41C6-B437-174EDA26C7C3}"/>
              </a:ext>
            </a:extLst>
          </p:cNvPr>
          <p:cNvPicPr>
            <a:picLocks noChangeAspect="1"/>
          </p:cNvPicPr>
          <p:nvPr/>
        </p:nvPicPr>
        <p:blipFill>
          <a:blip r:embed="rId2"/>
          <a:stretch>
            <a:fillRect/>
          </a:stretch>
        </p:blipFill>
        <p:spPr>
          <a:xfrm>
            <a:off x="1047678" y="800075"/>
            <a:ext cx="10096644" cy="5399546"/>
          </a:xfrm>
          <a:prstGeom prst="rect">
            <a:avLst/>
          </a:prstGeom>
        </p:spPr>
      </p:pic>
      <p:sp>
        <p:nvSpPr>
          <p:cNvPr id="4" name="TextBox 3">
            <a:extLst>
              <a:ext uri="{FF2B5EF4-FFF2-40B4-BE49-F238E27FC236}">
                <a16:creationId xmlns:a16="http://schemas.microsoft.com/office/drawing/2014/main" id="{42F04E97-A039-4B65-B88E-B51AAC9A34A2}"/>
              </a:ext>
            </a:extLst>
          </p:cNvPr>
          <p:cNvSpPr txBox="1"/>
          <p:nvPr/>
        </p:nvSpPr>
        <p:spPr>
          <a:xfrm>
            <a:off x="4764802" y="73890"/>
            <a:ext cx="2662396" cy="461665"/>
          </a:xfrm>
          <a:prstGeom prst="rect">
            <a:avLst/>
          </a:prstGeom>
          <a:noFill/>
        </p:spPr>
        <p:txBody>
          <a:bodyPr wrap="none" rtlCol="0">
            <a:spAutoFit/>
          </a:bodyPr>
          <a:lstStyle/>
          <a:p>
            <a:r>
              <a:rPr lang="en-US" sz="2400" b="1" dirty="0">
                <a:solidFill>
                  <a:schemeClr val="bg1"/>
                </a:solidFill>
              </a:rPr>
              <a:t>International users</a:t>
            </a:r>
            <a:r>
              <a:rPr lang="en-US" sz="2400" b="1" dirty="0"/>
              <a:t> </a:t>
            </a:r>
          </a:p>
        </p:txBody>
      </p:sp>
    </p:spTree>
    <p:extLst>
      <p:ext uri="{BB962C8B-B14F-4D97-AF65-F5344CB8AC3E}">
        <p14:creationId xmlns:p14="http://schemas.microsoft.com/office/powerpoint/2010/main" val="4001272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84113" y="1622096"/>
            <a:ext cx="2374240" cy="523220"/>
          </a:xfrm>
          <a:prstGeom prst="rect">
            <a:avLst/>
          </a:prstGeom>
          <a:noFill/>
          <a:ln>
            <a:noFill/>
          </a:ln>
        </p:spPr>
        <p:txBody>
          <a:bodyPr wrap="none" rtlCol="0">
            <a:spAutoFit/>
          </a:bodyPr>
          <a:lstStyle/>
          <a:p>
            <a:r>
              <a:rPr lang="en-US" sz="2800" i="1" dirty="0">
                <a:solidFill>
                  <a:schemeClr val="bg1"/>
                </a:solidFill>
              </a:rPr>
              <a:t>Dedicated staff</a:t>
            </a:r>
          </a:p>
        </p:txBody>
      </p:sp>
      <p:sp>
        <p:nvSpPr>
          <p:cNvPr id="4" name="TextBox 3"/>
          <p:cNvSpPr txBox="1"/>
          <p:nvPr/>
        </p:nvSpPr>
        <p:spPr>
          <a:xfrm>
            <a:off x="508952" y="6074340"/>
            <a:ext cx="3477935" cy="338554"/>
          </a:xfrm>
          <a:prstGeom prst="rect">
            <a:avLst/>
          </a:prstGeom>
          <a:noFill/>
          <a:ln>
            <a:noFill/>
          </a:ln>
        </p:spPr>
        <p:txBody>
          <a:bodyPr wrap="square" rtlCol="0">
            <a:spAutoFit/>
          </a:bodyPr>
          <a:lstStyle/>
          <a:p>
            <a:r>
              <a:rPr lang="en-US" sz="1600" dirty="0">
                <a:solidFill>
                  <a:schemeClr val="bg1"/>
                </a:solidFill>
              </a:rPr>
              <a:t>Industrial participation in BL funding</a:t>
            </a:r>
          </a:p>
        </p:txBody>
      </p:sp>
      <p:sp>
        <p:nvSpPr>
          <p:cNvPr id="6" name="TextBox 5"/>
          <p:cNvSpPr txBox="1"/>
          <p:nvPr/>
        </p:nvSpPr>
        <p:spPr>
          <a:xfrm>
            <a:off x="1690332" y="313216"/>
            <a:ext cx="3782135" cy="523220"/>
          </a:xfrm>
          <a:prstGeom prst="rect">
            <a:avLst/>
          </a:prstGeom>
          <a:noFill/>
          <a:ln>
            <a:noFill/>
          </a:ln>
        </p:spPr>
        <p:txBody>
          <a:bodyPr wrap="square" rtlCol="0">
            <a:spAutoFit/>
          </a:bodyPr>
          <a:lstStyle/>
          <a:p>
            <a:r>
              <a:rPr lang="en-US" sz="2800" dirty="0">
                <a:solidFill>
                  <a:schemeClr val="bg1"/>
                </a:solidFill>
              </a:rPr>
              <a:t>Technological transfer</a:t>
            </a:r>
          </a:p>
        </p:txBody>
      </p:sp>
      <p:sp>
        <p:nvSpPr>
          <p:cNvPr id="2" name="TextBox 1"/>
          <p:cNvSpPr txBox="1"/>
          <p:nvPr/>
        </p:nvSpPr>
        <p:spPr>
          <a:xfrm>
            <a:off x="4164625" y="2473021"/>
            <a:ext cx="3262152" cy="1200329"/>
          </a:xfrm>
          <a:prstGeom prst="rect">
            <a:avLst/>
          </a:prstGeom>
          <a:noFill/>
          <a:ln>
            <a:noFill/>
          </a:ln>
        </p:spPr>
        <p:txBody>
          <a:bodyPr wrap="square" rtlCol="0">
            <a:spAutoFit/>
          </a:bodyPr>
          <a:lstStyle/>
          <a:p>
            <a:pPr algn="ctr"/>
            <a:r>
              <a:rPr lang="en-US" sz="3600" b="1" dirty="0">
                <a:solidFill>
                  <a:schemeClr val="bg1"/>
                </a:solidFill>
              </a:rPr>
              <a:t>ALBA innovation</a:t>
            </a:r>
            <a:endParaRPr lang="en-US" b="1" dirty="0">
              <a:solidFill>
                <a:schemeClr val="bg1"/>
              </a:solidFill>
            </a:endParaRPr>
          </a:p>
        </p:txBody>
      </p:sp>
      <p:pic>
        <p:nvPicPr>
          <p:cNvPr id="12" name="Immagine 6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82331" y="3599607"/>
            <a:ext cx="3673573" cy="2308797"/>
          </a:xfrm>
          <a:prstGeom prst="rect">
            <a:avLst/>
          </a:prstGeom>
          <a:solidFill>
            <a:schemeClr val="bg1">
              <a:lumMod val="95000"/>
              <a:alpha val="24000"/>
            </a:schemeClr>
          </a:solidFill>
          <a:ln>
            <a:noFill/>
          </a:ln>
        </p:spPr>
      </p:pic>
      <p:pic>
        <p:nvPicPr>
          <p:cNvPr id="16" name="Immagine 47">
            <a:extLst>
              <a:ext uri="{FF2B5EF4-FFF2-40B4-BE49-F238E27FC236}">
                <a16:creationId xmlns:a16="http://schemas.microsoft.com/office/drawing/2014/main" id="{B4019AA8-FA4B-49E4-B026-51DB4751DB5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4113" y="4404837"/>
            <a:ext cx="2519110" cy="1503567"/>
          </a:xfrm>
          <a:prstGeom prst="rect">
            <a:avLst/>
          </a:prstGeom>
          <a:noFill/>
        </p:spPr>
      </p:pic>
      <p:sp>
        <p:nvSpPr>
          <p:cNvPr id="17" name="CuadroTexto 2">
            <a:extLst>
              <a:ext uri="{FF2B5EF4-FFF2-40B4-BE49-F238E27FC236}">
                <a16:creationId xmlns:a16="http://schemas.microsoft.com/office/drawing/2014/main" id="{AB8A2599-B64B-4A65-9968-A3DCA642DB06}"/>
              </a:ext>
            </a:extLst>
          </p:cNvPr>
          <p:cNvSpPr txBox="1"/>
          <p:nvPr/>
        </p:nvSpPr>
        <p:spPr>
          <a:xfrm>
            <a:off x="4645321" y="5942281"/>
            <a:ext cx="2673696" cy="646331"/>
          </a:xfrm>
          <a:prstGeom prst="rect">
            <a:avLst/>
          </a:prstGeom>
          <a:noFill/>
        </p:spPr>
        <p:txBody>
          <a:bodyPr wrap="square" rtlCol="0">
            <a:spAutoFit/>
          </a:bodyPr>
          <a:lstStyle/>
          <a:p>
            <a:pPr lvl="0"/>
            <a:r>
              <a:rPr lang="es-ES" sz="1200" kern="0" dirty="0">
                <a:solidFill>
                  <a:srgbClr val="00B0F0"/>
                </a:solidFill>
              </a:rPr>
              <a:t>243 ALBA P1 </a:t>
            </a:r>
            <a:r>
              <a:rPr lang="es-ES" sz="1200" kern="0" dirty="0" err="1">
                <a:solidFill>
                  <a:srgbClr val="00B0F0"/>
                </a:solidFill>
              </a:rPr>
              <a:t>publications</a:t>
            </a:r>
            <a:r>
              <a:rPr lang="es-ES" sz="1200" kern="0" dirty="0">
                <a:solidFill>
                  <a:srgbClr val="00B0F0"/>
                </a:solidFill>
              </a:rPr>
              <a:t> (blue </a:t>
            </a:r>
            <a:r>
              <a:rPr lang="es-ES" sz="1200" kern="0" dirty="0" err="1">
                <a:solidFill>
                  <a:srgbClr val="00B0F0"/>
                </a:solidFill>
              </a:rPr>
              <a:t>dots</a:t>
            </a:r>
            <a:r>
              <a:rPr lang="es-ES" sz="1200" kern="0" dirty="0">
                <a:solidFill>
                  <a:srgbClr val="00B0F0"/>
                </a:solidFill>
              </a:rPr>
              <a:t>) </a:t>
            </a:r>
            <a:r>
              <a:rPr lang="es-ES" sz="1200" kern="0" dirty="0" err="1">
                <a:solidFill>
                  <a:schemeClr val="bg1">
                    <a:lumMod val="85000"/>
                  </a:schemeClr>
                </a:solidFill>
              </a:rPr>
              <a:t>out</a:t>
            </a:r>
            <a:r>
              <a:rPr lang="es-ES" sz="1200" kern="0" dirty="0">
                <a:solidFill>
                  <a:schemeClr val="bg1">
                    <a:lumMod val="85000"/>
                  </a:schemeClr>
                </a:solidFill>
              </a:rPr>
              <a:t> of a total of 9974 are </a:t>
            </a:r>
            <a:r>
              <a:rPr lang="es-ES" sz="1200" kern="0" dirty="0" err="1">
                <a:solidFill>
                  <a:schemeClr val="bg1">
                    <a:lumMod val="85000"/>
                  </a:schemeClr>
                </a:solidFill>
              </a:rPr>
              <a:t>directly</a:t>
            </a:r>
            <a:r>
              <a:rPr lang="es-ES" sz="1200" kern="0" dirty="0">
                <a:solidFill>
                  <a:schemeClr val="bg1">
                    <a:lumMod val="85000"/>
                  </a:schemeClr>
                </a:solidFill>
              </a:rPr>
              <a:t> </a:t>
            </a:r>
            <a:r>
              <a:rPr lang="es-ES" sz="1200" kern="0" dirty="0" err="1">
                <a:solidFill>
                  <a:schemeClr val="bg1">
                    <a:lumMod val="85000"/>
                  </a:schemeClr>
                </a:solidFill>
              </a:rPr>
              <a:t>cited</a:t>
            </a:r>
            <a:r>
              <a:rPr lang="es-ES" sz="1200" kern="0" dirty="0">
                <a:solidFill>
                  <a:schemeClr val="bg1">
                    <a:lumMod val="85000"/>
                  </a:schemeClr>
                </a:solidFill>
              </a:rPr>
              <a:t> </a:t>
            </a:r>
            <a:r>
              <a:rPr lang="es-ES" sz="1200" kern="0" dirty="0" err="1">
                <a:solidFill>
                  <a:schemeClr val="bg1">
                    <a:lumMod val="85000"/>
                  </a:schemeClr>
                </a:solidFill>
              </a:rPr>
              <a:t>by</a:t>
            </a:r>
            <a:r>
              <a:rPr lang="es-ES" sz="1200" kern="0" dirty="0">
                <a:solidFill>
                  <a:schemeClr val="bg1">
                    <a:lumMod val="85000"/>
                  </a:schemeClr>
                </a:solidFill>
              </a:rPr>
              <a:t> </a:t>
            </a:r>
            <a:r>
              <a:rPr lang="es-ES" sz="1200" kern="0" dirty="0">
                <a:solidFill>
                  <a:srgbClr val="FF0000"/>
                </a:solidFill>
              </a:rPr>
              <a:t>337 </a:t>
            </a:r>
            <a:r>
              <a:rPr lang="es-ES" sz="1200" kern="0" dirty="0" err="1">
                <a:solidFill>
                  <a:srgbClr val="FF0000"/>
                </a:solidFill>
              </a:rPr>
              <a:t>patents</a:t>
            </a:r>
            <a:r>
              <a:rPr lang="es-ES" sz="1200" kern="0" dirty="0">
                <a:solidFill>
                  <a:srgbClr val="FF0000"/>
                </a:solidFill>
              </a:rPr>
              <a:t> (red </a:t>
            </a:r>
            <a:r>
              <a:rPr lang="es-ES" sz="1200" kern="0" dirty="0" err="1">
                <a:solidFill>
                  <a:srgbClr val="FF0000"/>
                </a:solidFill>
              </a:rPr>
              <a:t>dots</a:t>
            </a:r>
            <a:r>
              <a:rPr lang="es-ES" sz="1200" kern="0" dirty="0">
                <a:solidFill>
                  <a:srgbClr val="FF0000"/>
                </a:solidFill>
              </a:rPr>
              <a:t>)</a:t>
            </a:r>
            <a:r>
              <a:rPr lang="es-ES" sz="1200" kern="0" dirty="0">
                <a:solidFill>
                  <a:srgbClr val="00B0F0"/>
                </a:solidFill>
              </a:rPr>
              <a:t> </a:t>
            </a:r>
          </a:p>
        </p:txBody>
      </p:sp>
      <p:sp>
        <p:nvSpPr>
          <p:cNvPr id="18" name="TextBox 17"/>
          <p:cNvSpPr txBox="1"/>
          <p:nvPr/>
        </p:nvSpPr>
        <p:spPr>
          <a:xfrm>
            <a:off x="4597180" y="4001628"/>
            <a:ext cx="2692975" cy="369332"/>
          </a:xfrm>
          <a:prstGeom prst="rect">
            <a:avLst/>
          </a:prstGeom>
          <a:noFill/>
          <a:ln>
            <a:noFill/>
          </a:ln>
        </p:spPr>
        <p:txBody>
          <a:bodyPr wrap="square" rtlCol="0">
            <a:spAutoFit/>
          </a:bodyPr>
          <a:lstStyle/>
          <a:p>
            <a:r>
              <a:rPr lang="en-US" dirty="0">
                <a:solidFill>
                  <a:schemeClr val="bg1"/>
                </a:solidFill>
              </a:rPr>
              <a:t>Patents citing publications</a:t>
            </a:r>
          </a:p>
        </p:txBody>
      </p:sp>
      <p:sp>
        <p:nvSpPr>
          <p:cNvPr id="19" name="TextBox 18"/>
          <p:cNvSpPr txBox="1"/>
          <p:nvPr/>
        </p:nvSpPr>
        <p:spPr>
          <a:xfrm>
            <a:off x="5472467" y="181144"/>
            <a:ext cx="5713892" cy="523220"/>
          </a:xfrm>
          <a:prstGeom prst="rect">
            <a:avLst/>
          </a:prstGeom>
          <a:noFill/>
          <a:ln>
            <a:noFill/>
          </a:ln>
        </p:spPr>
        <p:txBody>
          <a:bodyPr wrap="square" rtlCol="0">
            <a:spAutoFit/>
          </a:bodyPr>
          <a:lstStyle/>
          <a:p>
            <a:pPr algn="r"/>
            <a:r>
              <a:rPr lang="en-US" sz="2800" dirty="0">
                <a:solidFill>
                  <a:schemeClr val="bg1"/>
                </a:solidFill>
              </a:rPr>
              <a:t>Industrial </a:t>
            </a:r>
            <a:r>
              <a:rPr lang="en-US" sz="2800" dirty="0" err="1">
                <a:solidFill>
                  <a:schemeClr val="bg1"/>
                </a:solidFill>
              </a:rPr>
              <a:t>beamtime</a:t>
            </a:r>
            <a:r>
              <a:rPr lang="en-US" sz="2800" dirty="0">
                <a:solidFill>
                  <a:schemeClr val="bg1"/>
                </a:solidFill>
              </a:rPr>
              <a:t> in all BLs</a:t>
            </a:r>
          </a:p>
        </p:txBody>
      </p:sp>
      <p:sp>
        <p:nvSpPr>
          <p:cNvPr id="20" name="TextBox 19"/>
          <p:cNvSpPr txBox="1"/>
          <p:nvPr/>
        </p:nvSpPr>
        <p:spPr>
          <a:xfrm>
            <a:off x="8329413" y="5943545"/>
            <a:ext cx="2699744" cy="646331"/>
          </a:xfrm>
          <a:prstGeom prst="rect">
            <a:avLst/>
          </a:prstGeom>
          <a:noFill/>
          <a:ln>
            <a:noFill/>
          </a:ln>
        </p:spPr>
        <p:txBody>
          <a:bodyPr wrap="square" rtlCol="0">
            <a:spAutoFit/>
          </a:bodyPr>
          <a:lstStyle/>
          <a:p>
            <a:pPr algn="ctr"/>
            <a:r>
              <a:rPr lang="en-US" dirty="0">
                <a:solidFill>
                  <a:schemeClr val="bg1"/>
                </a:solidFill>
              </a:rPr>
              <a:t>15 patents + 337 citing ALBA (done on 2018)</a:t>
            </a:r>
          </a:p>
        </p:txBody>
      </p:sp>
      <p:pic>
        <p:nvPicPr>
          <p:cNvPr id="21" name="Immagine 10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8115" y="4065232"/>
            <a:ext cx="3967127" cy="1549701"/>
          </a:xfrm>
          <a:prstGeom prst="rect">
            <a:avLst/>
          </a:prstGeom>
          <a:noFill/>
          <a:ln>
            <a:noFill/>
          </a:ln>
        </p:spPr>
      </p:pic>
      <p:sp>
        <p:nvSpPr>
          <p:cNvPr id="11" name="TextBox 10"/>
          <p:cNvSpPr txBox="1"/>
          <p:nvPr/>
        </p:nvSpPr>
        <p:spPr>
          <a:xfrm>
            <a:off x="371659" y="3645107"/>
            <a:ext cx="3953583" cy="338554"/>
          </a:xfrm>
          <a:prstGeom prst="rect">
            <a:avLst/>
          </a:prstGeom>
          <a:noFill/>
        </p:spPr>
        <p:txBody>
          <a:bodyPr wrap="none" rtlCol="0">
            <a:spAutoFit/>
          </a:bodyPr>
          <a:lstStyle/>
          <a:p>
            <a:r>
              <a:rPr lang="en-US" sz="1600" dirty="0">
                <a:solidFill>
                  <a:schemeClr val="bg1"/>
                </a:solidFill>
              </a:rPr>
              <a:t>Industrial relevance of academic experiments</a:t>
            </a:r>
          </a:p>
        </p:txBody>
      </p:sp>
      <p:sp>
        <p:nvSpPr>
          <p:cNvPr id="22" name="TextBox 21"/>
          <p:cNvSpPr txBox="1"/>
          <p:nvPr/>
        </p:nvSpPr>
        <p:spPr>
          <a:xfrm>
            <a:off x="830963" y="97662"/>
            <a:ext cx="735842" cy="369332"/>
          </a:xfrm>
          <a:prstGeom prst="rect">
            <a:avLst/>
          </a:prstGeom>
          <a:noFill/>
        </p:spPr>
        <p:txBody>
          <a:bodyPr wrap="none" rtlCol="0">
            <a:spAutoFit/>
          </a:bodyPr>
          <a:lstStyle/>
          <a:p>
            <a:r>
              <a:rPr lang="en-US" i="1" dirty="0">
                <a:solidFill>
                  <a:schemeClr val="accent1">
                    <a:lumMod val="40000"/>
                    <a:lumOff val="60000"/>
                  </a:schemeClr>
                </a:solidFill>
              </a:rPr>
              <a:t>Today</a:t>
            </a:r>
          </a:p>
        </p:txBody>
      </p:sp>
      <p:sp>
        <p:nvSpPr>
          <p:cNvPr id="8" name="Slide Number Placeholder 7">
            <a:extLst>
              <a:ext uri="{FF2B5EF4-FFF2-40B4-BE49-F238E27FC236}">
                <a16:creationId xmlns:a16="http://schemas.microsoft.com/office/drawing/2014/main" id="{88B21D51-7A7C-478B-B0EF-F70E1305FE2A}"/>
              </a:ext>
            </a:extLst>
          </p:cNvPr>
          <p:cNvSpPr>
            <a:spLocks noGrp="1"/>
          </p:cNvSpPr>
          <p:nvPr>
            <p:ph type="sldNum" sz="quarter" idx="12"/>
          </p:nvPr>
        </p:nvSpPr>
        <p:spPr/>
        <p:txBody>
          <a:bodyPr/>
          <a:lstStyle/>
          <a:p>
            <a:endParaRPr lang="en-US" dirty="0"/>
          </a:p>
        </p:txBody>
      </p:sp>
      <p:sp>
        <p:nvSpPr>
          <p:cNvPr id="23" name="Marcador de contenido 2">
            <a:extLst>
              <a:ext uri="{FF2B5EF4-FFF2-40B4-BE49-F238E27FC236}">
                <a16:creationId xmlns:a16="http://schemas.microsoft.com/office/drawing/2014/main" id="{53384E1C-BB75-475A-BD4E-A1F0AC0FB6C9}"/>
              </a:ext>
            </a:extLst>
          </p:cNvPr>
          <p:cNvSpPr txBox="1">
            <a:spLocks/>
          </p:cNvSpPr>
          <p:nvPr/>
        </p:nvSpPr>
        <p:spPr>
          <a:xfrm>
            <a:off x="274012" y="2830748"/>
            <a:ext cx="2810315" cy="71786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100" dirty="0">
                <a:solidFill>
                  <a:schemeClr val="bg1"/>
                </a:solidFill>
              </a:rPr>
              <a:t>Photodiode detector: Collaborations with industries to commercialize in-house developments: license contract with ALIBAVA an spin-off company of the CSIC. </a:t>
            </a:r>
            <a:r>
              <a:rPr lang="en-GB" sz="1100" dirty="0">
                <a:solidFill>
                  <a:schemeClr val="bg1"/>
                </a:solidFill>
              </a:rPr>
              <a:t> </a:t>
            </a:r>
          </a:p>
        </p:txBody>
      </p:sp>
      <p:pic>
        <p:nvPicPr>
          <p:cNvPr id="24" name="Picture 23">
            <a:extLst>
              <a:ext uri="{FF2B5EF4-FFF2-40B4-BE49-F238E27FC236}">
                <a16:creationId xmlns:a16="http://schemas.microsoft.com/office/drawing/2014/main" id="{3FC3D955-310F-4D5B-9D0B-CB6DC909C21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3985" y="1325848"/>
            <a:ext cx="1410363" cy="1359453"/>
          </a:xfrm>
          <a:prstGeom prst="rect">
            <a:avLst/>
          </a:prstGeom>
          <a:noFill/>
          <a:ln>
            <a:noFill/>
          </a:ln>
          <a:extLst>
            <a:ext uri="{FAA26D3D-D897-4be2-8F04-BA451C77F1D7}">
              <ma14:placeholderFlag xmlns:ma14="http://schemas.microsoft.com/office/mac/drawingml/2011/main" xmlns=""/>
            </a:ext>
          </a:extLst>
        </p:spPr>
      </p:pic>
      <p:pic>
        <p:nvPicPr>
          <p:cNvPr id="25" name="Picture 2">
            <a:extLst>
              <a:ext uri="{FF2B5EF4-FFF2-40B4-BE49-F238E27FC236}">
                <a16:creationId xmlns:a16="http://schemas.microsoft.com/office/drawing/2014/main" id="{E8BB1ED4-9AC1-4570-BC94-79535370543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9025" y="1475826"/>
            <a:ext cx="1230944" cy="1676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8">
            <a:extLst>
              <a:ext uri="{FF2B5EF4-FFF2-40B4-BE49-F238E27FC236}">
                <a16:creationId xmlns:a16="http://schemas.microsoft.com/office/drawing/2014/main" id="{061251ED-259B-4A55-BFA6-1D8C1291CDE7}"/>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64" t="3862" r="5168" b="3361"/>
          <a:stretch/>
        </p:blipFill>
        <p:spPr bwMode="auto">
          <a:xfrm>
            <a:off x="8507075" y="743867"/>
            <a:ext cx="3189460" cy="2408564"/>
          </a:xfrm>
          <a:prstGeom prst="rect">
            <a:avLst/>
          </a:prstGeom>
          <a:solidFill>
            <a:schemeClr val="bg1"/>
          </a:solidFill>
          <a:ln>
            <a:noFill/>
          </a:ln>
          <a:effectLst/>
          <a:extLst/>
        </p:spPr>
      </p:pic>
      <p:pic>
        <p:nvPicPr>
          <p:cNvPr id="27" name="Picture 7">
            <a:extLst>
              <a:ext uri="{FF2B5EF4-FFF2-40B4-BE49-F238E27FC236}">
                <a16:creationId xmlns:a16="http://schemas.microsoft.com/office/drawing/2014/main" id="{8579B9E0-5AAF-406B-B57E-F34510309593}"/>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087" r="7461" b="2842"/>
          <a:stretch/>
        </p:blipFill>
        <p:spPr bwMode="auto">
          <a:xfrm>
            <a:off x="9837852" y="1288956"/>
            <a:ext cx="1916158" cy="1433236"/>
          </a:xfrm>
          <a:prstGeom prst="rect">
            <a:avLst/>
          </a:prstGeom>
          <a:solidFill>
            <a:schemeClr val="bg1"/>
          </a:solidFill>
          <a:ln>
            <a:noFill/>
          </a:ln>
          <a:effectLst/>
          <a:extLst/>
        </p:spPr>
      </p:pic>
      <p:sp>
        <p:nvSpPr>
          <p:cNvPr id="9" name="Rectangle 8">
            <a:extLst>
              <a:ext uri="{FF2B5EF4-FFF2-40B4-BE49-F238E27FC236}">
                <a16:creationId xmlns:a16="http://schemas.microsoft.com/office/drawing/2014/main" id="{23842D11-9108-4674-8879-836B837952C7}"/>
              </a:ext>
            </a:extLst>
          </p:cNvPr>
          <p:cNvSpPr/>
          <p:nvPr/>
        </p:nvSpPr>
        <p:spPr>
          <a:xfrm>
            <a:off x="7736571" y="3136261"/>
            <a:ext cx="4202561" cy="369332"/>
          </a:xfrm>
          <a:prstGeom prst="rect">
            <a:avLst/>
          </a:prstGeom>
        </p:spPr>
        <p:txBody>
          <a:bodyPr wrap="none">
            <a:spAutoFit/>
          </a:bodyPr>
          <a:lstStyle/>
          <a:p>
            <a:pPr lvl="0" defTabSz="685800">
              <a:spcBef>
                <a:spcPct val="20000"/>
              </a:spcBef>
              <a:defRPr/>
            </a:pPr>
            <a:r>
              <a:rPr lang="en-US" dirty="0">
                <a:solidFill>
                  <a:prstClr val="white">
                    <a:lumMod val="95000"/>
                  </a:prstClr>
                </a:solidFill>
              </a:rPr>
              <a:t>+ EU projects granting free access for SME</a:t>
            </a:r>
          </a:p>
        </p:txBody>
      </p:sp>
    </p:spTree>
    <p:extLst>
      <p:ext uri="{BB962C8B-B14F-4D97-AF65-F5344CB8AC3E}">
        <p14:creationId xmlns:p14="http://schemas.microsoft.com/office/powerpoint/2010/main" val="20019042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a:stretch>
            <a:fillRect/>
          </a:stretch>
        </p:blipFill>
        <p:spPr>
          <a:xfrm>
            <a:off x="3976504" y="654310"/>
            <a:ext cx="2203314" cy="1228245"/>
          </a:xfrm>
          <a:prstGeom prst="rect">
            <a:avLst/>
          </a:prstGeom>
          <a:ln w="19050">
            <a:noFill/>
          </a:ln>
        </p:spPr>
      </p:pic>
      <p:pic>
        <p:nvPicPr>
          <p:cNvPr id="9" name="Picture 8"/>
          <p:cNvPicPr>
            <a:picLocks noChangeAspect="1"/>
          </p:cNvPicPr>
          <p:nvPr/>
        </p:nvPicPr>
        <p:blipFill>
          <a:blip r:embed="rId3"/>
          <a:stretch>
            <a:fillRect/>
          </a:stretch>
        </p:blipFill>
        <p:spPr>
          <a:xfrm>
            <a:off x="9418528" y="4466331"/>
            <a:ext cx="2508878" cy="2163543"/>
          </a:xfrm>
          <a:prstGeom prst="rect">
            <a:avLst/>
          </a:prstGeom>
        </p:spPr>
      </p:pic>
      <p:sp>
        <p:nvSpPr>
          <p:cNvPr id="2" name="TextBox 1"/>
          <p:cNvSpPr txBox="1"/>
          <p:nvPr/>
        </p:nvSpPr>
        <p:spPr>
          <a:xfrm>
            <a:off x="4322410" y="2505329"/>
            <a:ext cx="3262152" cy="1200329"/>
          </a:xfrm>
          <a:prstGeom prst="rect">
            <a:avLst/>
          </a:prstGeom>
          <a:noFill/>
          <a:ln>
            <a:noFill/>
          </a:ln>
        </p:spPr>
        <p:txBody>
          <a:bodyPr wrap="square" rtlCol="0">
            <a:spAutoFit/>
          </a:bodyPr>
          <a:lstStyle/>
          <a:p>
            <a:pPr algn="ctr"/>
            <a:r>
              <a:rPr lang="en-US" sz="3600" b="1" dirty="0">
                <a:solidFill>
                  <a:schemeClr val="bg1"/>
                </a:solidFill>
              </a:rPr>
              <a:t>ALBA collaborations</a:t>
            </a:r>
            <a:endParaRPr lang="en-US" b="1" dirty="0">
              <a:solidFill>
                <a:schemeClr val="bg1"/>
              </a:solidFill>
            </a:endParaRPr>
          </a:p>
        </p:txBody>
      </p:sp>
      <p:sp>
        <p:nvSpPr>
          <p:cNvPr id="4" name="TextBox 3"/>
          <p:cNvSpPr txBox="1"/>
          <p:nvPr/>
        </p:nvSpPr>
        <p:spPr>
          <a:xfrm>
            <a:off x="9874102" y="3421040"/>
            <a:ext cx="2121858" cy="923330"/>
          </a:xfrm>
          <a:prstGeom prst="rect">
            <a:avLst/>
          </a:prstGeom>
          <a:noFill/>
        </p:spPr>
        <p:txBody>
          <a:bodyPr wrap="square" rtlCol="0">
            <a:spAutoFit/>
          </a:bodyPr>
          <a:lstStyle/>
          <a:p>
            <a:pPr algn="r"/>
            <a:r>
              <a:rPr lang="en-US" b="1" dirty="0">
                <a:solidFill>
                  <a:schemeClr val="bg1"/>
                </a:solidFill>
              </a:rPr>
              <a:t>ARIE spokesperson for start-up the collaboration</a:t>
            </a:r>
          </a:p>
        </p:txBody>
      </p:sp>
      <p:sp>
        <p:nvSpPr>
          <p:cNvPr id="5" name="TextBox 4"/>
          <p:cNvSpPr txBox="1"/>
          <p:nvPr/>
        </p:nvSpPr>
        <p:spPr>
          <a:xfrm>
            <a:off x="3806093" y="1586455"/>
            <a:ext cx="1432750" cy="646331"/>
          </a:xfrm>
          <a:prstGeom prst="rect">
            <a:avLst/>
          </a:prstGeom>
          <a:noFill/>
        </p:spPr>
        <p:txBody>
          <a:bodyPr wrap="square" rtlCol="0">
            <a:spAutoFit/>
          </a:bodyPr>
          <a:lstStyle/>
          <a:p>
            <a:r>
              <a:rPr lang="en-US" b="1" dirty="0">
                <a:solidFill>
                  <a:schemeClr val="bg1"/>
                </a:solidFill>
              </a:rPr>
              <a:t>European Commission</a:t>
            </a:r>
          </a:p>
        </p:txBody>
      </p:sp>
      <p:pic>
        <p:nvPicPr>
          <p:cNvPr id="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372" y="4797808"/>
            <a:ext cx="2800956" cy="163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283372" y="4179153"/>
            <a:ext cx="2935706" cy="646331"/>
          </a:xfrm>
          <a:prstGeom prst="rect">
            <a:avLst/>
          </a:prstGeom>
          <a:noFill/>
        </p:spPr>
        <p:txBody>
          <a:bodyPr wrap="square" rtlCol="0">
            <a:spAutoFit/>
          </a:bodyPr>
          <a:lstStyle/>
          <a:p>
            <a:r>
              <a:rPr lang="en-US" b="1" dirty="0">
                <a:solidFill>
                  <a:schemeClr val="bg1"/>
                </a:solidFill>
              </a:rPr>
              <a:t>Minerva: BL in collaboration with ESA</a:t>
            </a:r>
          </a:p>
        </p:txBody>
      </p:sp>
      <p:pic>
        <p:nvPicPr>
          <p:cNvPr id="8" name="Bildobjekt 4" descr="&#10;&#10;">
            <a:extLst>
              <a:ext uri="{FF2B5EF4-FFF2-40B4-BE49-F238E27FC236}">
                <a16:creationId xmlns:a16="http://schemas.microsoft.com/office/drawing/2014/main" id="{AF9C248D-D6EE-084A-9830-3C20293EF6E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23590" y="188924"/>
            <a:ext cx="3553563" cy="809472"/>
          </a:xfrm>
          <a:prstGeom prst="rect">
            <a:avLst/>
          </a:prstGeom>
          <a:solidFill>
            <a:schemeClr val="bg1">
              <a:alpha val="76000"/>
            </a:schemeClr>
          </a:solidFill>
        </p:spPr>
      </p:pic>
      <p:pic>
        <p:nvPicPr>
          <p:cNvPr id="11" name="Content Placeholder 3"/>
          <p:cNvPicPr>
            <a:picLocks noChangeAspect="1"/>
          </p:cNvPicPr>
          <p:nvPr/>
        </p:nvPicPr>
        <p:blipFill>
          <a:blip r:embed="rId6"/>
          <a:stretch>
            <a:fillRect/>
          </a:stretch>
        </p:blipFill>
        <p:spPr>
          <a:xfrm>
            <a:off x="425365" y="847911"/>
            <a:ext cx="2347700" cy="1806704"/>
          </a:xfrm>
          <a:prstGeom prst="rect">
            <a:avLst/>
          </a:prstGeom>
        </p:spPr>
      </p:pic>
      <p:sp>
        <p:nvSpPr>
          <p:cNvPr id="14" name="TextBox 13"/>
          <p:cNvSpPr txBox="1"/>
          <p:nvPr/>
        </p:nvSpPr>
        <p:spPr>
          <a:xfrm>
            <a:off x="3581444" y="5178771"/>
            <a:ext cx="2536656" cy="369332"/>
          </a:xfrm>
          <a:prstGeom prst="rect">
            <a:avLst/>
          </a:prstGeom>
          <a:noFill/>
        </p:spPr>
        <p:txBody>
          <a:bodyPr wrap="none" rtlCol="0">
            <a:spAutoFit/>
          </a:bodyPr>
          <a:lstStyle/>
          <a:p>
            <a:r>
              <a:rPr lang="en-US" dirty="0">
                <a:solidFill>
                  <a:schemeClr val="bg1"/>
                </a:solidFill>
              </a:rPr>
              <a:t>Agreement with Portugal</a:t>
            </a:r>
          </a:p>
        </p:txBody>
      </p:sp>
      <p:pic>
        <p:nvPicPr>
          <p:cNvPr id="15" name="Picture 14"/>
          <p:cNvPicPr>
            <a:picLocks noChangeAspect="1"/>
          </p:cNvPicPr>
          <p:nvPr/>
        </p:nvPicPr>
        <p:blipFill>
          <a:blip r:embed="rId7"/>
          <a:stretch>
            <a:fillRect/>
          </a:stretch>
        </p:blipFill>
        <p:spPr>
          <a:xfrm>
            <a:off x="3654136" y="5565406"/>
            <a:ext cx="2407848" cy="866292"/>
          </a:xfrm>
          <a:prstGeom prst="rect">
            <a:avLst/>
          </a:prstGeom>
        </p:spPr>
      </p:pic>
      <p:sp>
        <p:nvSpPr>
          <p:cNvPr id="16" name="TextBox 15"/>
          <p:cNvSpPr txBox="1"/>
          <p:nvPr/>
        </p:nvSpPr>
        <p:spPr>
          <a:xfrm>
            <a:off x="382337" y="2737092"/>
            <a:ext cx="3062114" cy="646331"/>
          </a:xfrm>
          <a:prstGeom prst="rect">
            <a:avLst/>
          </a:prstGeom>
          <a:noFill/>
        </p:spPr>
        <p:txBody>
          <a:bodyPr wrap="square" rtlCol="0">
            <a:spAutoFit/>
          </a:bodyPr>
          <a:lstStyle/>
          <a:p>
            <a:r>
              <a:rPr lang="en-US" b="1" dirty="0">
                <a:solidFill>
                  <a:schemeClr val="bg1"/>
                </a:solidFill>
              </a:rPr>
              <a:t>Increasing # of National collaboration projects</a:t>
            </a:r>
          </a:p>
        </p:txBody>
      </p:sp>
      <p:sp>
        <p:nvSpPr>
          <p:cNvPr id="17" name="TextBox 16"/>
          <p:cNvSpPr txBox="1"/>
          <p:nvPr/>
        </p:nvSpPr>
        <p:spPr>
          <a:xfrm>
            <a:off x="6529395" y="1100716"/>
            <a:ext cx="3389637" cy="369332"/>
          </a:xfrm>
          <a:prstGeom prst="rect">
            <a:avLst/>
          </a:prstGeom>
          <a:noFill/>
        </p:spPr>
        <p:txBody>
          <a:bodyPr wrap="square" rtlCol="0">
            <a:spAutoFit/>
          </a:bodyPr>
          <a:lstStyle/>
          <a:p>
            <a:r>
              <a:rPr lang="en-US" b="1" dirty="0">
                <a:solidFill>
                  <a:schemeClr val="bg1"/>
                </a:solidFill>
              </a:rPr>
              <a:t>Chairing  LEAPS on 2020 and 2021</a:t>
            </a:r>
          </a:p>
        </p:txBody>
      </p:sp>
      <p:pic>
        <p:nvPicPr>
          <p:cNvPr id="18" name="Picture 17"/>
          <p:cNvPicPr>
            <a:picLocks noChangeAspect="1"/>
          </p:cNvPicPr>
          <p:nvPr/>
        </p:nvPicPr>
        <p:blipFill>
          <a:blip r:embed="rId8"/>
          <a:stretch>
            <a:fillRect/>
          </a:stretch>
        </p:blipFill>
        <p:spPr>
          <a:xfrm>
            <a:off x="7799965" y="4607524"/>
            <a:ext cx="1729340" cy="1511825"/>
          </a:xfrm>
          <a:prstGeom prst="rect">
            <a:avLst/>
          </a:prstGeom>
        </p:spPr>
      </p:pic>
      <p:pic>
        <p:nvPicPr>
          <p:cNvPr id="19" name="Content Placeholder 8"/>
          <p:cNvPicPr>
            <a:picLocks noChangeAspect="1"/>
          </p:cNvPicPr>
          <p:nvPr/>
        </p:nvPicPr>
        <p:blipFill>
          <a:blip r:embed="rId9"/>
          <a:stretch>
            <a:fillRect/>
          </a:stretch>
        </p:blipFill>
        <p:spPr>
          <a:xfrm>
            <a:off x="9919032" y="1059005"/>
            <a:ext cx="1958121" cy="1906087"/>
          </a:xfrm>
          <a:prstGeom prst="rect">
            <a:avLst/>
          </a:prstGeom>
        </p:spPr>
      </p:pic>
      <p:pic>
        <p:nvPicPr>
          <p:cNvPr id="21" name="Picture 20"/>
          <p:cNvPicPr>
            <a:picLocks noChangeAspect="1"/>
          </p:cNvPicPr>
          <p:nvPr/>
        </p:nvPicPr>
        <p:blipFill>
          <a:blip r:embed="rId10"/>
          <a:stretch>
            <a:fillRect/>
          </a:stretch>
        </p:blipFill>
        <p:spPr>
          <a:xfrm>
            <a:off x="7491209" y="2564865"/>
            <a:ext cx="1156028" cy="1640893"/>
          </a:xfrm>
          <a:prstGeom prst="rect">
            <a:avLst/>
          </a:prstGeom>
        </p:spPr>
      </p:pic>
      <p:pic>
        <p:nvPicPr>
          <p:cNvPr id="22" name="Picture 21"/>
          <p:cNvPicPr>
            <a:picLocks noChangeAspect="1"/>
          </p:cNvPicPr>
          <p:nvPr/>
        </p:nvPicPr>
        <p:blipFill>
          <a:blip r:embed="rId11"/>
          <a:stretch>
            <a:fillRect/>
          </a:stretch>
        </p:blipFill>
        <p:spPr>
          <a:xfrm>
            <a:off x="8717272" y="2568433"/>
            <a:ext cx="1156830" cy="1637326"/>
          </a:xfrm>
          <a:prstGeom prst="rect">
            <a:avLst/>
          </a:prstGeom>
        </p:spPr>
      </p:pic>
      <p:sp>
        <p:nvSpPr>
          <p:cNvPr id="23" name="TextBox 22"/>
          <p:cNvSpPr txBox="1"/>
          <p:nvPr/>
        </p:nvSpPr>
        <p:spPr>
          <a:xfrm>
            <a:off x="822252" y="95849"/>
            <a:ext cx="735842" cy="369332"/>
          </a:xfrm>
          <a:prstGeom prst="rect">
            <a:avLst/>
          </a:prstGeom>
          <a:noFill/>
        </p:spPr>
        <p:txBody>
          <a:bodyPr wrap="none" rtlCol="0">
            <a:spAutoFit/>
          </a:bodyPr>
          <a:lstStyle/>
          <a:p>
            <a:r>
              <a:rPr lang="en-US" i="1" dirty="0">
                <a:solidFill>
                  <a:schemeClr val="accent1">
                    <a:lumMod val="40000"/>
                    <a:lumOff val="60000"/>
                  </a:schemeClr>
                </a:solidFill>
              </a:rPr>
              <a:t>Today</a:t>
            </a:r>
          </a:p>
        </p:txBody>
      </p:sp>
      <p:sp>
        <p:nvSpPr>
          <p:cNvPr id="12" name="Slide Number Placeholder 11">
            <a:extLst>
              <a:ext uri="{FF2B5EF4-FFF2-40B4-BE49-F238E27FC236}">
                <a16:creationId xmlns:a16="http://schemas.microsoft.com/office/drawing/2014/main" id="{905E7A2B-B579-4520-AD51-14085B71453C}"/>
              </a:ext>
            </a:extLst>
          </p:cNvPr>
          <p:cNvSpPr>
            <a:spLocks noGrp="1"/>
          </p:cNvSpPr>
          <p:nvPr>
            <p:ph type="sldNum" sz="quarter" idx="12"/>
          </p:nvPr>
        </p:nvSpPr>
        <p:spPr/>
        <p:txBody>
          <a:bodyPr/>
          <a:lstStyle/>
          <a:p>
            <a:endParaRPr lang="en-US" dirty="0"/>
          </a:p>
        </p:txBody>
      </p:sp>
      <p:sp>
        <p:nvSpPr>
          <p:cNvPr id="24" name="Rectangle 23">
            <a:extLst>
              <a:ext uri="{FF2B5EF4-FFF2-40B4-BE49-F238E27FC236}">
                <a16:creationId xmlns:a16="http://schemas.microsoft.com/office/drawing/2014/main" id="{12630FBF-ABE4-4EAC-9D71-E5579A3C007A}"/>
              </a:ext>
            </a:extLst>
          </p:cNvPr>
          <p:cNvSpPr/>
          <p:nvPr/>
        </p:nvSpPr>
        <p:spPr>
          <a:xfrm>
            <a:off x="6245396" y="1417178"/>
            <a:ext cx="3816008" cy="338554"/>
          </a:xfrm>
          <a:prstGeom prst="rect">
            <a:avLst/>
          </a:prstGeom>
        </p:spPr>
        <p:txBody>
          <a:bodyPr wrap="square">
            <a:spAutoFit/>
          </a:bodyPr>
          <a:lstStyle/>
          <a:p>
            <a:pPr defTabSz="914377">
              <a:spcAft>
                <a:spcPts val="600"/>
              </a:spcAft>
            </a:pPr>
            <a:r>
              <a:rPr lang="en-US" sz="1600" b="1" dirty="0">
                <a:solidFill>
                  <a:prstClr val="white"/>
                </a:solidFill>
                <a:latin typeface="Calibri"/>
              </a:rPr>
              <a:t>19 facilities - 16 institutions - 10 countries</a:t>
            </a:r>
          </a:p>
        </p:txBody>
      </p:sp>
    </p:spTree>
    <p:extLst>
      <p:ext uri="{BB962C8B-B14F-4D97-AF65-F5344CB8AC3E}">
        <p14:creationId xmlns:p14="http://schemas.microsoft.com/office/powerpoint/2010/main" val="325883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chahn\Desktop\LEAPS Slide\LEAPS Slide\LEAPS slide background no txt.jpg"/>
          <p:cNvPicPr>
            <a:picLocks noChangeAspect="1" noChangeArrowheads="1"/>
          </p:cNvPicPr>
          <p:nvPr/>
        </p:nvPicPr>
        <p:blipFill rotWithShape="1">
          <a:blip r:embed="rId2">
            <a:extLst>
              <a:ext uri="{28A0092B-C50C-407E-A947-70E740481C1C}">
                <a14:useLocalDpi xmlns:a14="http://schemas.microsoft.com/office/drawing/2010/main" val="0"/>
              </a:ext>
            </a:extLst>
          </a:blip>
          <a:srcRect t="14395" r="7334" b="2697"/>
          <a:stretch/>
        </p:blipFill>
        <p:spPr bwMode="auto">
          <a:xfrm>
            <a:off x="1120760" y="0"/>
            <a:ext cx="11330884" cy="6867085"/>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8506" y="193856"/>
            <a:ext cx="3789452" cy="1059313"/>
          </a:xfrm>
          <a:prstGeom prst="rect">
            <a:avLst/>
          </a:prstGeom>
        </p:spPr>
      </p:pic>
      <p:sp>
        <p:nvSpPr>
          <p:cNvPr id="5" name="Content Placeholder 2"/>
          <p:cNvSpPr txBox="1">
            <a:spLocks/>
          </p:cNvSpPr>
          <p:nvPr/>
        </p:nvSpPr>
        <p:spPr>
          <a:xfrm>
            <a:off x="1696226" y="2160967"/>
            <a:ext cx="4562842" cy="2411034"/>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600" kern="1200">
                <a:solidFill>
                  <a:schemeClr val="bg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bg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bg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bg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bg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120000"/>
              </a:lnSpc>
              <a:spcBef>
                <a:spcPts val="400"/>
              </a:spcBef>
              <a:buNone/>
            </a:pPr>
            <a:endParaRPr lang="en-GB" sz="2550" b="1" dirty="0">
              <a:effectLst>
                <a:outerShdw blurRad="38100" dist="38100" dir="2700000" algn="tl">
                  <a:srgbClr val="000000">
                    <a:alpha val="43137"/>
                  </a:srgbClr>
                </a:outerShdw>
              </a:effectLst>
              <a:latin typeface="+mj-lt"/>
              <a:cs typeface="Arial" panose="020B0604020202020204" pitchFamily="34" charset="0"/>
            </a:endParaRPr>
          </a:p>
        </p:txBody>
      </p:sp>
      <p:sp>
        <p:nvSpPr>
          <p:cNvPr id="7" name="TextBox 6"/>
          <p:cNvSpPr txBox="1"/>
          <p:nvPr/>
        </p:nvSpPr>
        <p:spPr>
          <a:xfrm>
            <a:off x="537286" y="1146846"/>
            <a:ext cx="2363660" cy="1384995"/>
          </a:xfrm>
          <a:prstGeom prst="rect">
            <a:avLst/>
          </a:prstGeom>
          <a:noFill/>
          <a:ln>
            <a:noFill/>
          </a:ln>
        </p:spPr>
        <p:txBody>
          <a:bodyPr wrap="square" rtlCol="0">
            <a:spAutoFit/>
          </a:bodyPr>
          <a:lstStyle/>
          <a:p>
            <a:r>
              <a:rPr lang="en-US" sz="2800" dirty="0">
                <a:solidFill>
                  <a:schemeClr val="bg1"/>
                </a:solidFill>
              </a:rPr>
              <a:t>+35000 users from all EU &amp; beyond</a:t>
            </a:r>
          </a:p>
        </p:txBody>
      </p:sp>
      <p:sp>
        <p:nvSpPr>
          <p:cNvPr id="8" name="TextBox 7"/>
          <p:cNvSpPr txBox="1"/>
          <p:nvPr/>
        </p:nvSpPr>
        <p:spPr>
          <a:xfrm>
            <a:off x="3500956" y="1126245"/>
            <a:ext cx="2171295" cy="1384995"/>
          </a:xfrm>
          <a:prstGeom prst="rect">
            <a:avLst/>
          </a:prstGeom>
          <a:noFill/>
          <a:ln>
            <a:noFill/>
          </a:ln>
        </p:spPr>
        <p:txBody>
          <a:bodyPr wrap="square" rtlCol="0">
            <a:spAutoFit/>
          </a:bodyPr>
          <a:lstStyle/>
          <a:p>
            <a:r>
              <a:rPr lang="en-US" sz="2800" dirty="0">
                <a:solidFill>
                  <a:schemeClr val="bg1"/>
                </a:solidFill>
              </a:rPr>
              <a:t>+300 operating End Stations</a:t>
            </a:r>
          </a:p>
        </p:txBody>
      </p:sp>
      <p:sp>
        <p:nvSpPr>
          <p:cNvPr id="11" name="TextBox 10"/>
          <p:cNvSpPr txBox="1"/>
          <p:nvPr/>
        </p:nvSpPr>
        <p:spPr>
          <a:xfrm>
            <a:off x="567164" y="2585729"/>
            <a:ext cx="2408781" cy="1384995"/>
          </a:xfrm>
          <a:prstGeom prst="rect">
            <a:avLst/>
          </a:prstGeom>
          <a:noFill/>
          <a:ln>
            <a:noFill/>
          </a:ln>
        </p:spPr>
        <p:txBody>
          <a:bodyPr wrap="square" rtlCol="0">
            <a:spAutoFit/>
          </a:bodyPr>
          <a:lstStyle/>
          <a:p>
            <a:r>
              <a:rPr lang="en-US" sz="2800" dirty="0">
                <a:solidFill>
                  <a:schemeClr val="bg1"/>
                </a:solidFill>
              </a:rPr>
              <a:t>+25000 publications</a:t>
            </a:r>
          </a:p>
          <a:p>
            <a:r>
              <a:rPr lang="en-US" sz="2800" dirty="0">
                <a:solidFill>
                  <a:schemeClr val="bg1"/>
                </a:solidFill>
              </a:rPr>
              <a:t>In last 5 years</a:t>
            </a:r>
          </a:p>
        </p:txBody>
      </p:sp>
      <p:sp>
        <p:nvSpPr>
          <p:cNvPr id="12" name="TextBox 11"/>
          <p:cNvSpPr txBox="1"/>
          <p:nvPr/>
        </p:nvSpPr>
        <p:spPr>
          <a:xfrm>
            <a:off x="3560965" y="2610874"/>
            <a:ext cx="2293289" cy="1384995"/>
          </a:xfrm>
          <a:prstGeom prst="rect">
            <a:avLst/>
          </a:prstGeom>
          <a:noFill/>
          <a:ln>
            <a:noFill/>
          </a:ln>
        </p:spPr>
        <p:txBody>
          <a:bodyPr wrap="square" rtlCol="0">
            <a:spAutoFit/>
          </a:bodyPr>
          <a:lstStyle/>
          <a:p>
            <a:r>
              <a:rPr lang="en-US" sz="2800" dirty="0">
                <a:solidFill>
                  <a:schemeClr val="bg1"/>
                </a:solidFill>
              </a:rPr>
              <a:t>offering +800000 h/year</a:t>
            </a:r>
          </a:p>
        </p:txBody>
      </p:sp>
      <p:sp>
        <p:nvSpPr>
          <p:cNvPr id="13" name="Rectangle 12"/>
          <p:cNvSpPr/>
          <p:nvPr/>
        </p:nvSpPr>
        <p:spPr>
          <a:xfrm>
            <a:off x="5616062" y="180411"/>
            <a:ext cx="6391045" cy="523220"/>
          </a:xfrm>
          <a:prstGeom prst="rect">
            <a:avLst/>
          </a:prstGeom>
        </p:spPr>
        <p:txBody>
          <a:bodyPr wrap="none">
            <a:spAutoFit/>
          </a:bodyPr>
          <a:lstStyle/>
          <a:p>
            <a:pPr>
              <a:spcAft>
                <a:spcPts val="600"/>
              </a:spcAft>
            </a:pPr>
            <a:r>
              <a:rPr lang="en-US" sz="2800" b="1" dirty="0">
                <a:solidFill>
                  <a:schemeClr val="bg1"/>
                </a:solidFill>
              </a:rPr>
              <a:t>19 facilities - 16 institutions - 10 countries</a:t>
            </a:r>
          </a:p>
        </p:txBody>
      </p:sp>
      <p:pic>
        <p:nvPicPr>
          <p:cNvPr id="2" name="Picture 1">
            <a:extLst>
              <a:ext uri="{FF2B5EF4-FFF2-40B4-BE49-F238E27FC236}">
                <a16:creationId xmlns:a16="http://schemas.microsoft.com/office/drawing/2014/main" id="{90E6D761-E664-4EB5-BCBB-B960D60962E3}"/>
              </a:ext>
            </a:extLst>
          </p:cNvPr>
          <p:cNvPicPr>
            <a:picLocks noChangeAspect="1"/>
          </p:cNvPicPr>
          <p:nvPr/>
        </p:nvPicPr>
        <p:blipFill>
          <a:blip r:embed="rId4"/>
          <a:stretch>
            <a:fillRect/>
          </a:stretch>
        </p:blipFill>
        <p:spPr>
          <a:xfrm>
            <a:off x="6036257" y="764370"/>
            <a:ext cx="5864445" cy="5307648"/>
          </a:xfrm>
          <a:prstGeom prst="rect">
            <a:avLst/>
          </a:prstGeom>
        </p:spPr>
      </p:pic>
      <p:sp>
        <p:nvSpPr>
          <p:cNvPr id="3" name="TextBox 2">
            <a:extLst>
              <a:ext uri="{FF2B5EF4-FFF2-40B4-BE49-F238E27FC236}">
                <a16:creationId xmlns:a16="http://schemas.microsoft.com/office/drawing/2014/main" id="{39C83795-8A5A-41CB-BC5B-01D07C6C60F3}"/>
              </a:ext>
            </a:extLst>
          </p:cNvPr>
          <p:cNvSpPr txBox="1"/>
          <p:nvPr/>
        </p:nvSpPr>
        <p:spPr>
          <a:xfrm>
            <a:off x="9293248" y="6085054"/>
            <a:ext cx="2607893" cy="646331"/>
          </a:xfrm>
          <a:prstGeom prst="rect">
            <a:avLst/>
          </a:prstGeom>
          <a:noFill/>
        </p:spPr>
        <p:txBody>
          <a:bodyPr wrap="none" rtlCol="0">
            <a:spAutoFit/>
          </a:bodyPr>
          <a:lstStyle/>
          <a:p>
            <a:pPr algn="r"/>
            <a:r>
              <a:rPr lang="en-US" dirty="0">
                <a:solidFill>
                  <a:schemeClr val="bg1"/>
                </a:solidFill>
              </a:rPr>
              <a:t>Associate: SESAME</a:t>
            </a:r>
          </a:p>
          <a:p>
            <a:pPr algn="r"/>
            <a:r>
              <a:rPr lang="en-US" dirty="0">
                <a:solidFill>
                  <a:schemeClr val="bg1"/>
                </a:solidFill>
              </a:rPr>
              <a:t>Partners: ESUO, LENS, CLS</a:t>
            </a:r>
            <a:endParaRPr lang="es-ES" dirty="0">
              <a:solidFill>
                <a:schemeClr val="bg1"/>
              </a:solidFill>
            </a:endParaRPr>
          </a:p>
        </p:txBody>
      </p:sp>
      <p:sp>
        <p:nvSpPr>
          <p:cNvPr id="14" name="TextBox 13">
            <a:extLst>
              <a:ext uri="{FF2B5EF4-FFF2-40B4-BE49-F238E27FC236}">
                <a16:creationId xmlns:a16="http://schemas.microsoft.com/office/drawing/2014/main" id="{D21C7017-00E1-408E-B50C-72721D3B5F09}"/>
              </a:ext>
            </a:extLst>
          </p:cNvPr>
          <p:cNvSpPr txBox="1"/>
          <p:nvPr/>
        </p:nvSpPr>
        <p:spPr>
          <a:xfrm>
            <a:off x="565029" y="4099724"/>
            <a:ext cx="3600794" cy="954107"/>
          </a:xfrm>
          <a:prstGeom prst="rect">
            <a:avLst/>
          </a:prstGeom>
          <a:noFill/>
        </p:spPr>
        <p:txBody>
          <a:bodyPr wrap="none" rtlCol="0">
            <a:spAutoFit/>
          </a:bodyPr>
          <a:lstStyle/>
          <a:p>
            <a:r>
              <a:rPr lang="en-US" sz="2800" dirty="0">
                <a:solidFill>
                  <a:schemeClr val="bg1"/>
                </a:solidFill>
              </a:rPr>
              <a:t>2 international facilities</a:t>
            </a:r>
          </a:p>
          <a:p>
            <a:r>
              <a:rPr lang="en-US" sz="2800" dirty="0">
                <a:solidFill>
                  <a:schemeClr val="bg1"/>
                </a:solidFill>
              </a:rPr>
              <a:t>17 national facilities</a:t>
            </a:r>
          </a:p>
        </p:txBody>
      </p:sp>
      <p:sp>
        <p:nvSpPr>
          <p:cNvPr id="15" name="Rectangle 14">
            <a:extLst>
              <a:ext uri="{FF2B5EF4-FFF2-40B4-BE49-F238E27FC236}">
                <a16:creationId xmlns:a16="http://schemas.microsoft.com/office/drawing/2014/main" id="{8C6BB6D4-18AF-4503-B307-B6830457F316}"/>
              </a:ext>
            </a:extLst>
          </p:cNvPr>
          <p:cNvSpPr/>
          <p:nvPr/>
        </p:nvSpPr>
        <p:spPr>
          <a:xfrm>
            <a:off x="163068" y="5260781"/>
            <a:ext cx="5785981" cy="1477328"/>
          </a:xfrm>
          <a:prstGeom prst="rect">
            <a:avLst/>
          </a:prstGeom>
        </p:spPr>
        <p:txBody>
          <a:bodyPr wrap="square">
            <a:spAutoFit/>
          </a:bodyPr>
          <a:lstStyle/>
          <a:p>
            <a:r>
              <a:rPr lang="en-US" b="1" dirty="0">
                <a:solidFill>
                  <a:schemeClr val="bg1"/>
                </a:solidFill>
              </a:rPr>
              <a:t>Funded by </a:t>
            </a:r>
            <a:r>
              <a:rPr lang="en-US" b="1" dirty="0">
                <a:solidFill>
                  <a:srgbClr val="FFFF00"/>
                </a:solidFill>
              </a:rPr>
              <a:t>national</a:t>
            </a:r>
            <a:r>
              <a:rPr lang="en-US" b="1" dirty="0">
                <a:solidFill>
                  <a:schemeClr val="bg1"/>
                </a:solidFill>
              </a:rPr>
              <a:t> governments</a:t>
            </a:r>
          </a:p>
          <a:p>
            <a:r>
              <a:rPr lang="en-US" b="1" dirty="0">
                <a:solidFill>
                  <a:schemeClr val="bg1"/>
                </a:solidFill>
              </a:rPr>
              <a:t>Offering free access to </a:t>
            </a:r>
            <a:r>
              <a:rPr lang="en-US" b="1" dirty="0">
                <a:solidFill>
                  <a:srgbClr val="FFFF00"/>
                </a:solidFill>
              </a:rPr>
              <a:t>ALL</a:t>
            </a:r>
            <a:r>
              <a:rPr lang="en-US" b="1" dirty="0">
                <a:solidFill>
                  <a:schemeClr val="bg1"/>
                </a:solidFill>
              </a:rPr>
              <a:t> public researchers, based on competitive excellence </a:t>
            </a:r>
          </a:p>
          <a:p>
            <a:r>
              <a:rPr lang="en-US" b="1" dirty="0">
                <a:solidFill>
                  <a:schemeClr val="bg1"/>
                </a:solidFill>
              </a:rPr>
              <a:t>Offering advanced and cost effective instruments to </a:t>
            </a:r>
            <a:r>
              <a:rPr lang="en-US" b="1" dirty="0">
                <a:solidFill>
                  <a:srgbClr val="FFFF00"/>
                </a:solidFill>
              </a:rPr>
              <a:t>ALL</a:t>
            </a:r>
            <a:r>
              <a:rPr lang="en-US" b="1" dirty="0">
                <a:solidFill>
                  <a:schemeClr val="bg1"/>
                </a:solidFill>
              </a:rPr>
              <a:t> industrial world </a:t>
            </a:r>
          </a:p>
        </p:txBody>
      </p:sp>
    </p:spTree>
    <p:extLst>
      <p:ext uri="{BB962C8B-B14F-4D97-AF65-F5344CB8AC3E}">
        <p14:creationId xmlns:p14="http://schemas.microsoft.com/office/powerpoint/2010/main" val="6551112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E2208E3-F841-4E85-AADE-B2413A6B5F2A}"/>
              </a:ext>
            </a:extLst>
          </p:cNvPr>
          <p:cNvSpPr>
            <a:spLocks noGrp="1"/>
          </p:cNvSpPr>
          <p:nvPr>
            <p:ph type="sldNum" sz="quarter" idx="12"/>
          </p:nvPr>
        </p:nvSpPr>
        <p:spPr/>
        <p:txBody>
          <a:bodyPr/>
          <a:lstStyle/>
          <a:p>
            <a:fld id="{87A234CA-A4C3-4597-A63D-83990164B230}" type="slidenum">
              <a:rPr lang="en-US" smtClean="0"/>
              <a:t>14</a:t>
            </a:fld>
            <a:endParaRPr lang="en-US"/>
          </a:p>
        </p:txBody>
      </p:sp>
      <p:pic>
        <p:nvPicPr>
          <p:cNvPr id="4" name="Content Placeholder 8">
            <a:extLst>
              <a:ext uri="{FF2B5EF4-FFF2-40B4-BE49-F238E27FC236}">
                <a16:creationId xmlns:a16="http://schemas.microsoft.com/office/drawing/2014/main" id="{D52E509A-60C2-4CC6-85F6-BB9E42746C84}"/>
              </a:ext>
            </a:extLst>
          </p:cNvPr>
          <p:cNvPicPr>
            <a:picLocks noChangeAspect="1"/>
          </p:cNvPicPr>
          <p:nvPr/>
        </p:nvPicPr>
        <p:blipFill>
          <a:blip r:embed="rId2"/>
          <a:stretch>
            <a:fillRect/>
          </a:stretch>
        </p:blipFill>
        <p:spPr>
          <a:xfrm>
            <a:off x="10413242" y="0"/>
            <a:ext cx="1911664" cy="1860865"/>
          </a:xfrm>
          <a:prstGeom prst="rect">
            <a:avLst/>
          </a:prstGeom>
        </p:spPr>
      </p:pic>
      <p:pic>
        <p:nvPicPr>
          <p:cNvPr id="6" name="Content Placeholder 4">
            <a:extLst>
              <a:ext uri="{FF2B5EF4-FFF2-40B4-BE49-F238E27FC236}">
                <a16:creationId xmlns:a16="http://schemas.microsoft.com/office/drawing/2014/main" id="{441C2968-5EA8-463A-9E83-1784AB8DF3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6050" y="2777941"/>
            <a:ext cx="4427095" cy="2284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a:extLst>
              <a:ext uri="{FF2B5EF4-FFF2-40B4-BE49-F238E27FC236}">
                <a16:creationId xmlns:a16="http://schemas.microsoft.com/office/drawing/2014/main" id="{AD6BB4EA-924B-4111-8D18-F874FD6A7597}"/>
              </a:ext>
            </a:extLst>
          </p:cNvPr>
          <p:cNvSpPr txBox="1"/>
          <p:nvPr/>
        </p:nvSpPr>
        <p:spPr>
          <a:xfrm>
            <a:off x="-63396" y="5062638"/>
            <a:ext cx="5065986" cy="830997"/>
          </a:xfrm>
          <a:prstGeom prst="rect">
            <a:avLst/>
          </a:prstGeom>
          <a:noFill/>
        </p:spPr>
        <p:txBody>
          <a:bodyPr wrap="square" rtlCol="0">
            <a:spAutoFit/>
          </a:bodyPr>
          <a:lstStyle/>
          <a:p>
            <a:pPr algn="ctr"/>
            <a:r>
              <a:rPr lang="de-DE" sz="2400" b="1" dirty="0" err="1">
                <a:solidFill>
                  <a:schemeClr val="bg1"/>
                </a:solidFill>
              </a:rPr>
              <a:t>Developing</a:t>
            </a:r>
            <a:r>
              <a:rPr lang="de-DE" sz="2400" b="1" dirty="0">
                <a:solidFill>
                  <a:schemeClr val="bg1"/>
                </a:solidFill>
              </a:rPr>
              <a:t> a LEAPS </a:t>
            </a:r>
            <a:r>
              <a:rPr lang="de-DE" sz="2400" b="1" dirty="0" err="1">
                <a:solidFill>
                  <a:schemeClr val="bg1"/>
                </a:solidFill>
              </a:rPr>
              <a:t>strategy</a:t>
            </a:r>
            <a:r>
              <a:rPr lang="de-DE" sz="2400" b="1" dirty="0">
                <a:solidFill>
                  <a:schemeClr val="bg1"/>
                </a:solidFill>
              </a:rPr>
              <a:t> </a:t>
            </a:r>
            <a:r>
              <a:rPr lang="de-DE" sz="2400" b="1" dirty="0" err="1">
                <a:solidFill>
                  <a:schemeClr val="bg1"/>
                </a:solidFill>
              </a:rPr>
              <a:t>for</a:t>
            </a:r>
            <a:r>
              <a:rPr lang="de-DE" sz="2400" b="1" dirty="0">
                <a:solidFill>
                  <a:schemeClr val="bg1"/>
                </a:solidFill>
              </a:rPr>
              <a:t> </a:t>
            </a:r>
          </a:p>
          <a:p>
            <a:pPr algn="ctr"/>
            <a:r>
              <a:rPr lang="de-DE" sz="2400" b="1" dirty="0" err="1">
                <a:solidFill>
                  <a:schemeClr val="bg1"/>
                </a:solidFill>
              </a:rPr>
              <a:t>sustainable</a:t>
            </a:r>
            <a:r>
              <a:rPr lang="de-DE" sz="2400" b="1" dirty="0">
                <a:solidFill>
                  <a:schemeClr val="bg1"/>
                </a:solidFill>
              </a:rPr>
              <a:t> </a:t>
            </a:r>
            <a:r>
              <a:rPr lang="de-DE" sz="2400" b="1" dirty="0" err="1">
                <a:solidFill>
                  <a:schemeClr val="bg1"/>
                </a:solidFill>
              </a:rPr>
              <a:t>industry</a:t>
            </a:r>
            <a:r>
              <a:rPr lang="de-DE" sz="2400" b="1" dirty="0">
                <a:solidFill>
                  <a:schemeClr val="bg1"/>
                </a:solidFill>
              </a:rPr>
              <a:t> </a:t>
            </a:r>
            <a:r>
              <a:rPr lang="de-DE" sz="2400" b="1" dirty="0" err="1">
                <a:solidFill>
                  <a:schemeClr val="bg1"/>
                </a:solidFill>
              </a:rPr>
              <a:t>partnership</a:t>
            </a:r>
            <a:endParaRPr lang="de-DE" sz="2400" b="1" dirty="0">
              <a:solidFill>
                <a:schemeClr val="bg1"/>
              </a:solidFill>
            </a:endParaRPr>
          </a:p>
        </p:txBody>
      </p:sp>
      <p:pic>
        <p:nvPicPr>
          <p:cNvPr id="9" name="Picture 8">
            <a:extLst>
              <a:ext uri="{FF2B5EF4-FFF2-40B4-BE49-F238E27FC236}">
                <a16:creationId xmlns:a16="http://schemas.microsoft.com/office/drawing/2014/main" id="{03311BDE-D320-4096-B540-665EFB0DD943}"/>
              </a:ext>
            </a:extLst>
          </p:cNvPr>
          <p:cNvPicPr>
            <a:picLocks noChangeAspect="1"/>
          </p:cNvPicPr>
          <p:nvPr/>
        </p:nvPicPr>
        <p:blipFill>
          <a:blip r:embed="rId4"/>
          <a:stretch>
            <a:fillRect/>
          </a:stretch>
        </p:blipFill>
        <p:spPr>
          <a:xfrm>
            <a:off x="1237145" y="1514819"/>
            <a:ext cx="2238233" cy="1061896"/>
          </a:xfrm>
          <a:prstGeom prst="rect">
            <a:avLst/>
          </a:prstGeom>
        </p:spPr>
      </p:pic>
      <p:pic>
        <p:nvPicPr>
          <p:cNvPr id="10" name="Picture 9">
            <a:extLst>
              <a:ext uri="{FF2B5EF4-FFF2-40B4-BE49-F238E27FC236}">
                <a16:creationId xmlns:a16="http://schemas.microsoft.com/office/drawing/2014/main" id="{529FD00C-8A13-4E67-9FFC-90827A4C3ADB}"/>
              </a:ext>
            </a:extLst>
          </p:cNvPr>
          <p:cNvPicPr>
            <a:picLocks noChangeAspect="1"/>
          </p:cNvPicPr>
          <p:nvPr/>
        </p:nvPicPr>
        <p:blipFill>
          <a:blip r:embed="rId5"/>
          <a:stretch>
            <a:fillRect/>
          </a:stretch>
        </p:blipFill>
        <p:spPr>
          <a:xfrm>
            <a:off x="6913261" y="1781132"/>
            <a:ext cx="3116520" cy="697908"/>
          </a:xfrm>
          <a:prstGeom prst="rect">
            <a:avLst/>
          </a:prstGeom>
        </p:spPr>
      </p:pic>
      <p:pic>
        <p:nvPicPr>
          <p:cNvPr id="11" name="Picture 10">
            <a:extLst>
              <a:ext uri="{FF2B5EF4-FFF2-40B4-BE49-F238E27FC236}">
                <a16:creationId xmlns:a16="http://schemas.microsoft.com/office/drawing/2014/main" id="{E0E48FF5-8391-43B2-B8E4-61161222269B}"/>
              </a:ext>
            </a:extLst>
          </p:cNvPr>
          <p:cNvPicPr>
            <a:picLocks noChangeAspect="1"/>
          </p:cNvPicPr>
          <p:nvPr/>
        </p:nvPicPr>
        <p:blipFill>
          <a:blip r:embed="rId6"/>
          <a:stretch>
            <a:fillRect/>
          </a:stretch>
        </p:blipFill>
        <p:spPr>
          <a:xfrm>
            <a:off x="5129856" y="2576715"/>
            <a:ext cx="6683331" cy="3435357"/>
          </a:xfrm>
          <a:prstGeom prst="rect">
            <a:avLst/>
          </a:prstGeom>
        </p:spPr>
      </p:pic>
      <p:pic>
        <p:nvPicPr>
          <p:cNvPr id="12" name="Image 5">
            <a:extLst>
              <a:ext uri="{FF2B5EF4-FFF2-40B4-BE49-F238E27FC236}">
                <a16:creationId xmlns:a16="http://schemas.microsoft.com/office/drawing/2014/main" id="{C9146A11-E705-4DB6-85B7-B4B91A3C549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00313" y="73600"/>
            <a:ext cx="3789452" cy="1059313"/>
          </a:xfrm>
          <a:prstGeom prst="rect">
            <a:avLst/>
          </a:prstGeom>
        </p:spPr>
      </p:pic>
      <p:sp>
        <p:nvSpPr>
          <p:cNvPr id="13" name="TextBox 12">
            <a:extLst>
              <a:ext uri="{FF2B5EF4-FFF2-40B4-BE49-F238E27FC236}">
                <a16:creationId xmlns:a16="http://schemas.microsoft.com/office/drawing/2014/main" id="{F98C3DFE-946A-4841-86C5-6F434E1029E2}"/>
              </a:ext>
            </a:extLst>
          </p:cNvPr>
          <p:cNvSpPr txBox="1"/>
          <p:nvPr/>
        </p:nvSpPr>
        <p:spPr>
          <a:xfrm>
            <a:off x="3700313" y="1053875"/>
            <a:ext cx="3714415" cy="369332"/>
          </a:xfrm>
          <a:prstGeom prst="rect">
            <a:avLst/>
          </a:prstGeom>
          <a:noFill/>
        </p:spPr>
        <p:txBody>
          <a:bodyPr wrap="none" rtlCol="0">
            <a:spAutoFit/>
          </a:bodyPr>
          <a:lstStyle/>
          <a:p>
            <a:r>
              <a:rPr lang="en-US" i="1" dirty="0">
                <a:solidFill>
                  <a:schemeClr val="bg1"/>
                </a:solidFill>
              </a:rPr>
              <a:t>Some examples of on-going programs</a:t>
            </a:r>
          </a:p>
        </p:txBody>
      </p:sp>
    </p:spTree>
    <p:extLst>
      <p:ext uri="{BB962C8B-B14F-4D97-AF65-F5344CB8AC3E}">
        <p14:creationId xmlns:p14="http://schemas.microsoft.com/office/powerpoint/2010/main" val="34780725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stretch>
            <a:fillRect/>
          </a:stretch>
        </p:blipFill>
        <p:spPr>
          <a:xfrm>
            <a:off x="90892" y="4185018"/>
            <a:ext cx="3302772" cy="1311088"/>
          </a:xfrm>
          <a:prstGeom prst="rect">
            <a:avLst/>
          </a:prstGeom>
        </p:spPr>
      </p:pic>
      <p:sp>
        <p:nvSpPr>
          <p:cNvPr id="2" name="TextBox 1"/>
          <p:cNvSpPr txBox="1"/>
          <p:nvPr/>
        </p:nvSpPr>
        <p:spPr>
          <a:xfrm>
            <a:off x="4783466" y="2393188"/>
            <a:ext cx="2162640" cy="1323439"/>
          </a:xfrm>
          <a:prstGeom prst="rect">
            <a:avLst/>
          </a:prstGeom>
          <a:noFill/>
          <a:ln>
            <a:noFill/>
          </a:ln>
        </p:spPr>
        <p:txBody>
          <a:bodyPr wrap="square" rtlCol="0">
            <a:spAutoFit/>
          </a:bodyPr>
          <a:lstStyle/>
          <a:p>
            <a:pPr algn="ctr"/>
            <a:r>
              <a:rPr lang="en-US" sz="4000" b="1" dirty="0">
                <a:solidFill>
                  <a:schemeClr val="bg1"/>
                </a:solidFill>
              </a:rPr>
              <a:t>ALBA &amp; society</a:t>
            </a:r>
            <a:endParaRPr lang="en-US" sz="2800" b="1" dirty="0">
              <a:solidFill>
                <a:schemeClr val="bg1"/>
              </a:solidFill>
            </a:endParaRPr>
          </a:p>
        </p:txBody>
      </p:sp>
      <p:sp>
        <p:nvSpPr>
          <p:cNvPr id="5" name="TextBox 4"/>
          <p:cNvSpPr txBox="1"/>
          <p:nvPr/>
        </p:nvSpPr>
        <p:spPr>
          <a:xfrm>
            <a:off x="2755291" y="2863749"/>
            <a:ext cx="1523808" cy="523220"/>
          </a:xfrm>
          <a:prstGeom prst="rect">
            <a:avLst/>
          </a:prstGeom>
          <a:noFill/>
          <a:ln>
            <a:noFill/>
          </a:ln>
        </p:spPr>
        <p:txBody>
          <a:bodyPr wrap="square" rtlCol="0">
            <a:spAutoFit/>
          </a:bodyPr>
          <a:lstStyle/>
          <a:p>
            <a:r>
              <a:rPr lang="en-US" sz="2800" dirty="0">
                <a:solidFill>
                  <a:schemeClr val="bg1"/>
                </a:solidFill>
              </a:rPr>
              <a:t>220 staff</a:t>
            </a:r>
          </a:p>
        </p:txBody>
      </p:sp>
      <p:sp>
        <p:nvSpPr>
          <p:cNvPr id="10" name="TextBox 9"/>
          <p:cNvSpPr txBox="1"/>
          <p:nvPr/>
        </p:nvSpPr>
        <p:spPr>
          <a:xfrm>
            <a:off x="313188" y="2745178"/>
            <a:ext cx="2189919" cy="1384995"/>
          </a:xfrm>
          <a:prstGeom prst="rect">
            <a:avLst/>
          </a:prstGeom>
          <a:noFill/>
          <a:ln>
            <a:noFill/>
          </a:ln>
        </p:spPr>
        <p:txBody>
          <a:bodyPr wrap="square" rtlCol="0">
            <a:spAutoFit/>
          </a:bodyPr>
          <a:lstStyle/>
          <a:p>
            <a:r>
              <a:rPr lang="en-US" sz="2800" dirty="0">
                <a:solidFill>
                  <a:schemeClr val="bg1"/>
                </a:solidFill>
              </a:rPr>
              <a:t>+7500 outreach visits per year</a:t>
            </a:r>
          </a:p>
        </p:txBody>
      </p:sp>
      <p:sp>
        <p:nvSpPr>
          <p:cNvPr id="15" name="TextBox 14"/>
          <p:cNvSpPr txBox="1"/>
          <p:nvPr/>
        </p:nvSpPr>
        <p:spPr>
          <a:xfrm>
            <a:off x="731562" y="2093818"/>
            <a:ext cx="3457666" cy="523220"/>
          </a:xfrm>
          <a:prstGeom prst="rect">
            <a:avLst/>
          </a:prstGeom>
          <a:noFill/>
          <a:ln>
            <a:noFill/>
          </a:ln>
        </p:spPr>
        <p:txBody>
          <a:bodyPr wrap="square" rtlCol="0">
            <a:spAutoFit/>
          </a:bodyPr>
          <a:lstStyle/>
          <a:p>
            <a:r>
              <a:rPr lang="en-US" sz="2800" dirty="0">
                <a:solidFill>
                  <a:schemeClr val="bg1"/>
                </a:solidFill>
              </a:rPr>
              <a:t>+200 students trained </a:t>
            </a:r>
          </a:p>
        </p:txBody>
      </p:sp>
      <p:sp>
        <p:nvSpPr>
          <p:cNvPr id="18" name="TextBox 17"/>
          <p:cNvSpPr txBox="1"/>
          <p:nvPr/>
        </p:nvSpPr>
        <p:spPr>
          <a:xfrm>
            <a:off x="8037325" y="542166"/>
            <a:ext cx="3649272" cy="954107"/>
          </a:xfrm>
          <a:prstGeom prst="rect">
            <a:avLst/>
          </a:prstGeom>
          <a:noFill/>
          <a:ln>
            <a:noFill/>
          </a:ln>
        </p:spPr>
        <p:txBody>
          <a:bodyPr wrap="square" rtlCol="0">
            <a:spAutoFit/>
          </a:bodyPr>
          <a:lstStyle/>
          <a:p>
            <a:r>
              <a:rPr lang="en-US" sz="2800" dirty="0">
                <a:solidFill>
                  <a:schemeClr val="bg1"/>
                </a:solidFill>
              </a:rPr>
              <a:t>Positive Economic return of investments </a:t>
            </a:r>
          </a:p>
        </p:txBody>
      </p:sp>
      <p:sp>
        <p:nvSpPr>
          <p:cNvPr id="22" name="TextBox 21"/>
          <p:cNvSpPr txBox="1"/>
          <p:nvPr/>
        </p:nvSpPr>
        <p:spPr>
          <a:xfrm>
            <a:off x="5099760" y="5224235"/>
            <a:ext cx="2633086" cy="954107"/>
          </a:xfrm>
          <a:prstGeom prst="rect">
            <a:avLst/>
          </a:prstGeom>
          <a:noFill/>
          <a:ln>
            <a:noFill/>
          </a:ln>
        </p:spPr>
        <p:txBody>
          <a:bodyPr wrap="square" rtlCol="0">
            <a:spAutoFit/>
          </a:bodyPr>
          <a:lstStyle/>
          <a:p>
            <a:r>
              <a:rPr lang="en-US" sz="2800" dirty="0">
                <a:solidFill>
                  <a:schemeClr val="bg1"/>
                </a:solidFill>
              </a:rPr>
              <a:t>Academic and Industrial PhDs</a:t>
            </a:r>
          </a:p>
        </p:txBody>
      </p:sp>
      <p:sp>
        <p:nvSpPr>
          <p:cNvPr id="24" name="TextBox 23"/>
          <p:cNvSpPr txBox="1"/>
          <p:nvPr/>
        </p:nvSpPr>
        <p:spPr>
          <a:xfrm>
            <a:off x="7641622" y="4402768"/>
            <a:ext cx="4137422" cy="1938992"/>
          </a:xfrm>
          <a:prstGeom prst="rect">
            <a:avLst/>
          </a:prstGeom>
          <a:noFill/>
          <a:ln>
            <a:noFill/>
          </a:ln>
        </p:spPr>
        <p:txBody>
          <a:bodyPr wrap="square" rtlCol="0">
            <a:spAutoFit/>
          </a:bodyPr>
          <a:lstStyle/>
          <a:p>
            <a:pPr algn="r"/>
            <a:r>
              <a:rPr lang="en-US" sz="2000" dirty="0">
                <a:solidFill>
                  <a:schemeClr val="bg1"/>
                </a:solidFill>
              </a:rPr>
              <a:t>Contributing to </a:t>
            </a:r>
          </a:p>
          <a:p>
            <a:pPr algn="r"/>
            <a:r>
              <a:rPr lang="en-US" sz="2000" dirty="0">
                <a:solidFill>
                  <a:schemeClr val="bg1"/>
                </a:solidFill>
              </a:rPr>
              <a:t>health, clean energy, advanced technologies, climate change, environment, food, agriculture, transport &amp; mobility, security, cultural heritage,…</a:t>
            </a:r>
          </a:p>
        </p:txBody>
      </p:sp>
      <p:sp>
        <p:nvSpPr>
          <p:cNvPr id="25" name="TextBox 24"/>
          <p:cNvSpPr txBox="1"/>
          <p:nvPr/>
        </p:nvSpPr>
        <p:spPr>
          <a:xfrm>
            <a:off x="388664" y="5432511"/>
            <a:ext cx="4228885" cy="707886"/>
          </a:xfrm>
          <a:prstGeom prst="rect">
            <a:avLst/>
          </a:prstGeom>
          <a:noFill/>
          <a:ln>
            <a:noFill/>
          </a:ln>
        </p:spPr>
        <p:txBody>
          <a:bodyPr wrap="square" rtlCol="0">
            <a:spAutoFit/>
          </a:bodyPr>
          <a:lstStyle/>
          <a:p>
            <a:r>
              <a:rPr lang="en-US" sz="2000" dirty="0">
                <a:solidFill>
                  <a:schemeClr val="bg1"/>
                </a:solidFill>
              </a:rPr>
              <a:t>Outreach projects for schools, reached more than 25000 children in 3 years </a:t>
            </a:r>
          </a:p>
        </p:txBody>
      </p:sp>
      <p:sp>
        <p:nvSpPr>
          <p:cNvPr id="11" name="TextBox 10"/>
          <p:cNvSpPr txBox="1"/>
          <p:nvPr/>
        </p:nvSpPr>
        <p:spPr>
          <a:xfrm>
            <a:off x="8109097" y="2207026"/>
            <a:ext cx="3202473" cy="1569660"/>
          </a:xfrm>
          <a:prstGeom prst="rect">
            <a:avLst/>
          </a:prstGeom>
          <a:noFill/>
        </p:spPr>
        <p:txBody>
          <a:bodyPr wrap="square" rtlCol="0">
            <a:spAutoFit/>
          </a:bodyPr>
          <a:lstStyle/>
          <a:p>
            <a:r>
              <a:rPr lang="en-US" sz="2400" dirty="0">
                <a:solidFill>
                  <a:schemeClr val="bg1"/>
                </a:solidFill>
              </a:rPr>
              <a:t>Involvement in educational programs from schools to universities </a:t>
            </a:r>
          </a:p>
        </p:txBody>
      </p:sp>
      <p:sp>
        <p:nvSpPr>
          <p:cNvPr id="26" name="TextBox 25"/>
          <p:cNvSpPr txBox="1"/>
          <p:nvPr/>
        </p:nvSpPr>
        <p:spPr>
          <a:xfrm>
            <a:off x="5138787" y="542166"/>
            <a:ext cx="2454411" cy="954107"/>
          </a:xfrm>
          <a:prstGeom prst="rect">
            <a:avLst/>
          </a:prstGeom>
          <a:noFill/>
          <a:ln>
            <a:noFill/>
          </a:ln>
        </p:spPr>
        <p:txBody>
          <a:bodyPr wrap="square" rtlCol="0">
            <a:spAutoFit/>
          </a:bodyPr>
          <a:lstStyle/>
          <a:p>
            <a:r>
              <a:rPr lang="en-US" sz="2800" dirty="0">
                <a:solidFill>
                  <a:schemeClr val="bg1"/>
                </a:solidFill>
              </a:rPr>
              <a:t>High-qualified job offers</a:t>
            </a:r>
          </a:p>
        </p:txBody>
      </p:sp>
      <p:pic>
        <p:nvPicPr>
          <p:cNvPr id="27" name="Picture 26"/>
          <p:cNvPicPr>
            <a:picLocks noChangeAspect="1"/>
          </p:cNvPicPr>
          <p:nvPr/>
        </p:nvPicPr>
        <p:blipFill>
          <a:blip r:embed="rId3"/>
          <a:stretch>
            <a:fillRect/>
          </a:stretch>
        </p:blipFill>
        <p:spPr>
          <a:xfrm>
            <a:off x="681580" y="672462"/>
            <a:ext cx="3358431" cy="1362327"/>
          </a:xfrm>
          <a:prstGeom prst="rect">
            <a:avLst/>
          </a:prstGeom>
        </p:spPr>
      </p:pic>
      <p:sp>
        <p:nvSpPr>
          <p:cNvPr id="29" name="TextBox 28"/>
          <p:cNvSpPr txBox="1"/>
          <p:nvPr/>
        </p:nvSpPr>
        <p:spPr>
          <a:xfrm>
            <a:off x="822252" y="95849"/>
            <a:ext cx="735842" cy="369332"/>
          </a:xfrm>
          <a:prstGeom prst="rect">
            <a:avLst/>
          </a:prstGeom>
          <a:noFill/>
        </p:spPr>
        <p:txBody>
          <a:bodyPr wrap="none" rtlCol="0">
            <a:spAutoFit/>
          </a:bodyPr>
          <a:lstStyle/>
          <a:p>
            <a:r>
              <a:rPr lang="en-US" i="1" dirty="0">
                <a:solidFill>
                  <a:schemeClr val="accent1">
                    <a:lumMod val="40000"/>
                    <a:lumOff val="60000"/>
                  </a:schemeClr>
                </a:solidFill>
              </a:rPr>
              <a:t>Today</a:t>
            </a:r>
          </a:p>
        </p:txBody>
      </p:sp>
      <p:sp>
        <p:nvSpPr>
          <p:cNvPr id="3" name="TextBox 2"/>
          <p:cNvSpPr txBox="1"/>
          <p:nvPr/>
        </p:nvSpPr>
        <p:spPr>
          <a:xfrm>
            <a:off x="5190983" y="4151877"/>
            <a:ext cx="2772099" cy="923330"/>
          </a:xfrm>
          <a:prstGeom prst="rect">
            <a:avLst/>
          </a:prstGeom>
          <a:noFill/>
        </p:spPr>
        <p:txBody>
          <a:bodyPr wrap="square" rtlCol="0">
            <a:spAutoFit/>
          </a:bodyPr>
          <a:lstStyle/>
          <a:p>
            <a:r>
              <a:rPr lang="en-US" dirty="0">
                <a:solidFill>
                  <a:schemeClr val="bg1"/>
                </a:solidFill>
              </a:rPr>
              <a:t>Organization of scientific and industrial workshops for pharma, chemistry,…</a:t>
            </a:r>
          </a:p>
        </p:txBody>
      </p:sp>
      <p:sp>
        <p:nvSpPr>
          <p:cNvPr id="4" name="Slide Number Placeholder 3">
            <a:extLst>
              <a:ext uri="{FF2B5EF4-FFF2-40B4-BE49-F238E27FC236}">
                <a16:creationId xmlns:a16="http://schemas.microsoft.com/office/drawing/2014/main" id="{1A783E7C-D5D2-479A-8633-20B01652DB1C}"/>
              </a:ext>
            </a:extLst>
          </p:cNvPr>
          <p:cNvSpPr>
            <a:spLocks noGrp="1"/>
          </p:cNvSpPr>
          <p:nvPr>
            <p:ph type="sldNum" sz="quarter" idx="12"/>
          </p:nvPr>
        </p:nvSpPr>
        <p:spPr/>
        <p:txBody>
          <a:bodyPr/>
          <a:lstStyle/>
          <a:p>
            <a:fld id="{87A234CA-A4C3-4597-A63D-83990164B230}" type="slidenum">
              <a:rPr lang="en-US" smtClean="0"/>
              <a:t>15</a:t>
            </a:fld>
            <a:endParaRPr lang="en-US"/>
          </a:p>
        </p:txBody>
      </p:sp>
      <p:pic>
        <p:nvPicPr>
          <p:cNvPr id="6" name="Picture 5">
            <a:extLst>
              <a:ext uri="{FF2B5EF4-FFF2-40B4-BE49-F238E27FC236}">
                <a16:creationId xmlns:a16="http://schemas.microsoft.com/office/drawing/2014/main" id="{08C7829B-A9BF-44BA-BBE9-DD94516BA997}"/>
              </a:ext>
            </a:extLst>
          </p:cNvPr>
          <p:cNvPicPr>
            <a:picLocks noChangeAspect="1"/>
          </p:cNvPicPr>
          <p:nvPr/>
        </p:nvPicPr>
        <p:blipFill>
          <a:blip r:embed="rId4"/>
          <a:stretch>
            <a:fillRect/>
          </a:stretch>
        </p:blipFill>
        <p:spPr>
          <a:xfrm>
            <a:off x="1664468" y="4185018"/>
            <a:ext cx="2971390" cy="1311088"/>
          </a:xfrm>
          <a:prstGeom prst="rect">
            <a:avLst/>
          </a:prstGeom>
        </p:spPr>
      </p:pic>
    </p:spTree>
    <p:extLst>
      <p:ext uri="{BB962C8B-B14F-4D97-AF65-F5344CB8AC3E}">
        <p14:creationId xmlns:p14="http://schemas.microsoft.com/office/powerpoint/2010/main" val="2035090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04711CE-A661-4E33-91FA-7E225F598DAE}"/>
              </a:ext>
            </a:extLst>
          </p:cNvPr>
          <p:cNvGrpSpPr/>
          <p:nvPr/>
        </p:nvGrpSpPr>
        <p:grpSpPr>
          <a:xfrm>
            <a:off x="444270" y="926824"/>
            <a:ext cx="6817142" cy="2298122"/>
            <a:chOff x="401240" y="1520221"/>
            <a:chExt cx="6817142" cy="2298122"/>
          </a:xfrm>
        </p:grpSpPr>
        <p:pic>
          <p:nvPicPr>
            <p:cNvPr id="5" name="Picture 4"/>
            <p:cNvPicPr>
              <a:picLocks noChangeAspect="1"/>
            </p:cNvPicPr>
            <p:nvPr/>
          </p:nvPicPr>
          <p:blipFill>
            <a:blip r:embed="rId2"/>
            <a:stretch>
              <a:fillRect/>
            </a:stretch>
          </p:blipFill>
          <p:spPr>
            <a:xfrm>
              <a:off x="401240" y="1520221"/>
              <a:ext cx="6658476" cy="2298122"/>
            </a:xfrm>
            <a:prstGeom prst="rect">
              <a:avLst/>
            </a:prstGeom>
            <a:solidFill>
              <a:schemeClr val="bg2">
                <a:lumMod val="75000"/>
              </a:schemeClr>
            </a:solidFill>
          </p:spPr>
        </p:pic>
        <p:sp>
          <p:nvSpPr>
            <p:cNvPr id="8" name="TextBox 7"/>
            <p:cNvSpPr txBox="1"/>
            <p:nvPr/>
          </p:nvSpPr>
          <p:spPr>
            <a:xfrm>
              <a:off x="5775095" y="1903845"/>
              <a:ext cx="1443287" cy="642769"/>
            </a:xfrm>
            <a:prstGeom prst="rect">
              <a:avLst/>
            </a:prstGeom>
            <a:solidFill>
              <a:schemeClr val="accent3">
                <a:lumMod val="20000"/>
                <a:lumOff val="80000"/>
              </a:schemeClr>
            </a:solidFill>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92456" tIns="92456" rIns="92456" bIns="92456" numCol="1" spcCol="1270" anchor="t"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050" b="1"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2021</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10 Operating BLs </a:t>
              </a:r>
            </a:p>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05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mn-cs"/>
                </a:rPr>
                <a:t>3 BLs in construction</a:t>
              </a:r>
            </a:p>
          </p:txBody>
        </p:sp>
      </p:grpSp>
      <p:pic>
        <p:nvPicPr>
          <p:cNvPr id="7" name="Picture 6">
            <a:extLst>
              <a:ext uri="{FF2B5EF4-FFF2-40B4-BE49-F238E27FC236}">
                <a16:creationId xmlns:a16="http://schemas.microsoft.com/office/drawing/2014/main" id="{F6B7BF52-1795-4241-84E3-756DE1F2D03A}"/>
              </a:ext>
            </a:extLst>
          </p:cNvPr>
          <p:cNvPicPr>
            <a:picLocks noChangeAspect="1"/>
          </p:cNvPicPr>
          <p:nvPr/>
        </p:nvPicPr>
        <p:blipFill>
          <a:blip r:embed="rId3"/>
          <a:stretch>
            <a:fillRect/>
          </a:stretch>
        </p:blipFill>
        <p:spPr>
          <a:xfrm>
            <a:off x="5036910" y="3141234"/>
            <a:ext cx="7155090" cy="3450286"/>
          </a:xfrm>
          <a:prstGeom prst="rect">
            <a:avLst/>
          </a:prstGeom>
        </p:spPr>
      </p:pic>
      <p:sp>
        <p:nvSpPr>
          <p:cNvPr id="2" name="Title 1"/>
          <p:cNvSpPr>
            <a:spLocks noGrp="1"/>
          </p:cNvSpPr>
          <p:nvPr>
            <p:ph type="title"/>
          </p:nvPr>
        </p:nvSpPr>
        <p:spPr>
          <a:xfrm>
            <a:off x="2694486" y="62427"/>
            <a:ext cx="6553200" cy="496290"/>
          </a:xfrm>
        </p:spPr>
        <p:txBody>
          <a:bodyPr>
            <a:normAutofit/>
          </a:bodyPr>
          <a:lstStyle/>
          <a:p>
            <a:pPr algn="ctr"/>
            <a:r>
              <a:rPr lang="en-US" sz="2800" b="1" dirty="0">
                <a:solidFill>
                  <a:schemeClr val="accent1">
                    <a:lumMod val="50000"/>
                  </a:schemeClr>
                </a:solidFill>
              </a:rPr>
              <a:t>ALBA History and Future</a:t>
            </a:r>
          </a:p>
        </p:txBody>
      </p:sp>
      <p:sp>
        <p:nvSpPr>
          <p:cNvPr id="3" name="Rectangle 2"/>
          <p:cNvSpPr/>
          <p:nvPr/>
        </p:nvSpPr>
        <p:spPr>
          <a:xfrm>
            <a:off x="90737" y="3041528"/>
            <a:ext cx="6768752" cy="663515"/>
          </a:xfrm>
          <a:prstGeom prst="rect">
            <a:avLst/>
          </a:prstGeom>
        </p:spPr>
        <p:txBody>
          <a:bodyPr wrap="square">
            <a:spAutoFit/>
          </a:bodyPr>
          <a:lstStyle/>
          <a:p>
            <a:pPr marL="0" marR="0" lvl="0" indent="0" algn="l" defTabSz="914400" rtl="0" eaLnBrk="0" fontAlgn="base" latinLnBrk="0" hangingPunct="0">
              <a:lnSpc>
                <a:spcPct val="120000"/>
              </a:lnSpc>
              <a:spcBef>
                <a:spcPct val="0"/>
              </a:spcBef>
              <a:spcAft>
                <a:spcPct val="0"/>
              </a:spcAft>
              <a:buClrTx/>
              <a:buSzTx/>
              <a:buFontTx/>
              <a:buNone/>
              <a:tabLst/>
              <a:defRPr/>
            </a:pP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First</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proposal</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for</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building</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synchrotron</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in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Spain</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in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the</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’90s</a:t>
            </a:r>
          </a:p>
          <a:p>
            <a:pPr marL="0" marR="0" lvl="0" indent="0" algn="l" defTabSz="914400" rtl="0" eaLnBrk="0" fontAlgn="base" latinLnBrk="0" hangingPunct="0">
              <a:lnSpc>
                <a:spcPct val="120000"/>
              </a:lnSpc>
              <a:spcBef>
                <a:spcPct val="0"/>
              </a:spcBef>
              <a:spcAft>
                <a:spcPct val="0"/>
              </a:spcAft>
              <a:buClrTx/>
              <a:buSzTx/>
              <a:buFontTx/>
              <a:buNone/>
              <a:tabLst/>
              <a:defRPr/>
            </a:pP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10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Years</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for</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the</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approval</a:t>
            </a:r>
            <a:r>
              <a:rPr lang="es-ES" sz="1600" i="1" dirty="0">
                <a:solidFill>
                  <a:srgbClr val="005654"/>
                </a:solidFill>
                <a:latin typeface="Calibri" pitchFamily="34" charset="0"/>
              </a:rPr>
              <a:t> - </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10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Years</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for</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the</a:t>
            </a:r>
            <a:r>
              <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rPr>
              <a:t> </a:t>
            </a:r>
            <a:r>
              <a:rPr kumimoji="0" lang="es-ES" sz="1600" b="0" i="1" u="none" strike="noStrike" kern="1200" cap="none" spc="0" normalizeH="0" baseline="0" noProof="0" dirty="0" err="1">
                <a:ln>
                  <a:noFill/>
                </a:ln>
                <a:solidFill>
                  <a:srgbClr val="005654"/>
                </a:solidFill>
                <a:effectLst/>
                <a:uLnTx/>
                <a:uFillTx/>
                <a:latin typeface="Calibri" pitchFamily="34" charset="0"/>
                <a:ea typeface="+mn-ea"/>
                <a:cs typeface="+mn-cs"/>
              </a:rPr>
              <a:t>operation</a:t>
            </a:r>
            <a:endParaRPr kumimoji="0" lang="es-ES" sz="1600" b="0" i="1" u="none" strike="noStrike" kern="1200" cap="none" spc="0" normalizeH="0" baseline="0" noProof="0" dirty="0">
              <a:ln>
                <a:noFill/>
              </a:ln>
              <a:solidFill>
                <a:srgbClr val="005654"/>
              </a:solidFill>
              <a:effectLst/>
              <a:uLnTx/>
              <a:uFillTx/>
              <a:latin typeface="Calibri" pitchFamily="34" charset="0"/>
              <a:ea typeface="+mn-ea"/>
              <a:cs typeface="+mn-cs"/>
            </a:endParaRPr>
          </a:p>
        </p:txBody>
      </p:sp>
      <p:sp>
        <p:nvSpPr>
          <p:cNvPr id="4" name="Slide Number Placeholder 3">
            <a:extLst>
              <a:ext uri="{FF2B5EF4-FFF2-40B4-BE49-F238E27FC236}">
                <a16:creationId xmlns:a16="http://schemas.microsoft.com/office/drawing/2014/main" id="{E3901A59-AD77-4BB1-8913-824CA610AB65}"/>
              </a:ext>
            </a:extLst>
          </p:cNvPr>
          <p:cNvSpPr>
            <a:spLocks noGrp="1"/>
          </p:cNvSpPr>
          <p:nvPr>
            <p:ph type="sldNum" sz="quarter" idx="4"/>
          </p:nvPr>
        </p:nvSpPr>
        <p:spPr/>
        <p:txBody>
          <a:bodyPr/>
          <a:lstStyle/>
          <a:p>
            <a:pPr defTabSz="685800">
              <a:defRPr/>
            </a:pPr>
            <a:fld id="{393CF724-F9E0-44B8-95BD-D38D8B22F53D}" type="slidenum">
              <a:rPr lang="es-ES" smtClean="0">
                <a:solidFill>
                  <a:prstClr val="white"/>
                </a:solidFill>
              </a:rPr>
              <a:pPr defTabSz="685800">
                <a:defRPr/>
              </a:pPr>
              <a:t>16</a:t>
            </a:fld>
            <a:endParaRPr lang="es-ES" dirty="0">
              <a:solidFill>
                <a:prstClr val="white"/>
              </a:solidFill>
            </a:endParaRPr>
          </a:p>
        </p:txBody>
      </p:sp>
      <p:pic>
        <p:nvPicPr>
          <p:cNvPr id="9" name="Picture 8">
            <a:extLst>
              <a:ext uri="{FF2B5EF4-FFF2-40B4-BE49-F238E27FC236}">
                <a16:creationId xmlns:a16="http://schemas.microsoft.com/office/drawing/2014/main" id="{D0F60B51-58DF-4F85-BF4C-A5428178B655}"/>
              </a:ext>
            </a:extLst>
          </p:cNvPr>
          <p:cNvPicPr>
            <a:picLocks noChangeAspect="1"/>
          </p:cNvPicPr>
          <p:nvPr/>
        </p:nvPicPr>
        <p:blipFill>
          <a:blip r:embed="rId4"/>
          <a:stretch>
            <a:fillRect/>
          </a:stretch>
        </p:blipFill>
        <p:spPr>
          <a:xfrm>
            <a:off x="291883" y="4189336"/>
            <a:ext cx="4805205" cy="1917890"/>
          </a:xfrm>
          <a:prstGeom prst="rect">
            <a:avLst/>
          </a:prstGeom>
        </p:spPr>
      </p:pic>
      <p:sp>
        <p:nvSpPr>
          <p:cNvPr id="10" name="Rectangle 9">
            <a:extLst>
              <a:ext uri="{FF2B5EF4-FFF2-40B4-BE49-F238E27FC236}">
                <a16:creationId xmlns:a16="http://schemas.microsoft.com/office/drawing/2014/main" id="{579AC783-BB73-4D68-BECB-6283086B4A98}"/>
              </a:ext>
            </a:extLst>
          </p:cNvPr>
          <p:cNvSpPr/>
          <p:nvPr/>
        </p:nvSpPr>
        <p:spPr>
          <a:xfrm>
            <a:off x="5322277" y="5547552"/>
            <a:ext cx="1780469" cy="81807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56107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C2A7DD-4D84-4802-B27B-E00172FB870B}"/>
              </a:ext>
            </a:extLst>
          </p:cNvPr>
          <p:cNvGrpSpPr/>
          <p:nvPr/>
        </p:nvGrpSpPr>
        <p:grpSpPr>
          <a:xfrm>
            <a:off x="2340237" y="2073801"/>
            <a:ext cx="7731759" cy="4685057"/>
            <a:chOff x="1427147" y="541241"/>
            <a:chExt cx="5798819" cy="3513793"/>
          </a:xfrm>
        </p:grpSpPr>
        <p:pic>
          <p:nvPicPr>
            <p:cNvPr id="2050" name="Picture 2" descr="H:\Review_StructMolecBiology\ALBA_4_small.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27147" y="541241"/>
              <a:ext cx="5657931" cy="3513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3B013E2C-0833-4638-9628-983D5CB8F4CE}"/>
                </a:ext>
              </a:extLst>
            </p:cNvPr>
            <p:cNvSpPr/>
            <p:nvPr/>
          </p:nvSpPr>
          <p:spPr>
            <a:xfrm rot="3784975">
              <a:off x="6516696" y="1391215"/>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2">
              <a:extLst>
                <a:ext uri="{FF2B5EF4-FFF2-40B4-BE49-F238E27FC236}">
                  <a16:creationId xmlns:a16="http://schemas.microsoft.com/office/drawing/2014/main" id="{F375ED1F-00C0-423A-AD26-8487662732B5}"/>
                </a:ext>
              </a:extLst>
            </p:cNvPr>
            <p:cNvSpPr/>
            <p:nvPr/>
          </p:nvSpPr>
          <p:spPr>
            <a:xfrm rot="1975311">
              <a:off x="5855740" y="767071"/>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ítulo 1"/>
          <p:cNvSpPr>
            <a:spLocks noGrp="1"/>
          </p:cNvSpPr>
          <p:nvPr>
            <p:ph type="title"/>
          </p:nvPr>
        </p:nvSpPr>
        <p:spPr>
          <a:xfrm>
            <a:off x="1819482" y="107845"/>
            <a:ext cx="9427028" cy="1325563"/>
          </a:xfrm>
        </p:spPr>
        <p:txBody>
          <a:bodyPr/>
          <a:lstStyle/>
          <a:p>
            <a:pPr algn="ctr"/>
            <a:r>
              <a:rPr lang="en-US" b="1" dirty="0"/>
              <a:t>Beamline portfolio at ALBA</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17</a:t>
            </a:fld>
            <a:endParaRPr lang="es-ES" dirty="0"/>
          </a:p>
        </p:txBody>
      </p:sp>
      <p:sp>
        <p:nvSpPr>
          <p:cNvPr id="5" name="TextBox 4"/>
          <p:cNvSpPr txBox="1"/>
          <p:nvPr/>
        </p:nvSpPr>
        <p:spPr>
          <a:xfrm>
            <a:off x="1004055" y="3255888"/>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BOREAS</a:t>
            </a:r>
          </a:p>
        </p:txBody>
      </p:sp>
      <p:sp>
        <p:nvSpPr>
          <p:cNvPr id="12" name="TextBox 11"/>
          <p:cNvSpPr txBox="1"/>
          <p:nvPr/>
        </p:nvSpPr>
        <p:spPr>
          <a:xfrm>
            <a:off x="1241437" y="294450"/>
            <a:ext cx="1271947" cy="749660"/>
          </a:xfrm>
          <a:prstGeom prst="rect">
            <a:avLst/>
          </a:prstGeom>
          <a:ln w="38100">
            <a:solidFill>
              <a:schemeClr val="bg2">
                <a:lumMod val="10000"/>
              </a:schemeClr>
            </a:solidFill>
          </a:ln>
        </p:spPr>
        <p:txBody>
          <a:bodyPr vert="horz" wrap="none" lIns="121920" tIns="60960" rIns="121920" bIns="60960" rtlCol="0" anchor="t">
            <a:noAutofit/>
          </a:bodyPr>
          <a:lstStyle/>
          <a:p>
            <a:pPr algn="ctr"/>
            <a:r>
              <a:rPr lang="en-US" sz="1867" b="1" dirty="0">
                <a:solidFill>
                  <a:schemeClr val="bg2">
                    <a:lumMod val="10000"/>
                  </a:schemeClr>
                </a:solidFill>
                <a:latin typeface="Abel" panose="02000506030000020004" pitchFamily="2" charset="0"/>
                <a:cs typeface="Arial" panose="020B0604020202020204" pitchFamily="34" charset="0"/>
              </a:rPr>
              <a:t>2012:</a:t>
            </a:r>
          </a:p>
          <a:p>
            <a:pPr algn="ctr"/>
            <a:r>
              <a:rPr lang="en-US" sz="1867" b="1" dirty="0">
                <a:solidFill>
                  <a:schemeClr val="bg2">
                    <a:lumMod val="10000"/>
                  </a:schemeClr>
                </a:solidFill>
                <a:latin typeface="Abel" panose="02000506030000020004" pitchFamily="2" charset="0"/>
                <a:cs typeface="Arial" panose="020B0604020202020204" pitchFamily="34" charset="0"/>
              </a:rPr>
              <a:t>Phase I</a:t>
            </a:r>
          </a:p>
          <a:p>
            <a:pPr algn="ctr"/>
            <a:endParaRPr lang="en-US" sz="1867" dirty="0">
              <a:solidFill>
                <a:srgbClr val="122D4F"/>
              </a:solidFill>
              <a:latin typeface="Abel" panose="02000506030000020004" pitchFamily="2"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0C69CEB5-BFAB-436D-A5EB-DF8DA8D2D33F}"/>
              </a:ext>
            </a:extLst>
          </p:cNvPr>
          <p:cNvCxnSpPr>
            <a:cxnSpLocks/>
          </p:cNvCxnSpPr>
          <p:nvPr/>
        </p:nvCxnSpPr>
        <p:spPr>
          <a:xfrm>
            <a:off x="2201850" y="3667674"/>
            <a:ext cx="757658" cy="57774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324C93-6888-4E16-8B3A-6B64905CF3BD}"/>
              </a:ext>
            </a:extLst>
          </p:cNvPr>
          <p:cNvSpPr txBox="1"/>
          <p:nvPr/>
        </p:nvSpPr>
        <p:spPr>
          <a:xfrm>
            <a:off x="2193813" y="573292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CIRCE</a:t>
            </a:r>
          </a:p>
        </p:txBody>
      </p:sp>
      <p:cxnSp>
        <p:nvCxnSpPr>
          <p:cNvPr id="26" name="Straight Arrow Connector 25">
            <a:extLst>
              <a:ext uri="{FF2B5EF4-FFF2-40B4-BE49-F238E27FC236}">
                <a16:creationId xmlns:a16="http://schemas.microsoft.com/office/drawing/2014/main" id="{97B5EE57-F704-4056-B506-06F24BB91D92}"/>
              </a:ext>
            </a:extLst>
          </p:cNvPr>
          <p:cNvCxnSpPr>
            <a:cxnSpLocks/>
          </p:cNvCxnSpPr>
          <p:nvPr/>
        </p:nvCxnSpPr>
        <p:spPr>
          <a:xfrm flipV="1">
            <a:off x="3556178" y="5631347"/>
            <a:ext cx="1015289" cy="1818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EC8AEE1-81D5-452B-A593-22511E956F74}"/>
              </a:ext>
            </a:extLst>
          </p:cNvPr>
          <p:cNvSpPr txBox="1"/>
          <p:nvPr/>
        </p:nvSpPr>
        <p:spPr>
          <a:xfrm>
            <a:off x="9029137" y="2043140"/>
            <a:ext cx="1531596" cy="515688"/>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MISTRAL </a:t>
            </a:r>
          </a:p>
        </p:txBody>
      </p:sp>
      <p:cxnSp>
        <p:nvCxnSpPr>
          <p:cNvPr id="30" name="Straight Arrow Connector 29">
            <a:extLst>
              <a:ext uri="{FF2B5EF4-FFF2-40B4-BE49-F238E27FC236}">
                <a16:creationId xmlns:a16="http://schemas.microsoft.com/office/drawing/2014/main" id="{EFB4312F-4ABF-438C-9E77-ECC385D849BB}"/>
              </a:ext>
            </a:extLst>
          </p:cNvPr>
          <p:cNvCxnSpPr>
            <a:cxnSpLocks/>
          </p:cNvCxnSpPr>
          <p:nvPr/>
        </p:nvCxnSpPr>
        <p:spPr>
          <a:xfrm flipH="1">
            <a:off x="8416388" y="2435845"/>
            <a:ext cx="576994" cy="6891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D95E9A9-7D63-44AE-95EC-9B96E73765F3}"/>
              </a:ext>
            </a:extLst>
          </p:cNvPr>
          <p:cNvSpPr txBox="1"/>
          <p:nvPr/>
        </p:nvSpPr>
        <p:spPr>
          <a:xfrm>
            <a:off x="8293011" y="136247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MSPD</a:t>
            </a:r>
          </a:p>
        </p:txBody>
      </p:sp>
      <p:sp>
        <p:nvSpPr>
          <p:cNvPr id="34" name="TextBox 33">
            <a:extLst>
              <a:ext uri="{FF2B5EF4-FFF2-40B4-BE49-F238E27FC236}">
                <a16:creationId xmlns:a16="http://schemas.microsoft.com/office/drawing/2014/main" id="{982C3893-21E5-4DE9-BAEE-AFE49ED06E58}"/>
              </a:ext>
            </a:extLst>
          </p:cNvPr>
          <p:cNvSpPr txBox="1"/>
          <p:nvPr/>
        </p:nvSpPr>
        <p:spPr>
          <a:xfrm>
            <a:off x="3826282" y="6217326"/>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CLAESS</a:t>
            </a:r>
          </a:p>
        </p:txBody>
      </p:sp>
      <p:cxnSp>
        <p:nvCxnSpPr>
          <p:cNvPr id="35" name="Straight Arrow Connector 34">
            <a:extLst>
              <a:ext uri="{FF2B5EF4-FFF2-40B4-BE49-F238E27FC236}">
                <a16:creationId xmlns:a16="http://schemas.microsoft.com/office/drawing/2014/main" id="{CB9B1B2A-B5E0-4F56-96B9-073BEFA939AB}"/>
              </a:ext>
            </a:extLst>
          </p:cNvPr>
          <p:cNvCxnSpPr>
            <a:cxnSpLocks/>
          </p:cNvCxnSpPr>
          <p:nvPr/>
        </p:nvCxnSpPr>
        <p:spPr>
          <a:xfrm flipV="1">
            <a:off x="4761088" y="5822409"/>
            <a:ext cx="976567" cy="391706"/>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BF9601B-F7C8-4C36-B7BB-52768D12F15A}"/>
              </a:ext>
            </a:extLst>
          </p:cNvPr>
          <p:cNvCxnSpPr>
            <a:cxnSpLocks/>
          </p:cNvCxnSpPr>
          <p:nvPr/>
        </p:nvCxnSpPr>
        <p:spPr>
          <a:xfrm flipH="1">
            <a:off x="7941452" y="1753968"/>
            <a:ext cx="835907" cy="1152763"/>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83C21D-FABA-4480-97E4-810E56F95825}"/>
              </a:ext>
            </a:extLst>
          </p:cNvPr>
          <p:cNvSpPr txBox="1"/>
          <p:nvPr/>
        </p:nvSpPr>
        <p:spPr>
          <a:xfrm>
            <a:off x="10042783" y="4365205"/>
            <a:ext cx="2020835" cy="395223"/>
          </a:xfrm>
          <a:prstGeom prst="rect">
            <a:avLst/>
          </a:prstGeom>
          <a:solidFill>
            <a:srgbClr val="FFFFFF">
              <a:alpha val="63922"/>
            </a:srgbClr>
          </a:solidFill>
          <a:ln w="38100">
            <a:solidFill>
              <a:schemeClr val="bg2">
                <a:lumMod val="10000"/>
              </a:schemeClr>
            </a:solidFill>
            <a:prstDash val="solid"/>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NCD</a:t>
            </a:r>
            <a:endParaRPr lang="en-US" sz="2000" b="1" dirty="0">
              <a:solidFill>
                <a:schemeClr val="accent2">
                  <a:lumMod val="50000"/>
                </a:schemeClr>
              </a:solidFill>
              <a:latin typeface="Abel" panose="02000506030000020004" pitchFamily="2"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93DEBFEF-1174-43F3-A74F-0D013BEF3347}"/>
              </a:ext>
            </a:extLst>
          </p:cNvPr>
          <p:cNvCxnSpPr>
            <a:cxnSpLocks/>
          </p:cNvCxnSpPr>
          <p:nvPr/>
        </p:nvCxnSpPr>
        <p:spPr>
          <a:xfrm flipH="1" flipV="1">
            <a:off x="9326257" y="3847846"/>
            <a:ext cx="774813" cy="547651"/>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B8D6C352-398C-4F37-BA1F-81090BA5B2ED}"/>
              </a:ext>
            </a:extLst>
          </p:cNvPr>
          <p:cNvSpPr txBox="1"/>
          <p:nvPr/>
        </p:nvSpPr>
        <p:spPr>
          <a:xfrm>
            <a:off x="9884145" y="4991732"/>
            <a:ext cx="1362365" cy="395223"/>
          </a:xfrm>
          <a:prstGeom prst="rect">
            <a:avLst/>
          </a:prstGeom>
          <a:solidFill>
            <a:srgbClr val="FFFFFF">
              <a:alpha val="63922"/>
            </a:srgbClr>
          </a:solidFill>
          <a:ln w="38100">
            <a:solidFill>
              <a:srgbClr val="000000">
                <a:alpha val="69020"/>
              </a:srgbClr>
            </a:solidFill>
          </a:ln>
        </p:spPr>
        <p:txBody>
          <a:bodyPr vert="horz" wrap="none" lIns="121920" tIns="60960" rIns="121920" bIns="60960" rtlCol="0" anchor="t">
            <a:noAutofit/>
          </a:bodyPr>
          <a:lstStyle/>
          <a:p>
            <a:pPr algn="ctr"/>
            <a:r>
              <a:rPr lang="en-US" sz="2000" b="1" dirty="0">
                <a:solidFill>
                  <a:schemeClr val="bg2">
                    <a:lumMod val="10000"/>
                  </a:schemeClr>
                </a:solidFill>
                <a:latin typeface="Abel" panose="02000506030000020004" pitchFamily="2" charset="0"/>
                <a:cs typeface="Arial" panose="020B0604020202020204" pitchFamily="34" charset="0"/>
              </a:rPr>
              <a:t>XALOC</a:t>
            </a:r>
          </a:p>
        </p:txBody>
      </p:sp>
      <p:cxnSp>
        <p:nvCxnSpPr>
          <p:cNvPr id="57" name="Straight Arrow Connector 56">
            <a:extLst>
              <a:ext uri="{FF2B5EF4-FFF2-40B4-BE49-F238E27FC236}">
                <a16:creationId xmlns:a16="http://schemas.microsoft.com/office/drawing/2014/main" id="{CB029ABE-151C-402C-8276-D21E2AAA1985}"/>
              </a:ext>
            </a:extLst>
          </p:cNvPr>
          <p:cNvCxnSpPr>
            <a:cxnSpLocks/>
            <a:stCxn id="56" idx="1"/>
          </p:cNvCxnSpPr>
          <p:nvPr/>
        </p:nvCxnSpPr>
        <p:spPr>
          <a:xfrm flipH="1" flipV="1">
            <a:off x="9166350" y="4279565"/>
            <a:ext cx="717795" cy="909779"/>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9666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C2A7DD-4D84-4802-B27B-E00172FB870B}"/>
              </a:ext>
            </a:extLst>
          </p:cNvPr>
          <p:cNvGrpSpPr/>
          <p:nvPr/>
        </p:nvGrpSpPr>
        <p:grpSpPr>
          <a:xfrm>
            <a:off x="2340237" y="2073801"/>
            <a:ext cx="7731759" cy="4685057"/>
            <a:chOff x="1427147" y="541241"/>
            <a:chExt cx="5798819" cy="3513793"/>
          </a:xfrm>
        </p:grpSpPr>
        <p:pic>
          <p:nvPicPr>
            <p:cNvPr id="2050" name="Picture 2" descr="H:\Review_StructMolecBiology\ALBA_4_small.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27147" y="541241"/>
              <a:ext cx="5657931" cy="3513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3B013E2C-0833-4638-9628-983D5CB8F4CE}"/>
                </a:ext>
              </a:extLst>
            </p:cNvPr>
            <p:cNvSpPr/>
            <p:nvPr/>
          </p:nvSpPr>
          <p:spPr>
            <a:xfrm rot="3784975">
              <a:off x="6516696" y="1391215"/>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2">
              <a:extLst>
                <a:ext uri="{FF2B5EF4-FFF2-40B4-BE49-F238E27FC236}">
                  <a16:creationId xmlns:a16="http://schemas.microsoft.com/office/drawing/2014/main" id="{F375ED1F-00C0-423A-AD26-8487662732B5}"/>
                </a:ext>
              </a:extLst>
            </p:cNvPr>
            <p:cNvSpPr/>
            <p:nvPr/>
          </p:nvSpPr>
          <p:spPr>
            <a:xfrm rot="1975311">
              <a:off x="5855740" y="767071"/>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ítulo 1"/>
          <p:cNvSpPr>
            <a:spLocks noGrp="1"/>
          </p:cNvSpPr>
          <p:nvPr>
            <p:ph type="title"/>
          </p:nvPr>
        </p:nvSpPr>
        <p:spPr>
          <a:xfrm>
            <a:off x="1819482" y="107845"/>
            <a:ext cx="9427028" cy="1325563"/>
          </a:xfrm>
        </p:spPr>
        <p:txBody>
          <a:bodyPr/>
          <a:lstStyle/>
          <a:p>
            <a:pPr algn="ctr"/>
            <a:r>
              <a:rPr lang="en-US" b="1" dirty="0"/>
              <a:t>Beamline portfolio at ALBA</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18</a:t>
            </a:fld>
            <a:endParaRPr lang="es-ES" dirty="0"/>
          </a:p>
        </p:txBody>
      </p:sp>
      <p:sp>
        <p:nvSpPr>
          <p:cNvPr id="5" name="TextBox 4"/>
          <p:cNvSpPr txBox="1"/>
          <p:nvPr/>
        </p:nvSpPr>
        <p:spPr>
          <a:xfrm>
            <a:off x="1004055" y="3255888"/>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BOREAS</a:t>
            </a:r>
          </a:p>
        </p:txBody>
      </p:sp>
      <p:sp>
        <p:nvSpPr>
          <p:cNvPr id="12" name="TextBox 11"/>
          <p:cNvSpPr txBox="1"/>
          <p:nvPr/>
        </p:nvSpPr>
        <p:spPr>
          <a:xfrm>
            <a:off x="1241437" y="294450"/>
            <a:ext cx="1271947" cy="749660"/>
          </a:xfrm>
          <a:prstGeom prst="rect">
            <a:avLst/>
          </a:prstGeom>
          <a:ln w="38100">
            <a:solidFill>
              <a:schemeClr val="bg2">
                <a:lumMod val="10000"/>
              </a:schemeClr>
            </a:solidFill>
          </a:ln>
        </p:spPr>
        <p:txBody>
          <a:bodyPr vert="horz" wrap="none" lIns="121920" tIns="60960" rIns="121920" bIns="60960" rtlCol="0" anchor="t">
            <a:noAutofit/>
          </a:bodyPr>
          <a:lstStyle/>
          <a:p>
            <a:pPr algn="ctr"/>
            <a:r>
              <a:rPr lang="en-US" sz="1867" b="1" dirty="0">
                <a:solidFill>
                  <a:schemeClr val="bg2">
                    <a:lumMod val="10000"/>
                  </a:schemeClr>
                </a:solidFill>
                <a:latin typeface="Abel" panose="02000506030000020004" pitchFamily="2" charset="0"/>
                <a:cs typeface="Arial" panose="020B0604020202020204" pitchFamily="34" charset="0"/>
              </a:rPr>
              <a:t>2012:</a:t>
            </a:r>
          </a:p>
          <a:p>
            <a:pPr algn="ctr"/>
            <a:r>
              <a:rPr lang="en-US" sz="1867" b="1" dirty="0">
                <a:solidFill>
                  <a:schemeClr val="bg2">
                    <a:lumMod val="10000"/>
                  </a:schemeClr>
                </a:solidFill>
                <a:latin typeface="Abel" panose="02000506030000020004" pitchFamily="2" charset="0"/>
                <a:cs typeface="Arial" panose="020B0604020202020204" pitchFamily="34" charset="0"/>
              </a:rPr>
              <a:t>Phase I</a:t>
            </a:r>
          </a:p>
          <a:p>
            <a:pPr algn="ctr"/>
            <a:endParaRPr lang="en-US" sz="1867" dirty="0">
              <a:solidFill>
                <a:srgbClr val="122D4F"/>
              </a:solidFill>
              <a:latin typeface="Abel" panose="02000506030000020004" pitchFamily="2"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0C69CEB5-BFAB-436D-A5EB-DF8DA8D2D33F}"/>
              </a:ext>
            </a:extLst>
          </p:cNvPr>
          <p:cNvCxnSpPr>
            <a:cxnSpLocks/>
          </p:cNvCxnSpPr>
          <p:nvPr/>
        </p:nvCxnSpPr>
        <p:spPr>
          <a:xfrm>
            <a:off x="2201850" y="3667674"/>
            <a:ext cx="757658" cy="57774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324C93-6888-4E16-8B3A-6B64905CF3BD}"/>
              </a:ext>
            </a:extLst>
          </p:cNvPr>
          <p:cNvSpPr txBox="1"/>
          <p:nvPr/>
        </p:nvSpPr>
        <p:spPr>
          <a:xfrm>
            <a:off x="2193813" y="573292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CIRCE</a:t>
            </a:r>
          </a:p>
        </p:txBody>
      </p:sp>
      <p:sp>
        <p:nvSpPr>
          <p:cNvPr id="23" name="TextBox 22">
            <a:extLst>
              <a:ext uri="{FF2B5EF4-FFF2-40B4-BE49-F238E27FC236}">
                <a16:creationId xmlns:a16="http://schemas.microsoft.com/office/drawing/2014/main" id="{1018A6E8-C54F-4025-85DF-4A911D6E6611}"/>
              </a:ext>
            </a:extLst>
          </p:cNvPr>
          <p:cNvSpPr txBox="1"/>
          <p:nvPr/>
        </p:nvSpPr>
        <p:spPr>
          <a:xfrm>
            <a:off x="6778738" y="6214115"/>
            <a:ext cx="1362365" cy="395223"/>
          </a:xfrm>
          <a:prstGeom prst="rect">
            <a:avLst/>
          </a:prstGeom>
          <a:solidFill>
            <a:srgbClr val="FFFFFF">
              <a:alpha val="63922"/>
            </a:srgbClr>
          </a:solidFill>
          <a:ln w="38100">
            <a:solidFill>
              <a:schemeClr val="accent6">
                <a:lumMod val="75000"/>
              </a:schemeClr>
            </a:solidFill>
          </a:ln>
        </p:spPr>
        <p:txBody>
          <a:bodyPr vert="horz" wrap="none" lIns="121920" tIns="60960" rIns="121920" bIns="60960" rtlCol="0" anchor="t">
            <a:noAutofit/>
          </a:bodyPr>
          <a:lstStyle/>
          <a:p>
            <a:pPr algn="ctr"/>
            <a:r>
              <a:rPr lang="en-US" sz="2000" b="1" dirty="0">
                <a:solidFill>
                  <a:schemeClr val="accent6">
                    <a:lumMod val="50000"/>
                  </a:schemeClr>
                </a:solidFill>
                <a:latin typeface="Abel" panose="02000506030000020004" pitchFamily="2" charset="0"/>
                <a:cs typeface="Arial" panose="020B0604020202020204" pitchFamily="34" charset="0"/>
              </a:rPr>
              <a:t>LOREA</a:t>
            </a:r>
          </a:p>
        </p:txBody>
      </p:sp>
      <p:cxnSp>
        <p:nvCxnSpPr>
          <p:cNvPr id="26" name="Straight Arrow Connector 25">
            <a:extLst>
              <a:ext uri="{FF2B5EF4-FFF2-40B4-BE49-F238E27FC236}">
                <a16:creationId xmlns:a16="http://schemas.microsoft.com/office/drawing/2014/main" id="{97B5EE57-F704-4056-B506-06F24BB91D92}"/>
              </a:ext>
            </a:extLst>
          </p:cNvPr>
          <p:cNvCxnSpPr>
            <a:cxnSpLocks/>
          </p:cNvCxnSpPr>
          <p:nvPr/>
        </p:nvCxnSpPr>
        <p:spPr>
          <a:xfrm flipV="1">
            <a:off x="3556178" y="5631347"/>
            <a:ext cx="1015289" cy="1818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16AEB3-47BC-4B14-B3FD-5C808ED3ABD3}"/>
              </a:ext>
            </a:extLst>
          </p:cNvPr>
          <p:cNvCxnSpPr>
            <a:cxnSpLocks/>
          </p:cNvCxnSpPr>
          <p:nvPr/>
        </p:nvCxnSpPr>
        <p:spPr>
          <a:xfrm flipV="1">
            <a:off x="7298719" y="5598685"/>
            <a:ext cx="47795" cy="568589"/>
          </a:xfrm>
          <a:prstGeom prst="straightConnector1">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EC8AEE1-81D5-452B-A593-22511E956F74}"/>
              </a:ext>
            </a:extLst>
          </p:cNvPr>
          <p:cNvSpPr txBox="1"/>
          <p:nvPr/>
        </p:nvSpPr>
        <p:spPr>
          <a:xfrm>
            <a:off x="9029137" y="2043140"/>
            <a:ext cx="1531596" cy="515688"/>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MISTRAL </a:t>
            </a:r>
          </a:p>
        </p:txBody>
      </p:sp>
      <p:cxnSp>
        <p:nvCxnSpPr>
          <p:cNvPr id="30" name="Straight Arrow Connector 29">
            <a:extLst>
              <a:ext uri="{FF2B5EF4-FFF2-40B4-BE49-F238E27FC236}">
                <a16:creationId xmlns:a16="http://schemas.microsoft.com/office/drawing/2014/main" id="{EFB4312F-4ABF-438C-9E77-ECC385D849BB}"/>
              </a:ext>
            </a:extLst>
          </p:cNvPr>
          <p:cNvCxnSpPr>
            <a:cxnSpLocks/>
          </p:cNvCxnSpPr>
          <p:nvPr/>
        </p:nvCxnSpPr>
        <p:spPr>
          <a:xfrm flipH="1">
            <a:off x="8416388" y="2435845"/>
            <a:ext cx="576994" cy="6891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D95E9A9-7D63-44AE-95EC-9B96E73765F3}"/>
              </a:ext>
            </a:extLst>
          </p:cNvPr>
          <p:cNvSpPr txBox="1"/>
          <p:nvPr/>
        </p:nvSpPr>
        <p:spPr>
          <a:xfrm>
            <a:off x="8293011" y="136247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MSPD</a:t>
            </a:r>
          </a:p>
        </p:txBody>
      </p:sp>
      <p:sp>
        <p:nvSpPr>
          <p:cNvPr id="34" name="TextBox 33">
            <a:extLst>
              <a:ext uri="{FF2B5EF4-FFF2-40B4-BE49-F238E27FC236}">
                <a16:creationId xmlns:a16="http://schemas.microsoft.com/office/drawing/2014/main" id="{982C3893-21E5-4DE9-BAEE-AFE49ED06E58}"/>
              </a:ext>
            </a:extLst>
          </p:cNvPr>
          <p:cNvSpPr txBox="1"/>
          <p:nvPr/>
        </p:nvSpPr>
        <p:spPr>
          <a:xfrm>
            <a:off x="3826282" y="6217326"/>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CLAESS</a:t>
            </a:r>
          </a:p>
        </p:txBody>
      </p:sp>
      <p:cxnSp>
        <p:nvCxnSpPr>
          <p:cNvPr id="35" name="Straight Arrow Connector 34">
            <a:extLst>
              <a:ext uri="{FF2B5EF4-FFF2-40B4-BE49-F238E27FC236}">
                <a16:creationId xmlns:a16="http://schemas.microsoft.com/office/drawing/2014/main" id="{CB9B1B2A-B5E0-4F56-96B9-073BEFA939AB}"/>
              </a:ext>
            </a:extLst>
          </p:cNvPr>
          <p:cNvCxnSpPr>
            <a:cxnSpLocks/>
          </p:cNvCxnSpPr>
          <p:nvPr/>
        </p:nvCxnSpPr>
        <p:spPr>
          <a:xfrm flipV="1">
            <a:off x="4761088" y="5822409"/>
            <a:ext cx="976567" cy="391706"/>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BF9601B-F7C8-4C36-B7BB-52768D12F15A}"/>
              </a:ext>
            </a:extLst>
          </p:cNvPr>
          <p:cNvCxnSpPr>
            <a:cxnSpLocks/>
          </p:cNvCxnSpPr>
          <p:nvPr/>
        </p:nvCxnSpPr>
        <p:spPr>
          <a:xfrm flipH="1">
            <a:off x="7941452" y="1753968"/>
            <a:ext cx="835907" cy="1152763"/>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61C025C-739E-42E2-AB70-80ADE4D6D8A3}"/>
              </a:ext>
            </a:extLst>
          </p:cNvPr>
          <p:cNvSpPr txBox="1"/>
          <p:nvPr/>
        </p:nvSpPr>
        <p:spPr>
          <a:xfrm>
            <a:off x="3409732" y="1235114"/>
            <a:ext cx="1238513" cy="425150"/>
          </a:xfrm>
          <a:prstGeom prst="rect">
            <a:avLst/>
          </a:prstGeom>
          <a:solidFill>
            <a:srgbClr val="FFFFFF">
              <a:alpha val="63922"/>
            </a:srgbClr>
          </a:solidFill>
          <a:ln w="38100">
            <a:solidFill>
              <a:schemeClr val="accent6">
                <a:lumMod val="75000"/>
              </a:schemeClr>
            </a:solidFill>
          </a:ln>
        </p:spPr>
        <p:txBody>
          <a:bodyPr vert="horz" wrap="none" lIns="121920" tIns="60960" rIns="121920" bIns="60960" rtlCol="0" anchor="t">
            <a:noAutofit/>
          </a:bodyPr>
          <a:lstStyle/>
          <a:p>
            <a:pPr algn="ctr"/>
            <a:r>
              <a:rPr lang="en-US" sz="2000" b="1" dirty="0">
                <a:solidFill>
                  <a:schemeClr val="accent6">
                    <a:lumMod val="50000"/>
                  </a:schemeClr>
                </a:solidFill>
                <a:latin typeface="Abel" panose="02000506030000020004" pitchFamily="2" charset="0"/>
                <a:cs typeface="Arial" panose="020B0604020202020204" pitchFamily="34" charset="0"/>
              </a:rPr>
              <a:t>MIRAS</a:t>
            </a:r>
          </a:p>
        </p:txBody>
      </p:sp>
      <p:cxnSp>
        <p:nvCxnSpPr>
          <p:cNvPr id="40" name="Straight Arrow Connector 39">
            <a:extLst>
              <a:ext uri="{FF2B5EF4-FFF2-40B4-BE49-F238E27FC236}">
                <a16:creationId xmlns:a16="http://schemas.microsoft.com/office/drawing/2014/main" id="{43B12DDE-E37D-4DC8-80A3-67B8602F0A31}"/>
              </a:ext>
            </a:extLst>
          </p:cNvPr>
          <p:cNvCxnSpPr>
            <a:cxnSpLocks/>
          </p:cNvCxnSpPr>
          <p:nvPr/>
        </p:nvCxnSpPr>
        <p:spPr>
          <a:xfrm>
            <a:off x="4368798" y="1672896"/>
            <a:ext cx="434546" cy="784326"/>
          </a:xfrm>
          <a:prstGeom prst="straightConnector1">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83C21D-FABA-4480-97E4-810E56F95825}"/>
              </a:ext>
            </a:extLst>
          </p:cNvPr>
          <p:cNvSpPr txBox="1"/>
          <p:nvPr/>
        </p:nvSpPr>
        <p:spPr>
          <a:xfrm>
            <a:off x="10042783" y="4365205"/>
            <a:ext cx="2020835" cy="395223"/>
          </a:xfrm>
          <a:prstGeom prst="rect">
            <a:avLst/>
          </a:prstGeom>
          <a:solidFill>
            <a:srgbClr val="FFFFFF">
              <a:alpha val="63922"/>
            </a:srgbClr>
          </a:solidFill>
          <a:ln w="38100">
            <a:solidFill>
              <a:schemeClr val="bg2">
                <a:lumMod val="10000"/>
              </a:schemeClr>
            </a:solidFill>
            <a:prstDash val="solid"/>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NCD</a:t>
            </a:r>
            <a:endParaRPr lang="en-US" sz="2000" b="1" dirty="0">
              <a:solidFill>
                <a:schemeClr val="accent2">
                  <a:lumMod val="50000"/>
                </a:schemeClr>
              </a:solidFill>
              <a:latin typeface="Abel" panose="02000506030000020004" pitchFamily="2" charset="0"/>
              <a:cs typeface="Arial" panose="020B0604020202020204" pitchFamily="34" charset="0"/>
            </a:endParaRPr>
          </a:p>
        </p:txBody>
      </p:sp>
      <p:cxnSp>
        <p:nvCxnSpPr>
          <p:cNvPr id="42" name="Straight Arrow Connector 41">
            <a:extLst>
              <a:ext uri="{FF2B5EF4-FFF2-40B4-BE49-F238E27FC236}">
                <a16:creationId xmlns:a16="http://schemas.microsoft.com/office/drawing/2014/main" id="{93DEBFEF-1174-43F3-A74F-0D013BEF3347}"/>
              </a:ext>
            </a:extLst>
          </p:cNvPr>
          <p:cNvCxnSpPr>
            <a:cxnSpLocks/>
          </p:cNvCxnSpPr>
          <p:nvPr/>
        </p:nvCxnSpPr>
        <p:spPr>
          <a:xfrm flipH="1" flipV="1">
            <a:off x="9326257" y="3847846"/>
            <a:ext cx="774813" cy="547651"/>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E83C4B5-1E37-49F2-ACE4-205D5EF0F789}"/>
              </a:ext>
            </a:extLst>
          </p:cNvPr>
          <p:cNvSpPr txBox="1"/>
          <p:nvPr/>
        </p:nvSpPr>
        <p:spPr>
          <a:xfrm>
            <a:off x="609696" y="1228928"/>
            <a:ext cx="1271947" cy="749660"/>
          </a:xfrm>
          <a:prstGeom prst="rect">
            <a:avLst/>
          </a:prstGeom>
          <a:ln w="38100">
            <a:solidFill>
              <a:schemeClr val="accent6">
                <a:lumMod val="75000"/>
              </a:schemeClr>
            </a:solidFill>
          </a:ln>
        </p:spPr>
        <p:txBody>
          <a:bodyPr vert="horz" wrap="none" lIns="121920" tIns="60960" rIns="121920" bIns="60960" rtlCol="0" anchor="t">
            <a:noAutofit/>
          </a:bodyPr>
          <a:lstStyle/>
          <a:p>
            <a:pPr algn="ctr"/>
            <a:r>
              <a:rPr lang="en-US" sz="1867" b="1" dirty="0">
                <a:solidFill>
                  <a:schemeClr val="accent6">
                    <a:lumMod val="50000"/>
                  </a:schemeClr>
                </a:solidFill>
                <a:latin typeface="Abel" panose="02000506030000020004" pitchFamily="2" charset="0"/>
                <a:cs typeface="Arial" panose="020B0604020202020204" pitchFamily="34" charset="0"/>
              </a:rPr>
              <a:t>2014-16:</a:t>
            </a:r>
          </a:p>
          <a:p>
            <a:pPr algn="ctr"/>
            <a:r>
              <a:rPr lang="en-US" sz="1867" b="1" dirty="0">
                <a:solidFill>
                  <a:schemeClr val="accent6">
                    <a:lumMod val="50000"/>
                  </a:schemeClr>
                </a:solidFill>
                <a:latin typeface="Abel" panose="02000506030000020004" pitchFamily="2" charset="0"/>
                <a:cs typeface="Arial" panose="020B0604020202020204" pitchFamily="34" charset="0"/>
              </a:rPr>
              <a:t>Phase II</a:t>
            </a:r>
          </a:p>
          <a:p>
            <a:pPr algn="ctr"/>
            <a:endParaRPr lang="en-US" sz="1867" dirty="0">
              <a:solidFill>
                <a:srgbClr val="122D4F"/>
              </a:solidFill>
              <a:latin typeface="Abel" panose="02000506030000020004" pitchFamily="2" charset="0"/>
              <a:cs typeface="Arial" panose="020B0604020202020204" pitchFamily="34" charset="0"/>
            </a:endParaRPr>
          </a:p>
        </p:txBody>
      </p:sp>
      <p:sp>
        <p:nvSpPr>
          <p:cNvPr id="56" name="TextBox 55">
            <a:extLst>
              <a:ext uri="{FF2B5EF4-FFF2-40B4-BE49-F238E27FC236}">
                <a16:creationId xmlns:a16="http://schemas.microsoft.com/office/drawing/2014/main" id="{B8D6C352-398C-4F37-BA1F-81090BA5B2ED}"/>
              </a:ext>
            </a:extLst>
          </p:cNvPr>
          <p:cNvSpPr txBox="1"/>
          <p:nvPr/>
        </p:nvSpPr>
        <p:spPr>
          <a:xfrm>
            <a:off x="9884145" y="4991732"/>
            <a:ext cx="1362365" cy="395223"/>
          </a:xfrm>
          <a:prstGeom prst="rect">
            <a:avLst/>
          </a:prstGeom>
          <a:solidFill>
            <a:srgbClr val="FFFFFF">
              <a:alpha val="63922"/>
            </a:srgbClr>
          </a:solidFill>
          <a:ln w="38100">
            <a:solidFill>
              <a:srgbClr val="000000">
                <a:alpha val="69020"/>
              </a:srgbClr>
            </a:solidFill>
          </a:ln>
        </p:spPr>
        <p:txBody>
          <a:bodyPr vert="horz" wrap="none" lIns="121920" tIns="60960" rIns="121920" bIns="60960" rtlCol="0" anchor="t">
            <a:noAutofit/>
          </a:bodyPr>
          <a:lstStyle/>
          <a:p>
            <a:pPr algn="ctr"/>
            <a:r>
              <a:rPr lang="en-US" sz="2000" b="1" dirty="0">
                <a:solidFill>
                  <a:schemeClr val="bg2">
                    <a:lumMod val="10000"/>
                  </a:schemeClr>
                </a:solidFill>
                <a:latin typeface="Abel" panose="02000506030000020004" pitchFamily="2" charset="0"/>
                <a:cs typeface="Arial" panose="020B0604020202020204" pitchFamily="34" charset="0"/>
              </a:rPr>
              <a:t>XALOC</a:t>
            </a:r>
          </a:p>
        </p:txBody>
      </p:sp>
      <p:cxnSp>
        <p:nvCxnSpPr>
          <p:cNvPr id="57" name="Straight Arrow Connector 56">
            <a:extLst>
              <a:ext uri="{FF2B5EF4-FFF2-40B4-BE49-F238E27FC236}">
                <a16:creationId xmlns:a16="http://schemas.microsoft.com/office/drawing/2014/main" id="{CB029ABE-151C-402C-8276-D21E2AAA1985}"/>
              </a:ext>
            </a:extLst>
          </p:cNvPr>
          <p:cNvCxnSpPr>
            <a:cxnSpLocks/>
            <a:stCxn id="56" idx="1"/>
          </p:cNvCxnSpPr>
          <p:nvPr/>
        </p:nvCxnSpPr>
        <p:spPr>
          <a:xfrm flipH="1" flipV="1">
            <a:off x="9166350" y="4279565"/>
            <a:ext cx="717795" cy="909779"/>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63479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EC2A7DD-4D84-4802-B27B-E00172FB870B}"/>
              </a:ext>
            </a:extLst>
          </p:cNvPr>
          <p:cNvGrpSpPr/>
          <p:nvPr/>
        </p:nvGrpSpPr>
        <p:grpSpPr>
          <a:xfrm>
            <a:off x="2340237" y="2073801"/>
            <a:ext cx="7731759" cy="4685057"/>
            <a:chOff x="1427147" y="541241"/>
            <a:chExt cx="5798819" cy="3513793"/>
          </a:xfrm>
        </p:grpSpPr>
        <p:pic>
          <p:nvPicPr>
            <p:cNvPr id="2050" name="Picture 2" descr="H:\Review_StructMolecBiology\ALBA_4_small.jpg"/>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bwMode="auto">
            <a:xfrm>
              <a:off x="1427147" y="541241"/>
              <a:ext cx="5657931" cy="351379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2">
              <a:extLst>
                <a:ext uri="{FF2B5EF4-FFF2-40B4-BE49-F238E27FC236}">
                  <a16:creationId xmlns:a16="http://schemas.microsoft.com/office/drawing/2014/main" id="{3B013E2C-0833-4638-9628-983D5CB8F4CE}"/>
                </a:ext>
              </a:extLst>
            </p:cNvPr>
            <p:cNvSpPr/>
            <p:nvPr/>
          </p:nvSpPr>
          <p:spPr>
            <a:xfrm rot="3784975">
              <a:off x="6516696" y="1391215"/>
              <a:ext cx="931626" cy="486914"/>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68285"/>
                <a:gd name="connsiteX1" fmla="*/ 1051289 w 1051289"/>
                <a:gd name="connsiteY1" fmla="*/ 50607 h 468285"/>
                <a:gd name="connsiteX2" fmla="*/ 988659 w 1051289"/>
                <a:gd name="connsiteY2" fmla="*/ 405886 h 468285"/>
                <a:gd name="connsiteX3" fmla="*/ 77205 w 1051289"/>
                <a:gd name="connsiteY3" fmla="*/ 468285 h 468285"/>
                <a:gd name="connsiteX4" fmla="*/ 0 w 1051289"/>
                <a:gd name="connsiteY4" fmla="*/ 59753 h 468285"/>
                <a:gd name="connsiteX0" fmla="*/ 58403 w 977838"/>
                <a:gd name="connsiteY0" fmla="*/ 48686 h 482016"/>
                <a:gd name="connsiteX1" fmla="*/ 977838 w 977838"/>
                <a:gd name="connsiteY1" fmla="*/ 64338 h 482016"/>
                <a:gd name="connsiteX2" fmla="*/ 915208 w 977838"/>
                <a:gd name="connsiteY2" fmla="*/ 419617 h 482016"/>
                <a:gd name="connsiteX3" fmla="*/ 3754 w 977838"/>
                <a:gd name="connsiteY3" fmla="*/ 482016 h 482016"/>
                <a:gd name="connsiteX4" fmla="*/ 58403 w 977838"/>
                <a:gd name="connsiteY4" fmla="*/ 48686 h 482016"/>
                <a:gd name="connsiteX0" fmla="*/ 59506 w 978941"/>
                <a:gd name="connsiteY0" fmla="*/ 48686 h 482016"/>
                <a:gd name="connsiteX1" fmla="*/ 978941 w 978941"/>
                <a:gd name="connsiteY1" fmla="*/ 64338 h 482016"/>
                <a:gd name="connsiteX2" fmla="*/ 916311 w 978941"/>
                <a:gd name="connsiteY2" fmla="*/ 419617 h 482016"/>
                <a:gd name="connsiteX3" fmla="*/ 4857 w 978941"/>
                <a:gd name="connsiteY3" fmla="*/ 482016 h 482016"/>
                <a:gd name="connsiteX4" fmla="*/ 59506 w 978941"/>
                <a:gd name="connsiteY4" fmla="*/ 48686 h 482016"/>
                <a:gd name="connsiteX0" fmla="*/ 59506 w 978941"/>
                <a:gd name="connsiteY0" fmla="*/ 48686 h 482016"/>
                <a:gd name="connsiteX1" fmla="*/ 978941 w 978941"/>
                <a:gd name="connsiteY1" fmla="*/ 64338 h 482016"/>
                <a:gd name="connsiteX2" fmla="*/ 834170 w 978941"/>
                <a:gd name="connsiteY2" fmla="*/ 391674 h 482016"/>
                <a:gd name="connsiteX3" fmla="*/ 4857 w 978941"/>
                <a:gd name="connsiteY3" fmla="*/ 482016 h 482016"/>
                <a:gd name="connsiteX4" fmla="*/ 59506 w 978941"/>
                <a:gd name="connsiteY4" fmla="*/ 48686 h 482016"/>
                <a:gd name="connsiteX0" fmla="*/ 59506 w 991958"/>
                <a:gd name="connsiteY0" fmla="*/ 65019 h 498349"/>
                <a:gd name="connsiteX1" fmla="*/ 991958 w 991958"/>
                <a:gd name="connsiteY1" fmla="*/ 45996 h 498349"/>
                <a:gd name="connsiteX2" fmla="*/ 834170 w 991958"/>
                <a:gd name="connsiteY2" fmla="*/ 408007 h 498349"/>
                <a:gd name="connsiteX3" fmla="*/ 4857 w 991958"/>
                <a:gd name="connsiteY3" fmla="*/ 498349 h 498349"/>
                <a:gd name="connsiteX4" fmla="*/ 59506 w 991958"/>
                <a:gd name="connsiteY4" fmla="*/ 65019 h 498349"/>
                <a:gd name="connsiteX0" fmla="*/ 60438 w 992890"/>
                <a:gd name="connsiteY0" fmla="*/ 65019 h 498349"/>
                <a:gd name="connsiteX1" fmla="*/ 992890 w 992890"/>
                <a:gd name="connsiteY1" fmla="*/ 45996 h 498349"/>
                <a:gd name="connsiteX2" fmla="*/ 835102 w 992890"/>
                <a:gd name="connsiteY2" fmla="*/ 408007 h 498349"/>
                <a:gd name="connsiteX3" fmla="*/ 5789 w 992890"/>
                <a:gd name="connsiteY3" fmla="*/ 498349 h 498349"/>
                <a:gd name="connsiteX4" fmla="*/ 60438 w 992890"/>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54649 w 987101"/>
                <a:gd name="connsiteY0" fmla="*/ 65019 h 498349"/>
                <a:gd name="connsiteX1" fmla="*/ 987101 w 987101"/>
                <a:gd name="connsiteY1" fmla="*/ 45996 h 498349"/>
                <a:gd name="connsiteX2" fmla="*/ 829313 w 987101"/>
                <a:gd name="connsiteY2" fmla="*/ 408007 h 498349"/>
                <a:gd name="connsiteX3" fmla="*/ 0 w 987101"/>
                <a:gd name="connsiteY3" fmla="*/ 498349 h 498349"/>
                <a:gd name="connsiteX4" fmla="*/ 54649 w 987101"/>
                <a:gd name="connsiteY4" fmla="*/ 65019 h 498349"/>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7154 h 496725"/>
                <a:gd name="connsiteX1" fmla="*/ 987101 w 987101"/>
                <a:gd name="connsiteY1" fmla="*/ 44372 h 496725"/>
                <a:gd name="connsiteX2" fmla="*/ 829313 w 987101"/>
                <a:gd name="connsiteY2" fmla="*/ 406383 h 496725"/>
                <a:gd name="connsiteX3" fmla="*/ 0 w 987101"/>
                <a:gd name="connsiteY3" fmla="*/ 496725 h 496725"/>
                <a:gd name="connsiteX4" fmla="*/ 71087 w 987101"/>
                <a:gd name="connsiteY4" fmla="*/ 67154 h 496725"/>
                <a:gd name="connsiteX0" fmla="*/ 71087 w 987101"/>
                <a:gd name="connsiteY0" fmla="*/ 63625 h 493196"/>
                <a:gd name="connsiteX1" fmla="*/ 987101 w 987101"/>
                <a:gd name="connsiteY1" fmla="*/ 40843 h 493196"/>
                <a:gd name="connsiteX2" fmla="*/ 829313 w 987101"/>
                <a:gd name="connsiteY2" fmla="*/ 402854 h 493196"/>
                <a:gd name="connsiteX3" fmla="*/ 0 w 987101"/>
                <a:gd name="connsiteY3" fmla="*/ 493196 h 493196"/>
                <a:gd name="connsiteX4" fmla="*/ 71087 w 987101"/>
                <a:gd name="connsiteY4" fmla="*/ 63625 h 493196"/>
                <a:gd name="connsiteX0" fmla="*/ 71087 w 987101"/>
                <a:gd name="connsiteY0" fmla="*/ 65661 h 495232"/>
                <a:gd name="connsiteX1" fmla="*/ 987101 w 987101"/>
                <a:gd name="connsiteY1" fmla="*/ 42879 h 495232"/>
                <a:gd name="connsiteX2" fmla="*/ 829313 w 987101"/>
                <a:gd name="connsiteY2" fmla="*/ 404890 h 495232"/>
                <a:gd name="connsiteX3" fmla="*/ 0 w 987101"/>
                <a:gd name="connsiteY3" fmla="*/ 495232 h 495232"/>
                <a:gd name="connsiteX4" fmla="*/ 71087 w 987101"/>
                <a:gd name="connsiteY4" fmla="*/ 65661 h 495232"/>
                <a:gd name="connsiteX0" fmla="*/ 71087 w 1000118"/>
                <a:gd name="connsiteY0" fmla="*/ 89669 h 519240"/>
                <a:gd name="connsiteX1" fmla="*/ 1000118 w 1000118"/>
                <a:gd name="connsiteY1" fmla="*/ 32213 h 519240"/>
                <a:gd name="connsiteX2" fmla="*/ 829313 w 1000118"/>
                <a:gd name="connsiteY2" fmla="*/ 428898 h 519240"/>
                <a:gd name="connsiteX3" fmla="*/ 0 w 1000118"/>
                <a:gd name="connsiteY3" fmla="*/ 519240 h 519240"/>
                <a:gd name="connsiteX4" fmla="*/ 71087 w 1000118"/>
                <a:gd name="connsiteY4" fmla="*/ 89669 h 519240"/>
                <a:gd name="connsiteX0" fmla="*/ 74622 w 1000118"/>
                <a:gd name="connsiteY0" fmla="*/ 105478 h 514907"/>
                <a:gd name="connsiteX1" fmla="*/ 1000118 w 1000118"/>
                <a:gd name="connsiteY1" fmla="*/ 27880 h 514907"/>
                <a:gd name="connsiteX2" fmla="*/ 829313 w 1000118"/>
                <a:gd name="connsiteY2" fmla="*/ 424565 h 514907"/>
                <a:gd name="connsiteX3" fmla="*/ 0 w 1000118"/>
                <a:gd name="connsiteY3" fmla="*/ 514907 h 514907"/>
                <a:gd name="connsiteX4" fmla="*/ 74622 w 1000118"/>
                <a:gd name="connsiteY4" fmla="*/ 105478 h 514907"/>
                <a:gd name="connsiteX0" fmla="*/ 74622 w 1000118"/>
                <a:gd name="connsiteY0" fmla="*/ 112271 h 521700"/>
                <a:gd name="connsiteX1" fmla="*/ 1000118 w 1000118"/>
                <a:gd name="connsiteY1" fmla="*/ 34673 h 521700"/>
                <a:gd name="connsiteX2" fmla="*/ 829313 w 1000118"/>
                <a:gd name="connsiteY2" fmla="*/ 431358 h 521700"/>
                <a:gd name="connsiteX3" fmla="*/ 0 w 1000118"/>
                <a:gd name="connsiteY3" fmla="*/ 521700 h 521700"/>
                <a:gd name="connsiteX4" fmla="*/ 74622 w 1000118"/>
                <a:gd name="connsiteY4" fmla="*/ 112271 h 52170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 name="connsiteX0" fmla="*/ 58183 w 1000118"/>
                <a:gd name="connsiteY0" fmla="*/ 109522 h 522710"/>
                <a:gd name="connsiteX1" fmla="*/ 1000118 w 1000118"/>
                <a:gd name="connsiteY1" fmla="*/ 35683 h 522710"/>
                <a:gd name="connsiteX2" fmla="*/ 829313 w 1000118"/>
                <a:gd name="connsiteY2" fmla="*/ 432368 h 522710"/>
                <a:gd name="connsiteX3" fmla="*/ 0 w 1000118"/>
                <a:gd name="connsiteY3" fmla="*/ 522710 h 522710"/>
                <a:gd name="connsiteX4" fmla="*/ 58183 w 1000118"/>
                <a:gd name="connsiteY4" fmla="*/ 109522 h 5227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118" h="522710">
                  <a:moveTo>
                    <a:pt x="58183" y="109522"/>
                  </a:moveTo>
                  <a:cubicBezTo>
                    <a:pt x="407411" y="4590"/>
                    <a:pt x="614650" y="-35128"/>
                    <a:pt x="1000118" y="35683"/>
                  </a:cubicBezTo>
                  <a:lnTo>
                    <a:pt x="829313" y="432368"/>
                  </a:lnTo>
                  <a:cubicBezTo>
                    <a:pt x="541659" y="386578"/>
                    <a:pt x="382749" y="414236"/>
                    <a:pt x="0" y="522710"/>
                  </a:cubicBezTo>
                  <a:cubicBezTo>
                    <a:pt x="17181" y="380981"/>
                    <a:pt x="28517" y="296878"/>
                    <a:pt x="58183" y="109522"/>
                  </a:cubicBezTo>
                  <a:close/>
                </a:path>
              </a:pathLst>
            </a:custGeom>
            <a:solidFill>
              <a:srgbClr val="88A0B8"/>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7" name="Rectangle 2">
              <a:extLst>
                <a:ext uri="{FF2B5EF4-FFF2-40B4-BE49-F238E27FC236}">
                  <a16:creationId xmlns:a16="http://schemas.microsoft.com/office/drawing/2014/main" id="{F375ED1F-00C0-423A-AD26-8487662732B5}"/>
                </a:ext>
              </a:extLst>
            </p:cNvPr>
            <p:cNvSpPr/>
            <p:nvPr/>
          </p:nvSpPr>
          <p:spPr>
            <a:xfrm rot="1975311">
              <a:off x="5855740" y="767071"/>
              <a:ext cx="925213" cy="406043"/>
            </a:xfrm>
            <a:custGeom>
              <a:avLst/>
              <a:gdLst>
                <a:gd name="connsiteX0" fmla="*/ 0 w 922020"/>
                <a:gd name="connsiteY0" fmla="*/ 0 h 330104"/>
                <a:gd name="connsiteX1" fmla="*/ 922020 w 922020"/>
                <a:gd name="connsiteY1" fmla="*/ 0 h 330104"/>
                <a:gd name="connsiteX2" fmla="*/ 922020 w 922020"/>
                <a:gd name="connsiteY2" fmla="*/ 330104 h 330104"/>
                <a:gd name="connsiteX3" fmla="*/ 0 w 922020"/>
                <a:gd name="connsiteY3" fmla="*/ 330104 h 330104"/>
                <a:gd name="connsiteX4" fmla="*/ 0 w 922020"/>
                <a:gd name="connsiteY4" fmla="*/ 0 h 330104"/>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28162 w 928162"/>
                <a:gd name="connsiteY2" fmla="*/ 330104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6142 w 928162"/>
                <a:gd name="connsiteY0" fmla="*/ 0 h 405322"/>
                <a:gd name="connsiteX1" fmla="*/ 928162 w 928162"/>
                <a:gd name="connsiteY1" fmla="*/ 0 h 405322"/>
                <a:gd name="connsiteX2" fmla="*/ 909434 w 928162"/>
                <a:gd name="connsiteY2" fmla="*/ 374007 h 405322"/>
                <a:gd name="connsiteX3" fmla="*/ 0 w 928162"/>
                <a:gd name="connsiteY3" fmla="*/ 405322 h 405322"/>
                <a:gd name="connsiteX4" fmla="*/ 6142 w 928162"/>
                <a:gd name="connsiteY4" fmla="*/ 0 h 405322"/>
                <a:gd name="connsiteX0" fmla="*/ 37 w 1007424"/>
                <a:gd name="connsiteY0" fmla="*/ 27874 h 405322"/>
                <a:gd name="connsiteX1" fmla="*/ 1007424 w 1007424"/>
                <a:gd name="connsiteY1" fmla="*/ 0 h 405322"/>
                <a:gd name="connsiteX2" fmla="*/ 988696 w 1007424"/>
                <a:gd name="connsiteY2" fmla="*/ 374007 h 405322"/>
                <a:gd name="connsiteX3" fmla="*/ 79262 w 1007424"/>
                <a:gd name="connsiteY3" fmla="*/ 405322 h 405322"/>
                <a:gd name="connsiteX4" fmla="*/ 37 w 1007424"/>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07387"/>
                <a:gd name="connsiteY0" fmla="*/ 27874 h 405322"/>
                <a:gd name="connsiteX1" fmla="*/ 1007387 w 1007387"/>
                <a:gd name="connsiteY1" fmla="*/ 0 h 405322"/>
                <a:gd name="connsiteX2" fmla="*/ 988659 w 1007387"/>
                <a:gd name="connsiteY2" fmla="*/ 374007 h 405322"/>
                <a:gd name="connsiteX3" fmla="*/ 79225 w 1007387"/>
                <a:gd name="connsiteY3" fmla="*/ 405322 h 405322"/>
                <a:gd name="connsiteX4" fmla="*/ 0 w 1007387"/>
                <a:gd name="connsiteY4" fmla="*/ 27874 h 405322"/>
                <a:gd name="connsiteX0" fmla="*/ 0 w 1051289"/>
                <a:gd name="connsiteY0" fmla="*/ 9146 h 386594"/>
                <a:gd name="connsiteX1" fmla="*/ 1051289 w 1051289"/>
                <a:gd name="connsiteY1" fmla="*/ 0 h 386594"/>
                <a:gd name="connsiteX2" fmla="*/ 988659 w 1051289"/>
                <a:gd name="connsiteY2" fmla="*/ 355279 h 386594"/>
                <a:gd name="connsiteX3" fmla="*/ 79225 w 1051289"/>
                <a:gd name="connsiteY3" fmla="*/ 386594 h 386594"/>
                <a:gd name="connsiteX4" fmla="*/ 0 w 1051289"/>
                <a:gd name="connsiteY4" fmla="*/ 9146 h 386594"/>
                <a:gd name="connsiteX0" fmla="*/ 0 w 1051289"/>
                <a:gd name="connsiteY0" fmla="*/ 19160 h 396608"/>
                <a:gd name="connsiteX1" fmla="*/ 1051289 w 1051289"/>
                <a:gd name="connsiteY1" fmla="*/ 10014 h 396608"/>
                <a:gd name="connsiteX2" fmla="*/ 988659 w 1051289"/>
                <a:gd name="connsiteY2" fmla="*/ 365293 h 396608"/>
                <a:gd name="connsiteX3" fmla="*/ 79225 w 1051289"/>
                <a:gd name="connsiteY3" fmla="*/ 396608 h 396608"/>
                <a:gd name="connsiteX4" fmla="*/ 0 w 1051289"/>
                <a:gd name="connsiteY4" fmla="*/ 19160 h 396608"/>
                <a:gd name="connsiteX0" fmla="*/ 0 w 1051289"/>
                <a:gd name="connsiteY0" fmla="*/ 29577 h 407025"/>
                <a:gd name="connsiteX1" fmla="*/ 1051289 w 1051289"/>
                <a:gd name="connsiteY1" fmla="*/ 20431 h 407025"/>
                <a:gd name="connsiteX2" fmla="*/ 988659 w 1051289"/>
                <a:gd name="connsiteY2" fmla="*/ 375710 h 407025"/>
                <a:gd name="connsiteX3" fmla="*/ 79225 w 1051289"/>
                <a:gd name="connsiteY3" fmla="*/ 407025 h 407025"/>
                <a:gd name="connsiteX4" fmla="*/ 0 w 1051289"/>
                <a:gd name="connsiteY4" fmla="*/ 29577 h 407025"/>
                <a:gd name="connsiteX0" fmla="*/ 0 w 1051289"/>
                <a:gd name="connsiteY0" fmla="*/ 48969 h 426417"/>
                <a:gd name="connsiteX1" fmla="*/ 1051289 w 1051289"/>
                <a:gd name="connsiteY1" fmla="*/ 39823 h 426417"/>
                <a:gd name="connsiteX2" fmla="*/ 988659 w 1051289"/>
                <a:gd name="connsiteY2" fmla="*/ 395102 h 426417"/>
                <a:gd name="connsiteX3" fmla="*/ 79225 w 1051289"/>
                <a:gd name="connsiteY3" fmla="*/ 426417 h 426417"/>
                <a:gd name="connsiteX4" fmla="*/ 0 w 1051289"/>
                <a:gd name="connsiteY4" fmla="*/ 48969 h 42641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62549 h 439997"/>
                <a:gd name="connsiteX1" fmla="*/ 1051289 w 1051289"/>
                <a:gd name="connsiteY1" fmla="*/ 53403 h 439997"/>
                <a:gd name="connsiteX2" fmla="*/ 988659 w 1051289"/>
                <a:gd name="connsiteY2" fmla="*/ 408682 h 439997"/>
                <a:gd name="connsiteX3" fmla="*/ 79225 w 1051289"/>
                <a:gd name="connsiteY3" fmla="*/ 439997 h 439997"/>
                <a:gd name="connsiteX4" fmla="*/ 0 w 1051289"/>
                <a:gd name="connsiteY4" fmla="*/ 62549 h 439997"/>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9753 h 437201"/>
                <a:gd name="connsiteX1" fmla="*/ 1051289 w 1051289"/>
                <a:gd name="connsiteY1" fmla="*/ 50607 h 437201"/>
                <a:gd name="connsiteX2" fmla="*/ 988659 w 1051289"/>
                <a:gd name="connsiteY2" fmla="*/ 405886 h 437201"/>
                <a:gd name="connsiteX3" fmla="*/ 79225 w 1051289"/>
                <a:gd name="connsiteY3" fmla="*/ 437201 h 437201"/>
                <a:gd name="connsiteX4" fmla="*/ 0 w 1051289"/>
                <a:gd name="connsiteY4" fmla="*/ 59753 h 437201"/>
                <a:gd name="connsiteX0" fmla="*/ 0 w 1051289"/>
                <a:gd name="connsiteY0" fmla="*/ 52938 h 430386"/>
                <a:gd name="connsiteX1" fmla="*/ 1051289 w 1051289"/>
                <a:gd name="connsiteY1" fmla="*/ 43792 h 430386"/>
                <a:gd name="connsiteX2" fmla="*/ 988659 w 1051289"/>
                <a:gd name="connsiteY2" fmla="*/ 399071 h 430386"/>
                <a:gd name="connsiteX3" fmla="*/ 79225 w 1051289"/>
                <a:gd name="connsiteY3" fmla="*/ 430386 h 430386"/>
                <a:gd name="connsiteX4" fmla="*/ 0 w 1051289"/>
                <a:gd name="connsiteY4" fmla="*/ 52938 h 430386"/>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051289"/>
                <a:gd name="connsiteY0" fmla="*/ 45834 h 423282"/>
                <a:gd name="connsiteX1" fmla="*/ 1051289 w 1051289"/>
                <a:gd name="connsiteY1" fmla="*/ 36688 h 423282"/>
                <a:gd name="connsiteX2" fmla="*/ 988659 w 1051289"/>
                <a:gd name="connsiteY2" fmla="*/ 391967 h 423282"/>
                <a:gd name="connsiteX3" fmla="*/ 79225 w 1051289"/>
                <a:gd name="connsiteY3" fmla="*/ 423282 h 423282"/>
                <a:gd name="connsiteX4" fmla="*/ 0 w 1051289"/>
                <a:gd name="connsiteY4" fmla="*/ 45834 h 423282"/>
                <a:gd name="connsiteX0" fmla="*/ 0 w 1379155"/>
                <a:gd name="connsiteY0" fmla="*/ 25931 h 403379"/>
                <a:gd name="connsiteX1" fmla="*/ 1379156 w 1379155"/>
                <a:gd name="connsiteY1" fmla="*/ 74485 h 403379"/>
                <a:gd name="connsiteX2" fmla="*/ 988659 w 1379155"/>
                <a:gd name="connsiteY2" fmla="*/ 372064 h 403379"/>
                <a:gd name="connsiteX3" fmla="*/ 79225 w 1379155"/>
                <a:gd name="connsiteY3" fmla="*/ 403379 h 403379"/>
                <a:gd name="connsiteX4" fmla="*/ 0 w 1379155"/>
                <a:gd name="connsiteY4" fmla="*/ 25931 h 403379"/>
                <a:gd name="connsiteX0" fmla="*/ 0 w 1379156"/>
                <a:gd name="connsiteY0" fmla="*/ 25931 h 403379"/>
                <a:gd name="connsiteX1" fmla="*/ 1379156 w 1379156"/>
                <a:gd name="connsiteY1" fmla="*/ 74485 h 403379"/>
                <a:gd name="connsiteX2" fmla="*/ 988659 w 1379156"/>
                <a:gd name="connsiteY2" fmla="*/ 372064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0 w 1379156"/>
                <a:gd name="connsiteY0" fmla="*/ 25931 h 403379"/>
                <a:gd name="connsiteX1" fmla="*/ 1379156 w 1379156"/>
                <a:gd name="connsiteY1" fmla="*/ 74485 h 403379"/>
                <a:gd name="connsiteX2" fmla="*/ 1050230 w 1379156"/>
                <a:gd name="connsiteY2" fmla="*/ 367002 h 403379"/>
                <a:gd name="connsiteX3" fmla="*/ 79225 w 1379156"/>
                <a:gd name="connsiteY3" fmla="*/ 403379 h 403379"/>
                <a:gd name="connsiteX4" fmla="*/ 0 w 1379156"/>
                <a:gd name="connsiteY4" fmla="*/ 25931 h 403379"/>
                <a:gd name="connsiteX0" fmla="*/ 237818 w 1301454"/>
                <a:gd name="connsiteY0" fmla="*/ 21560 h 423113"/>
                <a:gd name="connsiteX1" fmla="*/ 1301454 w 1301454"/>
                <a:gd name="connsiteY1" fmla="*/ 94219 h 423113"/>
                <a:gd name="connsiteX2" fmla="*/ 972528 w 1301454"/>
                <a:gd name="connsiteY2" fmla="*/ 386736 h 423113"/>
                <a:gd name="connsiteX3" fmla="*/ 1523 w 1301454"/>
                <a:gd name="connsiteY3" fmla="*/ 423113 h 423113"/>
                <a:gd name="connsiteX4" fmla="*/ 237818 w 1301454"/>
                <a:gd name="connsiteY4" fmla="*/ 21560 h 423113"/>
                <a:gd name="connsiteX0" fmla="*/ 238344 w 1301980"/>
                <a:gd name="connsiteY0" fmla="*/ 21561 h 423114"/>
                <a:gd name="connsiteX1" fmla="*/ 1301980 w 1301980"/>
                <a:gd name="connsiteY1" fmla="*/ 94220 h 423114"/>
                <a:gd name="connsiteX2" fmla="*/ 973054 w 1301980"/>
                <a:gd name="connsiteY2" fmla="*/ 386737 h 423114"/>
                <a:gd name="connsiteX3" fmla="*/ 2049 w 1301980"/>
                <a:gd name="connsiteY3" fmla="*/ 423114 h 423114"/>
                <a:gd name="connsiteX4" fmla="*/ 238344 w 1301980"/>
                <a:gd name="connsiteY4" fmla="*/ 21561 h 423114"/>
                <a:gd name="connsiteX0" fmla="*/ 236295 w 1299931"/>
                <a:gd name="connsiteY0" fmla="*/ 21561 h 423114"/>
                <a:gd name="connsiteX1" fmla="*/ 1299931 w 1299931"/>
                <a:gd name="connsiteY1" fmla="*/ 94220 h 423114"/>
                <a:gd name="connsiteX2" fmla="*/ 971005 w 1299931"/>
                <a:gd name="connsiteY2" fmla="*/ 386737 h 423114"/>
                <a:gd name="connsiteX3" fmla="*/ 0 w 1299931"/>
                <a:gd name="connsiteY3" fmla="*/ 423114 h 423114"/>
                <a:gd name="connsiteX4" fmla="*/ 236295 w 1299931"/>
                <a:gd name="connsiteY4" fmla="*/ 21561 h 423114"/>
                <a:gd name="connsiteX0" fmla="*/ 236295 w 1299931"/>
                <a:gd name="connsiteY0" fmla="*/ 8612 h 410165"/>
                <a:gd name="connsiteX1" fmla="*/ 1299931 w 1299931"/>
                <a:gd name="connsiteY1" fmla="*/ 81271 h 410165"/>
                <a:gd name="connsiteX2" fmla="*/ 971005 w 1299931"/>
                <a:gd name="connsiteY2" fmla="*/ 373788 h 410165"/>
                <a:gd name="connsiteX3" fmla="*/ 0 w 1299931"/>
                <a:gd name="connsiteY3" fmla="*/ 410165 h 410165"/>
                <a:gd name="connsiteX4" fmla="*/ 236295 w 1299931"/>
                <a:gd name="connsiteY4" fmla="*/ 8612 h 410165"/>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6295 w 1299931"/>
                <a:gd name="connsiteY0" fmla="*/ 13640 h 415193"/>
                <a:gd name="connsiteX1" fmla="*/ 1299931 w 1299931"/>
                <a:gd name="connsiteY1" fmla="*/ 86299 h 415193"/>
                <a:gd name="connsiteX2" fmla="*/ 971005 w 1299931"/>
                <a:gd name="connsiteY2" fmla="*/ 378816 h 415193"/>
                <a:gd name="connsiteX3" fmla="*/ 0 w 1299931"/>
                <a:gd name="connsiteY3" fmla="*/ 415193 h 415193"/>
                <a:gd name="connsiteX4" fmla="*/ 236295 w 1299931"/>
                <a:gd name="connsiteY4" fmla="*/ 13640 h 415193"/>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295548"/>
                <a:gd name="connsiteY0" fmla="*/ 13640 h 427716"/>
                <a:gd name="connsiteX1" fmla="*/ 1295548 w 1295548"/>
                <a:gd name="connsiteY1" fmla="*/ 86299 h 427716"/>
                <a:gd name="connsiteX2" fmla="*/ 966622 w 1295548"/>
                <a:gd name="connsiteY2" fmla="*/ 378816 h 427716"/>
                <a:gd name="connsiteX3" fmla="*/ 0 w 1295548"/>
                <a:gd name="connsiteY3" fmla="*/ 427716 h 427716"/>
                <a:gd name="connsiteX4" fmla="*/ 231912 w 1295548"/>
                <a:gd name="connsiteY4" fmla="*/ 13640 h 427716"/>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31912 w 1345609"/>
                <a:gd name="connsiteY0" fmla="*/ 30988 h 445064"/>
                <a:gd name="connsiteX1" fmla="*/ 1345609 w 1345609"/>
                <a:gd name="connsiteY1" fmla="*/ 55359 h 445064"/>
                <a:gd name="connsiteX2" fmla="*/ 966622 w 1345609"/>
                <a:gd name="connsiteY2" fmla="*/ 396164 h 445064"/>
                <a:gd name="connsiteX3" fmla="*/ 0 w 1345609"/>
                <a:gd name="connsiteY3" fmla="*/ 445064 h 445064"/>
                <a:gd name="connsiteX4" fmla="*/ 231912 w 1345609"/>
                <a:gd name="connsiteY4" fmla="*/ 30988 h 445064"/>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40664 h 437771"/>
                <a:gd name="connsiteX1" fmla="*/ 1345609 w 1345609"/>
                <a:gd name="connsiteY1" fmla="*/ 48066 h 437771"/>
                <a:gd name="connsiteX2" fmla="*/ 966622 w 1345609"/>
                <a:gd name="connsiteY2" fmla="*/ 388871 h 437771"/>
                <a:gd name="connsiteX3" fmla="*/ 0 w 1345609"/>
                <a:gd name="connsiteY3" fmla="*/ 437771 h 437771"/>
                <a:gd name="connsiteX4" fmla="*/ 226994 w 1345609"/>
                <a:gd name="connsiteY4" fmla="*/ 40664 h 437771"/>
                <a:gd name="connsiteX0" fmla="*/ 226994 w 1345609"/>
                <a:gd name="connsiteY0" fmla="*/ 38787 h 435894"/>
                <a:gd name="connsiteX1" fmla="*/ 1345609 w 1345609"/>
                <a:gd name="connsiteY1" fmla="*/ 46189 h 435894"/>
                <a:gd name="connsiteX2" fmla="*/ 966622 w 1345609"/>
                <a:gd name="connsiteY2" fmla="*/ 386994 h 435894"/>
                <a:gd name="connsiteX3" fmla="*/ 0 w 1345609"/>
                <a:gd name="connsiteY3" fmla="*/ 435894 h 435894"/>
                <a:gd name="connsiteX4" fmla="*/ 226994 w 1345609"/>
                <a:gd name="connsiteY4" fmla="*/ 38787 h 435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5609" h="435894">
                  <a:moveTo>
                    <a:pt x="226994" y="38787"/>
                  </a:moveTo>
                  <a:cubicBezTo>
                    <a:pt x="655583" y="8674"/>
                    <a:pt x="931102" y="-34304"/>
                    <a:pt x="1345609" y="46189"/>
                  </a:cubicBezTo>
                  <a:cubicBezTo>
                    <a:pt x="1224578" y="178372"/>
                    <a:pt x="1081095" y="277436"/>
                    <a:pt x="966622" y="386994"/>
                  </a:cubicBezTo>
                  <a:cubicBezTo>
                    <a:pt x="660292" y="384172"/>
                    <a:pt x="367346" y="387603"/>
                    <a:pt x="0" y="435894"/>
                  </a:cubicBezTo>
                  <a:cubicBezTo>
                    <a:pt x="67535" y="289912"/>
                    <a:pt x="136000" y="196162"/>
                    <a:pt x="226994" y="38787"/>
                  </a:cubicBezTo>
                  <a:close/>
                </a:path>
              </a:pathLst>
            </a:custGeom>
            <a:solidFill>
              <a:schemeClr val="tx2">
                <a:lumMod val="40000"/>
                <a:lumOff val="60000"/>
              </a:schemeClr>
            </a:solidFill>
            <a:ln w="1905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 name="Título 1"/>
          <p:cNvSpPr>
            <a:spLocks noGrp="1"/>
          </p:cNvSpPr>
          <p:nvPr>
            <p:ph type="title"/>
          </p:nvPr>
        </p:nvSpPr>
        <p:spPr>
          <a:xfrm>
            <a:off x="1819482" y="107845"/>
            <a:ext cx="9427028" cy="1325563"/>
          </a:xfrm>
        </p:spPr>
        <p:txBody>
          <a:bodyPr/>
          <a:lstStyle/>
          <a:p>
            <a:pPr algn="ctr"/>
            <a:r>
              <a:rPr lang="en-US" b="1" dirty="0"/>
              <a:t>Beamline portfolio at ALBA</a:t>
            </a:r>
          </a:p>
        </p:txBody>
      </p:sp>
      <p:sp>
        <p:nvSpPr>
          <p:cNvPr id="6" name="Marcador de número de diapositiva 5"/>
          <p:cNvSpPr>
            <a:spLocks noGrp="1"/>
          </p:cNvSpPr>
          <p:nvPr>
            <p:ph type="sldNum" sz="quarter" idx="12"/>
          </p:nvPr>
        </p:nvSpPr>
        <p:spPr/>
        <p:txBody>
          <a:bodyPr/>
          <a:lstStyle/>
          <a:p>
            <a:fld id="{59A3C1E9-1E17-4B2D-975E-2F80F7CB45F8}" type="slidenum">
              <a:rPr lang="es-ES" smtClean="0"/>
              <a:t>19</a:t>
            </a:fld>
            <a:endParaRPr lang="es-ES" dirty="0"/>
          </a:p>
        </p:txBody>
      </p:sp>
      <p:sp>
        <p:nvSpPr>
          <p:cNvPr id="5" name="TextBox 4"/>
          <p:cNvSpPr txBox="1"/>
          <p:nvPr/>
        </p:nvSpPr>
        <p:spPr>
          <a:xfrm>
            <a:off x="1004055" y="3255888"/>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BOREAS</a:t>
            </a:r>
          </a:p>
        </p:txBody>
      </p:sp>
      <p:sp>
        <p:nvSpPr>
          <p:cNvPr id="12" name="TextBox 11"/>
          <p:cNvSpPr txBox="1"/>
          <p:nvPr/>
        </p:nvSpPr>
        <p:spPr>
          <a:xfrm>
            <a:off x="1241437" y="294450"/>
            <a:ext cx="1271947" cy="749660"/>
          </a:xfrm>
          <a:prstGeom prst="rect">
            <a:avLst/>
          </a:prstGeom>
          <a:ln w="38100">
            <a:solidFill>
              <a:schemeClr val="bg2">
                <a:lumMod val="10000"/>
              </a:schemeClr>
            </a:solidFill>
          </a:ln>
        </p:spPr>
        <p:txBody>
          <a:bodyPr vert="horz" wrap="none" lIns="121920" tIns="60960" rIns="121920" bIns="60960" rtlCol="0" anchor="t">
            <a:noAutofit/>
          </a:bodyPr>
          <a:lstStyle/>
          <a:p>
            <a:pPr algn="ctr"/>
            <a:r>
              <a:rPr lang="en-US" sz="1867" b="1" dirty="0">
                <a:solidFill>
                  <a:schemeClr val="bg2">
                    <a:lumMod val="10000"/>
                  </a:schemeClr>
                </a:solidFill>
                <a:latin typeface="Abel" panose="02000506030000020004" pitchFamily="2" charset="0"/>
                <a:cs typeface="Arial" panose="020B0604020202020204" pitchFamily="34" charset="0"/>
              </a:rPr>
              <a:t>2012:</a:t>
            </a:r>
          </a:p>
          <a:p>
            <a:pPr algn="ctr"/>
            <a:r>
              <a:rPr lang="en-US" sz="1867" b="1" dirty="0">
                <a:solidFill>
                  <a:schemeClr val="bg2">
                    <a:lumMod val="10000"/>
                  </a:schemeClr>
                </a:solidFill>
                <a:latin typeface="Abel" panose="02000506030000020004" pitchFamily="2" charset="0"/>
                <a:cs typeface="Arial" panose="020B0604020202020204" pitchFamily="34" charset="0"/>
              </a:rPr>
              <a:t>Phase I</a:t>
            </a:r>
          </a:p>
          <a:p>
            <a:pPr algn="ctr"/>
            <a:endParaRPr lang="en-US" sz="1867" dirty="0">
              <a:solidFill>
                <a:srgbClr val="122D4F"/>
              </a:solidFill>
              <a:latin typeface="Abel" panose="02000506030000020004" pitchFamily="2" charset="0"/>
              <a:cs typeface="Arial" panose="020B0604020202020204" pitchFamily="34" charset="0"/>
            </a:endParaRPr>
          </a:p>
        </p:txBody>
      </p:sp>
      <p:sp>
        <p:nvSpPr>
          <p:cNvPr id="13" name="TextBox 12"/>
          <p:cNvSpPr txBox="1"/>
          <p:nvPr/>
        </p:nvSpPr>
        <p:spPr>
          <a:xfrm>
            <a:off x="269451" y="4991732"/>
            <a:ext cx="1362365" cy="749545"/>
          </a:xfrm>
          <a:prstGeom prst="rect">
            <a:avLst/>
          </a:prstGeom>
          <a:ln w="38100">
            <a:solidFill>
              <a:schemeClr val="accent2"/>
            </a:solidFill>
            <a:prstDash val="solid"/>
          </a:ln>
        </p:spPr>
        <p:txBody>
          <a:bodyPr vert="horz" wrap="none" lIns="121920" tIns="60960" rIns="121920" bIns="60960" rtlCol="0" anchor="t">
            <a:noAutofit/>
          </a:bodyPr>
          <a:lstStyle/>
          <a:p>
            <a:pPr algn="ctr"/>
            <a:r>
              <a:rPr lang="en-US" sz="1867" dirty="0">
                <a:solidFill>
                  <a:schemeClr val="accent2"/>
                </a:solidFill>
                <a:latin typeface="Abel" panose="02000506030000020004" pitchFamily="2" charset="0"/>
                <a:cs typeface="Arial" panose="020B0604020202020204" pitchFamily="34" charset="0"/>
              </a:rPr>
              <a:t>2021 - ESA </a:t>
            </a:r>
          </a:p>
          <a:p>
            <a:pPr algn="ctr"/>
            <a:r>
              <a:rPr lang="en-US" sz="1867" dirty="0">
                <a:solidFill>
                  <a:schemeClr val="accent2"/>
                </a:solidFill>
                <a:latin typeface="Abel" panose="02000506030000020004" pitchFamily="2" charset="0"/>
                <a:cs typeface="Arial" panose="020B0604020202020204" pitchFamily="34" charset="0"/>
              </a:rPr>
              <a:t>Partnership</a:t>
            </a:r>
          </a:p>
        </p:txBody>
      </p:sp>
      <p:sp>
        <p:nvSpPr>
          <p:cNvPr id="15" name="TextBox 14"/>
          <p:cNvSpPr txBox="1"/>
          <p:nvPr/>
        </p:nvSpPr>
        <p:spPr>
          <a:xfrm>
            <a:off x="269451" y="5862889"/>
            <a:ext cx="1423151" cy="749660"/>
          </a:xfrm>
          <a:prstGeom prst="rect">
            <a:avLst/>
          </a:prstGeom>
          <a:ln w="38100">
            <a:solidFill>
              <a:srgbClr val="C00000"/>
            </a:solidFill>
          </a:ln>
        </p:spPr>
        <p:txBody>
          <a:bodyPr vert="horz" wrap="none" lIns="121920" tIns="60960" rIns="121920" bIns="60960" rtlCol="0" anchor="t">
            <a:noAutofit/>
          </a:bodyPr>
          <a:lstStyle/>
          <a:p>
            <a:pPr algn="ctr"/>
            <a:r>
              <a:rPr lang="en-US" sz="1867" i="1" dirty="0">
                <a:solidFill>
                  <a:srgbClr val="C00000"/>
                </a:solidFill>
                <a:latin typeface="Abel" panose="02000506030000020004" pitchFamily="2" charset="0"/>
                <a:cs typeface="Arial" panose="020B0604020202020204" pitchFamily="34" charset="0"/>
              </a:rPr>
              <a:t>In</a:t>
            </a:r>
          </a:p>
          <a:p>
            <a:pPr algn="ctr"/>
            <a:r>
              <a:rPr lang="en-US" sz="1867" i="1" dirty="0">
                <a:solidFill>
                  <a:srgbClr val="C00000"/>
                </a:solidFill>
                <a:latin typeface="Abel" panose="02000506030000020004" pitchFamily="2" charset="0"/>
                <a:cs typeface="Arial" panose="020B0604020202020204" pitchFamily="34" charset="0"/>
              </a:rPr>
              <a:t>construction</a:t>
            </a:r>
          </a:p>
        </p:txBody>
      </p:sp>
      <p:sp>
        <p:nvSpPr>
          <p:cNvPr id="18" name="TextBox 17">
            <a:extLst>
              <a:ext uri="{FF2B5EF4-FFF2-40B4-BE49-F238E27FC236}">
                <a16:creationId xmlns:a16="http://schemas.microsoft.com/office/drawing/2014/main" id="{D09C3D8C-8CF9-45A9-9AE9-41E5A9E54190}"/>
              </a:ext>
            </a:extLst>
          </p:cNvPr>
          <p:cNvSpPr txBox="1"/>
          <p:nvPr/>
        </p:nvSpPr>
        <p:spPr>
          <a:xfrm>
            <a:off x="10430922" y="1051763"/>
            <a:ext cx="1292349" cy="395221"/>
          </a:xfrm>
          <a:prstGeom prst="rect">
            <a:avLst/>
          </a:prstGeom>
          <a:solidFill>
            <a:srgbClr val="FFFFFF">
              <a:alpha val="63922"/>
            </a:srgbClr>
          </a:solidFill>
          <a:ln w="38100">
            <a:solidFill>
              <a:srgbClr val="88A0B8">
                <a:alpha val="69020"/>
              </a:srgbClr>
            </a:solidFill>
          </a:ln>
        </p:spPr>
        <p:txBody>
          <a:bodyPr vert="horz" wrap="none" lIns="121920" tIns="60960" rIns="121920" bIns="60960" rtlCol="0" anchor="t">
            <a:noAutofit/>
          </a:bodyPr>
          <a:lstStyle/>
          <a:p>
            <a:pPr algn="ctr"/>
            <a:r>
              <a:rPr lang="en-US" sz="2000" i="1" dirty="0">
                <a:solidFill>
                  <a:schemeClr val="accent1">
                    <a:lumMod val="50000"/>
                  </a:schemeClr>
                </a:solidFill>
                <a:latin typeface="Abel" panose="02000506030000020004" pitchFamily="2" charset="0"/>
                <a:cs typeface="Arial" panose="020B0604020202020204" pitchFamily="34" charset="0"/>
              </a:rPr>
              <a:t>TEM</a:t>
            </a:r>
          </a:p>
        </p:txBody>
      </p:sp>
      <p:cxnSp>
        <p:nvCxnSpPr>
          <p:cNvPr id="24" name="Straight Arrow Connector 23">
            <a:extLst>
              <a:ext uri="{FF2B5EF4-FFF2-40B4-BE49-F238E27FC236}">
                <a16:creationId xmlns:a16="http://schemas.microsoft.com/office/drawing/2014/main" id="{0C69CEB5-BFAB-436D-A5EB-DF8DA8D2D33F}"/>
              </a:ext>
            </a:extLst>
          </p:cNvPr>
          <p:cNvCxnSpPr>
            <a:cxnSpLocks/>
          </p:cNvCxnSpPr>
          <p:nvPr/>
        </p:nvCxnSpPr>
        <p:spPr>
          <a:xfrm>
            <a:off x="2201850" y="3667674"/>
            <a:ext cx="757658" cy="577748"/>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37324C93-6888-4E16-8B3A-6B64905CF3BD}"/>
              </a:ext>
            </a:extLst>
          </p:cNvPr>
          <p:cNvSpPr txBox="1"/>
          <p:nvPr/>
        </p:nvSpPr>
        <p:spPr>
          <a:xfrm>
            <a:off x="2193813" y="573292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CIRCE</a:t>
            </a:r>
          </a:p>
        </p:txBody>
      </p:sp>
      <p:sp>
        <p:nvSpPr>
          <p:cNvPr id="23" name="TextBox 22">
            <a:extLst>
              <a:ext uri="{FF2B5EF4-FFF2-40B4-BE49-F238E27FC236}">
                <a16:creationId xmlns:a16="http://schemas.microsoft.com/office/drawing/2014/main" id="{1018A6E8-C54F-4025-85DF-4A911D6E6611}"/>
              </a:ext>
            </a:extLst>
          </p:cNvPr>
          <p:cNvSpPr txBox="1"/>
          <p:nvPr/>
        </p:nvSpPr>
        <p:spPr>
          <a:xfrm>
            <a:off x="6778738" y="6214115"/>
            <a:ext cx="1362365" cy="395223"/>
          </a:xfrm>
          <a:prstGeom prst="rect">
            <a:avLst/>
          </a:prstGeom>
          <a:solidFill>
            <a:srgbClr val="FFFFFF">
              <a:alpha val="63922"/>
            </a:srgbClr>
          </a:solidFill>
          <a:ln w="38100">
            <a:solidFill>
              <a:schemeClr val="accent6">
                <a:lumMod val="75000"/>
              </a:schemeClr>
            </a:solidFill>
          </a:ln>
        </p:spPr>
        <p:txBody>
          <a:bodyPr vert="horz" wrap="none" lIns="121920" tIns="60960" rIns="121920" bIns="60960" rtlCol="0" anchor="t">
            <a:noAutofit/>
          </a:bodyPr>
          <a:lstStyle/>
          <a:p>
            <a:pPr algn="ctr"/>
            <a:r>
              <a:rPr lang="en-US" sz="2000" b="1" dirty="0">
                <a:solidFill>
                  <a:schemeClr val="accent6">
                    <a:lumMod val="50000"/>
                  </a:schemeClr>
                </a:solidFill>
                <a:latin typeface="Abel" panose="02000506030000020004" pitchFamily="2" charset="0"/>
                <a:cs typeface="Arial" panose="020B0604020202020204" pitchFamily="34" charset="0"/>
              </a:rPr>
              <a:t>LOREA</a:t>
            </a:r>
          </a:p>
        </p:txBody>
      </p:sp>
      <p:sp>
        <p:nvSpPr>
          <p:cNvPr id="25" name="TextBox 24">
            <a:extLst>
              <a:ext uri="{FF2B5EF4-FFF2-40B4-BE49-F238E27FC236}">
                <a16:creationId xmlns:a16="http://schemas.microsoft.com/office/drawing/2014/main" id="{BDD8AA24-6ED2-4982-8D2B-6F72A6AF8806}"/>
              </a:ext>
            </a:extLst>
          </p:cNvPr>
          <p:cNvSpPr txBox="1"/>
          <p:nvPr/>
        </p:nvSpPr>
        <p:spPr>
          <a:xfrm>
            <a:off x="10210560" y="1484196"/>
            <a:ext cx="1733074" cy="395221"/>
          </a:xfrm>
          <a:prstGeom prst="rect">
            <a:avLst/>
          </a:prstGeom>
          <a:solidFill>
            <a:srgbClr val="FFFFFF">
              <a:alpha val="63922"/>
            </a:srgbClr>
          </a:solidFill>
          <a:ln w="38100">
            <a:solidFill>
              <a:srgbClr val="88A0B8">
                <a:alpha val="69020"/>
              </a:srgbClr>
            </a:solidFill>
          </a:ln>
        </p:spPr>
        <p:txBody>
          <a:bodyPr vert="horz" wrap="none" lIns="121920" tIns="60960" rIns="121920" bIns="60960" rtlCol="0" anchor="t">
            <a:noAutofit/>
          </a:bodyPr>
          <a:lstStyle/>
          <a:p>
            <a:pPr algn="ctr"/>
            <a:r>
              <a:rPr lang="en-US" sz="2000" i="1" dirty="0" err="1">
                <a:solidFill>
                  <a:schemeClr val="accent1">
                    <a:lumMod val="50000"/>
                  </a:schemeClr>
                </a:solidFill>
                <a:latin typeface="Abel" panose="02000506030000020004" pitchFamily="2" charset="0"/>
                <a:cs typeface="Arial" panose="020B0604020202020204" pitchFamily="34" charset="0"/>
              </a:rPr>
              <a:t>CorrelativeTEM</a:t>
            </a:r>
            <a:endParaRPr lang="en-US" sz="2000" i="1" dirty="0">
              <a:solidFill>
                <a:schemeClr val="accent1">
                  <a:lumMod val="50000"/>
                </a:schemeClr>
              </a:solidFill>
              <a:latin typeface="Abel" panose="02000506030000020004" pitchFamily="2" charset="0"/>
              <a:cs typeface="Arial" panose="020B0604020202020204" pitchFamily="34" charset="0"/>
            </a:endParaRPr>
          </a:p>
        </p:txBody>
      </p:sp>
      <p:cxnSp>
        <p:nvCxnSpPr>
          <p:cNvPr id="26" name="Straight Arrow Connector 25">
            <a:extLst>
              <a:ext uri="{FF2B5EF4-FFF2-40B4-BE49-F238E27FC236}">
                <a16:creationId xmlns:a16="http://schemas.microsoft.com/office/drawing/2014/main" id="{97B5EE57-F704-4056-B506-06F24BB91D92}"/>
              </a:ext>
            </a:extLst>
          </p:cNvPr>
          <p:cNvCxnSpPr>
            <a:cxnSpLocks/>
          </p:cNvCxnSpPr>
          <p:nvPr/>
        </p:nvCxnSpPr>
        <p:spPr>
          <a:xfrm flipV="1">
            <a:off x="3556178" y="5631347"/>
            <a:ext cx="1015289" cy="1818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8616AEB3-47BC-4B14-B3FD-5C808ED3ABD3}"/>
              </a:ext>
            </a:extLst>
          </p:cNvPr>
          <p:cNvCxnSpPr>
            <a:cxnSpLocks/>
          </p:cNvCxnSpPr>
          <p:nvPr/>
        </p:nvCxnSpPr>
        <p:spPr>
          <a:xfrm flipV="1">
            <a:off x="7298719" y="5598685"/>
            <a:ext cx="47795" cy="568589"/>
          </a:xfrm>
          <a:prstGeom prst="straightConnector1">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4EC8AEE1-81D5-452B-A593-22511E956F74}"/>
              </a:ext>
            </a:extLst>
          </p:cNvPr>
          <p:cNvSpPr txBox="1"/>
          <p:nvPr/>
        </p:nvSpPr>
        <p:spPr>
          <a:xfrm>
            <a:off x="9029137" y="2043140"/>
            <a:ext cx="1531596" cy="515688"/>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MISTRAL </a:t>
            </a:r>
          </a:p>
        </p:txBody>
      </p:sp>
      <p:cxnSp>
        <p:nvCxnSpPr>
          <p:cNvPr id="30" name="Straight Arrow Connector 29">
            <a:extLst>
              <a:ext uri="{FF2B5EF4-FFF2-40B4-BE49-F238E27FC236}">
                <a16:creationId xmlns:a16="http://schemas.microsoft.com/office/drawing/2014/main" id="{EFB4312F-4ABF-438C-9E77-ECC385D849BB}"/>
              </a:ext>
            </a:extLst>
          </p:cNvPr>
          <p:cNvCxnSpPr>
            <a:cxnSpLocks/>
          </p:cNvCxnSpPr>
          <p:nvPr/>
        </p:nvCxnSpPr>
        <p:spPr>
          <a:xfrm flipH="1">
            <a:off x="8416388" y="2435845"/>
            <a:ext cx="576994" cy="689119"/>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362B28EF-5ED1-4D04-8514-E15A1E374BFF}"/>
              </a:ext>
            </a:extLst>
          </p:cNvPr>
          <p:cNvSpPr txBox="1"/>
          <p:nvPr/>
        </p:nvSpPr>
        <p:spPr>
          <a:xfrm>
            <a:off x="9176779" y="5662008"/>
            <a:ext cx="1362365" cy="395223"/>
          </a:xfrm>
          <a:prstGeom prst="rect">
            <a:avLst/>
          </a:prstGeom>
          <a:solidFill>
            <a:srgbClr val="FFFFFF">
              <a:alpha val="63922"/>
            </a:srgbClr>
          </a:solidFill>
          <a:ln w="38100">
            <a:solidFill>
              <a:schemeClr val="accent2">
                <a:lumMod val="50000"/>
              </a:schemeClr>
            </a:solidFill>
          </a:ln>
        </p:spPr>
        <p:txBody>
          <a:bodyPr vert="horz" wrap="none" lIns="121920" tIns="60960" rIns="121920" bIns="60960" rtlCol="0" anchor="t">
            <a:noAutofit/>
          </a:bodyPr>
          <a:lstStyle/>
          <a:p>
            <a:pPr algn="ctr"/>
            <a:r>
              <a:rPr lang="en-US" sz="2000" b="1" dirty="0">
                <a:solidFill>
                  <a:schemeClr val="accent2">
                    <a:lumMod val="50000"/>
                  </a:schemeClr>
                </a:solidFill>
                <a:latin typeface="Abel" panose="02000506030000020004" pitchFamily="2" charset="0"/>
                <a:cs typeface="Arial" panose="020B0604020202020204" pitchFamily="34" charset="0"/>
              </a:rPr>
              <a:t>NOTOS</a:t>
            </a:r>
          </a:p>
        </p:txBody>
      </p:sp>
      <p:cxnSp>
        <p:nvCxnSpPr>
          <p:cNvPr id="32" name="Straight Arrow Connector 31">
            <a:extLst>
              <a:ext uri="{FF2B5EF4-FFF2-40B4-BE49-F238E27FC236}">
                <a16:creationId xmlns:a16="http://schemas.microsoft.com/office/drawing/2014/main" id="{0EA593B7-DEFD-4151-8B92-4F403BC0BFC5}"/>
              </a:ext>
            </a:extLst>
          </p:cNvPr>
          <p:cNvCxnSpPr>
            <a:cxnSpLocks/>
          </p:cNvCxnSpPr>
          <p:nvPr/>
        </p:nvCxnSpPr>
        <p:spPr>
          <a:xfrm flipH="1" flipV="1">
            <a:off x="8807368" y="4846152"/>
            <a:ext cx="793540" cy="785195"/>
          </a:xfrm>
          <a:prstGeom prst="straightConnector1">
            <a:avLst/>
          </a:prstGeom>
          <a:ln w="38100">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D95E9A9-7D63-44AE-95EC-9B96E73765F3}"/>
              </a:ext>
            </a:extLst>
          </p:cNvPr>
          <p:cNvSpPr txBox="1"/>
          <p:nvPr/>
        </p:nvSpPr>
        <p:spPr>
          <a:xfrm>
            <a:off x="8293011" y="1362472"/>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MSPD</a:t>
            </a:r>
          </a:p>
        </p:txBody>
      </p:sp>
      <p:sp>
        <p:nvSpPr>
          <p:cNvPr id="34" name="TextBox 33">
            <a:extLst>
              <a:ext uri="{FF2B5EF4-FFF2-40B4-BE49-F238E27FC236}">
                <a16:creationId xmlns:a16="http://schemas.microsoft.com/office/drawing/2014/main" id="{982C3893-21E5-4DE9-BAEE-AFE49ED06E58}"/>
              </a:ext>
            </a:extLst>
          </p:cNvPr>
          <p:cNvSpPr txBox="1"/>
          <p:nvPr/>
        </p:nvSpPr>
        <p:spPr>
          <a:xfrm>
            <a:off x="3826282" y="6217326"/>
            <a:ext cx="1362365" cy="395223"/>
          </a:xfrm>
          <a:prstGeom prst="rect">
            <a:avLst/>
          </a:prstGeom>
          <a:solidFill>
            <a:srgbClr val="FFFFFF">
              <a:alpha val="63922"/>
            </a:srgbClr>
          </a:solidFill>
          <a:ln w="38100">
            <a:solidFill>
              <a:schemeClr val="bg2">
                <a:lumMod val="10000"/>
              </a:schemeClr>
            </a:solidFill>
          </a:ln>
        </p:spPr>
        <p:txBody>
          <a:bodyPr vert="horz" wrap="none" lIns="121920" tIns="60960" rIns="121920" bIns="60960" rtlCol="0" anchor="t">
            <a:noAutofit/>
          </a:bodyPr>
          <a:lstStyle/>
          <a:p>
            <a:pPr algn="ctr"/>
            <a:r>
              <a:rPr lang="en-US" sz="2000" b="1" dirty="0">
                <a:solidFill>
                  <a:srgbClr val="122D4F"/>
                </a:solidFill>
                <a:latin typeface="Abel" panose="02000506030000020004" pitchFamily="2" charset="0"/>
                <a:cs typeface="Arial" panose="020B0604020202020204" pitchFamily="34" charset="0"/>
              </a:rPr>
              <a:t>CLAESS</a:t>
            </a:r>
          </a:p>
        </p:txBody>
      </p:sp>
      <p:cxnSp>
        <p:nvCxnSpPr>
          <p:cNvPr id="35" name="Straight Arrow Connector 34">
            <a:extLst>
              <a:ext uri="{FF2B5EF4-FFF2-40B4-BE49-F238E27FC236}">
                <a16:creationId xmlns:a16="http://schemas.microsoft.com/office/drawing/2014/main" id="{CB9B1B2A-B5E0-4F56-96B9-073BEFA939AB}"/>
              </a:ext>
            </a:extLst>
          </p:cNvPr>
          <p:cNvCxnSpPr>
            <a:cxnSpLocks/>
          </p:cNvCxnSpPr>
          <p:nvPr/>
        </p:nvCxnSpPr>
        <p:spPr>
          <a:xfrm flipV="1">
            <a:off x="4761088" y="5822409"/>
            <a:ext cx="976567" cy="391706"/>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2BF9601B-F7C8-4C36-B7BB-52768D12F15A}"/>
              </a:ext>
            </a:extLst>
          </p:cNvPr>
          <p:cNvCxnSpPr>
            <a:cxnSpLocks/>
          </p:cNvCxnSpPr>
          <p:nvPr/>
        </p:nvCxnSpPr>
        <p:spPr>
          <a:xfrm flipH="1">
            <a:off x="7941452" y="1753968"/>
            <a:ext cx="835907" cy="1152763"/>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361C025C-739E-42E2-AB70-80ADE4D6D8A3}"/>
              </a:ext>
            </a:extLst>
          </p:cNvPr>
          <p:cNvSpPr txBox="1"/>
          <p:nvPr/>
        </p:nvSpPr>
        <p:spPr>
          <a:xfrm>
            <a:off x="3409732" y="1235114"/>
            <a:ext cx="1238513" cy="425150"/>
          </a:xfrm>
          <a:prstGeom prst="rect">
            <a:avLst/>
          </a:prstGeom>
          <a:solidFill>
            <a:srgbClr val="FFFFFF">
              <a:alpha val="63922"/>
            </a:srgbClr>
          </a:solidFill>
          <a:ln w="38100">
            <a:solidFill>
              <a:schemeClr val="accent6">
                <a:lumMod val="75000"/>
              </a:schemeClr>
            </a:solidFill>
          </a:ln>
        </p:spPr>
        <p:txBody>
          <a:bodyPr vert="horz" wrap="none" lIns="121920" tIns="60960" rIns="121920" bIns="60960" rtlCol="0" anchor="t">
            <a:noAutofit/>
          </a:bodyPr>
          <a:lstStyle/>
          <a:p>
            <a:pPr algn="ctr"/>
            <a:r>
              <a:rPr lang="en-US" sz="2000" b="1" dirty="0">
                <a:solidFill>
                  <a:schemeClr val="accent6">
                    <a:lumMod val="50000"/>
                  </a:schemeClr>
                </a:solidFill>
                <a:latin typeface="Abel" panose="02000506030000020004" pitchFamily="2" charset="0"/>
                <a:cs typeface="Arial" panose="020B0604020202020204" pitchFamily="34" charset="0"/>
              </a:rPr>
              <a:t>MIRAS</a:t>
            </a:r>
          </a:p>
        </p:txBody>
      </p:sp>
      <p:sp>
        <p:nvSpPr>
          <p:cNvPr id="38" name="TextBox 37">
            <a:extLst>
              <a:ext uri="{FF2B5EF4-FFF2-40B4-BE49-F238E27FC236}">
                <a16:creationId xmlns:a16="http://schemas.microsoft.com/office/drawing/2014/main" id="{77423161-7640-4584-971E-A00BBA21A256}"/>
              </a:ext>
            </a:extLst>
          </p:cNvPr>
          <p:cNvSpPr txBox="1"/>
          <p:nvPr/>
        </p:nvSpPr>
        <p:spPr>
          <a:xfrm>
            <a:off x="5227317" y="1049343"/>
            <a:ext cx="1498601" cy="395221"/>
          </a:xfrm>
          <a:prstGeom prst="rect">
            <a:avLst/>
          </a:prstGeom>
          <a:solidFill>
            <a:srgbClr val="FFFFFF">
              <a:alpha val="63922"/>
            </a:srgbClr>
          </a:solidFill>
          <a:ln w="38100">
            <a:solidFill>
              <a:schemeClr val="accent2">
                <a:lumMod val="50000"/>
              </a:schemeClr>
            </a:solidFill>
          </a:ln>
        </p:spPr>
        <p:txBody>
          <a:bodyPr vert="horz" wrap="none" lIns="121920" tIns="60960" rIns="121920" bIns="60960" rtlCol="0" anchor="t">
            <a:noAutofit/>
          </a:bodyPr>
          <a:lstStyle/>
          <a:p>
            <a:pPr algn="ctr"/>
            <a:r>
              <a:rPr lang="en-US" sz="2000" i="1" dirty="0" err="1">
                <a:solidFill>
                  <a:schemeClr val="accent2">
                    <a:lumMod val="50000"/>
                  </a:schemeClr>
                </a:solidFill>
                <a:latin typeface="Abel" panose="02000506030000020004" pitchFamily="2" charset="0"/>
                <a:cs typeface="Arial" panose="020B0604020202020204" pitchFamily="34" charset="0"/>
              </a:rPr>
              <a:t>Faxtor</a:t>
            </a:r>
            <a:endParaRPr lang="en-US" sz="2000" i="1" dirty="0">
              <a:solidFill>
                <a:schemeClr val="accent2">
                  <a:lumMod val="50000"/>
                </a:schemeClr>
              </a:solidFill>
              <a:latin typeface="Abel" panose="02000506030000020004" pitchFamily="2" charset="0"/>
              <a:cs typeface="Arial" panose="020B0604020202020204" pitchFamily="34" charset="0"/>
            </a:endParaRPr>
          </a:p>
        </p:txBody>
      </p:sp>
      <p:cxnSp>
        <p:nvCxnSpPr>
          <p:cNvPr id="39" name="Straight Arrow Connector 38">
            <a:extLst>
              <a:ext uri="{FF2B5EF4-FFF2-40B4-BE49-F238E27FC236}">
                <a16:creationId xmlns:a16="http://schemas.microsoft.com/office/drawing/2014/main" id="{A89E50D4-E659-4F16-AE61-52584E841C55}"/>
              </a:ext>
            </a:extLst>
          </p:cNvPr>
          <p:cNvCxnSpPr>
            <a:cxnSpLocks/>
          </p:cNvCxnSpPr>
          <p:nvPr/>
        </p:nvCxnSpPr>
        <p:spPr>
          <a:xfrm flipH="1">
            <a:off x="5763557" y="1502912"/>
            <a:ext cx="45453" cy="893720"/>
          </a:xfrm>
          <a:prstGeom prst="straightConnector1">
            <a:avLst/>
          </a:prstGeom>
          <a:ln w="38100">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43B12DDE-E37D-4DC8-80A3-67B8602F0A31}"/>
              </a:ext>
            </a:extLst>
          </p:cNvPr>
          <p:cNvCxnSpPr>
            <a:cxnSpLocks/>
          </p:cNvCxnSpPr>
          <p:nvPr/>
        </p:nvCxnSpPr>
        <p:spPr>
          <a:xfrm>
            <a:off x="4368798" y="1672896"/>
            <a:ext cx="434546" cy="784326"/>
          </a:xfrm>
          <a:prstGeom prst="straightConnector1">
            <a:avLst/>
          </a:prstGeom>
          <a:ln w="38100">
            <a:solidFill>
              <a:schemeClr val="accent6">
                <a:lumMod val="75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E683C21D-FABA-4480-97E4-810E56F95825}"/>
              </a:ext>
            </a:extLst>
          </p:cNvPr>
          <p:cNvSpPr txBox="1"/>
          <p:nvPr/>
        </p:nvSpPr>
        <p:spPr>
          <a:xfrm>
            <a:off x="10042783" y="4365205"/>
            <a:ext cx="2020835" cy="395223"/>
          </a:xfrm>
          <a:prstGeom prst="rect">
            <a:avLst/>
          </a:prstGeom>
          <a:solidFill>
            <a:srgbClr val="FFFFFF">
              <a:alpha val="63922"/>
            </a:srgbClr>
          </a:solidFill>
          <a:ln w="38100">
            <a:solidFill>
              <a:schemeClr val="bg2">
                <a:lumMod val="10000"/>
              </a:schemeClr>
            </a:solidFill>
            <a:prstDash val="solid"/>
          </a:ln>
        </p:spPr>
        <p:txBody>
          <a:bodyPr vert="horz" wrap="none" lIns="121920" tIns="60960" rIns="121920" bIns="60960" rtlCol="0" anchor="t">
            <a:noAutofit/>
          </a:bodyPr>
          <a:lstStyle/>
          <a:p>
            <a:pPr algn="ctr"/>
            <a:r>
              <a:rPr lang="en-US" sz="2000" b="1" dirty="0">
                <a:solidFill>
                  <a:schemeClr val="tx1">
                    <a:lumMod val="85000"/>
                    <a:lumOff val="15000"/>
                  </a:schemeClr>
                </a:solidFill>
                <a:latin typeface="Abel" panose="02000506030000020004" pitchFamily="2" charset="0"/>
                <a:cs typeface="Arial" panose="020B0604020202020204" pitchFamily="34" charset="0"/>
              </a:rPr>
              <a:t>NCD-</a:t>
            </a:r>
            <a:r>
              <a:rPr lang="en-US" sz="2000" b="1" dirty="0">
                <a:solidFill>
                  <a:schemeClr val="accent2">
                    <a:lumMod val="50000"/>
                  </a:schemeClr>
                </a:solidFill>
                <a:latin typeface="Abel" panose="02000506030000020004" pitchFamily="2" charset="0"/>
                <a:cs typeface="Arial" panose="020B0604020202020204" pitchFamily="34" charset="0"/>
              </a:rPr>
              <a:t>SWEET</a:t>
            </a:r>
          </a:p>
        </p:txBody>
      </p:sp>
      <p:cxnSp>
        <p:nvCxnSpPr>
          <p:cNvPr id="42" name="Straight Arrow Connector 41">
            <a:extLst>
              <a:ext uri="{FF2B5EF4-FFF2-40B4-BE49-F238E27FC236}">
                <a16:creationId xmlns:a16="http://schemas.microsoft.com/office/drawing/2014/main" id="{93DEBFEF-1174-43F3-A74F-0D013BEF3347}"/>
              </a:ext>
            </a:extLst>
          </p:cNvPr>
          <p:cNvCxnSpPr>
            <a:cxnSpLocks/>
          </p:cNvCxnSpPr>
          <p:nvPr/>
        </p:nvCxnSpPr>
        <p:spPr>
          <a:xfrm flipH="1" flipV="1">
            <a:off x="9326257" y="3847846"/>
            <a:ext cx="774813" cy="547651"/>
          </a:xfrm>
          <a:prstGeom prst="straightConnector1">
            <a:avLst/>
          </a:prstGeom>
          <a:ln w="38100">
            <a:solidFill>
              <a:schemeClr val="bg2">
                <a:lumMod val="1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E8A348B4-FE4D-452E-B176-F06D430EC9F8}"/>
              </a:ext>
            </a:extLst>
          </p:cNvPr>
          <p:cNvSpPr txBox="1"/>
          <p:nvPr/>
        </p:nvSpPr>
        <p:spPr>
          <a:xfrm>
            <a:off x="6464009" y="1521590"/>
            <a:ext cx="1584620" cy="395223"/>
          </a:xfrm>
          <a:prstGeom prst="rect">
            <a:avLst/>
          </a:prstGeom>
          <a:solidFill>
            <a:srgbClr val="FFFFFF">
              <a:alpha val="65882"/>
            </a:srgbClr>
          </a:solidFill>
          <a:ln w="38100">
            <a:solidFill>
              <a:schemeClr val="accent2">
                <a:lumMod val="50000"/>
              </a:schemeClr>
            </a:solidFill>
          </a:ln>
        </p:spPr>
        <p:txBody>
          <a:bodyPr vert="horz" wrap="none" lIns="121920" tIns="60960" rIns="121920" bIns="60960" rtlCol="0" anchor="t">
            <a:noAutofit/>
          </a:bodyPr>
          <a:lstStyle/>
          <a:p>
            <a:pPr algn="ctr"/>
            <a:r>
              <a:rPr lang="en-US" sz="2000" i="1" dirty="0" err="1">
                <a:solidFill>
                  <a:schemeClr val="accent2">
                    <a:lumMod val="50000"/>
                  </a:schemeClr>
                </a:solidFill>
                <a:latin typeface="Abel" panose="02000506030000020004" pitchFamily="2" charset="0"/>
                <a:cs typeface="Arial" panose="020B0604020202020204" pitchFamily="34" charset="0"/>
              </a:rPr>
              <a:t>Xaira</a:t>
            </a:r>
            <a:endParaRPr lang="en-US" sz="2000" i="1" dirty="0">
              <a:solidFill>
                <a:schemeClr val="accent2">
                  <a:lumMod val="50000"/>
                </a:schemeClr>
              </a:solidFill>
              <a:latin typeface="Abel" panose="02000506030000020004" pitchFamily="2" charset="0"/>
              <a:cs typeface="Arial" panose="020B0604020202020204" pitchFamily="34" charset="0"/>
            </a:endParaRPr>
          </a:p>
        </p:txBody>
      </p:sp>
      <p:cxnSp>
        <p:nvCxnSpPr>
          <p:cNvPr id="46" name="Straight Arrow Connector 45">
            <a:extLst>
              <a:ext uri="{FF2B5EF4-FFF2-40B4-BE49-F238E27FC236}">
                <a16:creationId xmlns:a16="http://schemas.microsoft.com/office/drawing/2014/main" id="{DC5698B6-921A-4E66-8876-B5A61319EAED}"/>
              </a:ext>
            </a:extLst>
          </p:cNvPr>
          <p:cNvCxnSpPr>
            <a:cxnSpLocks/>
            <a:stCxn id="45" idx="2"/>
          </p:cNvCxnSpPr>
          <p:nvPr/>
        </p:nvCxnSpPr>
        <p:spPr>
          <a:xfrm flipH="1">
            <a:off x="6940228" y="1916812"/>
            <a:ext cx="316092" cy="666463"/>
          </a:xfrm>
          <a:prstGeom prst="straightConnector1">
            <a:avLst/>
          </a:prstGeom>
          <a:ln w="38100">
            <a:solidFill>
              <a:schemeClr val="accent2">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42724E4C-DD3D-4A4F-8885-CE8358A12971}"/>
              </a:ext>
            </a:extLst>
          </p:cNvPr>
          <p:cNvSpPr txBox="1"/>
          <p:nvPr/>
        </p:nvSpPr>
        <p:spPr>
          <a:xfrm>
            <a:off x="1877411" y="4876135"/>
            <a:ext cx="1238513" cy="395223"/>
          </a:xfrm>
          <a:prstGeom prst="rect">
            <a:avLst/>
          </a:prstGeom>
          <a:solidFill>
            <a:srgbClr val="FFFFFF">
              <a:alpha val="63922"/>
            </a:srgbClr>
          </a:solidFill>
          <a:ln w="38100">
            <a:solidFill>
              <a:schemeClr val="accent2">
                <a:alpha val="69020"/>
              </a:schemeClr>
            </a:solidFill>
          </a:ln>
        </p:spPr>
        <p:txBody>
          <a:bodyPr vert="horz" wrap="none" lIns="121920" tIns="60960" rIns="121920" bIns="60960" rtlCol="0" anchor="t">
            <a:noAutofit/>
          </a:bodyPr>
          <a:lstStyle/>
          <a:p>
            <a:pPr algn="ctr"/>
            <a:r>
              <a:rPr lang="en-US" sz="2000" i="1" dirty="0">
                <a:solidFill>
                  <a:schemeClr val="accent2"/>
                </a:solidFill>
                <a:latin typeface="Abel" panose="02000506030000020004" pitchFamily="2" charset="0"/>
                <a:cs typeface="Arial" panose="020B0604020202020204" pitchFamily="34" charset="0"/>
              </a:rPr>
              <a:t>Minerva</a:t>
            </a:r>
          </a:p>
        </p:txBody>
      </p:sp>
      <p:cxnSp>
        <p:nvCxnSpPr>
          <p:cNvPr id="48" name="Straight Arrow Connector 47">
            <a:extLst>
              <a:ext uri="{FF2B5EF4-FFF2-40B4-BE49-F238E27FC236}">
                <a16:creationId xmlns:a16="http://schemas.microsoft.com/office/drawing/2014/main" id="{C77F30F1-013E-41BA-BD25-1CFEAB6C04B8}"/>
              </a:ext>
            </a:extLst>
          </p:cNvPr>
          <p:cNvCxnSpPr>
            <a:cxnSpLocks/>
          </p:cNvCxnSpPr>
          <p:nvPr/>
        </p:nvCxnSpPr>
        <p:spPr>
          <a:xfrm>
            <a:off x="3115924" y="5073746"/>
            <a:ext cx="1175168" cy="181819"/>
          </a:xfrm>
          <a:prstGeom prst="straightConnector1">
            <a:avLst/>
          </a:prstGeom>
          <a:ln w="38100">
            <a:solidFill>
              <a:schemeClr val="accent2"/>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7E83C4B5-1E37-49F2-ACE4-205D5EF0F789}"/>
              </a:ext>
            </a:extLst>
          </p:cNvPr>
          <p:cNvSpPr txBox="1"/>
          <p:nvPr/>
        </p:nvSpPr>
        <p:spPr>
          <a:xfrm>
            <a:off x="609696" y="1228928"/>
            <a:ext cx="1271947" cy="749660"/>
          </a:xfrm>
          <a:prstGeom prst="rect">
            <a:avLst/>
          </a:prstGeom>
          <a:ln w="38100">
            <a:solidFill>
              <a:schemeClr val="accent6">
                <a:lumMod val="75000"/>
              </a:schemeClr>
            </a:solidFill>
          </a:ln>
        </p:spPr>
        <p:txBody>
          <a:bodyPr vert="horz" wrap="none" lIns="121920" tIns="60960" rIns="121920" bIns="60960" rtlCol="0" anchor="t">
            <a:noAutofit/>
          </a:bodyPr>
          <a:lstStyle/>
          <a:p>
            <a:pPr algn="ctr"/>
            <a:r>
              <a:rPr lang="en-US" sz="1867" b="1" dirty="0">
                <a:solidFill>
                  <a:schemeClr val="accent6">
                    <a:lumMod val="50000"/>
                  </a:schemeClr>
                </a:solidFill>
                <a:latin typeface="Abel" panose="02000506030000020004" pitchFamily="2" charset="0"/>
                <a:cs typeface="Arial" panose="020B0604020202020204" pitchFamily="34" charset="0"/>
              </a:rPr>
              <a:t>2014-16:</a:t>
            </a:r>
          </a:p>
          <a:p>
            <a:pPr algn="ctr"/>
            <a:r>
              <a:rPr lang="en-US" sz="1867" b="1" dirty="0">
                <a:solidFill>
                  <a:schemeClr val="accent6">
                    <a:lumMod val="50000"/>
                  </a:schemeClr>
                </a:solidFill>
                <a:latin typeface="Abel" panose="02000506030000020004" pitchFamily="2" charset="0"/>
                <a:cs typeface="Arial" panose="020B0604020202020204" pitchFamily="34" charset="0"/>
              </a:rPr>
              <a:t>Phase II</a:t>
            </a:r>
          </a:p>
          <a:p>
            <a:pPr algn="ctr"/>
            <a:endParaRPr lang="en-US" sz="1867" dirty="0">
              <a:solidFill>
                <a:srgbClr val="122D4F"/>
              </a:solidFill>
              <a:latin typeface="Abel" panose="02000506030000020004" pitchFamily="2" charset="0"/>
              <a:cs typeface="Arial" panose="020B0604020202020204" pitchFamily="34" charset="0"/>
            </a:endParaRPr>
          </a:p>
        </p:txBody>
      </p:sp>
      <p:sp>
        <p:nvSpPr>
          <p:cNvPr id="52" name="TextBox 51">
            <a:extLst>
              <a:ext uri="{FF2B5EF4-FFF2-40B4-BE49-F238E27FC236}">
                <a16:creationId xmlns:a16="http://schemas.microsoft.com/office/drawing/2014/main" id="{9985BAF6-2A58-4179-AEE4-51EBC5CC152A}"/>
              </a:ext>
            </a:extLst>
          </p:cNvPr>
          <p:cNvSpPr txBox="1"/>
          <p:nvPr/>
        </p:nvSpPr>
        <p:spPr>
          <a:xfrm>
            <a:off x="188125" y="2194801"/>
            <a:ext cx="1271947" cy="749660"/>
          </a:xfrm>
          <a:prstGeom prst="rect">
            <a:avLst/>
          </a:prstGeom>
          <a:ln w="38100">
            <a:solidFill>
              <a:schemeClr val="accent2">
                <a:lumMod val="50000"/>
              </a:schemeClr>
            </a:solidFill>
          </a:ln>
        </p:spPr>
        <p:txBody>
          <a:bodyPr vert="horz" wrap="none" lIns="121920" tIns="60960" rIns="121920" bIns="60960" rtlCol="0" anchor="t">
            <a:noAutofit/>
          </a:bodyPr>
          <a:lstStyle/>
          <a:p>
            <a:pPr algn="ctr"/>
            <a:r>
              <a:rPr lang="en-US" sz="1867" b="1" dirty="0">
                <a:solidFill>
                  <a:schemeClr val="accent2">
                    <a:lumMod val="50000"/>
                  </a:schemeClr>
                </a:solidFill>
                <a:latin typeface="Abel" panose="02000506030000020004" pitchFamily="2" charset="0"/>
                <a:cs typeface="Arial" panose="020B0604020202020204" pitchFamily="34" charset="0"/>
              </a:rPr>
              <a:t>2017 - 20:</a:t>
            </a:r>
          </a:p>
          <a:p>
            <a:pPr algn="ctr"/>
            <a:r>
              <a:rPr lang="en-US" sz="1867" b="1" dirty="0">
                <a:solidFill>
                  <a:schemeClr val="accent2">
                    <a:lumMod val="50000"/>
                  </a:schemeClr>
                </a:solidFill>
                <a:latin typeface="Abel" panose="02000506030000020004" pitchFamily="2" charset="0"/>
                <a:cs typeface="Arial" panose="020B0604020202020204" pitchFamily="34" charset="0"/>
              </a:rPr>
              <a:t>Phase III</a:t>
            </a:r>
          </a:p>
          <a:p>
            <a:pPr algn="ctr"/>
            <a:endParaRPr lang="en-US" sz="1867" dirty="0">
              <a:solidFill>
                <a:srgbClr val="122D4F"/>
              </a:solidFill>
              <a:latin typeface="Abel" panose="02000506030000020004" pitchFamily="2" charset="0"/>
              <a:cs typeface="Arial" panose="020B0604020202020204" pitchFamily="34" charset="0"/>
            </a:endParaRPr>
          </a:p>
        </p:txBody>
      </p:sp>
      <p:sp>
        <p:nvSpPr>
          <p:cNvPr id="56" name="TextBox 55">
            <a:extLst>
              <a:ext uri="{FF2B5EF4-FFF2-40B4-BE49-F238E27FC236}">
                <a16:creationId xmlns:a16="http://schemas.microsoft.com/office/drawing/2014/main" id="{B8D6C352-398C-4F37-BA1F-81090BA5B2ED}"/>
              </a:ext>
            </a:extLst>
          </p:cNvPr>
          <p:cNvSpPr txBox="1"/>
          <p:nvPr/>
        </p:nvSpPr>
        <p:spPr>
          <a:xfrm>
            <a:off x="9884145" y="4991732"/>
            <a:ext cx="1362365" cy="395223"/>
          </a:xfrm>
          <a:prstGeom prst="rect">
            <a:avLst/>
          </a:prstGeom>
          <a:solidFill>
            <a:srgbClr val="FFFFFF">
              <a:alpha val="63922"/>
            </a:srgbClr>
          </a:solidFill>
          <a:ln w="38100">
            <a:solidFill>
              <a:srgbClr val="000000">
                <a:alpha val="69020"/>
              </a:srgbClr>
            </a:solidFill>
          </a:ln>
        </p:spPr>
        <p:txBody>
          <a:bodyPr vert="horz" wrap="none" lIns="121920" tIns="60960" rIns="121920" bIns="60960" rtlCol="0" anchor="t">
            <a:noAutofit/>
          </a:bodyPr>
          <a:lstStyle/>
          <a:p>
            <a:pPr algn="ctr"/>
            <a:r>
              <a:rPr lang="en-US" sz="2000" b="1" dirty="0">
                <a:solidFill>
                  <a:schemeClr val="bg2">
                    <a:lumMod val="10000"/>
                  </a:schemeClr>
                </a:solidFill>
                <a:latin typeface="Abel" panose="02000506030000020004" pitchFamily="2" charset="0"/>
                <a:cs typeface="Arial" panose="020B0604020202020204" pitchFamily="34" charset="0"/>
              </a:rPr>
              <a:t>XALOC</a:t>
            </a:r>
          </a:p>
        </p:txBody>
      </p:sp>
      <p:cxnSp>
        <p:nvCxnSpPr>
          <p:cNvPr id="57" name="Straight Arrow Connector 56">
            <a:extLst>
              <a:ext uri="{FF2B5EF4-FFF2-40B4-BE49-F238E27FC236}">
                <a16:creationId xmlns:a16="http://schemas.microsoft.com/office/drawing/2014/main" id="{CB029ABE-151C-402C-8276-D21E2AAA1985}"/>
              </a:ext>
            </a:extLst>
          </p:cNvPr>
          <p:cNvCxnSpPr>
            <a:cxnSpLocks/>
            <a:stCxn id="56" idx="1"/>
          </p:cNvCxnSpPr>
          <p:nvPr/>
        </p:nvCxnSpPr>
        <p:spPr>
          <a:xfrm flipH="1" flipV="1">
            <a:off x="9166350" y="4279565"/>
            <a:ext cx="717795" cy="909779"/>
          </a:xfrm>
          <a:prstGeom prst="straightConnector1">
            <a:avLst/>
          </a:prstGeom>
          <a:ln w="38100">
            <a:solidFill>
              <a:srgbClr val="00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30CFB1B7-7327-4C35-8B7B-C8BBE7A30A29}"/>
              </a:ext>
            </a:extLst>
          </p:cNvPr>
          <p:cNvSpPr txBox="1"/>
          <p:nvPr/>
        </p:nvSpPr>
        <p:spPr>
          <a:xfrm>
            <a:off x="10163921" y="617821"/>
            <a:ext cx="1867019" cy="395221"/>
          </a:xfrm>
          <a:prstGeom prst="rect">
            <a:avLst/>
          </a:prstGeom>
          <a:solidFill>
            <a:srgbClr val="FFFFFF">
              <a:alpha val="63922"/>
            </a:srgbClr>
          </a:solidFill>
          <a:ln w="38100">
            <a:solidFill>
              <a:schemeClr val="bg1">
                <a:lumMod val="85000"/>
              </a:schemeClr>
            </a:solidFill>
          </a:ln>
        </p:spPr>
        <p:txBody>
          <a:bodyPr vert="horz" wrap="none" lIns="121920" tIns="60960" rIns="121920" bIns="60960" rtlCol="0" anchor="t">
            <a:noAutofit/>
          </a:bodyPr>
          <a:lstStyle/>
          <a:p>
            <a:pPr algn="ctr"/>
            <a:r>
              <a:rPr lang="en-US" sz="2000" i="1" dirty="0" err="1">
                <a:solidFill>
                  <a:schemeClr val="accent1">
                    <a:lumMod val="50000"/>
                  </a:schemeClr>
                </a:solidFill>
                <a:latin typeface="Abel" panose="02000506030000020004" pitchFamily="2" charset="0"/>
                <a:cs typeface="Arial" panose="020B0604020202020204" pitchFamily="34" charset="0"/>
              </a:rPr>
              <a:t>CryoEM</a:t>
            </a:r>
            <a:r>
              <a:rPr lang="en-US" sz="2000" i="1" dirty="0">
                <a:solidFill>
                  <a:schemeClr val="accent1">
                    <a:lumMod val="50000"/>
                  </a:schemeClr>
                </a:solidFill>
                <a:latin typeface="Abel" panose="02000506030000020004" pitchFamily="2" charset="0"/>
                <a:cs typeface="Arial" panose="020B0604020202020204" pitchFamily="34" charset="0"/>
              </a:rPr>
              <a:t> (</a:t>
            </a:r>
            <a:r>
              <a:rPr lang="en-US" sz="2000" i="1" dirty="0" err="1">
                <a:solidFill>
                  <a:schemeClr val="accent1">
                    <a:lumMod val="50000"/>
                  </a:schemeClr>
                </a:solidFill>
                <a:latin typeface="Abel" panose="02000506030000020004" pitchFamily="2" charset="0"/>
                <a:cs typeface="Arial" panose="020B0604020202020204" pitchFamily="34" charset="0"/>
              </a:rPr>
              <a:t>Glacios</a:t>
            </a:r>
            <a:r>
              <a:rPr lang="en-US" sz="2000" i="1" dirty="0">
                <a:solidFill>
                  <a:schemeClr val="accent1">
                    <a:lumMod val="50000"/>
                  </a:schemeClr>
                </a:solidFill>
                <a:latin typeface="Abel" panose="02000506030000020004" pitchFamily="2" charset="0"/>
                <a:cs typeface="Arial" panose="020B0604020202020204" pitchFamily="34" charset="0"/>
              </a:rPr>
              <a:t>)</a:t>
            </a:r>
          </a:p>
        </p:txBody>
      </p:sp>
      <p:sp>
        <p:nvSpPr>
          <p:cNvPr id="4" name="Rectangle: Rounded Corners 3">
            <a:extLst>
              <a:ext uri="{FF2B5EF4-FFF2-40B4-BE49-F238E27FC236}">
                <a16:creationId xmlns:a16="http://schemas.microsoft.com/office/drawing/2014/main" id="{3A3494C4-0587-4484-B382-DCD19FC3A9E6}"/>
              </a:ext>
            </a:extLst>
          </p:cNvPr>
          <p:cNvSpPr/>
          <p:nvPr/>
        </p:nvSpPr>
        <p:spPr>
          <a:xfrm>
            <a:off x="10055485" y="515815"/>
            <a:ext cx="2083892" cy="1474687"/>
          </a:xfrm>
          <a:prstGeom prst="roundRect">
            <a:avLst/>
          </a:prstGeom>
          <a:noFill/>
          <a:ln w="28575">
            <a:solidFill>
              <a:srgbClr val="DD2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4780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819400" y="1564"/>
            <a:ext cx="6553200" cy="954107"/>
          </a:xfrm>
        </p:spPr>
        <p:txBody>
          <a:bodyPr/>
          <a:lstStyle/>
          <a:p>
            <a:pPr algn="ctr"/>
            <a:r>
              <a:rPr lang="en-US" sz="2800" dirty="0">
                <a:solidFill>
                  <a:schemeClr val="accent1">
                    <a:lumMod val="75000"/>
                  </a:schemeClr>
                </a:solidFill>
              </a:rPr>
              <a:t>ALBA is the Spanish Synchrotron Radiation Facility</a:t>
            </a:r>
          </a:p>
        </p:txBody>
      </p:sp>
      <p:sp>
        <p:nvSpPr>
          <p:cNvPr id="5" name="Slide Number Placeholder 4">
            <a:extLst>
              <a:ext uri="{FF2B5EF4-FFF2-40B4-BE49-F238E27FC236}">
                <a16:creationId xmlns:a16="http://schemas.microsoft.com/office/drawing/2014/main" id="{EE65E8BB-413E-BB49-A060-5055469553B1}"/>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2</a:t>
            </a:fld>
            <a:endParaRPr lang="es-ES" dirty="0">
              <a:solidFill>
                <a:prstClr val="white"/>
              </a:solidFill>
            </a:endParaRPr>
          </a:p>
        </p:txBody>
      </p:sp>
      <p:sp>
        <p:nvSpPr>
          <p:cNvPr id="2" name="Subtitle 1"/>
          <p:cNvSpPr>
            <a:spLocks noGrp="1"/>
          </p:cNvSpPr>
          <p:nvPr>
            <p:ph type="subTitle" idx="4294967295"/>
          </p:nvPr>
        </p:nvSpPr>
        <p:spPr>
          <a:xfrm>
            <a:off x="2019300" y="1248530"/>
            <a:ext cx="8153400" cy="4267200"/>
          </a:xfrm>
        </p:spPr>
        <p:txBody>
          <a:bodyPr>
            <a:normAutofit/>
          </a:bodyPr>
          <a:lstStyle/>
          <a:p>
            <a:pPr marL="0" indent="0" algn="ctr">
              <a:spcAft>
                <a:spcPts val="1600"/>
              </a:spcAft>
              <a:buNone/>
            </a:pPr>
            <a:r>
              <a:rPr lang="en-US" dirty="0">
                <a:solidFill>
                  <a:schemeClr val="accent2">
                    <a:lumMod val="50000"/>
                  </a:schemeClr>
                </a:solidFill>
              </a:rPr>
              <a:t>National</a:t>
            </a:r>
            <a:r>
              <a:rPr lang="en-US" dirty="0"/>
              <a:t> public institution with 50% national + 50% regional </a:t>
            </a:r>
            <a:r>
              <a:rPr lang="en-US" dirty="0">
                <a:solidFill>
                  <a:schemeClr val="accent2">
                    <a:lumMod val="50000"/>
                  </a:schemeClr>
                </a:solidFill>
              </a:rPr>
              <a:t>funding</a:t>
            </a:r>
            <a:r>
              <a:rPr lang="en-US" dirty="0"/>
              <a:t> (</a:t>
            </a:r>
            <a:r>
              <a:rPr lang="en-US" dirty="0" err="1"/>
              <a:t>Ministerio</a:t>
            </a:r>
            <a:r>
              <a:rPr lang="en-US" dirty="0"/>
              <a:t> de </a:t>
            </a:r>
            <a:r>
              <a:rPr lang="en-US" dirty="0" err="1"/>
              <a:t>Ciencia</a:t>
            </a:r>
            <a:r>
              <a:rPr lang="en-US" dirty="0"/>
              <a:t> e </a:t>
            </a:r>
            <a:r>
              <a:rPr lang="en-US" dirty="0" err="1"/>
              <a:t>Innovación</a:t>
            </a:r>
            <a:r>
              <a:rPr lang="en-US" dirty="0"/>
              <a:t>) and </a:t>
            </a:r>
            <a:r>
              <a:rPr lang="en-US" dirty="0" err="1"/>
              <a:t>GenCat</a:t>
            </a:r>
            <a:r>
              <a:rPr lang="en-US" dirty="0"/>
              <a:t> (Department de </a:t>
            </a:r>
            <a:r>
              <a:rPr lang="en-US" dirty="0" err="1"/>
              <a:t>Recerca</a:t>
            </a:r>
            <a:r>
              <a:rPr lang="en-US" dirty="0"/>
              <a:t> </a:t>
            </a:r>
            <a:r>
              <a:rPr lang="en-US" dirty="0" err="1"/>
              <a:t>i</a:t>
            </a:r>
            <a:r>
              <a:rPr lang="en-US" dirty="0"/>
              <a:t> </a:t>
            </a:r>
            <a:r>
              <a:rPr lang="en-US" dirty="0" err="1"/>
              <a:t>Universitats</a:t>
            </a:r>
            <a:r>
              <a:rPr lang="en-US" dirty="0"/>
              <a:t>)</a:t>
            </a:r>
          </a:p>
          <a:p>
            <a:pPr marL="0" indent="0" algn="ctr">
              <a:buNone/>
            </a:pPr>
            <a:r>
              <a:rPr lang="en-US" sz="1867" dirty="0"/>
              <a:t>National and international (28%) staff </a:t>
            </a:r>
          </a:p>
          <a:p>
            <a:pPr marL="0" indent="0" algn="ctr">
              <a:buNone/>
            </a:pPr>
            <a:r>
              <a:rPr lang="en-US" sz="1867" dirty="0"/>
              <a:t>National and international (35%) users</a:t>
            </a:r>
          </a:p>
          <a:p>
            <a:pPr marL="0" indent="0" algn="ctr">
              <a:buNone/>
            </a:pPr>
            <a:r>
              <a:rPr lang="en-US" sz="1867" dirty="0"/>
              <a:t>National and international collaborations</a:t>
            </a:r>
          </a:p>
          <a:p>
            <a:pPr algn="ctr"/>
            <a:endParaRPr lang="en-US"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367122"/>
            <a:ext cx="12192000" cy="2112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a:extLst>
              <a:ext uri="{FF2B5EF4-FFF2-40B4-BE49-F238E27FC236}">
                <a16:creationId xmlns:a16="http://schemas.microsoft.com/office/drawing/2014/main" id="{CC399893-6142-B84A-BEF8-66ED5EB44937}"/>
              </a:ext>
            </a:extLst>
          </p:cNvPr>
          <p:cNvSpPr txBox="1"/>
          <p:nvPr/>
        </p:nvSpPr>
        <p:spPr>
          <a:xfrm>
            <a:off x="1246095" y="955671"/>
            <a:ext cx="2348752" cy="585719"/>
          </a:xfrm>
          <a:prstGeom prst="rect">
            <a:avLst/>
          </a:prstGeom>
        </p:spPr>
        <p:txBody>
          <a:bodyPr vert="horz" wrap="square" lIns="121920" tIns="60960" rIns="121920" bIns="60960" rtlCol="0" anchor="t">
            <a:noAutofit/>
          </a:bodyPr>
          <a:lstStyle/>
          <a:p>
            <a:endParaRPr lang="en-ES" sz="3733"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59331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1780D03-2AAC-4BD0-B22A-F0F6156F3B57}"/>
              </a:ext>
            </a:extLst>
          </p:cNvPr>
          <p:cNvSpPr>
            <a:spLocks noGrp="1"/>
          </p:cNvSpPr>
          <p:nvPr>
            <p:ph type="sldNum" sz="quarter" idx="12"/>
          </p:nvPr>
        </p:nvSpPr>
        <p:spPr/>
        <p:txBody>
          <a:bodyPr/>
          <a:lstStyle/>
          <a:p>
            <a:fld id="{59A3C1E9-1E17-4B2D-975E-2F80F7CB45F8}" type="slidenum">
              <a:rPr lang="es-ES" smtClean="0"/>
              <a:t>20</a:t>
            </a:fld>
            <a:endParaRPr lang="es-ES" dirty="0"/>
          </a:p>
        </p:txBody>
      </p:sp>
      <p:pic>
        <p:nvPicPr>
          <p:cNvPr id="5" name="Picture 4">
            <a:extLst>
              <a:ext uri="{FF2B5EF4-FFF2-40B4-BE49-F238E27FC236}">
                <a16:creationId xmlns:a16="http://schemas.microsoft.com/office/drawing/2014/main" id="{0147F777-FE12-466D-9CCA-BE96F934301B}"/>
              </a:ext>
            </a:extLst>
          </p:cNvPr>
          <p:cNvPicPr>
            <a:picLocks noChangeAspect="1"/>
          </p:cNvPicPr>
          <p:nvPr/>
        </p:nvPicPr>
        <p:blipFill>
          <a:blip r:embed="rId2"/>
          <a:stretch>
            <a:fillRect/>
          </a:stretch>
        </p:blipFill>
        <p:spPr>
          <a:xfrm>
            <a:off x="1172818" y="232080"/>
            <a:ext cx="2623930" cy="1573892"/>
          </a:xfrm>
          <a:prstGeom prst="rect">
            <a:avLst/>
          </a:prstGeom>
        </p:spPr>
      </p:pic>
      <p:pic>
        <p:nvPicPr>
          <p:cNvPr id="6" name="Picture 5">
            <a:extLst>
              <a:ext uri="{FF2B5EF4-FFF2-40B4-BE49-F238E27FC236}">
                <a16:creationId xmlns:a16="http://schemas.microsoft.com/office/drawing/2014/main" id="{75DF6D83-3932-42E6-84A0-AF32E576D26C}"/>
              </a:ext>
            </a:extLst>
          </p:cNvPr>
          <p:cNvPicPr>
            <a:picLocks noChangeAspect="1"/>
          </p:cNvPicPr>
          <p:nvPr/>
        </p:nvPicPr>
        <p:blipFill>
          <a:blip r:embed="rId3"/>
          <a:stretch>
            <a:fillRect/>
          </a:stretch>
        </p:blipFill>
        <p:spPr>
          <a:xfrm>
            <a:off x="4383156" y="232080"/>
            <a:ext cx="2713383" cy="1547548"/>
          </a:xfrm>
          <a:prstGeom prst="rect">
            <a:avLst/>
          </a:prstGeom>
        </p:spPr>
      </p:pic>
      <p:pic>
        <p:nvPicPr>
          <p:cNvPr id="7" name="Picture 6">
            <a:extLst>
              <a:ext uri="{FF2B5EF4-FFF2-40B4-BE49-F238E27FC236}">
                <a16:creationId xmlns:a16="http://schemas.microsoft.com/office/drawing/2014/main" id="{29830743-E4CF-4740-9FB7-4B1DC8A72F9B}"/>
              </a:ext>
            </a:extLst>
          </p:cNvPr>
          <p:cNvPicPr>
            <a:picLocks noChangeAspect="1"/>
          </p:cNvPicPr>
          <p:nvPr/>
        </p:nvPicPr>
        <p:blipFill>
          <a:blip r:embed="rId4"/>
          <a:stretch>
            <a:fillRect/>
          </a:stretch>
        </p:blipFill>
        <p:spPr>
          <a:xfrm>
            <a:off x="7682947" y="216693"/>
            <a:ext cx="2815259" cy="1578322"/>
          </a:xfrm>
          <a:prstGeom prst="rect">
            <a:avLst/>
          </a:prstGeom>
        </p:spPr>
      </p:pic>
      <p:sp>
        <p:nvSpPr>
          <p:cNvPr id="10" name="TextBox 9">
            <a:extLst>
              <a:ext uri="{FF2B5EF4-FFF2-40B4-BE49-F238E27FC236}">
                <a16:creationId xmlns:a16="http://schemas.microsoft.com/office/drawing/2014/main" id="{7F2219F8-3AB3-49B1-B64C-41D919D45611}"/>
              </a:ext>
            </a:extLst>
          </p:cNvPr>
          <p:cNvSpPr txBox="1"/>
          <p:nvPr/>
        </p:nvSpPr>
        <p:spPr>
          <a:xfrm>
            <a:off x="1172818" y="5187821"/>
            <a:ext cx="6882525" cy="1015663"/>
          </a:xfrm>
          <a:prstGeom prst="rect">
            <a:avLst/>
          </a:prstGeom>
        </p:spPr>
        <p:txBody>
          <a:bodyPr vert="horz" wrap="none" lIns="91440" tIns="45720" rIns="91440" bIns="45720" rtlCol="0" anchor="t">
            <a:spAutoFit/>
          </a:bodyPr>
          <a:lstStyle/>
          <a:p>
            <a:r>
              <a:rPr lang="en-US" sz="2000" dirty="0">
                <a:cs typeface="Arial" panose="020B0604020202020204" pitchFamily="34" charset="0"/>
              </a:rPr>
              <a:t>Phase I + start Phase II: initial funding (2003 = addenda 2008)</a:t>
            </a:r>
          </a:p>
          <a:p>
            <a:r>
              <a:rPr lang="en-US" sz="2000" dirty="0">
                <a:cs typeface="Arial" panose="020B0604020202020204" pitchFamily="34" charset="0"/>
              </a:rPr>
              <a:t>Phase II + start Phase III: + ERDF + additional Operational Budget</a:t>
            </a:r>
          </a:p>
          <a:p>
            <a:endParaRPr lang="en-US" sz="2000" dirty="0">
              <a:cs typeface="Arial" panose="020B0604020202020204" pitchFamily="34" charset="0"/>
            </a:endParaRPr>
          </a:p>
        </p:txBody>
      </p:sp>
      <p:pic>
        <p:nvPicPr>
          <p:cNvPr id="12" name="Picture 11">
            <a:extLst>
              <a:ext uri="{FF2B5EF4-FFF2-40B4-BE49-F238E27FC236}">
                <a16:creationId xmlns:a16="http://schemas.microsoft.com/office/drawing/2014/main" id="{26F19F48-B87F-4C4B-81AF-AEAB7611A1A6}"/>
              </a:ext>
            </a:extLst>
          </p:cNvPr>
          <p:cNvPicPr>
            <a:picLocks noChangeAspect="1"/>
          </p:cNvPicPr>
          <p:nvPr/>
        </p:nvPicPr>
        <p:blipFill>
          <a:blip r:embed="rId5"/>
          <a:stretch>
            <a:fillRect/>
          </a:stretch>
        </p:blipFill>
        <p:spPr>
          <a:xfrm>
            <a:off x="1172818" y="2410619"/>
            <a:ext cx="4138040" cy="2600059"/>
          </a:xfrm>
          <a:prstGeom prst="rect">
            <a:avLst/>
          </a:prstGeom>
        </p:spPr>
      </p:pic>
      <p:pic>
        <p:nvPicPr>
          <p:cNvPr id="2" name="Picture 1">
            <a:extLst>
              <a:ext uri="{FF2B5EF4-FFF2-40B4-BE49-F238E27FC236}">
                <a16:creationId xmlns:a16="http://schemas.microsoft.com/office/drawing/2014/main" id="{B82318D4-B7FC-4B65-BD39-7DFE519200F5}"/>
              </a:ext>
            </a:extLst>
          </p:cNvPr>
          <p:cNvPicPr>
            <a:picLocks noChangeAspect="1"/>
          </p:cNvPicPr>
          <p:nvPr/>
        </p:nvPicPr>
        <p:blipFill>
          <a:blip r:embed="rId6"/>
          <a:stretch>
            <a:fillRect/>
          </a:stretch>
        </p:blipFill>
        <p:spPr>
          <a:xfrm>
            <a:off x="6234304" y="2704688"/>
            <a:ext cx="4263902" cy="2394562"/>
          </a:xfrm>
          <a:prstGeom prst="rect">
            <a:avLst/>
          </a:prstGeom>
        </p:spPr>
      </p:pic>
    </p:spTree>
    <p:extLst>
      <p:ext uri="{BB962C8B-B14F-4D97-AF65-F5344CB8AC3E}">
        <p14:creationId xmlns:p14="http://schemas.microsoft.com/office/powerpoint/2010/main" val="34654440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1E56-73AA-4A56-BABF-B5A4EA0FBFFA}"/>
              </a:ext>
            </a:extLst>
          </p:cNvPr>
          <p:cNvSpPr>
            <a:spLocks noGrp="1"/>
          </p:cNvSpPr>
          <p:nvPr>
            <p:ph type="title"/>
          </p:nvPr>
        </p:nvSpPr>
        <p:spPr>
          <a:xfrm>
            <a:off x="1382486" y="173714"/>
            <a:ext cx="9427028" cy="1325563"/>
          </a:xfrm>
        </p:spPr>
        <p:txBody>
          <a:bodyPr/>
          <a:lstStyle/>
          <a:p>
            <a:r>
              <a:rPr lang="en-US" dirty="0"/>
              <a:t>ALBA past Strategy Plans</a:t>
            </a:r>
          </a:p>
        </p:txBody>
      </p:sp>
      <p:sp>
        <p:nvSpPr>
          <p:cNvPr id="3" name="Slide Number Placeholder 2">
            <a:extLst>
              <a:ext uri="{FF2B5EF4-FFF2-40B4-BE49-F238E27FC236}">
                <a16:creationId xmlns:a16="http://schemas.microsoft.com/office/drawing/2014/main" id="{02E73432-6DE1-4FF6-9F6F-2FAEC3B643ED}"/>
              </a:ext>
            </a:extLst>
          </p:cNvPr>
          <p:cNvSpPr>
            <a:spLocks noGrp="1"/>
          </p:cNvSpPr>
          <p:nvPr>
            <p:ph type="sldNum" sz="quarter" idx="12"/>
          </p:nvPr>
        </p:nvSpPr>
        <p:spPr/>
        <p:txBody>
          <a:bodyPr/>
          <a:lstStyle/>
          <a:p>
            <a:fld id="{59A3C1E9-1E17-4B2D-975E-2F80F7CB45F8}" type="slidenum">
              <a:rPr lang="es-ES" smtClean="0"/>
              <a:t>21</a:t>
            </a:fld>
            <a:endParaRPr lang="es-ES"/>
          </a:p>
        </p:txBody>
      </p:sp>
      <p:pic>
        <p:nvPicPr>
          <p:cNvPr id="6" name="Picture 5">
            <a:extLst>
              <a:ext uri="{FF2B5EF4-FFF2-40B4-BE49-F238E27FC236}">
                <a16:creationId xmlns:a16="http://schemas.microsoft.com/office/drawing/2014/main" id="{EE5DEDE3-9DDE-4FB5-9474-3D9AA3E06889}"/>
              </a:ext>
            </a:extLst>
          </p:cNvPr>
          <p:cNvPicPr>
            <a:picLocks noChangeAspect="1"/>
          </p:cNvPicPr>
          <p:nvPr/>
        </p:nvPicPr>
        <p:blipFill>
          <a:blip r:embed="rId2"/>
          <a:stretch>
            <a:fillRect/>
          </a:stretch>
        </p:blipFill>
        <p:spPr>
          <a:xfrm>
            <a:off x="1107817" y="341715"/>
            <a:ext cx="2634835" cy="3422953"/>
          </a:xfrm>
          <a:prstGeom prst="rect">
            <a:avLst/>
          </a:prstGeom>
          <a:ln w="25400">
            <a:solidFill>
              <a:schemeClr val="accent5">
                <a:lumMod val="50000"/>
              </a:schemeClr>
            </a:solidFill>
          </a:ln>
        </p:spPr>
      </p:pic>
      <p:pic>
        <p:nvPicPr>
          <p:cNvPr id="7" name="Picture 6">
            <a:extLst>
              <a:ext uri="{FF2B5EF4-FFF2-40B4-BE49-F238E27FC236}">
                <a16:creationId xmlns:a16="http://schemas.microsoft.com/office/drawing/2014/main" id="{C1FE6D46-E0BB-47F8-B0C4-595FE894F2A1}"/>
              </a:ext>
            </a:extLst>
          </p:cNvPr>
          <p:cNvPicPr>
            <a:picLocks noChangeAspect="1"/>
          </p:cNvPicPr>
          <p:nvPr/>
        </p:nvPicPr>
        <p:blipFill>
          <a:blip r:embed="rId3"/>
          <a:stretch>
            <a:fillRect/>
          </a:stretch>
        </p:blipFill>
        <p:spPr>
          <a:xfrm>
            <a:off x="2292981" y="2197307"/>
            <a:ext cx="2836589" cy="4007337"/>
          </a:xfrm>
          <a:prstGeom prst="rect">
            <a:avLst/>
          </a:prstGeom>
          <a:ln w="25400" cmpd="sng">
            <a:solidFill>
              <a:schemeClr val="accent5">
                <a:lumMod val="50000"/>
              </a:schemeClr>
            </a:solidFill>
          </a:ln>
        </p:spPr>
      </p:pic>
      <p:pic>
        <p:nvPicPr>
          <p:cNvPr id="8" name="Picture 7">
            <a:extLst>
              <a:ext uri="{FF2B5EF4-FFF2-40B4-BE49-F238E27FC236}">
                <a16:creationId xmlns:a16="http://schemas.microsoft.com/office/drawing/2014/main" id="{62BEC68F-4A90-4A26-BBD5-BB1BB37BB076}"/>
              </a:ext>
            </a:extLst>
          </p:cNvPr>
          <p:cNvPicPr>
            <a:picLocks noChangeAspect="1"/>
          </p:cNvPicPr>
          <p:nvPr/>
        </p:nvPicPr>
        <p:blipFill>
          <a:blip r:embed="rId4"/>
          <a:stretch>
            <a:fillRect/>
          </a:stretch>
        </p:blipFill>
        <p:spPr>
          <a:xfrm>
            <a:off x="5589449" y="1739466"/>
            <a:ext cx="2822629" cy="3966937"/>
          </a:xfrm>
          <a:prstGeom prst="rect">
            <a:avLst/>
          </a:prstGeom>
        </p:spPr>
      </p:pic>
      <p:pic>
        <p:nvPicPr>
          <p:cNvPr id="5" name="Picture 4">
            <a:extLst>
              <a:ext uri="{FF2B5EF4-FFF2-40B4-BE49-F238E27FC236}">
                <a16:creationId xmlns:a16="http://schemas.microsoft.com/office/drawing/2014/main" id="{4C59A78A-0779-4107-A631-C8BD9C93353D}"/>
              </a:ext>
            </a:extLst>
          </p:cNvPr>
          <p:cNvPicPr>
            <a:picLocks noChangeAspect="1"/>
          </p:cNvPicPr>
          <p:nvPr/>
        </p:nvPicPr>
        <p:blipFill>
          <a:blip r:embed="rId5"/>
          <a:stretch>
            <a:fillRect/>
          </a:stretch>
        </p:blipFill>
        <p:spPr>
          <a:xfrm>
            <a:off x="8539510" y="1711185"/>
            <a:ext cx="2781661" cy="3966937"/>
          </a:xfrm>
          <a:prstGeom prst="rect">
            <a:avLst/>
          </a:prstGeom>
        </p:spPr>
      </p:pic>
      <p:sp>
        <p:nvSpPr>
          <p:cNvPr id="9" name="Rectangle 8">
            <a:extLst>
              <a:ext uri="{FF2B5EF4-FFF2-40B4-BE49-F238E27FC236}">
                <a16:creationId xmlns:a16="http://schemas.microsoft.com/office/drawing/2014/main" id="{DFCD44F6-2625-4B1F-8D2F-54C08CFA5498}"/>
              </a:ext>
            </a:extLst>
          </p:cNvPr>
          <p:cNvSpPr/>
          <p:nvPr/>
        </p:nvSpPr>
        <p:spPr>
          <a:xfrm>
            <a:off x="150552" y="6492875"/>
            <a:ext cx="4287392" cy="338554"/>
          </a:xfrm>
          <a:prstGeom prst="rect">
            <a:avLst/>
          </a:prstGeom>
        </p:spPr>
        <p:txBody>
          <a:bodyPr wrap="none">
            <a:spAutoFit/>
          </a:bodyPr>
          <a:lstStyle/>
          <a:p>
            <a:r>
              <a:rPr lang="en-US" sz="1600" b="1" i="1" dirty="0"/>
              <a:t>https://www.cells.es/en/about/strategic-plans/</a:t>
            </a:r>
          </a:p>
        </p:txBody>
      </p:sp>
      <p:sp>
        <p:nvSpPr>
          <p:cNvPr id="11" name="TextBox 10">
            <a:extLst>
              <a:ext uri="{FF2B5EF4-FFF2-40B4-BE49-F238E27FC236}">
                <a16:creationId xmlns:a16="http://schemas.microsoft.com/office/drawing/2014/main" id="{9BD9098F-C437-436F-9CAC-CE4527F2E2E7}"/>
              </a:ext>
            </a:extLst>
          </p:cNvPr>
          <p:cNvSpPr txBox="1"/>
          <p:nvPr/>
        </p:nvSpPr>
        <p:spPr>
          <a:xfrm>
            <a:off x="7669504" y="3800865"/>
            <a:ext cx="1612580" cy="400110"/>
          </a:xfrm>
          <a:prstGeom prst="rect">
            <a:avLst/>
          </a:prstGeom>
          <a:solidFill>
            <a:schemeClr val="bg1">
              <a:alpha val="60000"/>
            </a:schemeClr>
          </a:solidFill>
        </p:spPr>
        <p:txBody>
          <a:bodyPr vert="horz" wrap="square" lIns="91440" tIns="45720" rIns="91440" bIns="45720" rtlCol="0" anchor="t">
            <a:spAutoFit/>
          </a:bodyPr>
          <a:lstStyle/>
          <a:p>
            <a:pPr algn="ctr"/>
            <a:r>
              <a:rPr lang="en-US" sz="2000" b="1" dirty="0">
                <a:cs typeface="Arial" panose="020B0604020202020204" pitchFamily="34" charset="0"/>
              </a:rPr>
              <a:t>2017-2020</a:t>
            </a:r>
          </a:p>
        </p:txBody>
      </p:sp>
      <p:sp>
        <p:nvSpPr>
          <p:cNvPr id="13" name="Rectangle 12">
            <a:extLst>
              <a:ext uri="{FF2B5EF4-FFF2-40B4-BE49-F238E27FC236}">
                <a16:creationId xmlns:a16="http://schemas.microsoft.com/office/drawing/2014/main" id="{6444A78A-C976-46DA-8C50-11DE8C92F371}"/>
              </a:ext>
            </a:extLst>
          </p:cNvPr>
          <p:cNvSpPr/>
          <p:nvPr/>
        </p:nvSpPr>
        <p:spPr>
          <a:xfrm>
            <a:off x="3711275" y="5521737"/>
            <a:ext cx="1275253" cy="369332"/>
          </a:xfrm>
          <a:prstGeom prst="rect">
            <a:avLst/>
          </a:prstGeom>
          <a:solidFill>
            <a:schemeClr val="accent1">
              <a:lumMod val="60000"/>
              <a:lumOff val="40000"/>
            </a:schemeClr>
          </a:solidFill>
        </p:spPr>
        <p:txBody>
          <a:bodyPr wrap="square">
            <a:spAutoFit/>
          </a:bodyPr>
          <a:lstStyle/>
          <a:p>
            <a:pPr algn="ctr"/>
            <a:r>
              <a:rPr lang="en-US" b="1" dirty="0">
                <a:cs typeface="Arial" panose="020B0604020202020204" pitchFamily="34" charset="0"/>
              </a:rPr>
              <a:t>2013-2016</a:t>
            </a:r>
          </a:p>
        </p:txBody>
      </p:sp>
      <p:sp>
        <p:nvSpPr>
          <p:cNvPr id="14" name="Rectangle 13">
            <a:extLst>
              <a:ext uri="{FF2B5EF4-FFF2-40B4-BE49-F238E27FC236}">
                <a16:creationId xmlns:a16="http://schemas.microsoft.com/office/drawing/2014/main" id="{03994EC4-C617-4F3D-B1F5-42C4AA10A341}"/>
              </a:ext>
            </a:extLst>
          </p:cNvPr>
          <p:cNvSpPr/>
          <p:nvPr/>
        </p:nvSpPr>
        <p:spPr>
          <a:xfrm>
            <a:off x="1233882" y="1602842"/>
            <a:ext cx="1191352" cy="369332"/>
          </a:xfrm>
          <a:prstGeom prst="rect">
            <a:avLst/>
          </a:prstGeom>
          <a:solidFill>
            <a:schemeClr val="accent1">
              <a:lumMod val="60000"/>
              <a:lumOff val="40000"/>
            </a:schemeClr>
          </a:solidFill>
        </p:spPr>
        <p:txBody>
          <a:bodyPr wrap="none">
            <a:spAutoFit/>
          </a:bodyPr>
          <a:lstStyle/>
          <a:p>
            <a:r>
              <a:rPr lang="en-US" b="1" dirty="0">
                <a:cs typeface="Arial" panose="020B0604020202020204" pitchFamily="34" charset="0"/>
              </a:rPr>
              <a:t>2010-2014</a:t>
            </a:r>
          </a:p>
        </p:txBody>
      </p:sp>
      <p:sp>
        <p:nvSpPr>
          <p:cNvPr id="15" name="Rectangle 14">
            <a:extLst>
              <a:ext uri="{FF2B5EF4-FFF2-40B4-BE49-F238E27FC236}">
                <a16:creationId xmlns:a16="http://schemas.microsoft.com/office/drawing/2014/main" id="{EC8DF6CD-7626-4772-A137-2C5B53DD0F52}"/>
              </a:ext>
            </a:extLst>
          </p:cNvPr>
          <p:cNvSpPr/>
          <p:nvPr/>
        </p:nvSpPr>
        <p:spPr>
          <a:xfrm>
            <a:off x="5462016" y="1647789"/>
            <a:ext cx="6155078" cy="4150292"/>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495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14E6A-215D-4D5F-BA30-4DF9EC411A29}"/>
              </a:ext>
            </a:extLst>
          </p:cNvPr>
          <p:cNvSpPr>
            <a:spLocks noGrp="1"/>
          </p:cNvSpPr>
          <p:nvPr>
            <p:ph type="sldNum" sz="quarter" idx="12"/>
          </p:nvPr>
        </p:nvSpPr>
        <p:spPr/>
        <p:txBody>
          <a:bodyPr/>
          <a:lstStyle/>
          <a:p>
            <a:fld id="{59A3C1E9-1E17-4B2D-975E-2F80F7CB45F8}" type="slidenum">
              <a:rPr lang="es-ES" smtClean="0"/>
              <a:t>22</a:t>
            </a:fld>
            <a:endParaRPr lang="es-ES"/>
          </a:p>
        </p:txBody>
      </p:sp>
      <p:sp>
        <p:nvSpPr>
          <p:cNvPr id="2" name="Title 1">
            <a:extLst>
              <a:ext uri="{FF2B5EF4-FFF2-40B4-BE49-F238E27FC236}">
                <a16:creationId xmlns:a16="http://schemas.microsoft.com/office/drawing/2014/main" id="{C61D6A80-2081-4460-BBEE-7FB2FEA53B0F}"/>
              </a:ext>
            </a:extLst>
          </p:cNvPr>
          <p:cNvSpPr>
            <a:spLocks noGrp="1"/>
          </p:cNvSpPr>
          <p:nvPr>
            <p:ph type="title" idx="4294967295"/>
          </p:nvPr>
        </p:nvSpPr>
        <p:spPr>
          <a:xfrm>
            <a:off x="3828288" y="10226"/>
            <a:ext cx="5476367" cy="590550"/>
          </a:xfrm>
        </p:spPr>
        <p:txBody>
          <a:bodyPr>
            <a:noAutofit/>
          </a:bodyPr>
          <a:lstStyle/>
          <a:p>
            <a:pPr algn="ctr"/>
            <a:r>
              <a:rPr lang="en-US" sz="2800" b="1" dirty="0">
                <a:solidFill>
                  <a:schemeClr val="bg1"/>
                </a:solidFill>
                <a:latin typeface="+mn-lt"/>
              </a:rPr>
              <a:t>Evolution of the strategy</a:t>
            </a:r>
          </a:p>
        </p:txBody>
      </p:sp>
      <p:sp>
        <p:nvSpPr>
          <p:cNvPr id="4" name="Rectangle 3">
            <a:extLst>
              <a:ext uri="{FF2B5EF4-FFF2-40B4-BE49-F238E27FC236}">
                <a16:creationId xmlns:a16="http://schemas.microsoft.com/office/drawing/2014/main" id="{3042317B-EF84-424D-9295-93D39FCBA6FB}"/>
              </a:ext>
            </a:extLst>
          </p:cNvPr>
          <p:cNvSpPr/>
          <p:nvPr/>
        </p:nvSpPr>
        <p:spPr>
          <a:xfrm>
            <a:off x="491691" y="983794"/>
            <a:ext cx="1191352" cy="369332"/>
          </a:xfrm>
          <a:prstGeom prst="rect">
            <a:avLst/>
          </a:prstGeom>
          <a:noFill/>
        </p:spPr>
        <p:txBody>
          <a:bodyPr wrap="none">
            <a:spAutoFit/>
          </a:bodyPr>
          <a:lstStyle/>
          <a:p>
            <a:r>
              <a:rPr lang="en-US" b="1" dirty="0">
                <a:solidFill>
                  <a:schemeClr val="bg1"/>
                </a:solidFill>
                <a:cs typeface="Arial" panose="020B0604020202020204" pitchFamily="34" charset="0"/>
              </a:rPr>
              <a:t>2010-2014</a:t>
            </a:r>
          </a:p>
        </p:txBody>
      </p:sp>
      <p:sp>
        <p:nvSpPr>
          <p:cNvPr id="5" name="Rectangle 4">
            <a:extLst>
              <a:ext uri="{FF2B5EF4-FFF2-40B4-BE49-F238E27FC236}">
                <a16:creationId xmlns:a16="http://schemas.microsoft.com/office/drawing/2014/main" id="{B91F845F-4017-4FC9-9857-4E9509FD8649}"/>
              </a:ext>
            </a:extLst>
          </p:cNvPr>
          <p:cNvSpPr/>
          <p:nvPr/>
        </p:nvSpPr>
        <p:spPr>
          <a:xfrm>
            <a:off x="491691" y="2218949"/>
            <a:ext cx="1191352" cy="369332"/>
          </a:xfrm>
          <a:prstGeom prst="rect">
            <a:avLst/>
          </a:prstGeom>
          <a:noFill/>
        </p:spPr>
        <p:txBody>
          <a:bodyPr wrap="square">
            <a:spAutoFit/>
          </a:bodyPr>
          <a:lstStyle/>
          <a:p>
            <a:pPr algn="ctr"/>
            <a:r>
              <a:rPr lang="en-US" b="1" dirty="0">
                <a:solidFill>
                  <a:schemeClr val="bg1"/>
                </a:solidFill>
                <a:cs typeface="Arial" panose="020B0604020202020204" pitchFamily="34" charset="0"/>
              </a:rPr>
              <a:t>2013-2016</a:t>
            </a:r>
          </a:p>
        </p:txBody>
      </p:sp>
      <p:sp>
        <p:nvSpPr>
          <p:cNvPr id="6" name="TextBox 5">
            <a:extLst>
              <a:ext uri="{FF2B5EF4-FFF2-40B4-BE49-F238E27FC236}">
                <a16:creationId xmlns:a16="http://schemas.microsoft.com/office/drawing/2014/main" id="{04DC5D4F-95CB-46A6-A526-F249C0B192C5}"/>
              </a:ext>
            </a:extLst>
          </p:cNvPr>
          <p:cNvSpPr txBox="1"/>
          <p:nvPr/>
        </p:nvSpPr>
        <p:spPr>
          <a:xfrm>
            <a:off x="365408" y="3429000"/>
            <a:ext cx="1443917" cy="369332"/>
          </a:xfrm>
          <a:prstGeom prst="rect">
            <a:avLst/>
          </a:prstGeom>
          <a:noFill/>
        </p:spPr>
        <p:txBody>
          <a:bodyPr vert="horz" wrap="square" lIns="91440" tIns="45720" rIns="91440" bIns="45720" rtlCol="0" anchor="t">
            <a:spAutoFit/>
          </a:bodyPr>
          <a:lstStyle/>
          <a:p>
            <a:pPr algn="ctr"/>
            <a:r>
              <a:rPr lang="en-US" b="1" dirty="0">
                <a:solidFill>
                  <a:schemeClr val="bg1"/>
                </a:solidFill>
                <a:cs typeface="Arial" panose="020B0604020202020204" pitchFamily="34" charset="0"/>
              </a:rPr>
              <a:t>2017-2020</a:t>
            </a:r>
            <a:endParaRPr lang="en-US" sz="2000" b="1" dirty="0">
              <a:solidFill>
                <a:schemeClr val="bg1"/>
              </a:solidFill>
              <a:cs typeface="Arial" panose="020B0604020202020204" pitchFamily="34" charset="0"/>
            </a:endParaRPr>
          </a:p>
        </p:txBody>
      </p:sp>
      <p:sp>
        <p:nvSpPr>
          <p:cNvPr id="10" name="Rectangle 9">
            <a:extLst>
              <a:ext uri="{FF2B5EF4-FFF2-40B4-BE49-F238E27FC236}">
                <a16:creationId xmlns:a16="http://schemas.microsoft.com/office/drawing/2014/main" id="{3EDADC88-0FE7-4A70-B5A2-932746D60794}"/>
              </a:ext>
            </a:extLst>
          </p:cNvPr>
          <p:cNvSpPr/>
          <p:nvPr/>
        </p:nvSpPr>
        <p:spPr>
          <a:xfrm>
            <a:off x="2027591" y="3297035"/>
            <a:ext cx="10029493" cy="1200329"/>
          </a:xfrm>
          <a:prstGeom prst="rect">
            <a:avLst/>
          </a:prstGeom>
        </p:spPr>
        <p:txBody>
          <a:bodyPr wrap="square">
            <a:spAutoFit/>
          </a:bodyPr>
          <a:lstStyle/>
          <a:p>
            <a:pPr marL="380990" indent="-380990">
              <a:buFont typeface="Arial" panose="020B0604020202020204" pitchFamily="34" charset="0"/>
              <a:buChar char="•"/>
            </a:pPr>
            <a:r>
              <a:rPr lang="en-US" dirty="0">
                <a:solidFill>
                  <a:schemeClr val="bg1"/>
                </a:solidFill>
              </a:rPr>
              <a:t>Be a center of excellence in synchrotron radiation (SR) science and technology at European level and consolidate the status of CELLS as a recognized world class facility in its field.</a:t>
            </a:r>
          </a:p>
          <a:p>
            <a:pPr marL="380990" indent="-380990">
              <a:buFont typeface="Arial" panose="020B0604020202020204" pitchFamily="34" charset="0"/>
              <a:buChar char="•"/>
            </a:pPr>
            <a:r>
              <a:rPr lang="en-US" dirty="0">
                <a:solidFill>
                  <a:schemeClr val="bg1"/>
                </a:solidFill>
              </a:rPr>
              <a:t>16 BLs in 2020 – based on new investments and ERDF funds</a:t>
            </a:r>
          </a:p>
          <a:p>
            <a:pPr marL="380990" indent="-380990">
              <a:buFont typeface="Arial" panose="020B0604020202020204" pitchFamily="34" charset="0"/>
              <a:buChar char="•"/>
            </a:pPr>
            <a:r>
              <a:rPr lang="en-US" dirty="0">
                <a:solidFill>
                  <a:schemeClr val="bg1"/>
                </a:solidFill>
              </a:rPr>
              <a:t>Starting planning ALBA II</a:t>
            </a:r>
          </a:p>
        </p:txBody>
      </p:sp>
      <p:sp>
        <p:nvSpPr>
          <p:cNvPr id="12" name="Rectangle 11">
            <a:extLst>
              <a:ext uri="{FF2B5EF4-FFF2-40B4-BE49-F238E27FC236}">
                <a16:creationId xmlns:a16="http://schemas.microsoft.com/office/drawing/2014/main" id="{0449B004-501D-4EBD-A941-5458A8A2CFC4}"/>
              </a:ext>
            </a:extLst>
          </p:cNvPr>
          <p:cNvSpPr/>
          <p:nvPr/>
        </p:nvSpPr>
        <p:spPr>
          <a:xfrm>
            <a:off x="2027591" y="693891"/>
            <a:ext cx="10029493" cy="1231106"/>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To research in, deliver and maintain methods and techniques with which to conduct cutting edge Synchrotron Light based research and development</a:t>
            </a:r>
          </a:p>
          <a:p>
            <a:pPr marL="285750" indent="-285750">
              <a:buFont typeface="Arial" panose="020B0604020202020204" pitchFamily="34" charset="0"/>
              <a:buChar char="•"/>
            </a:pPr>
            <a:r>
              <a:rPr lang="en-US" dirty="0">
                <a:solidFill>
                  <a:schemeClr val="bg1"/>
                </a:solidFill>
              </a:rPr>
              <a:t>Plan to increase # of BLs at the rhythm of 1.5/year – Not done due to lack of new investment funds</a:t>
            </a:r>
          </a:p>
          <a:p>
            <a:pPr marL="342900" indent="-342900">
              <a:buFont typeface="Arial" panose="020B0604020202020204" pitchFamily="34" charset="0"/>
              <a:buChar char="•"/>
            </a:pPr>
            <a:r>
              <a:rPr lang="en-US" dirty="0">
                <a:solidFill>
                  <a:schemeClr val="bg1"/>
                </a:solidFill>
              </a:rPr>
              <a:t>20 BLs in 2020 - based on new investments, ALBA to be refurbished in 2035</a:t>
            </a:r>
          </a:p>
        </p:txBody>
      </p:sp>
      <p:sp>
        <p:nvSpPr>
          <p:cNvPr id="13" name="Rectangle 12">
            <a:extLst>
              <a:ext uri="{FF2B5EF4-FFF2-40B4-BE49-F238E27FC236}">
                <a16:creationId xmlns:a16="http://schemas.microsoft.com/office/drawing/2014/main" id="{0E00538B-6A35-4C2B-AFCD-BD61C22F14EC}"/>
              </a:ext>
            </a:extLst>
          </p:cNvPr>
          <p:cNvSpPr/>
          <p:nvPr/>
        </p:nvSpPr>
        <p:spPr>
          <a:xfrm>
            <a:off x="2027591" y="2111227"/>
            <a:ext cx="9612045" cy="954107"/>
          </a:xfrm>
          <a:prstGeom prst="rect">
            <a:avLst/>
          </a:prstGeom>
        </p:spPr>
        <p:txBody>
          <a:bodyPr wrap="square">
            <a:spAutoFit/>
          </a:bodyPr>
          <a:lstStyle/>
          <a:p>
            <a:pPr marL="285750" indent="-285750">
              <a:buFont typeface="Arial" panose="020B0604020202020204" pitchFamily="34" charset="0"/>
              <a:buChar char="•"/>
            </a:pPr>
            <a:r>
              <a:rPr lang="en-US" dirty="0">
                <a:solidFill>
                  <a:schemeClr val="bg1"/>
                </a:solidFill>
              </a:rPr>
              <a:t>Enhance expertise and promote the utilization of Synchrotron Light by working with the Spanish and international scientific communities; </a:t>
            </a:r>
          </a:p>
          <a:p>
            <a:pPr marL="285750" indent="-285750">
              <a:buFont typeface="Arial" panose="020B0604020202020204" pitchFamily="34" charset="0"/>
              <a:buChar char="•"/>
            </a:pPr>
            <a:r>
              <a:rPr lang="en-US" dirty="0">
                <a:solidFill>
                  <a:schemeClr val="bg1"/>
                </a:solidFill>
              </a:rPr>
              <a:t>20 BLs in 2020 – based on new investments </a:t>
            </a:r>
          </a:p>
        </p:txBody>
      </p:sp>
    </p:spTree>
    <p:extLst>
      <p:ext uri="{BB962C8B-B14F-4D97-AF65-F5344CB8AC3E}">
        <p14:creationId xmlns:p14="http://schemas.microsoft.com/office/powerpoint/2010/main" val="228706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001F49-5BF7-4B9E-9B1C-E9224C099E4F}"/>
              </a:ext>
            </a:extLst>
          </p:cNvPr>
          <p:cNvSpPr>
            <a:spLocks noGrp="1"/>
          </p:cNvSpPr>
          <p:nvPr>
            <p:ph type="sldNum" sz="quarter" idx="12"/>
          </p:nvPr>
        </p:nvSpPr>
        <p:spPr/>
        <p:txBody>
          <a:bodyPr/>
          <a:lstStyle/>
          <a:p>
            <a:fld id="{59A3C1E9-1E17-4B2D-975E-2F80F7CB45F8}" type="slidenum">
              <a:rPr lang="es-ES" smtClean="0"/>
              <a:t>23</a:t>
            </a:fld>
            <a:endParaRPr lang="es-ES"/>
          </a:p>
        </p:txBody>
      </p:sp>
      <p:pic>
        <p:nvPicPr>
          <p:cNvPr id="5" name="Picture 4">
            <a:extLst>
              <a:ext uri="{FF2B5EF4-FFF2-40B4-BE49-F238E27FC236}">
                <a16:creationId xmlns:a16="http://schemas.microsoft.com/office/drawing/2014/main" id="{40B4758F-81F4-4C59-8D89-20A37E0D7C69}"/>
              </a:ext>
            </a:extLst>
          </p:cNvPr>
          <p:cNvPicPr>
            <a:picLocks noChangeAspect="1"/>
          </p:cNvPicPr>
          <p:nvPr/>
        </p:nvPicPr>
        <p:blipFill>
          <a:blip r:embed="rId2"/>
          <a:stretch>
            <a:fillRect/>
          </a:stretch>
        </p:blipFill>
        <p:spPr>
          <a:xfrm>
            <a:off x="3764433" y="2918044"/>
            <a:ext cx="1473098" cy="1491173"/>
          </a:xfrm>
          <a:prstGeom prst="rect">
            <a:avLst/>
          </a:prstGeom>
        </p:spPr>
      </p:pic>
      <p:pic>
        <p:nvPicPr>
          <p:cNvPr id="6" name="Picture 5">
            <a:extLst>
              <a:ext uri="{FF2B5EF4-FFF2-40B4-BE49-F238E27FC236}">
                <a16:creationId xmlns:a16="http://schemas.microsoft.com/office/drawing/2014/main" id="{08B5A085-7B8B-48B4-87AF-17C4493907F4}"/>
              </a:ext>
            </a:extLst>
          </p:cNvPr>
          <p:cNvPicPr>
            <a:picLocks noChangeAspect="1"/>
          </p:cNvPicPr>
          <p:nvPr/>
        </p:nvPicPr>
        <p:blipFill>
          <a:blip r:embed="rId3"/>
          <a:stretch>
            <a:fillRect/>
          </a:stretch>
        </p:blipFill>
        <p:spPr>
          <a:xfrm>
            <a:off x="6096000" y="2923434"/>
            <a:ext cx="1552576" cy="1455876"/>
          </a:xfrm>
          <a:prstGeom prst="rect">
            <a:avLst/>
          </a:prstGeom>
        </p:spPr>
      </p:pic>
      <p:pic>
        <p:nvPicPr>
          <p:cNvPr id="7" name="Picture 6">
            <a:extLst>
              <a:ext uri="{FF2B5EF4-FFF2-40B4-BE49-F238E27FC236}">
                <a16:creationId xmlns:a16="http://schemas.microsoft.com/office/drawing/2014/main" id="{DBAD6EE3-FD8A-4112-81D4-CDE3C202EAF2}"/>
              </a:ext>
            </a:extLst>
          </p:cNvPr>
          <p:cNvPicPr>
            <a:picLocks noChangeAspect="1"/>
          </p:cNvPicPr>
          <p:nvPr/>
        </p:nvPicPr>
        <p:blipFill>
          <a:blip r:embed="rId4"/>
          <a:stretch>
            <a:fillRect/>
          </a:stretch>
        </p:blipFill>
        <p:spPr>
          <a:xfrm>
            <a:off x="8507045" y="2909328"/>
            <a:ext cx="1473098" cy="1448790"/>
          </a:xfrm>
          <a:prstGeom prst="rect">
            <a:avLst/>
          </a:prstGeom>
        </p:spPr>
      </p:pic>
      <p:pic>
        <p:nvPicPr>
          <p:cNvPr id="8" name="Picture 7">
            <a:extLst>
              <a:ext uri="{FF2B5EF4-FFF2-40B4-BE49-F238E27FC236}">
                <a16:creationId xmlns:a16="http://schemas.microsoft.com/office/drawing/2014/main" id="{4483D188-59DA-4E8A-9A8C-8F0251651508}"/>
              </a:ext>
            </a:extLst>
          </p:cNvPr>
          <p:cNvPicPr>
            <a:picLocks noChangeAspect="1"/>
          </p:cNvPicPr>
          <p:nvPr/>
        </p:nvPicPr>
        <p:blipFill>
          <a:blip r:embed="rId5"/>
          <a:stretch>
            <a:fillRect/>
          </a:stretch>
        </p:blipFill>
        <p:spPr>
          <a:xfrm>
            <a:off x="1207488" y="4582188"/>
            <a:ext cx="9308394" cy="1900618"/>
          </a:xfrm>
          <a:prstGeom prst="rect">
            <a:avLst/>
          </a:prstGeom>
        </p:spPr>
      </p:pic>
      <p:sp>
        <p:nvSpPr>
          <p:cNvPr id="9" name="TextBox 8">
            <a:extLst>
              <a:ext uri="{FF2B5EF4-FFF2-40B4-BE49-F238E27FC236}">
                <a16:creationId xmlns:a16="http://schemas.microsoft.com/office/drawing/2014/main" id="{E55E2180-5A59-45EE-A5BE-CA7CD9CECABD}"/>
              </a:ext>
            </a:extLst>
          </p:cNvPr>
          <p:cNvSpPr txBox="1"/>
          <p:nvPr/>
        </p:nvSpPr>
        <p:spPr>
          <a:xfrm>
            <a:off x="2804394" y="108504"/>
            <a:ext cx="5702651" cy="461665"/>
          </a:xfrm>
          <a:prstGeom prst="rect">
            <a:avLst/>
          </a:prstGeom>
        </p:spPr>
        <p:txBody>
          <a:bodyPr vert="horz" wrap="none" lIns="91440" tIns="45720" rIns="91440" bIns="45720" rtlCol="0" anchor="t">
            <a:spAutoFit/>
          </a:bodyPr>
          <a:lstStyle/>
          <a:p>
            <a:r>
              <a:rPr lang="en-US" sz="2400" b="1" dirty="0">
                <a:cs typeface="Arial" panose="020B0604020202020204" pitchFamily="34" charset="0"/>
              </a:rPr>
              <a:t>Evolution of Synchrotron Radiation Sources</a:t>
            </a:r>
          </a:p>
        </p:txBody>
      </p:sp>
      <p:sp>
        <p:nvSpPr>
          <p:cNvPr id="10" name="Arrow: Right 9">
            <a:extLst>
              <a:ext uri="{FF2B5EF4-FFF2-40B4-BE49-F238E27FC236}">
                <a16:creationId xmlns:a16="http://schemas.microsoft.com/office/drawing/2014/main" id="{4064CB8C-F6FF-4F06-A3EC-AF07A6DA1E67}"/>
              </a:ext>
            </a:extLst>
          </p:cNvPr>
          <p:cNvSpPr/>
          <p:nvPr/>
        </p:nvSpPr>
        <p:spPr>
          <a:xfrm>
            <a:off x="2236846" y="995945"/>
            <a:ext cx="8638391" cy="505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in Brilliance</a:t>
            </a:r>
          </a:p>
        </p:txBody>
      </p:sp>
      <p:sp>
        <p:nvSpPr>
          <p:cNvPr id="11" name="Arrow: Right 10">
            <a:extLst>
              <a:ext uri="{FF2B5EF4-FFF2-40B4-BE49-F238E27FC236}">
                <a16:creationId xmlns:a16="http://schemas.microsoft.com/office/drawing/2014/main" id="{6C4DFF2D-36FA-4EEE-B9D3-EF8B846D5CAA}"/>
              </a:ext>
            </a:extLst>
          </p:cNvPr>
          <p:cNvSpPr/>
          <p:nvPr/>
        </p:nvSpPr>
        <p:spPr>
          <a:xfrm>
            <a:off x="2236845" y="1421721"/>
            <a:ext cx="8638391" cy="505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in Resolution Power</a:t>
            </a:r>
          </a:p>
        </p:txBody>
      </p:sp>
      <p:sp>
        <p:nvSpPr>
          <p:cNvPr id="12" name="Arrow: Right 11">
            <a:extLst>
              <a:ext uri="{FF2B5EF4-FFF2-40B4-BE49-F238E27FC236}">
                <a16:creationId xmlns:a16="http://schemas.microsoft.com/office/drawing/2014/main" id="{D51FD385-EE5F-453D-94E9-268126D12F4D}"/>
              </a:ext>
            </a:extLst>
          </p:cNvPr>
          <p:cNvSpPr/>
          <p:nvPr/>
        </p:nvSpPr>
        <p:spPr>
          <a:xfrm>
            <a:off x="2236845" y="1854574"/>
            <a:ext cx="8638391" cy="505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in Coherence</a:t>
            </a:r>
          </a:p>
        </p:txBody>
      </p:sp>
      <p:sp>
        <p:nvSpPr>
          <p:cNvPr id="13" name="Arrow: Right 12">
            <a:extLst>
              <a:ext uri="{FF2B5EF4-FFF2-40B4-BE49-F238E27FC236}">
                <a16:creationId xmlns:a16="http://schemas.microsoft.com/office/drawing/2014/main" id="{0097905D-8B66-4A97-909E-936C8D63084F}"/>
              </a:ext>
            </a:extLst>
          </p:cNvPr>
          <p:cNvSpPr/>
          <p:nvPr/>
        </p:nvSpPr>
        <p:spPr>
          <a:xfrm>
            <a:off x="2236845" y="2275812"/>
            <a:ext cx="8638391" cy="5056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Increase in Data Analytics capacity</a:t>
            </a:r>
          </a:p>
        </p:txBody>
      </p:sp>
      <p:sp>
        <p:nvSpPr>
          <p:cNvPr id="4" name="TextBox 3">
            <a:extLst>
              <a:ext uri="{FF2B5EF4-FFF2-40B4-BE49-F238E27FC236}">
                <a16:creationId xmlns:a16="http://schemas.microsoft.com/office/drawing/2014/main" id="{D819A896-12BE-46C1-B2A1-E91EEA0DA063}"/>
              </a:ext>
            </a:extLst>
          </p:cNvPr>
          <p:cNvSpPr txBox="1"/>
          <p:nvPr/>
        </p:nvSpPr>
        <p:spPr>
          <a:xfrm>
            <a:off x="10596564" y="3129903"/>
            <a:ext cx="1300162" cy="954107"/>
          </a:xfrm>
          <a:prstGeom prst="rect">
            <a:avLst/>
          </a:prstGeom>
        </p:spPr>
        <p:txBody>
          <a:bodyPr vert="horz" wrap="square" lIns="91440" tIns="45720" rIns="91440" bIns="45720" rtlCol="0" anchor="t">
            <a:spAutoFit/>
          </a:bodyPr>
          <a:lstStyle/>
          <a:p>
            <a:r>
              <a:rPr lang="en-US" sz="1400" i="1" dirty="0">
                <a:cs typeface="Arial" panose="020B0604020202020204" pitchFamily="34" charset="0"/>
              </a:rPr>
              <a:t>Representation of photon beam on sample</a:t>
            </a:r>
          </a:p>
        </p:txBody>
      </p:sp>
    </p:spTree>
    <p:extLst>
      <p:ext uri="{BB962C8B-B14F-4D97-AF65-F5344CB8AC3E}">
        <p14:creationId xmlns:p14="http://schemas.microsoft.com/office/powerpoint/2010/main" val="25604969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042119" y="2538148"/>
            <a:ext cx="4192438" cy="218536"/>
          </a:xfrm>
          <a:prstGeom prst="ellipse">
            <a:avLst/>
          </a:prstGeom>
          <a:gradFill flip="none" rotWithShape="1">
            <a:gsLst>
              <a:gs pos="0">
                <a:srgbClr val="FF0000"/>
              </a:gs>
              <a:gs pos="61000">
                <a:srgbClr val="F09252"/>
              </a:gs>
              <a:gs pos="83000">
                <a:schemeClr val="accent4">
                  <a:lumMod val="40000"/>
                  <a:lumOff val="60000"/>
                </a:schemeClr>
              </a:gs>
              <a:gs pos="100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890000" y="2490865"/>
            <a:ext cx="342900" cy="218536"/>
          </a:xfrm>
          <a:prstGeom prst="ellipse">
            <a:avLst/>
          </a:prstGeom>
          <a:gradFill flip="none" rotWithShape="1">
            <a:gsLst>
              <a:gs pos="0">
                <a:srgbClr val="FF0000"/>
              </a:gs>
              <a:gs pos="61000">
                <a:srgbClr val="F09252"/>
              </a:gs>
              <a:gs pos="83000">
                <a:schemeClr val="accent4">
                  <a:lumMod val="40000"/>
                  <a:lumOff val="60000"/>
                </a:schemeClr>
              </a:gs>
              <a:gs pos="100000">
                <a:srgbClr val="00B0F0"/>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1807" y="2097226"/>
            <a:ext cx="2140651" cy="369332"/>
          </a:xfrm>
          <a:prstGeom prst="rect">
            <a:avLst/>
          </a:prstGeom>
          <a:noFill/>
        </p:spPr>
        <p:txBody>
          <a:bodyPr wrap="none" rtlCol="0">
            <a:spAutoFit/>
          </a:bodyPr>
          <a:lstStyle/>
          <a:p>
            <a:r>
              <a:rPr lang="en-US" dirty="0"/>
              <a:t>3</a:t>
            </a:r>
            <a:r>
              <a:rPr lang="en-US" baseline="30000" dirty="0"/>
              <a:t>rd</a:t>
            </a:r>
            <a:r>
              <a:rPr lang="en-US" dirty="0"/>
              <a:t> generation beam </a:t>
            </a:r>
          </a:p>
        </p:txBody>
      </p:sp>
      <p:sp>
        <p:nvSpPr>
          <p:cNvPr id="6" name="TextBox 5"/>
          <p:cNvSpPr txBox="1"/>
          <p:nvPr/>
        </p:nvSpPr>
        <p:spPr>
          <a:xfrm>
            <a:off x="8021000" y="2068795"/>
            <a:ext cx="2208490" cy="369332"/>
          </a:xfrm>
          <a:prstGeom prst="rect">
            <a:avLst/>
          </a:prstGeom>
          <a:noFill/>
        </p:spPr>
        <p:txBody>
          <a:bodyPr wrap="none" rtlCol="0">
            <a:spAutoFit/>
          </a:bodyPr>
          <a:lstStyle/>
          <a:p>
            <a:r>
              <a:rPr lang="en-US" dirty="0"/>
              <a:t>4</a:t>
            </a:r>
            <a:r>
              <a:rPr lang="en-US" baseline="30000" dirty="0"/>
              <a:t>th</a:t>
            </a:r>
            <a:r>
              <a:rPr lang="en-US" dirty="0"/>
              <a:t> generation beam </a:t>
            </a:r>
          </a:p>
        </p:txBody>
      </p:sp>
      <p:sp>
        <p:nvSpPr>
          <p:cNvPr id="7" name="Right Arrow 6"/>
          <p:cNvSpPr/>
          <p:nvPr/>
        </p:nvSpPr>
        <p:spPr>
          <a:xfrm>
            <a:off x="5990566" y="2463868"/>
            <a:ext cx="1667774" cy="345057"/>
          </a:xfrm>
          <a:prstGeom prst="rightArrow">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996951" y="3088703"/>
            <a:ext cx="4730750" cy="944803"/>
          </a:xfrm>
          <a:prstGeom prst="rect">
            <a:avLst/>
          </a:prstGeom>
        </p:spPr>
      </p:pic>
      <p:pic>
        <p:nvPicPr>
          <p:cNvPr id="10" name="Picture 9"/>
          <p:cNvPicPr>
            <a:picLocks noChangeAspect="1"/>
          </p:cNvPicPr>
          <p:nvPr/>
        </p:nvPicPr>
        <p:blipFill>
          <a:blip r:embed="rId3"/>
          <a:stretch>
            <a:fillRect/>
          </a:stretch>
        </p:blipFill>
        <p:spPr>
          <a:xfrm>
            <a:off x="7008603" y="3172961"/>
            <a:ext cx="4549840" cy="776286"/>
          </a:xfrm>
          <a:prstGeom prst="rect">
            <a:avLst/>
          </a:prstGeom>
        </p:spPr>
      </p:pic>
      <p:pic>
        <p:nvPicPr>
          <p:cNvPr id="13" name="Picture 12"/>
          <p:cNvPicPr>
            <a:picLocks noChangeAspect="1"/>
          </p:cNvPicPr>
          <p:nvPr/>
        </p:nvPicPr>
        <p:blipFill>
          <a:blip r:embed="rId4"/>
          <a:stretch>
            <a:fillRect/>
          </a:stretch>
        </p:blipFill>
        <p:spPr>
          <a:xfrm>
            <a:off x="7124240" y="4132324"/>
            <a:ext cx="3388882" cy="2413372"/>
          </a:xfrm>
          <a:prstGeom prst="rect">
            <a:avLst/>
          </a:prstGeom>
        </p:spPr>
      </p:pic>
      <p:sp>
        <p:nvSpPr>
          <p:cNvPr id="14" name="TextBox 13"/>
          <p:cNvSpPr txBox="1"/>
          <p:nvPr/>
        </p:nvSpPr>
        <p:spPr>
          <a:xfrm>
            <a:off x="1067182" y="1324366"/>
            <a:ext cx="9381671" cy="646331"/>
          </a:xfrm>
          <a:prstGeom prst="rect">
            <a:avLst/>
          </a:prstGeom>
          <a:noFill/>
        </p:spPr>
        <p:txBody>
          <a:bodyPr wrap="none" rtlCol="0">
            <a:spAutoFit/>
          </a:bodyPr>
          <a:lstStyle/>
          <a:p>
            <a:r>
              <a:rPr lang="en-US" dirty="0"/>
              <a:t>Any new SR since 2020 is 4</a:t>
            </a:r>
            <a:r>
              <a:rPr lang="en-US" baseline="30000" dirty="0"/>
              <a:t>th</a:t>
            </a:r>
            <a:r>
              <a:rPr lang="en-US" dirty="0"/>
              <a:t> generation (see MAX IV, SIRIUS, Chinese and Russian projects)</a:t>
            </a:r>
          </a:p>
          <a:p>
            <a:r>
              <a:rPr lang="en-US" dirty="0"/>
              <a:t>Almost all 3</a:t>
            </a:r>
            <a:r>
              <a:rPr lang="en-US" baseline="30000" dirty="0"/>
              <a:t>rd</a:t>
            </a:r>
            <a:r>
              <a:rPr lang="en-US" dirty="0"/>
              <a:t> generation ones are upgrading to 4</a:t>
            </a:r>
            <a:r>
              <a:rPr lang="en-US" baseline="30000" dirty="0"/>
              <a:t>th</a:t>
            </a:r>
            <a:r>
              <a:rPr lang="en-US" dirty="0"/>
              <a:t> generation (see ESRF, SLS, </a:t>
            </a:r>
            <a:r>
              <a:rPr lang="en-US" dirty="0" err="1"/>
              <a:t>Elettra</a:t>
            </a:r>
            <a:r>
              <a:rPr lang="en-US" dirty="0"/>
              <a:t>, Diamond,….)</a:t>
            </a:r>
          </a:p>
        </p:txBody>
      </p:sp>
      <p:sp>
        <p:nvSpPr>
          <p:cNvPr id="15" name="TextBox 14"/>
          <p:cNvSpPr txBox="1"/>
          <p:nvPr/>
        </p:nvSpPr>
        <p:spPr>
          <a:xfrm>
            <a:off x="3348678" y="214435"/>
            <a:ext cx="5006755" cy="1200329"/>
          </a:xfrm>
          <a:prstGeom prst="rect">
            <a:avLst/>
          </a:prstGeom>
          <a:noFill/>
        </p:spPr>
        <p:txBody>
          <a:bodyPr wrap="none" rtlCol="0">
            <a:spAutoFit/>
          </a:bodyPr>
          <a:lstStyle/>
          <a:p>
            <a:r>
              <a:rPr lang="en-US" sz="2400" b="1" dirty="0"/>
              <a:t>Synchrotron Radiation Facilities today</a:t>
            </a:r>
          </a:p>
          <a:p>
            <a:pPr algn="r"/>
            <a:r>
              <a:rPr lang="en-US" sz="2400" i="1" dirty="0">
                <a:cs typeface="Arial" panose="020B0604020202020204" pitchFamily="34" charset="0"/>
              </a:rPr>
              <a:t>Details on Francis’ talk</a:t>
            </a:r>
          </a:p>
          <a:p>
            <a:endParaRPr lang="en-US" sz="2400" b="1" dirty="0"/>
          </a:p>
        </p:txBody>
      </p:sp>
      <p:pic>
        <p:nvPicPr>
          <p:cNvPr id="16" name="Picture 15">
            <a:extLst>
              <a:ext uri="{FF2B5EF4-FFF2-40B4-BE49-F238E27FC236}">
                <a16:creationId xmlns:a16="http://schemas.microsoft.com/office/drawing/2014/main" id="{DB4CC1B0-39AC-48E2-85CE-E1D4894CE79B}"/>
              </a:ext>
            </a:extLst>
          </p:cNvPr>
          <p:cNvPicPr>
            <a:picLocks noChangeAspect="1"/>
          </p:cNvPicPr>
          <p:nvPr/>
        </p:nvPicPr>
        <p:blipFill>
          <a:blip r:embed="rId5"/>
          <a:stretch>
            <a:fillRect/>
          </a:stretch>
        </p:blipFill>
        <p:spPr>
          <a:xfrm>
            <a:off x="1222062" y="4047490"/>
            <a:ext cx="4253232" cy="2617075"/>
          </a:xfrm>
          <a:prstGeom prst="rect">
            <a:avLst/>
          </a:prstGeom>
        </p:spPr>
      </p:pic>
    </p:spTree>
    <p:extLst>
      <p:ext uri="{BB962C8B-B14F-4D97-AF65-F5344CB8AC3E}">
        <p14:creationId xmlns:p14="http://schemas.microsoft.com/office/powerpoint/2010/main" val="34254984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8C007E-C322-4058-97C0-B1C594A6EC41}"/>
              </a:ext>
            </a:extLst>
          </p:cNvPr>
          <p:cNvSpPr>
            <a:spLocks noGrp="1"/>
          </p:cNvSpPr>
          <p:nvPr>
            <p:ph type="sldNum" sz="quarter" idx="12"/>
          </p:nvPr>
        </p:nvSpPr>
        <p:spPr/>
        <p:txBody>
          <a:bodyPr/>
          <a:lstStyle/>
          <a:p>
            <a:fld id="{87A234CA-A4C3-4597-A63D-83990164B230}" type="slidenum">
              <a:rPr lang="en-US" smtClean="0"/>
              <a:t>25</a:t>
            </a:fld>
            <a:endParaRPr lang="en-US"/>
          </a:p>
        </p:txBody>
      </p:sp>
      <p:sp>
        <p:nvSpPr>
          <p:cNvPr id="3" name="TextBox 2">
            <a:extLst>
              <a:ext uri="{FF2B5EF4-FFF2-40B4-BE49-F238E27FC236}">
                <a16:creationId xmlns:a16="http://schemas.microsoft.com/office/drawing/2014/main" id="{96D26430-263D-4CAE-9357-4249D9E9D02A}"/>
              </a:ext>
            </a:extLst>
          </p:cNvPr>
          <p:cNvSpPr txBox="1"/>
          <p:nvPr/>
        </p:nvSpPr>
        <p:spPr>
          <a:xfrm>
            <a:off x="3623878" y="-20715"/>
            <a:ext cx="5149230" cy="523220"/>
          </a:xfrm>
          <a:prstGeom prst="rect">
            <a:avLst/>
          </a:prstGeom>
          <a:noFill/>
        </p:spPr>
        <p:txBody>
          <a:bodyPr wrap="none" rtlCol="0">
            <a:spAutoFit/>
          </a:bodyPr>
          <a:lstStyle/>
          <a:p>
            <a:r>
              <a:rPr lang="en-US" sz="2800" b="1" dirty="0">
                <a:solidFill>
                  <a:schemeClr val="bg1"/>
                </a:solidFill>
              </a:rPr>
              <a:t>Timing for ALBA Upgrade is now:</a:t>
            </a:r>
          </a:p>
        </p:txBody>
      </p:sp>
      <p:sp>
        <p:nvSpPr>
          <p:cNvPr id="4" name="Content Placeholder 2">
            <a:extLst>
              <a:ext uri="{FF2B5EF4-FFF2-40B4-BE49-F238E27FC236}">
                <a16:creationId xmlns:a16="http://schemas.microsoft.com/office/drawing/2014/main" id="{14AE42FC-6303-4CF7-8235-39A693557C99}"/>
              </a:ext>
            </a:extLst>
          </p:cNvPr>
          <p:cNvSpPr txBox="1">
            <a:spLocks/>
          </p:cNvSpPr>
          <p:nvPr/>
        </p:nvSpPr>
        <p:spPr>
          <a:xfrm>
            <a:off x="3623878" y="2859057"/>
            <a:ext cx="4572000" cy="452791"/>
          </a:xfrm>
          <a:prstGeom prst="rect">
            <a:avLst/>
          </a:prstGeom>
        </p:spPr>
        <p:txBody>
          <a:bodyPr vert="horz" lIns="91440" tIns="45720" rIns="91440" bIns="45720" rtlCol="0">
            <a:normAutofit/>
          </a:bodyPr>
          <a:lst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marL="0" indent="0" algn="ctr">
              <a:buNone/>
            </a:pPr>
            <a:endParaRPr lang="en-US" sz="1600" b="1" dirty="0">
              <a:solidFill>
                <a:schemeClr val="bg1"/>
              </a:solidFill>
            </a:endParaRPr>
          </a:p>
        </p:txBody>
      </p:sp>
      <p:pic>
        <p:nvPicPr>
          <p:cNvPr id="5" name="Picture 4">
            <a:extLst>
              <a:ext uri="{FF2B5EF4-FFF2-40B4-BE49-F238E27FC236}">
                <a16:creationId xmlns:a16="http://schemas.microsoft.com/office/drawing/2014/main" id="{84EE42C6-808A-4296-9DD9-312B09630447}"/>
              </a:ext>
            </a:extLst>
          </p:cNvPr>
          <p:cNvPicPr>
            <a:picLocks noChangeAspect="1"/>
          </p:cNvPicPr>
          <p:nvPr/>
        </p:nvPicPr>
        <p:blipFill rotWithShape="1">
          <a:blip r:embed="rId2"/>
          <a:srcRect r="5685"/>
          <a:stretch/>
        </p:blipFill>
        <p:spPr>
          <a:xfrm>
            <a:off x="4845338" y="3172843"/>
            <a:ext cx="2087598" cy="912864"/>
          </a:xfrm>
          <a:prstGeom prst="rect">
            <a:avLst/>
          </a:prstGeom>
        </p:spPr>
      </p:pic>
      <p:pic>
        <p:nvPicPr>
          <p:cNvPr id="6" name="Picture 5">
            <a:extLst>
              <a:ext uri="{FF2B5EF4-FFF2-40B4-BE49-F238E27FC236}">
                <a16:creationId xmlns:a16="http://schemas.microsoft.com/office/drawing/2014/main" id="{091E5A35-35BA-4C3C-B527-8C6CA172EAC6}"/>
              </a:ext>
            </a:extLst>
          </p:cNvPr>
          <p:cNvPicPr>
            <a:picLocks noChangeAspect="1"/>
          </p:cNvPicPr>
          <p:nvPr/>
        </p:nvPicPr>
        <p:blipFill rotWithShape="1">
          <a:blip r:embed="rId3"/>
          <a:srcRect t="21562" r="12802" b="14804"/>
          <a:stretch/>
        </p:blipFill>
        <p:spPr>
          <a:xfrm>
            <a:off x="4845338" y="4214754"/>
            <a:ext cx="2087598" cy="931472"/>
          </a:xfrm>
          <a:prstGeom prst="rect">
            <a:avLst/>
          </a:prstGeom>
        </p:spPr>
      </p:pic>
      <p:sp>
        <p:nvSpPr>
          <p:cNvPr id="8" name="Rectangle 7">
            <a:extLst>
              <a:ext uri="{FF2B5EF4-FFF2-40B4-BE49-F238E27FC236}">
                <a16:creationId xmlns:a16="http://schemas.microsoft.com/office/drawing/2014/main" id="{7B1AD536-275D-4CC1-8EB4-6243FCDFEABE}"/>
              </a:ext>
            </a:extLst>
          </p:cNvPr>
          <p:cNvSpPr/>
          <p:nvPr/>
        </p:nvSpPr>
        <p:spPr>
          <a:xfrm>
            <a:off x="4084612" y="2419296"/>
            <a:ext cx="3857787" cy="892552"/>
          </a:xfrm>
          <a:prstGeom prst="rect">
            <a:avLst/>
          </a:prstGeom>
        </p:spPr>
        <p:txBody>
          <a:bodyPr wrap="none">
            <a:spAutoFit/>
          </a:bodyPr>
          <a:lstStyle/>
          <a:p>
            <a:pPr algn="ctr">
              <a:spcAft>
                <a:spcPts val="600"/>
              </a:spcAft>
            </a:pPr>
            <a:r>
              <a:rPr lang="en-US" sz="1400" b="1" i="1" dirty="0" err="1">
                <a:solidFill>
                  <a:schemeClr val="accent1">
                    <a:lumMod val="20000"/>
                    <a:lumOff val="80000"/>
                  </a:schemeClr>
                </a:solidFill>
              </a:rPr>
              <a:t>MaX</a:t>
            </a:r>
            <a:r>
              <a:rPr lang="en-US" sz="1400" b="1" i="1" dirty="0">
                <a:solidFill>
                  <a:schemeClr val="accent1">
                    <a:lumMod val="20000"/>
                    <a:lumOff val="80000"/>
                  </a:schemeClr>
                </a:solidFill>
              </a:rPr>
              <a:t> IV, the first 4</a:t>
            </a:r>
            <a:r>
              <a:rPr lang="en-US" sz="1400" b="1" i="1" baseline="30000" dirty="0">
                <a:solidFill>
                  <a:schemeClr val="accent1">
                    <a:lumMod val="20000"/>
                    <a:lumOff val="80000"/>
                  </a:schemeClr>
                </a:solidFill>
              </a:rPr>
              <a:t>th</a:t>
            </a:r>
            <a:r>
              <a:rPr lang="en-US" sz="1400" b="1" i="1" dirty="0">
                <a:solidFill>
                  <a:schemeClr val="accent1">
                    <a:lumMod val="20000"/>
                    <a:lumOff val="80000"/>
                  </a:schemeClr>
                </a:solidFill>
              </a:rPr>
              <a:t> gen Synchrotron (2018)</a:t>
            </a:r>
          </a:p>
          <a:p>
            <a:pPr algn="ctr">
              <a:spcAft>
                <a:spcPts val="600"/>
              </a:spcAft>
            </a:pPr>
            <a:r>
              <a:rPr lang="en-US" sz="1400" b="1" i="1" dirty="0">
                <a:solidFill>
                  <a:schemeClr val="accent1">
                    <a:lumMod val="20000"/>
                    <a:lumOff val="80000"/>
                  </a:schemeClr>
                </a:solidFill>
              </a:rPr>
              <a:t>ESRF-EBS, the first upgraded from 3</a:t>
            </a:r>
            <a:r>
              <a:rPr lang="en-US" sz="1400" b="1" i="1" baseline="30000" dirty="0">
                <a:solidFill>
                  <a:schemeClr val="accent1">
                    <a:lumMod val="20000"/>
                    <a:lumOff val="80000"/>
                  </a:schemeClr>
                </a:solidFill>
              </a:rPr>
              <a:t>rd</a:t>
            </a:r>
            <a:r>
              <a:rPr lang="en-US" sz="1400" b="1" i="1" dirty="0">
                <a:solidFill>
                  <a:schemeClr val="accent1">
                    <a:lumMod val="20000"/>
                    <a:lumOff val="80000"/>
                  </a:schemeClr>
                </a:solidFill>
              </a:rPr>
              <a:t> to 4</a:t>
            </a:r>
            <a:r>
              <a:rPr lang="en-US" sz="1400" b="1" i="1" baseline="30000" dirty="0">
                <a:solidFill>
                  <a:schemeClr val="accent1">
                    <a:lumMod val="20000"/>
                    <a:lumOff val="80000"/>
                  </a:schemeClr>
                </a:solidFill>
              </a:rPr>
              <a:t>th </a:t>
            </a:r>
            <a:r>
              <a:rPr lang="en-US" sz="1400" b="1" i="1" dirty="0">
                <a:solidFill>
                  <a:schemeClr val="accent1">
                    <a:lumMod val="20000"/>
                    <a:lumOff val="80000"/>
                  </a:schemeClr>
                </a:solidFill>
              </a:rPr>
              <a:t>(2020)</a:t>
            </a:r>
          </a:p>
          <a:p>
            <a:pPr algn="ctr">
              <a:spcAft>
                <a:spcPts val="600"/>
              </a:spcAft>
            </a:pPr>
            <a:r>
              <a:rPr lang="en-US" sz="1400" b="1" i="1" dirty="0">
                <a:solidFill>
                  <a:schemeClr val="accent1">
                    <a:lumMod val="20000"/>
                    <a:lumOff val="80000"/>
                  </a:schemeClr>
                </a:solidFill>
              </a:rPr>
              <a:t> </a:t>
            </a:r>
          </a:p>
        </p:txBody>
      </p:sp>
      <p:sp>
        <p:nvSpPr>
          <p:cNvPr id="9" name="TextBox 8">
            <a:extLst>
              <a:ext uri="{FF2B5EF4-FFF2-40B4-BE49-F238E27FC236}">
                <a16:creationId xmlns:a16="http://schemas.microsoft.com/office/drawing/2014/main" id="{279C3DCF-E560-4899-A37C-1CDD4B5BCA9A}"/>
              </a:ext>
            </a:extLst>
          </p:cNvPr>
          <p:cNvSpPr txBox="1"/>
          <p:nvPr/>
        </p:nvSpPr>
        <p:spPr>
          <a:xfrm>
            <a:off x="4728174" y="1057089"/>
            <a:ext cx="2229969" cy="830997"/>
          </a:xfrm>
          <a:prstGeom prst="rect">
            <a:avLst/>
          </a:prstGeom>
          <a:noFill/>
        </p:spPr>
        <p:txBody>
          <a:bodyPr wrap="square" rtlCol="0">
            <a:spAutoFit/>
          </a:bodyPr>
          <a:lstStyle/>
          <a:p>
            <a:pPr algn="ctr"/>
            <a:r>
              <a:rPr lang="en-US" sz="2400" b="1" dirty="0">
                <a:solidFill>
                  <a:schemeClr val="accent5">
                    <a:lumMod val="20000"/>
                    <a:lumOff val="80000"/>
                  </a:schemeClr>
                </a:solidFill>
              </a:rPr>
              <a:t>Technological Developments</a:t>
            </a:r>
          </a:p>
        </p:txBody>
      </p:sp>
      <p:sp>
        <p:nvSpPr>
          <p:cNvPr id="10" name="TextBox 9">
            <a:extLst>
              <a:ext uri="{FF2B5EF4-FFF2-40B4-BE49-F238E27FC236}">
                <a16:creationId xmlns:a16="http://schemas.microsoft.com/office/drawing/2014/main" id="{DFC64FFD-FF79-4067-AF1B-BE0378AB4390}"/>
              </a:ext>
            </a:extLst>
          </p:cNvPr>
          <p:cNvSpPr txBox="1"/>
          <p:nvPr/>
        </p:nvSpPr>
        <p:spPr>
          <a:xfrm>
            <a:off x="9035396" y="963490"/>
            <a:ext cx="2229969" cy="1569660"/>
          </a:xfrm>
          <a:prstGeom prst="rect">
            <a:avLst/>
          </a:prstGeom>
          <a:noFill/>
        </p:spPr>
        <p:txBody>
          <a:bodyPr wrap="square" rtlCol="0">
            <a:spAutoFit/>
          </a:bodyPr>
          <a:lstStyle/>
          <a:p>
            <a:pPr algn="ctr"/>
            <a:r>
              <a:rPr lang="en-US" sz="2400" b="1" dirty="0">
                <a:solidFill>
                  <a:schemeClr val="accent6">
                    <a:lumMod val="20000"/>
                    <a:lumOff val="80000"/>
                  </a:schemeClr>
                </a:solidFill>
              </a:rPr>
              <a:t>ALBA</a:t>
            </a:r>
          </a:p>
          <a:p>
            <a:pPr algn="ctr"/>
            <a:r>
              <a:rPr lang="en-US" sz="2400" b="1" dirty="0">
                <a:solidFill>
                  <a:schemeClr val="accent6">
                    <a:lumMod val="20000"/>
                    <a:lumOff val="80000"/>
                  </a:schemeClr>
                </a:solidFill>
              </a:rPr>
              <a:t>New Funding Period Definition</a:t>
            </a:r>
          </a:p>
        </p:txBody>
      </p:sp>
      <p:sp>
        <p:nvSpPr>
          <p:cNvPr id="11" name="TextBox 10">
            <a:extLst>
              <a:ext uri="{FF2B5EF4-FFF2-40B4-BE49-F238E27FC236}">
                <a16:creationId xmlns:a16="http://schemas.microsoft.com/office/drawing/2014/main" id="{26E1C710-C689-4B1B-8E70-ABBF9E067E44}"/>
              </a:ext>
            </a:extLst>
          </p:cNvPr>
          <p:cNvSpPr txBox="1"/>
          <p:nvPr/>
        </p:nvSpPr>
        <p:spPr>
          <a:xfrm>
            <a:off x="1060551" y="1148155"/>
            <a:ext cx="1827936" cy="1200329"/>
          </a:xfrm>
          <a:prstGeom prst="rect">
            <a:avLst/>
          </a:prstGeom>
          <a:noFill/>
        </p:spPr>
        <p:txBody>
          <a:bodyPr wrap="square" rtlCol="0">
            <a:spAutoFit/>
          </a:bodyPr>
          <a:lstStyle/>
          <a:p>
            <a:pPr algn="ctr"/>
            <a:r>
              <a:rPr lang="en-US" sz="2400" b="1" dirty="0">
                <a:solidFill>
                  <a:schemeClr val="accent4">
                    <a:lumMod val="20000"/>
                    <a:lumOff val="80000"/>
                  </a:schemeClr>
                </a:solidFill>
              </a:rPr>
              <a:t>Societal challenges urgencies</a:t>
            </a:r>
          </a:p>
        </p:txBody>
      </p:sp>
      <p:sp>
        <p:nvSpPr>
          <p:cNvPr id="12" name="TextBox 11">
            <a:extLst>
              <a:ext uri="{FF2B5EF4-FFF2-40B4-BE49-F238E27FC236}">
                <a16:creationId xmlns:a16="http://schemas.microsoft.com/office/drawing/2014/main" id="{C87C6123-85F4-4947-AE8D-B3ED65A1737A}"/>
              </a:ext>
            </a:extLst>
          </p:cNvPr>
          <p:cNvSpPr txBox="1"/>
          <p:nvPr/>
        </p:nvSpPr>
        <p:spPr>
          <a:xfrm>
            <a:off x="1012909" y="2826839"/>
            <a:ext cx="1923220" cy="2585323"/>
          </a:xfrm>
          <a:prstGeom prst="rect">
            <a:avLst/>
          </a:prstGeom>
          <a:noFill/>
        </p:spPr>
        <p:txBody>
          <a:bodyPr wrap="none" rtlCol="0">
            <a:spAutoFit/>
          </a:bodyPr>
          <a:lstStyle/>
          <a:p>
            <a:pPr algn="ctr">
              <a:spcBef>
                <a:spcPts val="1200"/>
              </a:spcBef>
            </a:pPr>
            <a:r>
              <a:rPr lang="en-US" sz="2400" b="1" i="1" dirty="0">
                <a:solidFill>
                  <a:schemeClr val="accent4">
                    <a:lumMod val="20000"/>
                    <a:lumOff val="80000"/>
                  </a:schemeClr>
                </a:solidFill>
              </a:rPr>
              <a:t>Health</a:t>
            </a:r>
          </a:p>
          <a:p>
            <a:pPr algn="ctr">
              <a:spcBef>
                <a:spcPts val="1200"/>
              </a:spcBef>
            </a:pPr>
            <a:r>
              <a:rPr lang="en-US" sz="2400" b="1" i="1" dirty="0">
                <a:solidFill>
                  <a:schemeClr val="accent4">
                    <a:lumMod val="20000"/>
                    <a:lumOff val="80000"/>
                  </a:schemeClr>
                </a:solidFill>
              </a:rPr>
              <a:t>Energy</a:t>
            </a:r>
          </a:p>
          <a:p>
            <a:pPr algn="ctr">
              <a:spcBef>
                <a:spcPts val="1200"/>
              </a:spcBef>
            </a:pPr>
            <a:r>
              <a:rPr lang="en-US" sz="2400" b="1" i="1" dirty="0">
                <a:solidFill>
                  <a:schemeClr val="accent4">
                    <a:lumMod val="20000"/>
                    <a:lumOff val="80000"/>
                  </a:schemeClr>
                </a:solidFill>
              </a:rPr>
              <a:t>Environment</a:t>
            </a:r>
          </a:p>
          <a:p>
            <a:pPr algn="ctr">
              <a:spcBef>
                <a:spcPts val="1200"/>
              </a:spcBef>
            </a:pPr>
            <a:r>
              <a:rPr lang="en-US" sz="2400" b="1" i="1" dirty="0">
                <a:solidFill>
                  <a:schemeClr val="accent4">
                    <a:lumMod val="20000"/>
                    <a:lumOff val="80000"/>
                  </a:schemeClr>
                </a:solidFill>
              </a:rPr>
              <a:t>IT Technology</a:t>
            </a:r>
          </a:p>
          <a:p>
            <a:endParaRPr lang="en-US" dirty="0">
              <a:solidFill>
                <a:schemeClr val="accent4">
                  <a:lumMod val="20000"/>
                  <a:lumOff val="80000"/>
                </a:schemeClr>
              </a:solidFill>
            </a:endParaRPr>
          </a:p>
          <a:p>
            <a:endParaRPr lang="en-US" dirty="0">
              <a:solidFill>
                <a:schemeClr val="bg1"/>
              </a:solidFill>
            </a:endParaRPr>
          </a:p>
        </p:txBody>
      </p:sp>
      <p:sp>
        <p:nvSpPr>
          <p:cNvPr id="13" name="TextBox 12">
            <a:extLst>
              <a:ext uri="{FF2B5EF4-FFF2-40B4-BE49-F238E27FC236}">
                <a16:creationId xmlns:a16="http://schemas.microsoft.com/office/drawing/2014/main" id="{68EF6EE2-E683-4411-A55E-7B90D0F6AD04}"/>
              </a:ext>
            </a:extLst>
          </p:cNvPr>
          <p:cNvSpPr txBox="1"/>
          <p:nvPr/>
        </p:nvSpPr>
        <p:spPr>
          <a:xfrm>
            <a:off x="4736124" y="5483770"/>
            <a:ext cx="2222019" cy="400110"/>
          </a:xfrm>
          <a:prstGeom prst="rect">
            <a:avLst/>
          </a:prstGeom>
          <a:noFill/>
        </p:spPr>
        <p:txBody>
          <a:bodyPr wrap="none" rtlCol="0">
            <a:spAutoFit/>
          </a:bodyPr>
          <a:lstStyle/>
          <a:p>
            <a:r>
              <a:rPr lang="en-US" sz="2000" b="1" dirty="0">
                <a:solidFill>
                  <a:schemeClr val="accent5">
                    <a:lumMod val="20000"/>
                    <a:lumOff val="80000"/>
                  </a:schemeClr>
                </a:solidFill>
              </a:rPr>
              <a:t>DATA Management</a:t>
            </a:r>
          </a:p>
        </p:txBody>
      </p:sp>
      <p:pic>
        <p:nvPicPr>
          <p:cNvPr id="14" name="Picture 13">
            <a:extLst>
              <a:ext uri="{FF2B5EF4-FFF2-40B4-BE49-F238E27FC236}">
                <a16:creationId xmlns:a16="http://schemas.microsoft.com/office/drawing/2014/main" id="{9EB61D43-376E-4C0E-BBF6-0F97A0A6E6E7}"/>
              </a:ext>
            </a:extLst>
          </p:cNvPr>
          <p:cNvPicPr>
            <a:picLocks noChangeAspect="1"/>
          </p:cNvPicPr>
          <p:nvPr/>
        </p:nvPicPr>
        <p:blipFill>
          <a:blip r:embed="rId4"/>
          <a:stretch>
            <a:fillRect/>
          </a:stretch>
        </p:blipFill>
        <p:spPr>
          <a:xfrm>
            <a:off x="8959059" y="3011990"/>
            <a:ext cx="2382641" cy="1497087"/>
          </a:xfrm>
          <a:prstGeom prst="rect">
            <a:avLst/>
          </a:prstGeom>
        </p:spPr>
      </p:pic>
      <p:sp>
        <p:nvSpPr>
          <p:cNvPr id="15" name="TextBox 14">
            <a:extLst>
              <a:ext uri="{FF2B5EF4-FFF2-40B4-BE49-F238E27FC236}">
                <a16:creationId xmlns:a16="http://schemas.microsoft.com/office/drawing/2014/main" id="{AC1D7A7A-9300-49A4-A5F4-24AB179789DF}"/>
              </a:ext>
            </a:extLst>
          </p:cNvPr>
          <p:cNvSpPr txBox="1"/>
          <p:nvPr/>
        </p:nvSpPr>
        <p:spPr>
          <a:xfrm>
            <a:off x="8559943" y="4888942"/>
            <a:ext cx="3180871" cy="923330"/>
          </a:xfrm>
          <a:prstGeom prst="rect">
            <a:avLst/>
          </a:prstGeom>
          <a:noFill/>
        </p:spPr>
        <p:txBody>
          <a:bodyPr wrap="none" rtlCol="0">
            <a:spAutoFit/>
          </a:bodyPr>
          <a:lstStyle/>
          <a:p>
            <a:pPr algn="ctr"/>
            <a:r>
              <a:rPr lang="en-US" dirty="0">
                <a:solidFill>
                  <a:schemeClr val="accent6">
                    <a:lumMod val="20000"/>
                    <a:lumOff val="80000"/>
                  </a:schemeClr>
                </a:solidFill>
              </a:rPr>
              <a:t>Agreement valid until 2022</a:t>
            </a:r>
          </a:p>
          <a:p>
            <a:pPr algn="ctr"/>
            <a:endParaRPr lang="en-US" dirty="0">
              <a:solidFill>
                <a:schemeClr val="accent6">
                  <a:lumMod val="20000"/>
                  <a:lumOff val="80000"/>
                </a:schemeClr>
              </a:solidFill>
            </a:endParaRPr>
          </a:p>
          <a:p>
            <a:pPr algn="ctr"/>
            <a:r>
              <a:rPr lang="en-US" dirty="0">
                <a:solidFill>
                  <a:schemeClr val="accent6">
                    <a:lumMod val="20000"/>
                    <a:lumOff val="80000"/>
                  </a:schemeClr>
                </a:solidFill>
              </a:rPr>
              <a:t>Period 2023-2037 under design </a:t>
            </a:r>
          </a:p>
        </p:txBody>
      </p:sp>
      <p:sp>
        <p:nvSpPr>
          <p:cNvPr id="16" name="Rectangle 15">
            <a:extLst>
              <a:ext uri="{FF2B5EF4-FFF2-40B4-BE49-F238E27FC236}">
                <a16:creationId xmlns:a16="http://schemas.microsoft.com/office/drawing/2014/main" id="{4BDE27FA-3FD7-41CE-A67E-0CEB7533CF5E}"/>
              </a:ext>
            </a:extLst>
          </p:cNvPr>
          <p:cNvSpPr/>
          <p:nvPr/>
        </p:nvSpPr>
        <p:spPr>
          <a:xfrm>
            <a:off x="328314" y="963490"/>
            <a:ext cx="3295564" cy="4920390"/>
          </a:xfrm>
          <a:prstGeom prst="rect">
            <a:avLst/>
          </a:prstGeom>
          <a:noFill/>
          <a:ln w="28575">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0A778FF-D349-4EFC-B0CD-70A9EF1F36D5}"/>
              </a:ext>
            </a:extLst>
          </p:cNvPr>
          <p:cNvSpPr/>
          <p:nvPr/>
        </p:nvSpPr>
        <p:spPr>
          <a:xfrm>
            <a:off x="4017455" y="963490"/>
            <a:ext cx="3924944" cy="4920390"/>
          </a:xfrm>
          <a:prstGeom prst="rect">
            <a:avLst/>
          </a:prstGeom>
          <a:noFill/>
          <a:ln w="28575">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33BD308-D196-49B1-8DA7-EBDC4520B361}"/>
              </a:ext>
            </a:extLst>
          </p:cNvPr>
          <p:cNvSpPr/>
          <p:nvPr/>
        </p:nvSpPr>
        <p:spPr>
          <a:xfrm>
            <a:off x="8452643" y="963490"/>
            <a:ext cx="3295564" cy="4920390"/>
          </a:xfrm>
          <a:prstGeom prst="rect">
            <a:avLst/>
          </a:prstGeom>
          <a:noFill/>
          <a:ln w="28575">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6161EFC2-74BA-4220-A550-8155817AC5A5}"/>
              </a:ext>
            </a:extLst>
          </p:cNvPr>
          <p:cNvSpPr txBox="1"/>
          <p:nvPr/>
        </p:nvSpPr>
        <p:spPr>
          <a:xfrm>
            <a:off x="8346871" y="6172665"/>
            <a:ext cx="3607013" cy="369332"/>
          </a:xfrm>
          <a:prstGeom prst="rect">
            <a:avLst/>
          </a:prstGeom>
          <a:noFill/>
        </p:spPr>
        <p:txBody>
          <a:bodyPr wrap="none" rtlCol="0">
            <a:spAutoFit/>
          </a:bodyPr>
          <a:lstStyle/>
          <a:p>
            <a:r>
              <a:rPr lang="en-US" dirty="0">
                <a:solidFill>
                  <a:srgbClr val="FF66FF"/>
                </a:solidFill>
              </a:rPr>
              <a:t>+ possibility of using Recovery Funds</a:t>
            </a:r>
          </a:p>
        </p:txBody>
      </p:sp>
    </p:spTree>
    <p:extLst>
      <p:ext uri="{BB962C8B-B14F-4D97-AF65-F5344CB8AC3E}">
        <p14:creationId xmlns:p14="http://schemas.microsoft.com/office/powerpoint/2010/main" val="17418444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2D440-DF90-47E3-ACBC-7C9719147890}"/>
              </a:ext>
            </a:extLst>
          </p:cNvPr>
          <p:cNvSpPr>
            <a:spLocks noGrp="1"/>
          </p:cNvSpPr>
          <p:nvPr>
            <p:ph type="title"/>
          </p:nvPr>
        </p:nvSpPr>
        <p:spPr>
          <a:xfrm>
            <a:off x="838205" y="177349"/>
            <a:ext cx="9427028" cy="749243"/>
          </a:xfrm>
        </p:spPr>
        <p:txBody>
          <a:bodyPr/>
          <a:lstStyle/>
          <a:p>
            <a:r>
              <a:rPr lang="en-US" b="1" dirty="0"/>
              <a:t>ALBA II Project brief history </a:t>
            </a:r>
          </a:p>
        </p:txBody>
      </p:sp>
      <p:sp>
        <p:nvSpPr>
          <p:cNvPr id="3" name="Slide Number Placeholder 2">
            <a:extLst>
              <a:ext uri="{FF2B5EF4-FFF2-40B4-BE49-F238E27FC236}">
                <a16:creationId xmlns:a16="http://schemas.microsoft.com/office/drawing/2014/main" id="{3DDF8FFD-99FA-4D52-8DC1-DCE5BD75CDE1}"/>
              </a:ext>
            </a:extLst>
          </p:cNvPr>
          <p:cNvSpPr>
            <a:spLocks noGrp="1"/>
          </p:cNvSpPr>
          <p:nvPr>
            <p:ph type="sldNum" sz="quarter" idx="12"/>
          </p:nvPr>
        </p:nvSpPr>
        <p:spPr/>
        <p:txBody>
          <a:bodyPr/>
          <a:lstStyle/>
          <a:p>
            <a:fld id="{59A3C1E9-1E17-4B2D-975E-2F80F7CB45F8}" type="slidenum">
              <a:rPr lang="es-ES" smtClean="0"/>
              <a:t>26</a:t>
            </a:fld>
            <a:endParaRPr lang="es-ES"/>
          </a:p>
        </p:txBody>
      </p:sp>
      <p:sp>
        <p:nvSpPr>
          <p:cNvPr id="4" name="TextBox 3">
            <a:extLst>
              <a:ext uri="{FF2B5EF4-FFF2-40B4-BE49-F238E27FC236}">
                <a16:creationId xmlns:a16="http://schemas.microsoft.com/office/drawing/2014/main" id="{CD698D7C-99D2-41DD-A0DD-1E7B7FC566BF}"/>
              </a:ext>
            </a:extLst>
          </p:cNvPr>
          <p:cNvSpPr txBox="1"/>
          <p:nvPr/>
        </p:nvSpPr>
        <p:spPr>
          <a:xfrm>
            <a:off x="1306267" y="719785"/>
            <a:ext cx="9579466" cy="1631216"/>
          </a:xfrm>
          <a:prstGeom prst="rect">
            <a:avLst/>
          </a:prstGeom>
        </p:spPr>
        <p:txBody>
          <a:bodyPr vert="horz" wrap="square" lIns="91440" tIns="45720" rIns="91440" bIns="45720" rtlCol="0" anchor="t">
            <a:spAutoFit/>
          </a:bodyPr>
          <a:lstStyle/>
          <a:p>
            <a:pPr marL="342900" indent="-342900">
              <a:buFont typeface="Arial" panose="020B0604020202020204" pitchFamily="34" charset="0"/>
              <a:buChar char="•"/>
            </a:pPr>
            <a:r>
              <a:rPr lang="en-US" sz="2000" dirty="0">
                <a:cs typeface="Arial" panose="020B0604020202020204" pitchFamily="34" charset="0"/>
              </a:rPr>
              <a:t>Spring 2020 – First preliminary design of low emittance lattice for ALBA II</a:t>
            </a:r>
          </a:p>
          <a:p>
            <a:pPr marL="342900" indent="-342900">
              <a:buFont typeface="Arial" panose="020B0604020202020204" pitchFamily="34" charset="0"/>
              <a:buChar char="•"/>
            </a:pPr>
            <a:r>
              <a:rPr lang="en-US" sz="2000" dirty="0">
                <a:cs typeface="Arial" panose="020B0604020202020204" pitchFamily="34" charset="0"/>
              </a:rPr>
              <a:t>September/October 2020 – Preliminary plan for ALBA II Project and informal presentation to funding agencies</a:t>
            </a:r>
          </a:p>
          <a:p>
            <a:pPr marL="342900" indent="-342900">
              <a:buFont typeface="Arial" panose="020B0604020202020204" pitchFamily="34" charset="0"/>
              <a:buChar char="•"/>
            </a:pPr>
            <a:r>
              <a:rPr lang="en-US" sz="2000" dirty="0">
                <a:cs typeface="Arial" panose="020B0604020202020204" pitchFamily="34" charset="0"/>
              </a:rPr>
              <a:t>December 2020 – Approval from </a:t>
            </a:r>
            <a:r>
              <a:rPr lang="en-US" sz="2000" dirty="0" err="1">
                <a:cs typeface="Arial" panose="020B0604020202020204" pitchFamily="34" charset="0"/>
              </a:rPr>
              <a:t>Consejo</a:t>
            </a:r>
            <a:r>
              <a:rPr lang="en-US" sz="2000" dirty="0">
                <a:cs typeface="Arial" panose="020B0604020202020204" pitchFamily="34" charset="0"/>
              </a:rPr>
              <a:t> Rector to start the design</a:t>
            </a:r>
          </a:p>
          <a:p>
            <a:pPr marL="342900" indent="-342900">
              <a:buFont typeface="Arial" panose="020B0604020202020204" pitchFamily="34" charset="0"/>
              <a:buChar char="•"/>
            </a:pPr>
            <a:r>
              <a:rPr lang="en-US" sz="2000" dirty="0">
                <a:cs typeface="Arial" panose="020B0604020202020204" pitchFamily="34" charset="0"/>
              </a:rPr>
              <a:t>March-April 2021 – Preparation of Strategy Plan 2021-24 including ALBA II Plan</a:t>
            </a:r>
          </a:p>
        </p:txBody>
      </p:sp>
      <p:pic>
        <p:nvPicPr>
          <p:cNvPr id="8" name="Picture 7">
            <a:extLst>
              <a:ext uri="{FF2B5EF4-FFF2-40B4-BE49-F238E27FC236}">
                <a16:creationId xmlns:a16="http://schemas.microsoft.com/office/drawing/2014/main" id="{480B04CF-BAFA-4862-911D-FB62294CF43F}"/>
              </a:ext>
            </a:extLst>
          </p:cNvPr>
          <p:cNvPicPr>
            <a:picLocks noChangeAspect="1"/>
          </p:cNvPicPr>
          <p:nvPr/>
        </p:nvPicPr>
        <p:blipFill>
          <a:blip r:embed="rId2"/>
          <a:stretch>
            <a:fillRect/>
          </a:stretch>
        </p:blipFill>
        <p:spPr>
          <a:xfrm>
            <a:off x="215460" y="2685848"/>
            <a:ext cx="1825261" cy="2599899"/>
          </a:xfrm>
          <a:prstGeom prst="rect">
            <a:avLst/>
          </a:prstGeom>
        </p:spPr>
      </p:pic>
      <p:pic>
        <p:nvPicPr>
          <p:cNvPr id="9" name="Picture 8">
            <a:extLst>
              <a:ext uri="{FF2B5EF4-FFF2-40B4-BE49-F238E27FC236}">
                <a16:creationId xmlns:a16="http://schemas.microsoft.com/office/drawing/2014/main" id="{5E306D9F-1FD1-435C-9F73-2EC997D9909A}"/>
              </a:ext>
            </a:extLst>
          </p:cNvPr>
          <p:cNvPicPr>
            <a:picLocks noChangeAspect="1"/>
          </p:cNvPicPr>
          <p:nvPr/>
        </p:nvPicPr>
        <p:blipFill>
          <a:blip r:embed="rId3"/>
          <a:stretch>
            <a:fillRect/>
          </a:stretch>
        </p:blipFill>
        <p:spPr>
          <a:xfrm>
            <a:off x="1413183" y="3991623"/>
            <a:ext cx="1830865" cy="2588248"/>
          </a:xfrm>
          <a:prstGeom prst="rect">
            <a:avLst/>
          </a:prstGeom>
        </p:spPr>
      </p:pic>
      <p:pic>
        <p:nvPicPr>
          <p:cNvPr id="10" name="Picture 9">
            <a:extLst>
              <a:ext uri="{FF2B5EF4-FFF2-40B4-BE49-F238E27FC236}">
                <a16:creationId xmlns:a16="http://schemas.microsoft.com/office/drawing/2014/main" id="{81CCA75A-F911-4D2F-B7E9-71F60C733A48}"/>
              </a:ext>
            </a:extLst>
          </p:cNvPr>
          <p:cNvPicPr>
            <a:picLocks noChangeAspect="1"/>
          </p:cNvPicPr>
          <p:nvPr/>
        </p:nvPicPr>
        <p:blipFill>
          <a:blip r:embed="rId4"/>
          <a:stretch>
            <a:fillRect/>
          </a:stretch>
        </p:blipFill>
        <p:spPr>
          <a:xfrm>
            <a:off x="8273346" y="3532298"/>
            <a:ext cx="2204942" cy="3144505"/>
          </a:xfrm>
          <a:prstGeom prst="rect">
            <a:avLst/>
          </a:prstGeom>
        </p:spPr>
      </p:pic>
      <p:pic>
        <p:nvPicPr>
          <p:cNvPr id="11" name="Picture 10">
            <a:extLst>
              <a:ext uri="{FF2B5EF4-FFF2-40B4-BE49-F238E27FC236}">
                <a16:creationId xmlns:a16="http://schemas.microsoft.com/office/drawing/2014/main" id="{0D9E0CA6-771B-4FDF-B234-E04948E519D9}"/>
              </a:ext>
            </a:extLst>
          </p:cNvPr>
          <p:cNvPicPr>
            <a:picLocks noChangeAspect="1"/>
          </p:cNvPicPr>
          <p:nvPr/>
        </p:nvPicPr>
        <p:blipFill>
          <a:blip r:embed="rId5"/>
          <a:stretch>
            <a:fillRect/>
          </a:stretch>
        </p:blipFill>
        <p:spPr>
          <a:xfrm>
            <a:off x="6290395" y="2685848"/>
            <a:ext cx="2044847" cy="2902703"/>
          </a:xfrm>
          <a:prstGeom prst="rect">
            <a:avLst/>
          </a:prstGeom>
        </p:spPr>
      </p:pic>
      <p:pic>
        <p:nvPicPr>
          <p:cNvPr id="12" name="Picture 11">
            <a:extLst>
              <a:ext uri="{FF2B5EF4-FFF2-40B4-BE49-F238E27FC236}">
                <a16:creationId xmlns:a16="http://schemas.microsoft.com/office/drawing/2014/main" id="{D2661BE1-D121-4333-BE4B-0D902A208E49}"/>
              </a:ext>
            </a:extLst>
          </p:cNvPr>
          <p:cNvPicPr>
            <a:picLocks noChangeAspect="1"/>
          </p:cNvPicPr>
          <p:nvPr/>
        </p:nvPicPr>
        <p:blipFill>
          <a:blip r:embed="rId6"/>
          <a:stretch>
            <a:fillRect/>
          </a:stretch>
        </p:blipFill>
        <p:spPr>
          <a:xfrm>
            <a:off x="9910907" y="2685848"/>
            <a:ext cx="2204942" cy="3145566"/>
          </a:xfrm>
          <a:prstGeom prst="rect">
            <a:avLst/>
          </a:prstGeom>
        </p:spPr>
      </p:pic>
      <p:pic>
        <p:nvPicPr>
          <p:cNvPr id="13" name="Picture 12">
            <a:extLst>
              <a:ext uri="{FF2B5EF4-FFF2-40B4-BE49-F238E27FC236}">
                <a16:creationId xmlns:a16="http://schemas.microsoft.com/office/drawing/2014/main" id="{58316BDC-94E5-440D-95FA-F75A6BC382AD}"/>
              </a:ext>
            </a:extLst>
          </p:cNvPr>
          <p:cNvPicPr>
            <a:picLocks noChangeAspect="1"/>
          </p:cNvPicPr>
          <p:nvPr/>
        </p:nvPicPr>
        <p:blipFill>
          <a:blip r:embed="rId7"/>
          <a:stretch>
            <a:fillRect/>
          </a:stretch>
        </p:blipFill>
        <p:spPr>
          <a:xfrm>
            <a:off x="3430136" y="2638786"/>
            <a:ext cx="2471471" cy="3481183"/>
          </a:xfrm>
          <a:prstGeom prst="rect">
            <a:avLst/>
          </a:prstGeom>
        </p:spPr>
      </p:pic>
      <p:sp>
        <p:nvSpPr>
          <p:cNvPr id="5" name="Rectangle 4">
            <a:extLst>
              <a:ext uri="{FF2B5EF4-FFF2-40B4-BE49-F238E27FC236}">
                <a16:creationId xmlns:a16="http://schemas.microsoft.com/office/drawing/2014/main" id="{2DB6CAED-9915-4166-AB09-AC5394DB5D7E}"/>
              </a:ext>
            </a:extLst>
          </p:cNvPr>
          <p:cNvSpPr/>
          <p:nvPr/>
        </p:nvSpPr>
        <p:spPr>
          <a:xfrm rot="20646850">
            <a:off x="3906652" y="3451885"/>
            <a:ext cx="4378699" cy="523220"/>
          </a:xfrm>
          <a:prstGeom prst="rect">
            <a:avLst/>
          </a:prstGeom>
          <a:solidFill>
            <a:schemeClr val="accent4">
              <a:lumMod val="20000"/>
              <a:lumOff val="80000"/>
              <a:alpha val="63000"/>
            </a:schemeClr>
          </a:solidFill>
        </p:spPr>
        <p:txBody>
          <a:bodyPr wrap="none">
            <a:spAutoFit/>
          </a:bodyPr>
          <a:lstStyle/>
          <a:p>
            <a:r>
              <a:rPr lang="en-US" sz="2800" i="1" dirty="0"/>
              <a:t>in evaluation – not yet public</a:t>
            </a:r>
            <a:endParaRPr lang="en-US" sz="2800" dirty="0"/>
          </a:p>
        </p:txBody>
      </p:sp>
    </p:spTree>
    <p:extLst>
      <p:ext uri="{BB962C8B-B14F-4D97-AF65-F5344CB8AC3E}">
        <p14:creationId xmlns:p14="http://schemas.microsoft.com/office/powerpoint/2010/main" val="30241536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05414E6A-215D-4D5F-BA30-4DF9EC411A2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A3C1E9-1E17-4B2D-975E-2F80F7CB45F8}" type="slidenum">
              <a:rPr kumimoji="0" lang="es-E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61D6A80-2081-4460-BBEE-7FB2FEA53B0F}"/>
              </a:ext>
            </a:extLst>
          </p:cNvPr>
          <p:cNvSpPr>
            <a:spLocks noGrp="1"/>
          </p:cNvSpPr>
          <p:nvPr>
            <p:ph type="title" idx="4294967295"/>
          </p:nvPr>
        </p:nvSpPr>
        <p:spPr>
          <a:xfrm>
            <a:off x="3828288" y="10226"/>
            <a:ext cx="5476367" cy="590550"/>
          </a:xfrm>
        </p:spPr>
        <p:txBody>
          <a:bodyPr>
            <a:noAutofit/>
          </a:bodyPr>
          <a:lstStyle/>
          <a:p>
            <a:pPr algn="ctr"/>
            <a:r>
              <a:rPr lang="en-US" sz="2800" b="1" dirty="0">
                <a:solidFill>
                  <a:schemeClr val="bg1"/>
                </a:solidFill>
                <a:latin typeface="+mn-lt"/>
              </a:rPr>
              <a:t>Evolution of the strategy</a:t>
            </a:r>
          </a:p>
        </p:txBody>
      </p:sp>
      <p:sp>
        <p:nvSpPr>
          <p:cNvPr id="4" name="Rectangle 3">
            <a:extLst>
              <a:ext uri="{FF2B5EF4-FFF2-40B4-BE49-F238E27FC236}">
                <a16:creationId xmlns:a16="http://schemas.microsoft.com/office/drawing/2014/main" id="{3042317B-EF84-424D-9295-93D39FCBA6FB}"/>
              </a:ext>
            </a:extLst>
          </p:cNvPr>
          <p:cNvSpPr/>
          <p:nvPr/>
        </p:nvSpPr>
        <p:spPr>
          <a:xfrm>
            <a:off x="491691" y="983794"/>
            <a:ext cx="1191352" cy="369332"/>
          </a:xfrm>
          <a:prstGeom prst="rect">
            <a:avLst/>
          </a:prstGeom>
          <a:no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2010-2014</a:t>
            </a:r>
          </a:p>
        </p:txBody>
      </p:sp>
      <p:sp>
        <p:nvSpPr>
          <p:cNvPr id="5" name="Rectangle 4">
            <a:extLst>
              <a:ext uri="{FF2B5EF4-FFF2-40B4-BE49-F238E27FC236}">
                <a16:creationId xmlns:a16="http://schemas.microsoft.com/office/drawing/2014/main" id="{B91F845F-4017-4FC9-9857-4E9509FD8649}"/>
              </a:ext>
            </a:extLst>
          </p:cNvPr>
          <p:cNvSpPr/>
          <p:nvPr/>
        </p:nvSpPr>
        <p:spPr>
          <a:xfrm>
            <a:off x="491691" y="2218949"/>
            <a:ext cx="119135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2013-2016</a:t>
            </a:r>
          </a:p>
        </p:txBody>
      </p:sp>
      <p:sp>
        <p:nvSpPr>
          <p:cNvPr id="6" name="TextBox 5">
            <a:extLst>
              <a:ext uri="{FF2B5EF4-FFF2-40B4-BE49-F238E27FC236}">
                <a16:creationId xmlns:a16="http://schemas.microsoft.com/office/drawing/2014/main" id="{04DC5D4F-95CB-46A6-A526-F249C0B192C5}"/>
              </a:ext>
            </a:extLst>
          </p:cNvPr>
          <p:cNvSpPr txBox="1"/>
          <p:nvPr/>
        </p:nvSpPr>
        <p:spPr>
          <a:xfrm>
            <a:off x="365408" y="3297035"/>
            <a:ext cx="1443917" cy="369332"/>
          </a:xfrm>
          <a:prstGeom prst="rect">
            <a:avLst/>
          </a:prstGeom>
          <a:noFill/>
        </p:spPr>
        <p:txBody>
          <a:bodyPr vert="horz"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rPr>
              <a:t>2017-2020</a:t>
            </a:r>
            <a:endPar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Arial" panose="020B0604020202020204" pitchFamily="34" charset="0"/>
            </a:endParaRPr>
          </a:p>
        </p:txBody>
      </p:sp>
      <p:sp>
        <p:nvSpPr>
          <p:cNvPr id="7" name="Rectangle 6">
            <a:extLst>
              <a:ext uri="{FF2B5EF4-FFF2-40B4-BE49-F238E27FC236}">
                <a16:creationId xmlns:a16="http://schemas.microsoft.com/office/drawing/2014/main" id="{72E274C9-56DB-4D3C-907E-56D196F1A2FA}"/>
              </a:ext>
            </a:extLst>
          </p:cNvPr>
          <p:cNvSpPr/>
          <p:nvPr/>
        </p:nvSpPr>
        <p:spPr>
          <a:xfrm>
            <a:off x="491691" y="4678214"/>
            <a:ext cx="119135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2021-2024</a:t>
            </a:r>
          </a:p>
        </p:txBody>
      </p:sp>
      <p:sp>
        <p:nvSpPr>
          <p:cNvPr id="9" name="TextBox 8">
            <a:extLst>
              <a:ext uri="{FF2B5EF4-FFF2-40B4-BE49-F238E27FC236}">
                <a16:creationId xmlns:a16="http://schemas.microsoft.com/office/drawing/2014/main" id="{6EAA92CD-E1D3-4A64-9985-CF8C17AB406F}"/>
              </a:ext>
            </a:extLst>
          </p:cNvPr>
          <p:cNvSpPr txBox="1"/>
          <p:nvPr/>
        </p:nvSpPr>
        <p:spPr>
          <a:xfrm>
            <a:off x="1955986" y="4678214"/>
            <a:ext cx="10172701" cy="1957636"/>
          </a:xfrm>
          <a:prstGeom prst="rect">
            <a:avLst/>
          </a:prstGeom>
        </p:spPr>
        <p:txBody>
          <a:bodyPr vert="horz" wrap="square" lIns="121920" tIns="60960" rIns="121920" bIns="60960" rtlCol="0" anchor="t">
            <a:no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Contribute to the improvement of well-being and progress of society as a whole through provision of scientific instruments dedicated to solving societal challenges such as health, environment, energy and communication. </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Act as a </a:t>
            </a: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catalyst</a:t>
            </a:r>
            <a:r>
              <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rPr>
              <a:t> for regional and national collaborations addressing overarching societal challenges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0" cap="none" spc="0" normalizeH="0" baseline="0" noProof="0" dirty="0">
                <a:ln>
                  <a:noFill/>
                </a:ln>
                <a:solidFill>
                  <a:prstClr val="white"/>
                </a:solidFill>
                <a:effectLst/>
                <a:uLnTx/>
                <a:uFillTx/>
                <a:latin typeface="Calibri" panose="020F0502020204030204"/>
                <a:ea typeface="+mn-ea"/>
                <a:cs typeface="+mn-cs"/>
              </a:rPr>
              <a:t>Start ALBA II project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3EDADC88-0FE7-4A70-B5A2-932746D60794}"/>
              </a:ext>
            </a:extLst>
          </p:cNvPr>
          <p:cNvSpPr/>
          <p:nvPr/>
        </p:nvSpPr>
        <p:spPr>
          <a:xfrm>
            <a:off x="2027591" y="3297035"/>
            <a:ext cx="10029493" cy="1200329"/>
          </a:xfrm>
          <a:prstGeom prst="rect">
            <a:avLst/>
          </a:prstGeom>
        </p:spPr>
        <p:txBody>
          <a:bodyPr wrap="square">
            <a:spAutoFit/>
          </a:bodyPr>
          <a:lstStyle/>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Be a center of excellence in synchrotron radiation (SR) science and technology at European level and consolidate the status of CELLS as a recognized world class facility in its field.</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16 BLs in 2020 – based on new investments and ERDF funds</a:t>
            </a:r>
          </a:p>
          <a:p>
            <a:pPr marL="380990" marR="0" lvl="0" indent="-38099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Starting planning ALBA II</a:t>
            </a:r>
          </a:p>
        </p:txBody>
      </p:sp>
      <p:sp>
        <p:nvSpPr>
          <p:cNvPr id="12" name="Rectangle 11">
            <a:extLst>
              <a:ext uri="{FF2B5EF4-FFF2-40B4-BE49-F238E27FC236}">
                <a16:creationId xmlns:a16="http://schemas.microsoft.com/office/drawing/2014/main" id="{0449B004-501D-4EBD-A941-5458A8A2CFC4}"/>
              </a:ext>
            </a:extLst>
          </p:cNvPr>
          <p:cNvSpPr/>
          <p:nvPr/>
        </p:nvSpPr>
        <p:spPr>
          <a:xfrm>
            <a:off x="2027591" y="693891"/>
            <a:ext cx="10029493" cy="1231106"/>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To research in, deliver and maintain methods and techniques with which to conduct cutting edge Synchrotron Light based research and development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Plan to increase # of BLs at the rhythm of 1.5/year – Not done due to lack of new investment funds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 BLs in 2020 - based on new investments, ALBA to be refurbished in 2035</a:t>
            </a:r>
          </a:p>
        </p:txBody>
      </p:sp>
      <p:sp>
        <p:nvSpPr>
          <p:cNvPr id="13" name="Rectangle 12">
            <a:extLst>
              <a:ext uri="{FF2B5EF4-FFF2-40B4-BE49-F238E27FC236}">
                <a16:creationId xmlns:a16="http://schemas.microsoft.com/office/drawing/2014/main" id="{0E00538B-6A35-4C2B-AFCD-BD61C22F14EC}"/>
              </a:ext>
            </a:extLst>
          </p:cNvPr>
          <p:cNvSpPr/>
          <p:nvPr/>
        </p:nvSpPr>
        <p:spPr>
          <a:xfrm>
            <a:off x="2027591" y="2111227"/>
            <a:ext cx="9612045" cy="954107"/>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Enhance expertise and promote the utilization of Synchrotron Light by working with the Spanish and international scientific communities;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20 BLs in 2020 – based on new investments </a:t>
            </a:r>
          </a:p>
        </p:txBody>
      </p:sp>
    </p:spTree>
    <p:extLst>
      <p:ext uri="{BB962C8B-B14F-4D97-AF65-F5344CB8AC3E}">
        <p14:creationId xmlns:p14="http://schemas.microsoft.com/office/powerpoint/2010/main" val="984339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FDD5897-8D69-4B31-B775-BC949AC61699}"/>
              </a:ext>
            </a:extLst>
          </p:cNvPr>
          <p:cNvPicPr>
            <a:picLocks noChangeAspect="1"/>
          </p:cNvPicPr>
          <p:nvPr/>
        </p:nvPicPr>
        <p:blipFill>
          <a:blip r:embed="rId2"/>
          <a:stretch>
            <a:fillRect/>
          </a:stretch>
        </p:blipFill>
        <p:spPr>
          <a:xfrm>
            <a:off x="299368" y="2721219"/>
            <a:ext cx="6749137" cy="3937488"/>
          </a:xfrm>
          <a:prstGeom prst="rect">
            <a:avLst/>
          </a:prstGeom>
        </p:spPr>
      </p:pic>
      <p:sp>
        <p:nvSpPr>
          <p:cNvPr id="2" name="Slide Number Placeholder 1">
            <a:extLst>
              <a:ext uri="{FF2B5EF4-FFF2-40B4-BE49-F238E27FC236}">
                <a16:creationId xmlns:a16="http://schemas.microsoft.com/office/drawing/2014/main" id="{65F716A5-7B38-4BF2-87AE-58DF6385815A}"/>
              </a:ext>
            </a:extLst>
          </p:cNvPr>
          <p:cNvSpPr>
            <a:spLocks noGrp="1"/>
          </p:cNvSpPr>
          <p:nvPr>
            <p:ph type="sldNum" sz="quarter" idx="4294967295"/>
          </p:nvPr>
        </p:nvSpPr>
        <p:spPr>
          <a:xfrm>
            <a:off x="9448800" y="6380163"/>
            <a:ext cx="2743200" cy="365125"/>
          </a:xfrm>
        </p:spPr>
        <p:txBody>
          <a:bodyPr/>
          <a:lstStyle/>
          <a:p>
            <a:fld id="{87A234CA-A4C3-4597-A63D-83990164B230}" type="slidenum">
              <a:rPr lang="en-US" smtClean="0"/>
              <a:t>28</a:t>
            </a:fld>
            <a:endParaRPr lang="en-US"/>
          </a:p>
        </p:txBody>
      </p:sp>
      <p:sp>
        <p:nvSpPr>
          <p:cNvPr id="3" name="TextBox 2">
            <a:extLst>
              <a:ext uri="{FF2B5EF4-FFF2-40B4-BE49-F238E27FC236}">
                <a16:creationId xmlns:a16="http://schemas.microsoft.com/office/drawing/2014/main" id="{E2F9A245-1CF0-4E7E-AE92-5782B3DE7780}"/>
              </a:ext>
            </a:extLst>
          </p:cNvPr>
          <p:cNvSpPr txBox="1"/>
          <p:nvPr/>
        </p:nvSpPr>
        <p:spPr>
          <a:xfrm flipH="1">
            <a:off x="3909940" y="32225"/>
            <a:ext cx="4372119" cy="646331"/>
          </a:xfrm>
          <a:prstGeom prst="rect">
            <a:avLst/>
          </a:prstGeom>
          <a:noFill/>
        </p:spPr>
        <p:txBody>
          <a:bodyPr wrap="square" rtlCol="0">
            <a:spAutoFit/>
          </a:bodyPr>
          <a:lstStyle/>
          <a:p>
            <a:pPr algn="ctr"/>
            <a:r>
              <a:rPr lang="en-US" sz="3600" dirty="0">
                <a:solidFill>
                  <a:schemeClr val="accent5">
                    <a:lumMod val="50000"/>
                  </a:schemeClr>
                </a:solidFill>
              </a:rPr>
              <a:t>ALBA II in a nutshell </a:t>
            </a:r>
          </a:p>
        </p:txBody>
      </p:sp>
      <p:sp>
        <p:nvSpPr>
          <p:cNvPr id="4" name="TextBox 3">
            <a:extLst>
              <a:ext uri="{FF2B5EF4-FFF2-40B4-BE49-F238E27FC236}">
                <a16:creationId xmlns:a16="http://schemas.microsoft.com/office/drawing/2014/main" id="{1711CEE1-A093-46F7-BE03-DDFC84B3DD45}"/>
              </a:ext>
            </a:extLst>
          </p:cNvPr>
          <p:cNvSpPr txBox="1"/>
          <p:nvPr/>
        </p:nvSpPr>
        <p:spPr>
          <a:xfrm flipH="1">
            <a:off x="944188" y="769099"/>
            <a:ext cx="7895195" cy="2677656"/>
          </a:xfrm>
          <a:prstGeom prst="rect">
            <a:avLst/>
          </a:prstGeom>
          <a:noFill/>
        </p:spPr>
        <p:txBody>
          <a:bodyPr wrap="square" rtlCol="0">
            <a:spAutoFit/>
          </a:bodyPr>
          <a:lstStyle/>
          <a:p>
            <a:pPr marL="285750" indent="-285750">
              <a:buFontTx/>
              <a:buChar char="-"/>
            </a:pPr>
            <a:r>
              <a:rPr lang="en-US" sz="2800" dirty="0">
                <a:solidFill>
                  <a:schemeClr val="accent5">
                    <a:lumMod val="50000"/>
                  </a:schemeClr>
                </a:solidFill>
              </a:rPr>
              <a:t>4</a:t>
            </a:r>
            <a:r>
              <a:rPr lang="en-US" sz="2800" baseline="30000" dirty="0">
                <a:solidFill>
                  <a:schemeClr val="accent5">
                    <a:lumMod val="50000"/>
                  </a:schemeClr>
                </a:solidFill>
              </a:rPr>
              <a:t>th</a:t>
            </a:r>
            <a:r>
              <a:rPr lang="en-US" sz="2800" dirty="0">
                <a:solidFill>
                  <a:schemeClr val="accent5">
                    <a:lumMod val="50000"/>
                  </a:schemeClr>
                </a:solidFill>
              </a:rPr>
              <a:t> generation light source</a:t>
            </a:r>
          </a:p>
          <a:p>
            <a:pPr marL="285750" indent="-285750">
              <a:buFontTx/>
              <a:buChar char="-"/>
            </a:pPr>
            <a:r>
              <a:rPr lang="en-US" sz="2800" dirty="0">
                <a:solidFill>
                  <a:schemeClr val="accent5">
                    <a:lumMod val="50000"/>
                  </a:schemeClr>
                </a:solidFill>
              </a:rPr>
              <a:t>Emittance 150 pm (30 times smaller than ALBA)</a:t>
            </a:r>
          </a:p>
          <a:p>
            <a:pPr marL="285750" indent="-285750">
              <a:buFontTx/>
              <a:buChar char="-"/>
            </a:pPr>
            <a:r>
              <a:rPr lang="en-US" sz="2800" dirty="0">
                <a:solidFill>
                  <a:schemeClr val="accent5">
                    <a:lumMod val="50000"/>
                  </a:schemeClr>
                </a:solidFill>
              </a:rPr>
              <a:t>Current 300 mA (+ 20% with respect to ALBA)</a:t>
            </a:r>
          </a:p>
          <a:p>
            <a:pPr marL="285750" indent="-285750">
              <a:buFontTx/>
              <a:buChar char="-"/>
            </a:pPr>
            <a:r>
              <a:rPr lang="en-US" sz="2800" dirty="0">
                <a:solidFill>
                  <a:schemeClr val="accent5">
                    <a:lumMod val="50000"/>
                  </a:schemeClr>
                </a:solidFill>
              </a:rPr>
              <a:t>Increase of brilliance by orders of magnitude</a:t>
            </a:r>
          </a:p>
          <a:p>
            <a:pPr marL="285750" indent="-285750">
              <a:buFontTx/>
              <a:buChar char="-"/>
            </a:pPr>
            <a:r>
              <a:rPr lang="en-US" sz="2800" dirty="0">
                <a:solidFill>
                  <a:schemeClr val="accent5">
                    <a:lumMod val="50000"/>
                  </a:schemeClr>
                </a:solidFill>
              </a:rPr>
              <a:t>Increase of coherence</a:t>
            </a:r>
          </a:p>
          <a:p>
            <a:pPr marL="285750" indent="-285750">
              <a:buFontTx/>
              <a:buChar char="-"/>
            </a:pPr>
            <a:endParaRPr lang="en-US" sz="2800" dirty="0">
              <a:solidFill>
                <a:schemeClr val="accent5">
                  <a:lumMod val="50000"/>
                </a:schemeClr>
              </a:solidFill>
            </a:endParaRPr>
          </a:p>
        </p:txBody>
      </p:sp>
      <p:sp>
        <p:nvSpPr>
          <p:cNvPr id="9" name="Rectangle 8">
            <a:extLst>
              <a:ext uri="{FF2B5EF4-FFF2-40B4-BE49-F238E27FC236}">
                <a16:creationId xmlns:a16="http://schemas.microsoft.com/office/drawing/2014/main" id="{FF90B00E-B12B-44C7-85F6-08153B6CC70C}"/>
              </a:ext>
            </a:extLst>
          </p:cNvPr>
          <p:cNvSpPr/>
          <p:nvPr/>
        </p:nvSpPr>
        <p:spPr>
          <a:xfrm>
            <a:off x="6154614" y="3277255"/>
            <a:ext cx="5609062" cy="2831544"/>
          </a:xfrm>
          <a:prstGeom prst="rect">
            <a:avLst/>
          </a:prstGeom>
        </p:spPr>
        <p:txBody>
          <a:bodyPr wrap="square">
            <a:spAutoFit/>
          </a:bodyPr>
          <a:lstStyle/>
          <a:p>
            <a:pPr marL="285750" indent="-285750" algn="r">
              <a:buFontTx/>
              <a:buChar char="-"/>
            </a:pPr>
            <a:r>
              <a:rPr lang="en-US" sz="2000" dirty="0">
                <a:solidFill>
                  <a:schemeClr val="accent5">
                    <a:lumMod val="50000"/>
                  </a:schemeClr>
                </a:solidFill>
              </a:rPr>
              <a:t>Same footprint of ALBA (C = 270m, same injector)</a:t>
            </a:r>
          </a:p>
          <a:p>
            <a:pPr marL="285750" indent="-285750" algn="r">
              <a:buFontTx/>
              <a:buChar char="-"/>
            </a:pPr>
            <a:r>
              <a:rPr lang="en-US" sz="2000" dirty="0">
                <a:solidFill>
                  <a:schemeClr val="accent5">
                    <a:lumMod val="50000"/>
                  </a:schemeClr>
                </a:solidFill>
              </a:rPr>
              <a:t>Present 13 BLs will be maintained and refurbished as needed</a:t>
            </a:r>
          </a:p>
          <a:p>
            <a:pPr marL="285750" indent="-285750" algn="r">
              <a:buFontTx/>
              <a:buChar char="-"/>
            </a:pPr>
            <a:r>
              <a:rPr lang="en-US" sz="2000" dirty="0">
                <a:solidFill>
                  <a:schemeClr val="accent5">
                    <a:lumMod val="50000"/>
                  </a:schemeClr>
                </a:solidFill>
              </a:rPr>
              <a:t>New BLs will be fully designed in view of ALBA II</a:t>
            </a:r>
          </a:p>
          <a:p>
            <a:pPr marL="285750" indent="-285750" algn="r">
              <a:buFontTx/>
              <a:buChar char="-"/>
            </a:pPr>
            <a:r>
              <a:rPr lang="en-US" sz="2000" dirty="0">
                <a:solidFill>
                  <a:schemeClr val="accent5">
                    <a:lumMod val="50000"/>
                  </a:schemeClr>
                </a:solidFill>
              </a:rPr>
              <a:t>Space for long BLs is available (three front ends + plots nearby ALBA)</a:t>
            </a:r>
          </a:p>
          <a:p>
            <a:pPr marL="285750" indent="-285750" algn="r">
              <a:buFontTx/>
              <a:buChar char="-"/>
            </a:pPr>
            <a:r>
              <a:rPr lang="en-US" sz="2000" dirty="0">
                <a:solidFill>
                  <a:schemeClr val="accent5">
                    <a:lumMod val="50000"/>
                  </a:schemeClr>
                </a:solidFill>
              </a:rPr>
              <a:t>Advanced Microscope Platform </a:t>
            </a:r>
          </a:p>
          <a:p>
            <a:pPr marL="285750" indent="-285750" algn="r">
              <a:buFontTx/>
              <a:buChar char="-"/>
            </a:pPr>
            <a:r>
              <a:rPr lang="en-US" sz="2000" dirty="0">
                <a:solidFill>
                  <a:schemeClr val="accent5">
                    <a:lumMod val="50000"/>
                  </a:schemeClr>
                </a:solidFill>
              </a:rPr>
              <a:t>Partnership with other institutions is welcome</a:t>
            </a:r>
          </a:p>
          <a:p>
            <a:pPr algn="r"/>
            <a:r>
              <a:rPr lang="en-US" dirty="0">
                <a:solidFill>
                  <a:schemeClr val="accent5">
                    <a:lumMod val="50000"/>
                  </a:schemeClr>
                </a:solidFill>
              </a:rPr>
              <a:t> </a:t>
            </a:r>
            <a:endParaRPr lang="en-US" dirty="0"/>
          </a:p>
        </p:txBody>
      </p:sp>
    </p:spTree>
    <p:extLst>
      <p:ext uri="{BB962C8B-B14F-4D97-AF65-F5344CB8AC3E}">
        <p14:creationId xmlns:p14="http://schemas.microsoft.com/office/powerpoint/2010/main" val="38999570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63B26D4-F76E-437F-A441-BFC9A3351ACE}"/>
              </a:ext>
            </a:extLst>
          </p:cNvPr>
          <p:cNvPicPr>
            <a:picLocks noChangeAspect="1"/>
          </p:cNvPicPr>
          <p:nvPr/>
        </p:nvPicPr>
        <p:blipFill>
          <a:blip r:embed="rId2"/>
          <a:stretch>
            <a:fillRect/>
          </a:stretch>
        </p:blipFill>
        <p:spPr>
          <a:xfrm>
            <a:off x="1770115" y="0"/>
            <a:ext cx="8651770" cy="6858000"/>
          </a:xfrm>
          <a:prstGeom prst="rect">
            <a:avLst/>
          </a:prstGeom>
        </p:spPr>
      </p:pic>
      <p:sp>
        <p:nvSpPr>
          <p:cNvPr id="3" name="Slide Number Placeholder 2">
            <a:extLst>
              <a:ext uri="{FF2B5EF4-FFF2-40B4-BE49-F238E27FC236}">
                <a16:creationId xmlns:a16="http://schemas.microsoft.com/office/drawing/2014/main" id="{F39E85DA-FAA9-491A-8C87-2C27600813C6}"/>
              </a:ext>
            </a:extLst>
          </p:cNvPr>
          <p:cNvSpPr>
            <a:spLocks noGrp="1"/>
          </p:cNvSpPr>
          <p:nvPr>
            <p:ph type="sldNum" sz="quarter" idx="12"/>
          </p:nvPr>
        </p:nvSpPr>
        <p:spPr/>
        <p:txBody>
          <a:bodyPr/>
          <a:lstStyle/>
          <a:p>
            <a:fld id="{59A3C1E9-1E17-4B2D-975E-2F80F7CB45F8}" type="slidenum">
              <a:rPr lang="es-ES" smtClean="0"/>
              <a:t>29</a:t>
            </a:fld>
            <a:endParaRPr lang="es-ES"/>
          </a:p>
        </p:txBody>
      </p:sp>
      <p:sp>
        <p:nvSpPr>
          <p:cNvPr id="5" name="Title 1">
            <a:extLst>
              <a:ext uri="{FF2B5EF4-FFF2-40B4-BE49-F238E27FC236}">
                <a16:creationId xmlns:a16="http://schemas.microsoft.com/office/drawing/2014/main" id="{1A64226D-893E-45F5-9B51-2E5104EFA25A}"/>
              </a:ext>
            </a:extLst>
          </p:cNvPr>
          <p:cNvSpPr>
            <a:spLocks noGrp="1"/>
          </p:cNvSpPr>
          <p:nvPr>
            <p:ph type="title"/>
          </p:nvPr>
        </p:nvSpPr>
        <p:spPr>
          <a:xfrm>
            <a:off x="1264925" y="165157"/>
            <a:ext cx="9427028" cy="1029659"/>
          </a:xfrm>
        </p:spPr>
        <p:txBody>
          <a:bodyPr/>
          <a:lstStyle/>
          <a:p>
            <a:r>
              <a:rPr lang="en-US" b="1" dirty="0"/>
              <a:t>Advancing in the accelerator systems of ALBA II</a:t>
            </a:r>
            <a:br>
              <a:rPr lang="en-US" b="1" dirty="0"/>
            </a:br>
            <a:r>
              <a:rPr lang="en-US" b="1" dirty="0"/>
              <a:t>(more on Francis’ talk)</a:t>
            </a:r>
          </a:p>
        </p:txBody>
      </p:sp>
      <p:pic>
        <p:nvPicPr>
          <p:cNvPr id="6" name="Content Placeholder 4">
            <a:extLst>
              <a:ext uri="{FF2B5EF4-FFF2-40B4-BE49-F238E27FC236}">
                <a16:creationId xmlns:a16="http://schemas.microsoft.com/office/drawing/2014/main" id="{21F52313-6AC1-4F60-AFAE-274692314FD8}"/>
              </a:ext>
            </a:extLst>
          </p:cNvPr>
          <p:cNvPicPr>
            <a:picLocks noChangeAspect="1"/>
          </p:cNvPicPr>
          <p:nvPr/>
        </p:nvPicPr>
        <p:blipFill rotWithShape="1">
          <a:blip r:embed="rId3"/>
          <a:srcRect t="11556" b="12481"/>
          <a:stretch/>
        </p:blipFill>
        <p:spPr>
          <a:xfrm>
            <a:off x="187194" y="4556591"/>
            <a:ext cx="4188162" cy="2118846"/>
          </a:xfrm>
          <a:prstGeom prst="rect">
            <a:avLst/>
          </a:prstGeom>
        </p:spPr>
      </p:pic>
    </p:spTree>
    <p:extLst>
      <p:ext uri="{BB962C8B-B14F-4D97-AF65-F5344CB8AC3E}">
        <p14:creationId xmlns:p14="http://schemas.microsoft.com/office/powerpoint/2010/main" val="2059926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lumMod val="5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24C6FF-D040-4B88-B13C-E5C91F7E9E79}"/>
              </a:ext>
            </a:extLst>
          </p:cNvPr>
          <p:cNvPicPr>
            <a:picLocks noChangeAspect="1"/>
          </p:cNvPicPr>
          <p:nvPr/>
        </p:nvPicPr>
        <p:blipFill>
          <a:blip r:embed="rId2"/>
          <a:stretch>
            <a:fillRect/>
          </a:stretch>
        </p:blipFill>
        <p:spPr>
          <a:xfrm>
            <a:off x="273031" y="1348627"/>
            <a:ext cx="7313531" cy="4882795"/>
          </a:xfrm>
          <a:prstGeom prst="rect">
            <a:avLst/>
          </a:prstGeom>
        </p:spPr>
      </p:pic>
      <p:sp>
        <p:nvSpPr>
          <p:cNvPr id="6" name="Slide Number Placeholder 5">
            <a:extLst>
              <a:ext uri="{FF2B5EF4-FFF2-40B4-BE49-F238E27FC236}">
                <a16:creationId xmlns:a16="http://schemas.microsoft.com/office/drawing/2014/main" id="{F092D767-B2EA-40B0-B84B-648490472DFB}"/>
              </a:ext>
            </a:extLst>
          </p:cNvPr>
          <p:cNvSpPr>
            <a:spLocks noGrp="1"/>
          </p:cNvSpPr>
          <p:nvPr>
            <p:ph type="sldNum" sz="quarter" idx="12"/>
          </p:nvPr>
        </p:nvSpPr>
        <p:spPr/>
        <p:txBody>
          <a:bodyPr/>
          <a:lstStyle/>
          <a:p>
            <a:fld id="{66C2AF54-E096-47AF-AB29-F0E19BDF5644}" type="slidenum">
              <a:rPr lang="en-US" smtClean="0"/>
              <a:t>3</a:t>
            </a:fld>
            <a:endParaRPr lang="en-US"/>
          </a:p>
        </p:txBody>
      </p:sp>
      <p:sp>
        <p:nvSpPr>
          <p:cNvPr id="9" name="TextBox 8">
            <a:extLst>
              <a:ext uri="{FF2B5EF4-FFF2-40B4-BE49-F238E27FC236}">
                <a16:creationId xmlns:a16="http://schemas.microsoft.com/office/drawing/2014/main" id="{E76293A2-C1F4-44A6-A293-DB46AEE3E520}"/>
              </a:ext>
            </a:extLst>
          </p:cNvPr>
          <p:cNvSpPr txBox="1"/>
          <p:nvPr/>
        </p:nvSpPr>
        <p:spPr>
          <a:xfrm>
            <a:off x="4298873" y="132502"/>
            <a:ext cx="4248792" cy="646331"/>
          </a:xfrm>
          <a:prstGeom prst="rect">
            <a:avLst/>
          </a:prstGeom>
        </p:spPr>
        <p:txBody>
          <a:bodyPr vert="horz" wrap="none" lIns="91440" tIns="45720" rIns="91440" bIns="45720" rtlCol="0" anchor="t">
            <a:spAutoFit/>
          </a:bodyPr>
          <a:lstStyle/>
          <a:p>
            <a:r>
              <a:rPr lang="en-US" sz="3600" b="1" dirty="0">
                <a:solidFill>
                  <a:schemeClr val="bg1"/>
                </a:solidFill>
                <a:cs typeface="Arial" panose="020B0604020202020204" pitchFamily="34" charset="0"/>
              </a:rPr>
              <a:t>ALBA key parameters</a:t>
            </a:r>
          </a:p>
        </p:txBody>
      </p:sp>
      <p:sp>
        <p:nvSpPr>
          <p:cNvPr id="4" name="TextBox 3">
            <a:extLst>
              <a:ext uri="{FF2B5EF4-FFF2-40B4-BE49-F238E27FC236}">
                <a16:creationId xmlns:a16="http://schemas.microsoft.com/office/drawing/2014/main" id="{0FD81989-7686-4BA6-93B8-B28DA2987252}"/>
              </a:ext>
            </a:extLst>
          </p:cNvPr>
          <p:cNvSpPr txBox="1"/>
          <p:nvPr/>
        </p:nvSpPr>
        <p:spPr>
          <a:xfrm>
            <a:off x="3327453" y="3441759"/>
            <a:ext cx="971420" cy="523220"/>
          </a:xfrm>
          <a:prstGeom prst="rect">
            <a:avLst/>
          </a:prstGeom>
          <a:noFill/>
        </p:spPr>
        <p:txBody>
          <a:bodyPr wrap="none" rtlCol="0">
            <a:spAutoFit/>
          </a:bodyPr>
          <a:lstStyle/>
          <a:p>
            <a:r>
              <a:rPr lang="en-US" sz="2800" b="1" dirty="0">
                <a:solidFill>
                  <a:schemeClr val="bg1"/>
                </a:solidFill>
              </a:rPr>
              <a:t>ALBA</a:t>
            </a:r>
          </a:p>
        </p:txBody>
      </p:sp>
      <p:sp>
        <p:nvSpPr>
          <p:cNvPr id="7" name="TextBox 6">
            <a:extLst>
              <a:ext uri="{FF2B5EF4-FFF2-40B4-BE49-F238E27FC236}">
                <a16:creationId xmlns:a16="http://schemas.microsoft.com/office/drawing/2014/main" id="{4730058C-F85C-4671-B279-6EB54E20B9D9}"/>
              </a:ext>
            </a:extLst>
          </p:cNvPr>
          <p:cNvSpPr txBox="1"/>
          <p:nvPr/>
        </p:nvSpPr>
        <p:spPr>
          <a:xfrm>
            <a:off x="7871824" y="3275871"/>
            <a:ext cx="4202945" cy="3170099"/>
          </a:xfrm>
          <a:prstGeom prst="rect">
            <a:avLst/>
          </a:prstGeom>
          <a:noFill/>
        </p:spPr>
        <p:txBody>
          <a:bodyPr wrap="square" rtlCol="0">
            <a:spAutoFit/>
          </a:bodyPr>
          <a:lstStyle/>
          <a:p>
            <a:pPr marL="457200" indent="-457200">
              <a:buFont typeface="Arial" panose="020B0604020202020204" pitchFamily="34" charset="0"/>
              <a:buChar char="•"/>
            </a:pPr>
            <a:r>
              <a:rPr lang="en-US" sz="2400" dirty="0">
                <a:solidFill>
                  <a:schemeClr val="bg1"/>
                </a:solidFill>
              </a:rPr>
              <a:t>8 operating BLs</a:t>
            </a:r>
          </a:p>
          <a:p>
            <a:pPr marL="457200" indent="-457200">
              <a:buFont typeface="Arial" panose="020B0604020202020204" pitchFamily="34" charset="0"/>
              <a:buChar char="•"/>
            </a:pPr>
            <a:r>
              <a:rPr lang="en-US" sz="2400" dirty="0">
                <a:solidFill>
                  <a:schemeClr val="bg1"/>
                </a:solidFill>
              </a:rPr>
              <a:t>2 in commissioning</a:t>
            </a:r>
          </a:p>
          <a:p>
            <a:pPr marL="457200" indent="-457200">
              <a:buFont typeface="Arial" panose="020B0604020202020204" pitchFamily="34" charset="0"/>
              <a:buChar char="•"/>
            </a:pPr>
            <a:r>
              <a:rPr lang="en-US" sz="2400" dirty="0">
                <a:solidFill>
                  <a:schemeClr val="bg1"/>
                </a:solidFill>
              </a:rPr>
              <a:t>3 in construction</a:t>
            </a:r>
          </a:p>
          <a:p>
            <a:pPr marL="457200" indent="-457200">
              <a:buFont typeface="Arial" panose="020B0604020202020204" pitchFamily="34" charset="0"/>
              <a:buChar char="•"/>
            </a:pPr>
            <a:r>
              <a:rPr lang="en-US" sz="2400" dirty="0">
                <a:solidFill>
                  <a:schemeClr val="bg1"/>
                </a:solidFill>
              </a:rPr>
              <a:t>1 for acc. Diagnostics</a:t>
            </a:r>
          </a:p>
          <a:p>
            <a:pPr marL="457200" indent="-457200">
              <a:buFont typeface="Arial" panose="020B0604020202020204" pitchFamily="34" charset="0"/>
              <a:buChar char="•"/>
            </a:pPr>
            <a:r>
              <a:rPr lang="en-US" sz="2400" dirty="0">
                <a:solidFill>
                  <a:schemeClr val="bg1"/>
                </a:solidFill>
              </a:rPr>
              <a:t>Advanced Microscope Platform based on partnership in construction</a:t>
            </a:r>
          </a:p>
          <a:p>
            <a:endParaRPr lang="en-US" sz="3200" dirty="0">
              <a:solidFill>
                <a:schemeClr val="bg1"/>
              </a:solidFill>
            </a:endParaRPr>
          </a:p>
        </p:txBody>
      </p:sp>
      <p:sp>
        <p:nvSpPr>
          <p:cNvPr id="15" name="TextBox 14">
            <a:extLst>
              <a:ext uri="{FF2B5EF4-FFF2-40B4-BE49-F238E27FC236}">
                <a16:creationId xmlns:a16="http://schemas.microsoft.com/office/drawing/2014/main" id="{3BE9147B-9712-4D17-BF3F-F002B4857341}"/>
              </a:ext>
            </a:extLst>
          </p:cNvPr>
          <p:cNvSpPr txBox="1"/>
          <p:nvPr/>
        </p:nvSpPr>
        <p:spPr>
          <a:xfrm>
            <a:off x="7871824" y="1103189"/>
            <a:ext cx="3862247" cy="181588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Calibri"/>
                <a:ea typeface="+mn-ea"/>
                <a:cs typeface="+mn-cs"/>
              </a:rPr>
              <a:t>Synchrotron: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schemeClr val="bg1"/>
                </a:solidFill>
                <a:latin typeface="Calibri"/>
              </a:rPr>
              <a:t>e</a:t>
            </a:r>
            <a:r>
              <a:rPr kumimoji="0" lang="en-US" sz="2800" b="0" i="0" u="none" strike="noStrike" kern="1200" cap="none" spc="0" normalizeH="0" baseline="0" noProof="0" dirty="0">
                <a:ln>
                  <a:noFill/>
                </a:ln>
                <a:solidFill>
                  <a:schemeClr val="bg1"/>
                </a:solidFill>
                <a:effectLst/>
                <a:uLnTx/>
                <a:uFillTx/>
                <a:latin typeface="Calibri"/>
                <a:ea typeface="+mn-ea"/>
                <a:cs typeface="+mn-cs"/>
              </a:rPr>
              <a:t>- Energy = 3 GeV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C = 270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Calibri"/>
                <a:ea typeface="+mn-ea"/>
                <a:cs typeface="+mn-cs"/>
              </a:rPr>
              <a:t>Emittance = 4.4 </a:t>
            </a:r>
            <a:r>
              <a:rPr kumimoji="0" lang="en-US" sz="2800" b="0" i="0" u="none" strike="noStrike" kern="1200" cap="none" spc="0" normalizeH="0" baseline="0" noProof="0" dirty="0" err="1">
                <a:ln>
                  <a:noFill/>
                </a:ln>
                <a:solidFill>
                  <a:schemeClr val="bg1"/>
                </a:solidFill>
                <a:effectLst/>
                <a:uLnTx/>
                <a:uFillTx/>
                <a:latin typeface="Calibri"/>
                <a:ea typeface="+mn-ea"/>
                <a:cs typeface="+mn-cs"/>
              </a:rPr>
              <a:t>nmrad</a:t>
            </a:r>
            <a:endParaRPr kumimoji="0" lang="en-US" sz="28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4038280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E959388-0DB1-4CA7-A7E1-69EC36C5CB5A}"/>
              </a:ext>
            </a:extLst>
          </p:cNvPr>
          <p:cNvSpPr>
            <a:spLocks noGrp="1"/>
          </p:cNvSpPr>
          <p:nvPr>
            <p:ph type="sldNum" sz="quarter" idx="12"/>
          </p:nvPr>
        </p:nvSpPr>
        <p:spPr/>
        <p:txBody>
          <a:bodyPr/>
          <a:lstStyle/>
          <a:p>
            <a:fld id="{59A3C1E9-1E17-4B2D-975E-2F80F7CB45F8}" type="slidenum">
              <a:rPr lang="es-ES" smtClean="0"/>
              <a:t>30</a:t>
            </a:fld>
            <a:endParaRPr lang="es-ES"/>
          </a:p>
        </p:txBody>
      </p:sp>
      <p:sp>
        <p:nvSpPr>
          <p:cNvPr id="4" name="Title 1">
            <a:extLst>
              <a:ext uri="{FF2B5EF4-FFF2-40B4-BE49-F238E27FC236}">
                <a16:creationId xmlns:a16="http://schemas.microsoft.com/office/drawing/2014/main" id="{0E0E13E3-D195-4293-A9B9-481841B3B7D1}"/>
              </a:ext>
            </a:extLst>
          </p:cNvPr>
          <p:cNvSpPr txBox="1">
            <a:spLocks/>
          </p:cNvSpPr>
          <p:nvPr/>
        </p:nvSpPr>
        <p:spPr>
          <a:xfrm>
            <a:off x="1264925" y="165157"/>
            <a:ext cx="9427028" cy="1029659"/>
          </a:xfrm>
          <a:prstGeom prst="rect">
            <a:avLst/>
          </a:prstGeom>
        </p:spPr>
        <p:txBody>
          <a:bodyPr vert="horz" lIns="91440" tIns="45720" rIns="91440" bIns="45720" rtlCol="0" anchor="t">
            <a:normAutofit/>
          </a:bodyPr>
          <a:lstStyle>
            <a:lvl1pPr algn="r" defTabSz="1219170" rtl="0" eaLnBrk="1" latinLnBrk="0" hangingPunct="1">
              <a:lnSpc>
                <a:spcPct val="90000"/>
              </a:lnSpc>
              <a:spcBef>
                <a:spcPct val="0"/>
              </a:spcBef>
              <a:buNone/>
              <a:defRPr lang="en-US" sz="2400" b="0" kern="1200">
                <a:solidFill>
                  <a:srgbClr val="323E4F"/>
                </a:solidFill>
                <a:latin typeface="+mn-lt"/>
                <a:ea typeface="+mn-ea"/>
                <a:cs typeface="+mn-cs"/>
              </a:defRPr>
            </a:lvl1pPr>
          </a:lstStyle>
          <a:p>
            <a:r>
              <a:rPr lang="en-US" b="1" dirty="0"/>
              <a:t>Advancing in the beamline technical possibilities of ALBA II</a:t>
            </a:r>
            <a:br>
              <a:rPr lang="en-US" b="1" dirty="0"/>
            </a:br>
            <a:r>
              <a:rPr lang="en-US" b="1" dirty="0"/>
              <a:t>(more on Nico’s talk)</a:t>
            </a:r>
          </a:p>
        </p:txBody>
      </p:sp>
      <p:pic>
        <p:nvPicPr>
          <p:cNvPr id="5" name="Picture 4">
            <a:extLst>
              <a:ext uri="{FF2B5EF4-FFF2-40B4-BE49-F238E27FC236}">
                <a16:creationId xmlns:a16="http://schemas.microsoft.com/office/drawing/2014/main" id="{682294C4-7F39-453F-943E-939BF65CBAB9}"/>
              </a:ext>
            </a:extLst>
          </p:cNvPr>
          <p:cNvPicPr>
            <a:picLocks noChangeAspect="1"/>
          </p:cNvPicPr>
          <p:nvPr/>
        </p:nvPicPr>
        <p:blipFill>
          <a:blip r:embed="rId2"/>
          <a:stretch>
            <a:fillRect/>
          </a:stretch>
        </p:blipFill>
        <p:spPr>
          <a:xfrm>
            <a:off x="640500" y="1612677"/>
            <a:ext cx="9288371" cy="5062760"/>
          </a:xfrm>
          <a:prstGeom prst="rect">
            <a:avLst/>
          </a:prstGeom>
        </p:spPr>
      </p:pic>
    </p:spTree>
    <p:extLst>
      <p:ext uri="{BB962C8B-B14F-4D97-AF65-F5344CB8AC3E}">
        <p14:creationId xmlns:p14="http://schemas.microsoft.com/office/powerpoint/2010/main" val="11292134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6962D-D81F-408D-853B-FEFBBEF90B36}"/>
              </a:ext>
            </a:extLst>
          </p:cNvPr>
          <p:cNvSpPr>
            <a:spLocks noGrp="1"/>
          </p:cNvSpPr>
          <p:nvPr>
            <p:ph type="title"/>
          </p:nvPr>
        </p:nvSpPr>
        <p:spPr/>
        <p:txBody>
          <a:bodyPr/>
          <a:lstStyle/>
          <a:p>
            <a:r>
              <a:rPr lang="en-US" dirty="0">
                <a:solidFill>
                  <a:schemeClr val="bg1"/>
                </a:solidFill>
              </a:rPr>
              <a:t>based on new investments based on new investments </a:t>
            </a:r>
            <a:endParaRPr lang="en-US" dirty="0"/>
          </a:p>
        </p:txBody>
      </p:sp>
      <p:sp>
        <p:nvSpPr>
          <p:cNvPr id="3" name="Slide Number Placeholder 2">
            <a:extLst>
              <a:ext uri="{FF2B5EF4-FFF2-40B4-BE49-F238E27FC236}">
                <a16:creationId xmlns:a16="http://schemas.microsoft.com/office/drawing/2014/main" id="{54C41A0D-BF3B-4C99-9280-45A25A1A2332}"/>
              </a:ext>
            </a:extLst>
          </p:cNvPr>
          <p:cNvSpPr>
            <a:spLocks noGrp="1"/>
          </p:cNvSpPr>
          <p:nvPr>
            <p:ph type="sldNum" sz="quarter" idx="12"/>
          </p:nvPr>
        </p:nvSpPr>
        <p:spPr/>
        <p:txBody>
          <a:bodyPr/>
          <a:lstStyle/>
          <a:p>
            <a:fld id="{59A3C1E9-1E17-4B2D-975E-2F80F7CB45F8}" type="slidenum">
              <a:rPr lang="es-ES" smtClean="0"/>
              <a:t>31</a:t>
            </a:fld>
            <a:endParaRPr lang="es-ES"/>
          </a:p>
        </p:txBody>
      </p:sp>
      <p:sp>
        <p:nvSpPr>
          <p:cNvPr id="4" name="Rectangle 3">
            <a:extLst>
              <a:ext uri="{FF2B5EF4-FFF2-40B4-BE49-F238E27FC236}">
                <a16:creationId xmlns:a16="http://schemas.microsoft.com/office/drawing/2014/main" id="{380BA7E0-07D6-4037-98FE-FFE3747B8868}"/>
              </a:ext>
            </a:extLst>
          </p:cNvPr>
          <p:cNvSpPr/>
          <p:nvPr/>
        </p:nvSpPr>
        <p:spPr>
          <a:xfrm>
            <a:off x="995521" y="693888"/>
            <a:ext cx="9869124" cy="2745495"/>
          </a:xfrm>
          <a:prstGeom prst="rect">
            <a:avLst/>
          </a:prstGeom>
        </p:spPr>
        <p:txBody>
          <a:bodyPr wrap="square">
            <a:spAutoFit/>
          </a:bodyPr>
          <a:lstStyle/>
          <a:p>
            <a:pPr algn="just">
              <a:lnSpc>
                <a:spcPct val="110000"/>
              </a:lnSpc>
              <a:spcAft>
                <a:spcPts val="600"/>
              </a:spcAft>
            </a:pPr>
            <a:r>
              <a:rPr lang="en-US" b="1" dirty="0">
                <a:latin typeface="Calibri" panose="020F0502020204030204" pitchFamily="34" charset="0"/>
                <a:ea typeface="Calibri" panose="020F0502020204030204" pitchFamily="34" charset="0"/>
                <a:cs typeface="Times New Roman" panose="02020603050405020304" pitchFamily="18" charset="0"/>
              </a:rPr>
              <a:t>ALBA01 (as in SP21-24): </a:t>
            </a:r>
          </a:p>
          <a:p>
            <a:pPr marL="342900" indent="-342900" algn="just">
              <a:lnSpc>
                <a:spcPct val="110000"/>
              </a:lnSpc>
              <a:spcAft>
                <a:spcPts val="600"/>
              </a:spcAft>
              <a:buAutoNum type="arabicParenR"/>
            </a:pPr>
            <a:r>
              <a:rPr lang="en-US" dirty="0">
                <a:latin typeface="Calibri" panose="020F0502020204030204" pitchFamily="34" charset="0"/>
                <a:ea typeface="Calibri" panose="020F0502020204030204" pitchFamily="34" charset="0"/>
                <a:cs typeface="Times New Roman" panose="02020603050405020304" pitchFamily="18" charset="0"/>
              </a:rPr>
              <a:t>prototyping of the main components of the ALBA II accelerators, namely prototypes of the magnets for the storage ring, of the vacuum chambers and of the girders for building a </a:t>
            </a:r>
            <a:r>
              <a:rPr lang="en-US" b="1" dirty="0">
                <a:latin typeface="Calibri" panose="020F0502020204030204" pitchFamily="34" charset="0"/>
                <a:ea typeface="Calibri" panose="020F0502020204030204" pitchFamily="34" charset="0"/>
                <a:cs typeface="Times New Roman" panose="02020603050405020304" pitchFamily="18" charset="0"/>
              </a:rPr>
              <a:t>full mock-up of a section</a:t>
            </a:r>
            <a:r>
              <a:rPr lang="en-US" dirty="0">
                <a:latin typeface="Calibri" panose="020F0502020204030204" pitchFamily="34" charset="0"/>
                <a:ea typeface="Calibri" panose="020F0502020204030204" pitchFamily="34" charset="0"/>
                <a:cs typeface="Times New Roman" panose="02020603050405020304" pitchFamily="18" charset="0"/>
              </a:rPr>
              <a:t> that will provide essential information prior to tendering the series. </a:t>
            </a:r>
          </a:p>
          <a:p>
            <a:pPr marL="342900" indent="-342900" algn="just">
              <a:lnSpc>
                <a:spcPct val="110000"/>
              </a:lnSpc>
              <a:spcAft>
                <a:spcPts val="600"/>
              </a:spcAft>
              <a:buAutoNum type="arabicParenR"/>
            </a:pPr>
            <a:r>
              <a:rPr lang="en-US" dirty="0">
                <a:latin typeface="Calibri" panose="020F0502020204030204" pitchFamily="34" charset="0"/>
                <a:ea typeface="Calibri" panose="020F0502020204030204" pitchFamily="34" charset="0"/>
                <a:cs typeface="Times New Roman" panose="02020603050405020304" pitchFamily="18" charset="0"/>
              </a:rPr>
              <a:t>Prototyping of one of the new Insertion Devices, in particular a </a:t>
            </a:r>
            <a:r>
              <a:rPr lang="en-US" b="1" dirty="0">
                <a:latin typeface="Calibri" panose="020F0502020204030204" pitchFamily="34" charset="0"/>
                <a:ea typeface="Calibri" panose="020F0502020204030204" pitchFamily="34" charset="0"/>
                <a:cs typeface="Times New Roman" panose="02020603050405020304" pitchFamily="18" charset="0"/>
              </a:rPr>
              <a:t>superconducting undulator</a:t>
            </a:r>
            <a:r>
              <a:rPr lang="en-US" dirty="0">
                <a:latin typeface="Calibri" panose="020F0502020204030204" pitchFamily="34" charset="0"/>
                <a:ea typeface="Calibri" panose="020F0502020204030204" pitchFamily="34" charset="0"/>
                <a:cs typeface="Times New Roman" panose="02020603050405020304" pitchFamily="18" charset="0"/>
              </a:rPr>
              <a:t>, fundamental to develop the new technology. </a:t>
            </a:r>
          </a:p>
          <a:p>
            <a:pPr marL="342900" indent="-342900" algn="just">
              <a:lnSpc>
                <a:spcPct val="110000"/>
              </a:lnSpc>
              <a:spcAft>
                <a:spcPts val="600"/>
              </a:spcAft>
              <a:buAutoNum type="arabicParenR"/>
            </a:pPr>
            <a:r>
              <a:rPr lang="en-US" dirty="0">
                <a:latin typeface="Calibri" panose="020F0502020204030204" pitchFamily="34" charset="0"/>
                <a:ea typeface="Calibri" panose="020F0502020204030204" pitchFamily="34" charset="0"/>
                <a:cs typeface="Times New Roman" panose="02020603050405020304" pitchFamily="18" charset="0"/>
              </a:rPr>
              <a:t>The present optics and instrumentation laboratory will be expanded to include a </a:t>
            </a:r>
            <a:r>
              <a:rPr lang="en-US" b="1" dirty="0">
                <a:latin typeface="Calibri" panose="020F0502020204030204" pitchFamily="34" charset="0"/>
                <a:ea typeface="Calibri" panose="020F0502020204030204" pitchFamily="34" charset="0"/>
                <a:cs typeface="Times New Roman" panose="02020603050405020304" pitchFamily="18" charset="0"/>
              </a:rPr>
              <a:t>nano-positioning laboratory </a:t>
            </a:r>
            <a:r>
              <a:rPr lang="en-US" dirty="0">
                <a:latin typeface="Calibri" panose="020F0502020204030204" pitchFamily="34" charset="0"/>
                <a:ea typeface="Calibri" panose="020F0502020204030204" pitchFamily="34" charset="0"/>
                <a:cs typeface="Times New Roman" panose="02020603050405020304" pitchFamily="18" charset="0"/>
              </a:rPr>
              <a:t>section which is of fundamental interest for the new beamlines for ALBA II. </a:t>
            </a:r>
          </a:p>
        </p:txBody>
      </p:sp>
      <p:sp>
        <p:nvSpPr>
          <p:cNvPr id="7" name="TextBox 6">
            <a:extLst>
              <a:ext uri="{FF2B5EF4-FFF2-40B4-BE49-F238E27FC236}">
                <a16:creationId xmlns:a16="http://schemas.microsoft.com/office/drawing/2014/main" id="{B14A1D7C-7F0C-4B48-91F3-9537F40E0714}"/>
              </a:ext>
            </a:extLst>
          </p:cNvPr>
          <p:cNvSpPr txBox="1"/>
          <p:nvPr/>
        </p:nvSpPr>
        <p:spPr>
          <a:xfrm>
            <a:off x="3012272" y="72845"/>
            <a:ext cx="6705425" cy="461665"/>
          </a:xfrm>
          <a:prstGeom prst="rect">
            <a:avLst/>
          </a:prstGeom>
        </p:spPr>
        <p:txBody>
          <a:bodyPr vert="horz" wrap="none" lIns="91440" tIns="45720" rIns="91440" bIns="45720" rtlCol="0" anchor="t">
            <a:spAutoFit/>
          </a:bodyPr>
          <a:lstStyle/>
          <a:p>
            <a:r>
              <a:rPr lang="en-US" sz="2400" b="1" dirty="0">
                <a:cs typeface="Arial" panose="020B0604020202020204" pitchFamily="34" charset="0"/>
              </a:rPr>
              <a:t>1</a:t>
            </a:r>
            <a:r>
              <a:rPr lang="en-US" sz="2400" b="1" baseline="30000" dirty="0">
                <a:cs typeface="Arial" panose="020B0604020202020204" pitchFamily="34" charset="0"/>
              </a:rPr>
              <a:t>st</a:t>
            </a:r>
            <a:r>
              <a:rPr lang="en-US" sz="2400" b="1" dirty="0">
                <a:cs typeface="Arial" panose="020B0604020202020204" pitchFamily="34" charset="0"/>
              </a:rPr>
              <a:t> project of ALBA II: Enabling ALBA II Technologies</a:t>
            </a:r>
          </a:p>
        </p:txBody>
      </p:sp>
      <p:pic>
        <p:nvPicPr>
          <p:cNvPr id="8" name="Picture 7">
            <a:extLst>
              <a:ext uri="{FF2B5EF4-FFF2-40B4-BE49-F238E27FC236}">
                <a16:creationId xmlns:a16="http://schemas.microsoft.com/office/drawing/2014/main" id="{7976E940-EA32-4D06-891A-A14AAFA7546B}"/>
              </a:ext>
            </a:extLst>
          </p:cNvPr>
          <p:cNvPicPr>
            <a:picLocks noChangeAspect="1"/>
          </p:cNvPicPr>
          <p:nvPr/>
        </p:nvPicPr>
        <p:blipFill rotWithShape="1">
          <a:blip r:embed="rId2"/>
          <a:srcRect l="20143" t="57622" r="6473" b="18359"/>
          <a:stretch/>
        </p:blipFill>
        <p:spPr>
          <a:xfrm>
            <a:off x="107445" y="3658341"/>
            <a:ext cx="5123316" cy="1187170"/>
          </a:xfrm>
          <a:prstGeom prst="rect">
            <a:avLst/>
          </a:prstGeom>
        </p:spPr>
      </p:pic>
      <p:pic>
        <p:nvPicPr>
          <p:cNvPr id="9" name="Picture 8">
            <a:extLst>
              <a:ext uri="{FF2B5EF4-FFF2-40B4-BE49-F238E27FC236}">
                <a16:creationId xmlns:a16="http://schemas.microsoft.com/office/drawing/2014/main" id="{BE89DA84-12FB-4251-9BD1-E7A915F0096D}"/>
              </a:ext>
            </a:extLst>
          </p:cNvPr>
          <p:cNvPicPr>
            <a:picLocks noChangeAspect="1"/>
          </p:cNvPicPr>
          <p:nvPr/>
        </p:nvPicPr>
        <p:blipFill>
          <a:blip r:embed="rId3"/>
          <a:stretch>
            <a:fillRect/>
          </a:stretch>
        </p:blipFill>
        <p:spPr>
          <a:xfrm>
            <a:off x="5014453" y="4093662"/>
            <a:ext cx="3016766" cy="2570892"/>
          </a:xfrm>
          <a:prstGeom prst="rect">
            <a:avLst/>
          </a:prstGeom>
        </p:spPr>
      </p:pic>
      <p:sp>
        <p:nvSpPr>
          <p:cNvPr id="11" name="TextBox 10">
            <a:extLst>
              <a:ext uri="{FF2B5EF4-FFF2-40B4-BE49-F238E27FC236}">
                <a16:creationId xmlns:a16="http://schemas.microsoft.com/office/drawing/2014/main" id="{26F94899-16AF-4320-AF9F-B3E689B12DDF}"/>
              </a:ext>
            </a:extLst>
          </p:cNvPr>
          <p:cNvSpPr txBox="1"/>
          <p:nvPr/>
        </p:nvSpPr>
        <p:spPr>
          <a:xfrm>
            <a:off x="6892413" y="5856335"/>
            <a:ext cx="979755" cy="307777"/>
          </a:xfrm>
          <a:prstGeom prst="rect">
            <a:avLst/>
          </a:prstGeom>
        </p:spPr>
        <p:txBody>
          <a:bodyPr vert="horz" wrap="none" lIns="91440" tIns="45720" rIns="91440" bIns="45720" rtlCol="0" anchor="t">
            <a:spAutoFit/>
          </a:bodyPr>
          <a:lstStyle/>
          <a:p>
            <a:r>
              <a:rPr lang="en-US" sz="1400" i="1" dirty="0">
                <a:cs typeface="Arial" panose="020B0604020202020204" pitchFamily="34" charset="0"/>
              </a:rPr>
              <a:t>APS design</a:t>
            </a:r>
          </a:p>
        </p:txBody>
      </p:sp>
      <p:pic>
        <p:nvPicPr>
          <p:cNvPr id="12" name="Picture 11">
            <a:extLst>
              <a:ext uri="{FF2B5EF4-FFF2-40B4-BE49-F238E27FC236}">
                <a16:creationId xmlns:a16="http://schemas.microsoft.com/office/drawing/2014/main" id="{2D6DBC1A-9F23-4A45-A061-DDEC310FAEBC}"/>
              </a:ext>
            </a:extLst>
          </p:cNvPr>
          <p:cNvPicPr>
            <a:picLocks noChangeAspect="1"/>
          </p:cNvPicPr>
          <p:nvPr/>
        </p:nvPicPr>
        <p:blipFill>
          <a:blip r:embed="rId4"/>
          <a:stretch>
            <a:fillRect/>
          </a:stretch>
        </p:blipFill>
        <p:spPr>
          <a:xfrm>
            <a:off x="8523281" y="3658341"/>
            <a:ext cx="3228975" cy="1895475"/>
          </a:xfrm>
          <a:prstGeom prst="rect">
            <a:avLst/>
          </a:prstGeom>
        </p:spPr>
      </p:pic>
    </p:spTree>
    <p:extLst>
      <p:ext uri="{BB962C8B-B14F-4D97-AF65-F5344CB8AC3E}">
        <p14:creationId xmlns:p14="http://schemas.microsoft.com/office/powerpoint/2010/main" val="23807186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728E095-103F-44B0-A674-BD2402D92538}"/>
              </a:ext>
            </a:extLst>
          </p:cNvPr>
          <p:cNvSpPr>
            <a:spLocks noGrp="1"/>
          </p:cNvSpPr>
          <p:nvPr>
            <p:ph type="sldNum" sz="quarter" idx="12"/>
          </p:nvPr>
        </p:nvSpPr>
        <p:spPr/>
        <p:txBody>
          <a:bodyPr/>
          <a:lstStyle/>
          <a:p>
            <a:fld id="{59A3C1E9-1E17-4B2D-975E-2F80F7CB45F8}" type="slidenum">
              <a:rPr lang="es-ES" smtClean="0"/>
              <a:t>32</a:t>
            </a:fld>
            <a:endParaRPr lang="es-ES"/>
          </a:p>
        </p:txBody>
      </p:sp>
      <p:sp>
        <p:nvSpPr>
          <p:cNvPr id="4" name="Title 1">
            <a:extLst>
              <a:ext uri="{FF2B5EF4-FFF2-40B4-BE49-F238E27FC236}">
                <a16:creationId xmlns:a16="http://schemas.microsoft.com/office/drawing/2014/main" id="{6AFCC8BB-E984-4568-AC90-EF55FECDFDC6}"/>
              </a:ext>
            </a:extLst>
          </p:cNvPr>
          <p:cNvSpPr txBox="1">
            <a:spLocks/>
          </p:cNvSpPr>
          <p:nvPr/>
        </p:nvSpPr>
        <p:spPr>
          <a:xfrm>
            <a:off x="1264925" y="165157"/>
            <a:ext cx="9427028" cy="1029659"/>
          </a:xfrm>
          <a:prstGeom prst="rect">
            <a:avLst/>
          </a:prstGeom>
        </p:spPr>
        <p:txBody>
          <a:bodyPr vert="horz" lIns="91440" tIns="45720" rIns="91440" bIns="45720" rtlCol="0" anchor="t">
            <a:normAutofit/>
          </a:bodyPr>
          <a:lstStyle>
            <a:lvl1pPr algn="r" defTabSz="1219170" rtl="0" eaLnBrk="1" latinLnBrk="0" hangingPunct="1">
              <a:lnSpc>
                <a:spcPct val="90000"/>
              </a:lnSpc>
              <a:spcBef>
                <a:spcPct val="0"/>
              </a:spcBef>
              <a:buNone/>
              <a:defRPr lang="en-US" sz="2400" b="0" kern="1200">
                <a:solidFill>
                  <a:srgbClr val="323E4F"/>
                </a:solidFill>
                <a:latin typeface="+mn-lt"/>
                <a:ea typeface="+mn-ea"/>
                <a:cs typeface="+mn-cs"/>
              </a:defRPr>
            </a:lvl1pPr>
          </a:lstStyle>
          <a:p>
            <a:r>
              <a:rPr lang="en-US" b="1" dirty="0"/>
              <a:t>Advancing in the preparation for the DATA challenge at ALBA &amp; ALBA II</a:t>
            </a:r>
            <a:br>
              <a:rPr lang="en-US" b="1" dirty="0"/>
            </a:br>
            <a:r>
              <a:rPr lang="en-US" b="1" dirty="0"/>
              <a:t>(more on Nicolas’s talk)</a:t>
            </a:r>
          </a:p>
        </p:txBody>
      </p:sp>
      <p:pic>
        <p:nvPicPr>
          <p:cNvPr id="2" name="Picture 1">
            <a:extLst>
              <a:ext uri="{FF2B5EF4-FFF2-40B4-BE49-F238E27FC236}">
                <a16:creationId xmlns:a16="http://schemas.microsoft.com/office/drawing/2014/main" id="{0A334A12-BD9C-4BB3-983B-8F7A48A904EA}"/>
              </a:ext>
            </a:extLst>
          </p:cNvPr>
          <p:cNvPicPr>
            <a:picLocks noChangeAspect="1"/>
          </p:cNvPicPr>
          <p:nvPr/>
        </p:nvPicPr>
        <p:blipFill>
          <a:blip r:embed="rId2"/>
          <a:stretch>
            <a:fillRect/>
          </a:stretch>
        </p:blipFill>
        <p:spPr>
          <a:xfrm>
            <a:off x="1651819" y="1095034"/>
            <a:ext cx="8501523" cy="5131550"/>
          </a:xfrm>
          <a:prstGeom prst="rect">
            <a:avLst/>
          </a:prstGeom>
        </p:spPr>
      </p:pic>
    </p:spTree>
    <p:extLst>
      <p:ext uri="{BB962C8B-B14F-4D97-AF65-F5344CB8AC3E}">
        <p14:creationId xmlns:p14="http://schemas.microsoft.com/office/powerpoint/2010/main" val="5812773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DCDA9-BADD-45AF-ABD8-BFDEE0AD851D}"/>
              </a:ext>
            </a:extLst>
          </p:cNvPr>
          <p:cNvSpPr>
            <a:spLocks noGrp="1"/>
          </p:cNvSpPr>
          <p:nvPr>
            <p:ph type="title"/>
          </p:nvPr>
        </p:nvSpPr>
        <p:spPr>
          <a:xfrm>
            <a:off x="1264925" y="165157"/>
            <a:ext cx="9427028" cy="1029659"/>
          </a:xfrm>
        </p:spPr>
        <p:txBody>
          <a:bodyPr/>
          <a:lstStyle/>
          <a:p>
            <a:r>
              <a:rPr lang="en-US" b="1" dirty="0"/>
              <a:t>Preparing the Science case of ALBA II</a:t>
            </a:r>
            <a:br>
              <a:rPr lang="en-US" b="1" dirty="0"/>
            </a:br>
            <a:r>
              <a:rPr lang="en-US" b="1" dirty="0"/>
              <a:t>(more on Klaus’ talk)</a:t>
            </a:r>
          </a:p>
        </p:txBody>
      </p:sp>
      <p:sp>
        <p:nvSpPr>
          <p:cNvPr id="3" name="Slide Number Placeholder 2">
            <a:extLst>
              <a:ext uri="{FF2B5EF4-FFF2-40B4-BE49-F238E27FC236}">
                <a16:creationId xmlns:a16="http://schemas.microsoft.com/office/drawing/2014/main" id="{62A98178-221F-424B-93A1-FDFD0EDF6C7F}"/>
              </a:ext>
            </a:extLst>
          </p:cNvPr>
          <p:cNvSpPr>
            <a:spLocks noGrp="1"/>
          </p:cNvSpPr>
          <p:nvPr>
            <p:ph type="sldNum" sz="quarter" idx="12"/>
          </p:nvPr>
        </p:nvSpPr>
        <p:spPr/>
        <p:txBody>
          <a:bodyPr/>
          <a:lstStyle/>
          <a:p>
            <a:fld id="{59A3C1E9-1E17-4B2D-975E-2F80F7CB45F8}" type="slidenum">
              <a:rPr lang="es-ES" smtClean="0"/>
              <a:t>33</a:t>
            </a:fld>
            <a:endParaRPr lang="es-ES"/>
          </a:p>
        </p:txBody>
      </p:sp>
      <p:pic>
        <p:nvPicPr>
          <p:cNvPr id="5" name="Picture 4">
            <a:extLst>
              <a:ext uri="{FF2B5EF4-FFF2-40B4-BE49-F238E27FC236}">
                <a16:creationId xmlns:a16="http://schemas.microsoft.com/office/drawing/2014/main" id="{44E8007A-04A9-4C62-82CF-CDEC2DDB7609}"/>
              </a:ext>
            </a:extLst>
          </p:cNvPr>
          <p:cNvPicPr>
            <a:picLocks noChangeAspect="1"/>
          </p:cNvPicPr>
          <p:nvPr/>
        </p:nvPicPr>
        <p:blipFill>
          <a:blip r:embed="rId2"/>
          <a:stretch>
            <a:fillRect/>
          </a:stretch>
        </p:blipFill>
        <p:spPr>
          <a:xfrm>
            <a:off x="883499" y="2764167"/>
            <a:ext cx="9820275" cy="1085850"/>
          </a:xfrm>
          <a:prstGeom prst="rect">
            <a:avLst/>
          </a:prstGeom>
        </p:spPr>
      </p:pic>
      <p:sp>
        <p:nvSpPr>
          <p:cNvPr id="6" name="TextBox 5">
            <a:extLst>
              <a:ext uri="{FF2B5EF4-FFF2-40B4-BE49-F238E27FC236}">
                <a16:creationId xmlns:a16="http://schemas.microsoft.com/office/drawing/2014/main" id="{72688B43-B733-4778-BAA5-E1D94A938C67}"/>
              </a:ext>
            </a:extLst>
          </p:cNvPr>
          <p:cNvSpPr txBox="1"/>
          <p:nvPr/>
        </p:nvSpPr>
        <p:spPr>
          <a:xfrm>
            <a:off x="472982" y="1594926"/>
            <a:ext cx="10641311" cy="1015663"/>
          </a:xfrm>
          <a:prstGeom prst="rect">
            <a:avLst/>
          </a:prstGeom>
        </p:spPr>
        <p:txBody>
          <a:bodyPr vert="horz" wrap="none" lIns="91440" tIns="45720" rIns="91440" bIns="45720" rtlCol="0" anchor="t">
            <a:spAutoFit/>
          </a:bodyPr>
          <a:lstStyle/>
          <a:p>
            <a:r>
              <a:rPr lang="en-US" sz="2000" dirty="0">
                <a:cs typeface="Arial" panose="020B0604020202020204" pitchFamily="34" charset="0"/>
              </a:rPr>
              <a:t>Since beginning of 2021, there have been several events with user and ALBA community involvement</a:t>
            </a:r>
          </a:p>
          <a:p>
            <a:r>
              <a:rPr lang="en-US" sz="2000" dirty="0">
                <a:cs typeface="Arial" panose="020B0604020202020204" pitchFamily="34" charset="0"/>
              </a:rPr>
              <a:t>About 20 </a:t>
            </a:r>
            <a:r>
              <a:rPr lang="en-US" sz="2000" b="1" dirty="0">
                <a:cs typeface="Arial" panose="020B0604020202020204" pitchFamily="34" charset="0"/>
              </a:rPr>
              <a:t>colloquia</a:t>
            </a:r>
            <a:r>
              <a:rPr lang="en-US" sz="2000" dirty="0">
                <a:cs typeface="Arial" panose="020B0604020202020204" pitchFamily="34" charset="0"/>
              </a:rPr>
              <a:t>, most of them with video available</a:t>
            </a:r>
          </a:p>
          <a:p>
            <a:r>
              <a:rPr lang="en-US" sz="2000" dirty="0">
                <a:cs typeface="Arial" panose="020B0604020202020204" pitchFamily="34" charset="0"/>
              </a:rPr>
              <a:t>See https://www.cells.es/en/science-at-alba/alba-ii-colloquium</a:t>
            </a:r>
          </a:p>
        </p:txBody>
      </p:sp>
      <p:sp>
        <p:nvSpPr>
          <p:cNvPr id="7" name="TextBox 6">
            <a:extLst>
              <a:ext uri="{FF2B5EF4-FFF2-40B4-BE49-F238E27FC236}">
                <a16:creationId xmlns:a16="http://schemas.microsoft.com/office/drawing/2014/main" id="{03E3F297-B6B5-44E0-A99B-3098B974941F}"/>
              </a:ext>
            </a:extLst>
          </p:cNvPr>
          <p:cNvSpPr txBox="1"/>
          <p:nvPr/>
        </p:nvSpPr>
        <p:spPr>
          <a:xfrm>
            <a:off x="472982" y="4332189"/>
            <a:ext cx="6985823" cy="1231106"/>
          </a:xfrm>
          <a:prstGeom prst="rect">
            <a:avLst/>
          </a:prstGeom>
        </p:spPr>
        <p:txBody>
          <a:bodyPr vert="horz" wrap="none" lIns="91440" tIns="45720" rIns="91440" bIns="45720" rtlCol="0" anchor="t">
            <a:spAutoFit/>
          </a:bodyPr>
          <a:lstStyle/>
          <a:p>
            <a:r>
              <a:rPr lang="en-US" sz="2000" b="1" dirty="0">
                <a:cs typeface="Arial" panose="020B0604020202020204" pitchFamily="34" charset="0"/>
              </a:rPr>
              <a:t>+ ALBA II Workshops</a:t>
            </a:r>
          </a:p>
          <a:p>
            <a:r>
              <a:rPr lang="en-US" dirty="0"/>
              <a:t>ALBA II Workshop "2D Materials and synchrotron radiation“ 12 April</a:t>
            </a:r>
          </a:p>
          <a:p>
            <a:r>
              <a:rPr lang="en-US" dirty="0"/>
              <a:t>ALBA II Workshop “Spintronics”, 17 May</a:t>
            </a:r>
          </a:p>
          <a:p>
            <a:r>
              <a:rPr lang="en-US" dirty="0"/>
              <a:t>ALBA II Workshop “Coherence and Time-resolved X-ray Science”, 31 May</a:t>
            </a:r>
            <a:endParaRPr lang="en-US" sz="2000" dirty="0">
              <a:cs typeface="Arial" panose="020B0604020202020204" pitchFamily="34" charset="0"/>
            </a:endParaRPr>
          </a:p>
        </p:txBody>
      </p:sp>
    </p:spTree>
    <p:extLst>
      <p:ext uri="{BB962C8B-B14F-4D97-AF65-F5344CB8AC3E}">
        <p14:creationId xmlns:p14="http://schemas.microsoft.com/office/powerpoint/2010/main" val="13481546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BB83B-13E1-483B-AB91-656AD6E0DF01}"/>
              </a:ext>
            </a:extLst>
          </p:cNvPr>
          <p:cNvSpPr>
            <a:spLocks noGrp="1"/>
          </p:cNvSpPr>
          <p:nvPr>
            <p:ph type="title"/>
          </p:nvPr>
        </p:nvSpPr>
        <p:spPr>
          <a:xfrm>
            <a:off x="1152837" y="212920"/>
            <a:ext cx="9427028" cy="1325563"/>
          </a:xfrm>
        </p:spPr>
        <p:txBody>
          <a:bodyPr/>
          <a:lstStyle/>
          <a:p>
            <a:r>
              <a:rPr lang="en-US" b="1" dirty="0">
                <a:solidFill>
                  <a:schemeClr val="accent5">
                    <a:lumMod val="50000"/>
                  </a:schemeClr>
                </a:solidFill>
              </a:rPr>
              <a:t>Starting to choose the new ALBA II Instruments</a:t>
            </a:r>
          </a:p>
        </p:txBody>
      </p:sp>
      <p:sp>
        <p:nvSpPr>
          <p:cNvPr id="3" name="Slide Number Placeholder 2">
            <a:extLst>
              <a:ext uri="{FF2B5EF4-FFF2-40B4-BE49-F238E27FC236}">
                <a16:creationId xmlns:a16="http://schemas.microsoft.com/office/drawing/2014/main" id="{84E41272-93BB-4139-AA7A-26230E719BB7}"/>
              </a:ext>
            </a:extLst>
          </p:cNvPr>
          <p:cNvSpPr>
            <a:spLocks noGrp="1"/>
          </p:cNvSpPr>
          <p:nvPr>
            <p:ph type="sldNum" sz="quarter" idx="12"/>
          </p:nvPr>
        </p:nvSpPr>
        <p:spPr/>
        <p:txBody>
          <a:bodyPr/>
          <a:lstStyle/>
          <a:p>
            <a:fld id="{59A3C1E9-1E17-4B2D-975E-2F80F7CB45F8}" type="slidenum">
              <a:rPr lang="es-ES" smtClean="0"/>
              <a:t>34</a:t>
            </a:fld>
            <a:endParaRPr lang="es-ES"/>
          </a:p>
        </p:txBody>
      </p:sp>
      <p:sp>
        <p:nvSpPr>
          <p:cNvPr id="4" name="TextBox 3">
            <a:extLst>
              <a:ext uri="{FF2B5EF4-FFF2-40B4-BE49-F238E27FC236}">
                <a16:creationId xmlns:a16="http://schemas.microsoft.com/office/drawing/2014/main" id="{01491E07-C94F-47DA-BC73-7880172585DB}"/>
              </a:ext>
            </a:extLst>
          </p:cNvPr>
          <p:cNvSpPr txBox="1"/>
          <p:nvPr/>
        </p:nvSpPr>
        <p:spPr>
          <a:xfrm rot="19630027">
            <a:off x="278095" y="984675"/>
            <a:ext cx="3732945" cy="400110"/>
          </a:xfrm>
          <a:prstGeom prst="rect">
            <a:avLst/>
          </a:prstGeom>
          <a:solidFill>
            <a:schemeClr val="accent5">
              <a:lumMod val="20000"/>
              <a:lumOff val="80000"/>
            </a:schemeClr>
          </a:solidFill>
        </p:spPr>
        <p:txBody>
          <a:bodyPr vert="horz" wrap="none" lIns="91440" tIns="45720" rIns="91440" bIns="45720" rtlCol="0" anchor="t">
            <a:spAutoFit/>
          </a:bodyPr>
          <a:lstStyle/>
          <a:p>
            <a:r>
              <a:rPr lang="en-US" sz="2000" dirty="0">
                <a:cs typeface="Arial" panose="020B0604020202020204" pitchFamily="34" charset="0"/>
              </a:rPr>
              <a:t>This is today meeting main reason</a:t>
            </a:r>
          </a:p>
        </p:txBody>
      </p:sp>
      <p:sp>
        <p:nvSpPr>
          <p:cNvPr id="5" name="TextBox 4">
            <a:extLst>
              <a:ext uri="{FF2B5EF4-FFF2-40B4-BE49-F238E27FC236}">
                <a16:creationId xmlns:a16="http://schemas.microsoft.com/office/drawing/2014/main" id="{109DBC76-B636-4D34-A47F-560AD3AD1334}"/>
              </a:ext>
            </a:extLst>
          </p:cNvPr>
          <p:cNvSpPr txBox="1"/>
          <p:nvPr/>
        </p:nvSpPr>
        <p:spPr>
          <a:xfrm>
            <a:off x="6850767" y="745026"/>
            <a:ext cx="3729098" cy="707886"/>
          </a:xfrm>
          <a:prstGeom prst="rect">
            <a:avLst/>
          </a:prstGeom>
        </p:spPr>
        <p:txBody>
          <a:bodyPr vert="horz" wrap="none" lIns="91440" tIns="45720" rIns="91440" bIns="45720" rtlCol="0" anchor="t">
            <a:spAutoFit/>
          </a:bodyPr>
          <a:lstStyle/>
          <a:p>
            <a:r>
              <a:rPr lang="en-US" sz="2000" b="1" dirty="0">
                <a:solidFill>
                  <a:schemeClr val="accent5">
                    <a:lumMod val="50000"/>
                  </a:schemeClr>
                </a:solidFill>
                <a:cs typeface="Arial" panose="020B0604020202020204" pitchFamily="34" charset="0"/>
              </a:rPr>
              <a:t>Input for new Beamline Concepts</a:t>
            </a:r>
          </a:p>
          <a:p>
            <a:pPr algn="r"/>
            <a:r>
              <a:rPr lang="en-US" sz="2000" b="1" dirty="0">
                <a:solidFill>
                  <a:schemeClr val="accent5">
                    <a:lumMod val="50000"/>
                  </a:schemeClr>
                </a:solidFill>
                <a:cs typeface="Arial" panose="020B0604020202020204" pitchFamily="34" charset="0"/>
              </a:rPr>
              <a:t>and then new BL Proposals</a:t>
            </a:r>
          </a:p>
        </p:txBody>
      </p:sp>
      <p:sp>
        <p:nvSpPr>
          <p:cNvPr id="6" name="TextBox 5">
            <a:extLst>
              <a:ext uri="{FF2B5EF4-FFF2-40B4-BE49-F238E27FC236}">
                <a16:creationId xmlns:a16="http://schemas.microsoft.com/office/drawing/2014/main" id="{263D593C-4A7E-4721-A3C9-ED9DAF63D5F9}"/>
              </a:ext>
            </a:extLst>
          </p:cNvPr>
          <p:cNvSpPr txBox="1"/>
          <p:nvPr/>
        </p:nvSpPr>
        <p:spPr>
          <a:xfrm>
            <a:off x="1152837" y="1912417"/>
            <a:ext cx="10315222" cy="4708981"/>
          </a:xfrm>
          <a:prstGeom prst="rect">
            <a:avLst/>
          </a:prstGeom>
        </p:spPr>
        <p:txBody>
          <a:bodyPr vert="horz" wrap="square" lIns="91440" tIns="45720" rIns="91440" bIns="45720" rtlCol="0" anchor="t">
            <a:spAutoFit/>
          </a:bodyPr>
          <a:lstStyle/>
          <a:p>
            <a:r>
              <a:rPr lang="en-US" sz="2000" dirty="0">
                <a:cs typeface="Arial" panose="020B0604020202020204" pitchFamily="34" charset="0"/>
              </a:rPr>
              <a:t>BL concepts input started at ALBA, by ALBA scientists, in collaboration with external collaborators (April/May 2021)</a:t>
            </a:r>
          </a:p>
          <a:p>
            <a:r>
              <a:rPr lang="en-US" sz="2000" dirty="0">
                <a:cs typeface="Arial" panose="020B0604020202020204" pitchFamily="34" charset="0"/>
              </a:rPr>
              <a:t>Resulting in 6 draft proposals (Klaus will show), plus other 10 preliminary concepts</a:t>
            </a:r>
          </a:p>
          <a:p>
            <a:endParaRPr lang="en-US" sz="2000" dirty="0">
              <a:cs typeface="Arial" panose="020B0604020202020204" pitchFamily="34" charset="0"/>
            </a:endParaRPr>
          </a:p>
          <a:p>
            <a:r>
              <a:rPr lang="en-US" sz="2000" dirty="0">
                <a:cs typeface="Arial" panose="020B0604020202020204" pitchFamily="34" charset="0"/>
              </a:rPr>
              <a:t>These will be added to the input we will get from you</a:t>
            </a:r>
          </a:p>
          <a:p>
            <a:r>
              <a:rPr lang="en-US" sz="2000" dirty="0">
                <a:cs typeface="Arial" panose="020B0604020202020204" pitchFamily="34" charset="0"/>
              </a:rPr>
              <a:t>Details on the call will be in Klaus talk</a:t>
            </a:r>
          </a:p>
          <a:p>
            <a:endParaRPr lang="en-US" sz="2000" dirty="0">
              <a:cs typeface="Arial" panose="020B0604020202020204" pitchFamily="34" charset="0"/>
            </a:endParaRPr>
          </a:p>
          <a:p>
            <a:pPr marL="342900" indent="-342900">
              <a:buFont typeface="Arial" panose="020B0604020202020204" pitchFamily="34" charset="0"/>
              <a:buChar char="•"/>
            </a:pPr>
            <a:r>
              <a:rPr lang="en-US" sz="2000" dirty="0">
                <a:cs typeface="Arial" panose="020B0604020202020204" pitchFamily="34" charset="0"/>
              </a:rPr>
              <a:t>Open the call this week</a:t>
            </a:r>
          </a:p>
          <a:p>
            <a:pPr marL="342900" indent="-342900">
              <a:buFont typeface="Arial" panose="020B0604020202020204" pitchFamily="34" charset="0"/>
              <a:buChar char="•"/>
            </a:pPr>
            <a:r>
              <a:rPr lang="en-US" sz="2000" dirty="0">
                <a:cs typeface="Arial" panose="020B0604020202020204" pitchFamily="34" charset="0"/>
              </a:rPr>
              <a:t>Deadline for </a:t>
            </a:r>
            <a:r>
              <a:rPr lang="en-US" sz="2000" b="1" dirty="0">
                <a:cs typeface="Arial" panose="020B0604020202020204" pitchFamily="34" charset="0"/>
              </a:rPr>
              <a:t>concepts</a:t>
            </a:r>
            <a:r>
              <a:rPr lang="en-US" sz="2000" dirty="0">
                <a:cs typeface="Arial" panose="020B0604020202020204" pitchFamily="34" charset="0"/>
              </a:rPr>
              <a:t>: beginning of September 2021</a:t>
            </a:r>
          </a:p>
          <a:p>
            <a:pPr marL="342900" indent="-342900">
              <a:buFont typeface="Arial" panose="020B0604020202020204" pitchFamily="34" charset="0"/>
              <a:buChar char="•"/>
            </a:pPr>
            <a:r>
              <a:rPr lang="en-US" sz="2000" dirty="0">
                <a:cs typeface="Arial" panose="020B0604020202020204" pitchFamily="34" charset="0"/>
              </a:rPr>
              <a:t>Selection of </a:t>
            </a:r>
            <a:r>
              <a:rPr lang="en-US" sz="2000" b="1" dirty="0">
                <a:cs typeface="Arial" panose="020B0604020202020204" pitchFamily="34" charset="0"/>
              </a:rPr>
              <a:t>few BL proposals for first short beamlines </a:t>
            </a:r>
            <a:r>
              <a:rPr lang="en-US" sz="2000" dirty="0">
                <a:cs typeface="Arial" panose="020B0604020202020204" pitchFamily="34" charset="0"/>
              </a:rPr>
              <a:t>to be fully developed: September 2021</a:t>
            </a:r>
          </a:p>
          <a:p>
            <a:pPr marL="342900" indent="-342900">
              <a:buFont typeface="Arial" panose="020B0604020202020204" pitchFamily="34" charset="0"/>
              <a:buChar char="•"/>
            </a:pPr>
            <a:r>
              <a:rPr lang="en-US" sz="2000" dirty="0">
                <a:cs typeface="Arial" panose="020B0604020202020204" pitchFamily="34" charset="0"/>
              </a:rPr>
              <a:t>Presentation of these BL proposals deadline: beginning of December 2021</a:t>
            </a:r>
          </a:p>
          <a:p>
            <a:pPr marL="342900" indent="-342900">
              <a:buFont typeface="Arial" panose="020B0604020202020204" pitchFamily="34" charset="0"/>
              <a:buChar char="•"/>
            </a:pPr>
            <a:r>
              <a:rPr lang="en-US" sz="2000" dirty="0">
                <a:cs typeface="Arial" panose="020B0604020202020204" pitchFamily="34" charset="0"/>
              </a:rPr>
              <a:t>Evaluation of BL proposals: January 2022</a:t>
            </a:r>
          </a:p>
          <a:p>
            <a:pPr marL="342900" indent="-342900">
              <a:buFont typeface="Arial" panose="020B0604020202020204" pitchFamily="34" charset="0"/>
              <a:buChar char="•"/>
            </a:pPr>
            <a:r>
              <a:rPr lang="en-US" sz="2000" b="1" dirty="0">
                <a:cs typeface="Arial" panose="020B0604020202020204" pitchFamily="34" charset="0"/>
              </a:rPr>
              <a:t>Decision on the first two ALBA II BLs</a:t>
            </a:r>
            <a:r>
              <a:rPr lang="en-US" sz="2000" dirty="0">
                <a:cs typeface="Arial" panose="020B0604020202020204" pitchFamily="34" charset="0"/>
              </a:rPr>
              <a:t>: February 2022</a:t>
            </a:r>
          </a:p>
          <a:p>
            <a:endParaRPr lang="en-US" sz="2000" dirty="0">
              <a:cs typeface="Arial" panose="020B0604020202020204" pitchFamily="34" charset="0"/>
            </a:endParaRPr>
          </a:p>
          <a:p>
            <a:endParaRPr lang="en-US" sz="2000" dirty="0">
              <a:cs typeface="Arial" panose="020B0604020202020204" pitchFamily="34" charset="0"/>
            </a:endParaRPr>
          </a:p>
        </p:txBody>
      </p:sp>
      <p:sp>
        <p:nvSpPr>
          <p:cNvPr id="7" name="TextBox 6">
            <a:extLst>
              <a:ext uri="{FF2B5EF4-FFF2-40B4-BE49-F238E27FC236}">
                <a16:creationId xmlns:a16="http://schemas.microsoft.com/office/drawing/2014/main" id="{1EF5B37A-31FE-474E-A67F-605B397EDFDB}"/>
              </a:ext>
            </a:extLst>
          </p:cNvPr>
          <p:cNvSpPr txBox="1"/>
          <p:nvPr/>
        </p:nvSpPr>
        <p:spPr>
          <a:xfrm>
            <a:off x="4870102" y="6213681"/>
            <a:ext cx="6312497" cy="400110"/>
          </a:xfrm>
          <a:prstGeom prst="rect">
            <a:avLst/>
          </a:prstGeom>
          <a:solidFill>
            <a:schemeClr val="accent1">
              <a:lumMod val="40000"/>
              <a:lumOff val="60000"/>
            </a:schemeClr>
          </a:solidFill>
        </p:spPr>
        <p:txBody>
          <a:bodyPr vert="horz" wrap="none" lIns="91440" tIns="45720" rIns="91440" bIns="45720" rtlCol="0" anchor="t">
            <a:spAutoFit/>
          </a:bodyPr>
          <a:lstStyle/>
          <a:p>
            <a:r>
              <a:rPr lang="en-US" sz="2000" b="1" dirty="0">
                <a:cs typeface="Arial" panose="020B0604020202020204" pitchFamily="34" charset="0"/>
              </a:rPr>
              <a:t>Possibility for funding one/two BLs in 2022 being pursued</a:t>
            </a:r>
          </a:p>
        </p:txBody>
      </p:sp>
    </p:spTree>
    <p:extLst>
      <p:ext uri="{BB962C8B-B14F-4D97-AF65-F5344CB8AC3E}">
        <p14:creationId xmlns:p14="http://schemas.microsoft.com/office/powerpoint/2010/main" val="18717206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0D54C9A-D2F1-4FF1-A9D4-3CF9E477C332}"/>
              </a:ext>
            </a:extLst>
          </p:cNvPr>
          <p:cNvPicPr>
            <a:picLocks noChangeAspect="1"/>
          </p:cNvPicPr>
          <p:nvPr/>
        </p:nvPicPr>
        <p:blipFill rotWithShape="1">
          <a:blip r:embed="rId2"/>
          <a:srcRect r="394"/>
          <a:stretch/>
        </p:blipFill>
        <p:spPr>
          <a:xfrm>
            <a:off x="723932" y="1136789"/>
            <a:ext cx="10470093" cy="5179467"/>
          </a:xfrm>
          <a:prstGeom prst="rect">
            <a:avLst/>
          </a:prstGeom>
        </p:spPr>
      </p:pic>
      <p:sp>
        <p:nvSpPr>
          <p:cNvPr id="2" name="TextBox 1"/>
          <p:cNvSpPr txBox="1"/>
          <p:nvPr/>
        </p:nvSpPr>
        <p:spPr>
          <a:xfrm>
            <a:off x="4186411" y="249356"/>
            <a:ext cx="4558877" cy="584775"/>
          </a:xfrm>
          <a:prstGeom prst="rect">
            <a:avLst/>
          </a:prstGeom>
          <a:noFill/>
        </p:spPr>
        <p:txBody>
          <a:bodyPr wrap="none" rtlCol="0">
            <a:spAutoFit/>
          </a:bodyPr>
          <a:lstStyle/>
          <a:p>
            <a:r>
              <a:rPr lang="en-US" sz="3200" b="1" dirty="0"/>
              <a:t>Tentative ALBA II timeline</a:t>
            </a:r>
          </a:p>
        </p:txBody>
      </p:sp>
      <p:sp>
        <p:nvSpPr>
          <p:cNvPr id="3" name="TextBox 2"/>
          <p:cNvSpPr txBox="1"/>
          <p:nvPr/>
        </p:nvSpPr>
        <p:spPr>
          <a:xfrm>
            <a:off x="6096000" y="5946924"/>
            <a:ext cx="739700" cy="369332"/>
          </a:xfrm>
          <a:prstGeom prst="rect">
            <a:avLst/>
          </a:prstGeom>
          <a:solidFill>
            <a:schemeClr val="bg1">
              <a:alpha val="55000"/>
            </a:schemeClr>
          </a:solidFill>
        </p:spPr>
        <p:txBody>
          <a:bodyPr wrap="square" rtlCol="0">
            <a:spAutoFit/>
          </a:bodyPr>
          <a:lstStyle/>
          <a:p>
            <a:r>
              <a:rPr lang="en-US" dirty="0"/>
              <a:t>Today</a:t>
            </a:r>
          </a:p>
        </p:txBody>
      </p:sp>
      <p:sp>
        <p:nvSpPr>
          <p:cNvPr id="6" name="Slide Number Placeholder 5">
            <a:extLst>
              <a:ext uri="{FF2B5EF4-FFF2-40B4-BE49-F238E27FC236}">
                <a16:creationId xmlns:a16="http://schemas.microsoft.com/office/drawing/2014/main" id="{C63000B1-9EB9-42F1-AA3F-7C2CBF023487}"/>
              </a:ext>
            </a:extLst>
          </p:cNvPr>
          <p:cNvSpPr>
            <a:spLocks noGrp="1"/>
          </p:cNvSpPr>
          <p:nvPr>
            <p:ph type="sldNum" sz="quarter" idx="12"/>
          </p:nvPr>
        </p:nvSpPr>
        <p:spPr/>
        <p:txBody>
          <a:bodyPr/>
          <a:lstStyle/>
          <a:p>
            <a:fld id="{59A3C1E9-1E17-4B2D-975E-2F80F7CB45F8}" type="slidenum">
              <a:rPr lang="es-ES" smtClean="0"/>
              <a:t>35</a:t>
            </a:fld>
            <a:endParaRPr lang="es-ES"/>
          </a:p>
        </p:txBody>
      </p:sp>
    </p:spTree>
    <p:extLst>
      <p:ext uri="{BB962C8B-B14F-4D97-AF65-F5344CB8AC3E}">
        <p14:creationId xmlns:p14="http://schemas.microsoft.com/office/powerpoint/2010/main" val="26442072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0CB55E1-2954-4EA7-B62C-24803EBE472F}"/>
              </a:ext>
            </a:extLst>
          </p:cNvPr>
          <p:cNvSpPr>
            <a:spLocks noGrp="1"/>
          </p:cNvSpPr>
          <p:nvPr>
            <p:ph type="sldNum" sz="quarter" idx="12"/>
          </p:nvPr>
        </p:nvSpPr>
        <p:spPr/>
        <p:txBody>
          <a:bodyPr/>
          <a:lstStyle/>
          <a:p>
            <a:fld id="{59A3C1E9-1E17-4B2D-975E-2F80F7CB45F8}" type="slidenum">
              <a:rPr lang="es-ES" smtClean="0"/>
              <a:t>36</a:t>
            </a:fld>
            <a:endParaRPr lang="es-ES"/>
          </a:p>
        </p:txBody>
      </p:sp>
      <p:pic>
        <p:nvPicPr>
          <p:cNvPr id="3" name="Picture 2">
            <a:extLst>
              <a:ext uri="{FF2B5EF4-FFF2-40B4-BE49-F238E27FC236}">
                <a16:creationId xmlns:a16="http://schemas.microsoft.com/office/drawing/2014/main" id="{A6C686CB-600D-4566-92F0-6BA495F36D8A}"/>
              </a:ext>
            </a:extLst>
          </p:cNvPr>
          <p:cNvPicPr>
            <a:picLocks noChangeAspect="1"/>
          </p:cNvPicPr>
          <p:nvPr/>
        </p:nvPicPr>
        <p:blipFill>
          <a:blip r:embed="rId2"/>
          <a:stretch>
            <a:fillRect/>
          </a:stretch>
        </p:blipFill>
        <p:spPr>
          <a:xfrm>
            <a:off x="1299304" y="2399201"/>
            <a:ext cx="9593391" cy="2059598"/>
          </a:xfrm>
          <a:prstGeom prst="rect">
            <a:avLst/>
          </a:prstGeom>
          <a:effectLst>
            <a:outerShdw blurRad="50800" dist="38100" dir="5400000" algn="t" rotWithShape="0">
              <a:prstClr val="black">
                <a:alpha val="40000"/>
              </a:prstClr>
            </a:outerShdw>
          </a:effectLst>
        </p:spPr>
      </p:pic>
      <p:sp>
        <p:nvSpPr>
          <p:cNvPr id="4" name="TextBox 3">
            <a:extLst>
              <a:ext uri="{FF2B5EF4-FFF2-40B4-BE49-F238E27FC236}">
                <a16:creationId xmlns:a16="http://schemas.microsoft.com/office/drawing/2014/main" id="{BAC7325A-4F87-4540-BE01-B1AC21E9399B}"/>
              </a:ext>
            </a:extLst>
          </p:cNvPr>
          <p:cNvSpPr txBox="1"/>
          <p:nvPr/>
        </p:nvSpPr>
        <p:spPr>
          <a:xfrm>
            <a:off x="1969774" y="189795"/>
            <a:ext cx="8252452" cy="1077218"/>
          </a:xfrm>
          <a:prstGeom prst="rect">
            <a:avLst/>
          </a:prstGeom>
          <a:noFill/>
        </p:spPr>
        <p:txBody>
          <a:bodyPr wrap="none" rtlCol="0">
            <a:spAutoFit/>
          </a:bodyPr>
          <a:lstStyle/>
          <a:p>
            <a:pPr algn="ctr"/>
            <a:r>
              <a:rPr lang="en-US" sz="3200" b="1" dirty="0"/>
              <a:t>Tentative ALBA II cost:</a:t>
            </a:r>
          </a:p>
          <a:p>
            <a:pPr algn="ctr"/>
            <a:r>
              <a:rPr lang="en-US" sz="3200" b="1" dirty="0"/>
              <a:t>120 M€ to be added to ALBA budget in 10 years</a:t>
            </a:r>
          </a:p>
        </p:txBody>
      </p:sp>
      <p:sp>
        <p:nvSpPr>
          <p:cNvPr id="5" name="TextBox 4">
            <a:extLst>
              <a:ext uri="{FF2B5EF4-FFF2-40B4-BE49-F238E27FC236}">
                <a16:creationId xmlns:a16="http://schemas.microsoft.com/office/drawing/2014/main" id="{7825BCCE-05F1-4558-914D-877B6BB36D79}"/>
              </a:ext>
            </a:extLst>
          </p:cNvPr>
          <p:cNvSpPr txBox="1"/>
          <p:nvPr/>
        </p:nvSpPr>
        <p:spPr>
          <a:xfrm>
            <a:off x="1554898" y="1735148"/>
            <a:ext cx="3847464" cy="400110"/>
          </a:xfrm>
          <a:prstGeom prst="rect">
            <a:avLst/>
          </a:prstGeom>
        </p:spPr>
        <p:txBody>
          <a:bodyPr vert="horz" wrap="none" lIns="91440" tIns="45720" rIns="91440" bIns="45720" rtlCol="0" anchor="t">
            <a:spAutoFit/>
          </a:bodyPr>
          <a:lstStyle/>
          <a:p>
            <a:r>
              <a:rPr lang="en-US" sz="2000" dirty="0">
                <a:cs typeface="Arial" panose="020B0604020202020204" pitchFamily="34" charset="0"/>
              </a:rPr>
              <a:t>From our Strategy Plan 2021-2024:</a:t>
            </a:r>
          </a:p>
        </p:txBody>
      </p:sp>
      <p:sp>
        <p:nvSpPr>
          <p:cNvPr id="6" name="TextBox 5">
            <a:extLst>
              <a:ext uri="{FF2B5EF4-FFF2-40B4-BE49-F238E27FC236}">
                <a16:creationId xmlns:a16="http://schemas.microsoft.com/office/drawing/2014/main" id="{92AA9830-4AF9-41B2-9DCA-9B7ADE8796F1}"/>
              </a:ext>
            </a:extLst>
          </p:cNvPr>
          <p:cNvSpPr txBox="1"/>
          <p:nvPr/>
        </p:nvSpPr>
        <p:spPr>
          <a:xfrm>
            <a:off x="4699140" y="4722742"/>
            <a:ext cx="6193555" cy="400110"/>
          </a:xfrm>
          <a:prstGeom prst="rect">
            <a:avLst/>
          </a:prstGeom>
        </p:spPr>
        <p:txBody>
          <a:bodyPr vert="horz" wrap="none" lIns="91440" tIns="45720" rIns="91440" bIns="45720" rtlCol="0" anchor="t">
            <a:spAutoFit/>
          </a:bodyPr>
          <a:lstStyle/>
          <a:p>
            <a:r>
              <a:rPr lang="en-US" sz="2000" dirty="0">
                <a:cs typeface="Arial" panose="020B0604020202020204" pitchFamily="34" charset="0"/>
              </a:rPr>
              <a:t>This includes an increase of the total staff by 40% by 2030</a:t>
            </a:r>
          </a:p>
        </p:txBody>
      </p:sp>
    </p:spTree>
    <p:extLst>
      <p:ext uri="{BB962C8B-B14F-4D97-AF65-F5344CB8AC3E}">
        <p14:creationId xmlns:p14="http://schemas.microsoft.com/office/powerpoint/2010/main" val="26640590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6B34BF-5C19-42D4-BF39-1913EBE79750}"/>
              </a:ext>
            </a:extLst>
          </p:cNvPr>
          <p:cNvPicPr>
            <a:picLocks noChangeAspect="1"/>
          </p:cNvPicPr>
          <p:nvPr/>
        </p:nvPicPr>
        <p:blipFill rotWithShape="1">
          <a:blip r:embed="rId2"/>
          <a:srcRect t="9993"/>
          <a:stretch/>
        </p:blipFill>
        <p:spPr>
          <a:xfrm>
            <a:off x="0" y="-5720"/>
            <a:ext cx="12362688" cy="6858000"/>
          </a:xfrm>
          <a:prstGeom prst="rect">
            <a:avLst/>
          </a:prstGeom>
        </p:spPr>
      </p:pic>
      <p:sp>
        <p:nvSpPr>
          <p:cNvPr id="2" name="Title 1"/>
          <p:cNvSpPr>
            <a:spLocks noGrp="1"/>
          </p:cNvSpPr>
          <p:nvPr>
            <p:ph type="title"/>
          </p:nvPr>
        </p:nvSpPr>
        <p:spPr>
          <a:xfrm>
            <a:off x="5236023" y="850605"/>
            <a:ext cx="4114800" cy="984615"/>
          </a:xfrm>
        </p:spPr>
        <p:txBody>
          <a:bodyPr>
            <a:noAutofit/>
          </a:bodyPr>
          <a:lstStyle/>
          <a:p>
            <a:pPr algn="l"/>
            <a:r>
              <a:rPr lang="en-US" sz="3200" i="1" dirty="0">
                <a:solidFill>
                  <a:schemeClr val="bg1"/>
                </a:solidFill>
              </a:rPr>
              <a:t>Thank you for the attention</a:t>
            </a:r>
          </a:p>
        </p:txBody>
      </p:sp>
      <p:sp>
        <p:nvSpPr>
          <p:cNvPr id="7" name="Slide Number Placeholder 6">
            <a:extLst>
              <a:ext uri="{FF2B5EF4-FFF2-40B4-BE49-F238E27FC236}">
                <a16:creationId xmlns:a16="http://schemas.microsoft.com/office/drawing/2014/main" id="{61E8E0CF-18C3-47A6-A6E3-ED70C9482CCD}"/>
              </a:ext>
            </a:extLst>
          </p:cNvPr>
          <p:cNvSpPr>
            <a:spLocks noGrp="1"/>
          </p:cNvSpPr>
          <p:nvPr>
            <p:ph type="sldNum" sz="quarter" idx="12"/>
          </p:nvPr>
        </p:nvSpPr>
        <p:spPr/>
        <p:txBody>
          <a:bodyPr/>
          <a:lstStyle/>
          <a:p>
            <a:fld id="{CCEA45D0-0BB5-4A5E-8467-04161C469359}" type="slidenum">
              <a:rPr lang="en-US" smtClean="0"/>
              <a:t>37</a:t>
            </a:fld>
            <a:endParaRPr lang="en-US"/>
          </a:p>
        </p:txBody>
      </p:sp>
      <p:sp>
        <p:nvSpPr>
          <p:cNvPr id="10" name="TextBox 9">
            <a:extLst>
              <a:ext uri="{FF2B5EF4-FFF2-40B4-BE49-F238E27FC236}">
                <a16:creationId xmlns:a16="http://schemas.microsoft.com/office/drawing/2014/main" id="{66B5B4E3-B24F-4A33-AEEB-F3F8B17DADC6}"/>
              </a:ext>
            </a:extLst>
          </p:cNvPr>
          <p:cNvSpPr txBox="1"/>
          <p:nvPr/>
        </p:nvSpPr>
        <p:spPr>
          <a:xfrm>
            <a:off x="11353800" y="6590670"/>
            <a:ext cx="1101584" cy="261610"/>
          </a:xfrm>
          <a:prstGeom prst="rect">
            <a:avLst/>
          </a:prstGeom>
          <a:noFill/>
        </p:spPr>
        <p:txBody>
          <a:bodyPr wrap="none" rtlCol="0">
            <a:spAutoFit/>
          </a:bodyPr>
          <a:lstStyle/>
          <a:p>
            <a:r>
              <a:rPr lang="en-US" sz="1100" i="1" dirty="0" err="1">
                <a:solidFill>
                  <a:schemeClr val="bg1">
                    <a:lumMod val="65000"/>
                  </a:schemeClr>
                </a:solidFill>
              </a:rPr>
              <a:t>Foto</a:t>
            </a:r>
            <a:r>
              <a:rPr lang="en-US" sz="1100" i="1" dirty="0">
                <a:solidFill>
                  <a:schemeClr val="bg1">
                    <a:lumMod val="65000"/>
                  </a:schemeClr>
                </a:solidFill>
              </a:rPr>
              <a:t> Sergio Ruiz</a:t>
            </a:r>
          </a:p>
        </p:txBody>
      </p:sp>
    </p:spTree>
    <p:extLst>
      <p:ext uri="{BB962C8B-B14F-4D97-AF65-F5344CB8AC3E}">
        <p14:creationId xmlns:p14="http://schemas.microsoft.com/office/powerpoint/2010/main" val="6212202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B5A38B9-78FB-4F36-9076-0F5F7F2634FF}"/>
              </a:ext>
            </a:extLst>
          </p:cNvPr>
          <p:cNvPicPr>
            <a:picLocks noChangeAspect="1"/>
          </p:cNvPicPr>
          <p:nvPr/>
        </p:nvPicPr>
        <p:blipFill>
          <a:blip r:embed="rId2"/>
          <a:stretch>
            <a:fillRect/>
          </a:stretch>
        </p:blipFill>
        <p:spPr>
          <a:xfrm>
            <a:off x="7900807" y="4876925"/>
            <a:ext cx="3908863" cy="1775371"/>
          </a:xfrm>
          <a:prstGeom prst="rect">
            <a:avLst/>
          </a:prstGeom>
        </p:spPr>
      </p:pic>
      <p:sp>
        <p:nvSpPr>
          <p:cNvPr id="2" name="Title 1">
            <a:extLst>
              <a:ext uri="{FF2B5EF4-FFF2-40B4-BE49-F238E27FC236}">
                <a16:creationId xmlns:a16="http://schemas.microsoft.com/office/drawing/2014/main" id="{2772A710-CADA-4E2D-AEA0-288E52F2306D}"/>
              </a:ext>
            </a:extLst>
          </p:cNvPr>
          <p:cNvSpPr>
            <a:spLocks noGrp="1"/>
          </p:cNvSpPr>
          <p:nvPr>
            <p:ph type="title"/>
          </p:nvPr>
        </p:nvSpPr>
        <p:spPr/>
        <p:txBody>
          <a:bodyPr>
            <a:normAutofit/>
          </a:bodyPr>
          <a:lstStyle/>
          <a:p>
            <a:r>
              <a:rPr lang="en-US" sz="2800" b="1" dirty="0"/>
              <a:t>LOREA and NOTOS in commissioning</a:t>
            </a:r>
            <a:br>
              <a:rPr lang="en-US" sz="2800" b="1" dirty="0"/>
            </a:br>
            <a:r>
              <a:rPr lang="en-US" sz="2800" b="1" dirty="0"/>
              <a:t>Official users after summer shutdown</a:t>
            </a:r>
          </a:p>
        </p:txBody>
      </p:sp>
      <p:sp>
        <p:nvSpPr>
          <p:cNvPr id="3" name="Slide Number Placeholder 2">
            <a:extLst>
              <a:ext uri="{FF2B5EF4-FFF2-40B4-BE49-F238E27FC236}">
                <a16:creationId xmlns:a16="http://schemas.microsoft.com/office/drawing/2014/main" id="{7876749B-23E0-4A7F-8428-64AC6C4AEA8A}"/>
              </a:ext>
            </a:extLst>
          </p:cNvPr>
          <p:cNvSpPr>
            <a:spLocks noGrp="1"/>
          </p:cNvSpPr>
          <p:nvPr>
            <p:ph type="sldNum" sz="quarter" idx="12"/>
          </p:nvPr>
        </p:nvSpPr>
        <p:spPr/>
        <p:txBody>
          <a:bodyPr/>
          <a:lstStyle/>
          <a:p>
            <a:fld id="{59A3C1E9-1E17-4B2D-975E-2F80F7CB45F8}" type="slidenum">
              <a:rPr lang="es-ES" smtClean="0"/>
              <a:t>4</a:t>
            </a:fld>
            <a:endParaRPr lang="es-ES"/>
          </a:p>
        </p:txBody>
      </p:sp>
      <p:pic>
        <p:nvPicPr>
          <p:cNvPr id="4" name="Picture 3">
            <a:extLst>
              <a:ext uri="{FF2B5EF4-FFF2-40B4-BE49-F238E27FC236}">
                <a16:creationId xmlns:a16="http://schemas.microsoft.com/office/drawing/2014/main" id="{E72FFB50-3DEC-429C-B61B-F5A75982240E}"/>
              </a:ext>
            </a:extLst>
          </p:cNvPr>
          <p:cNvPicPr>
            <a:picLocks noChangeAspect="1"/>
          </p:cNvPicPr>
          <p:nvPr/>
        </p:nvPicPr>
        <p:blipFill>
          <a:blip r:embed="rId3"/>
          <a:stretch>
            <a:fillRect/>
          </a:stretch>
        </p:blipFill>
        <p:spPr>
          <a:xfrm>
            <a:off x="6048689" y="1155378"/>
            <a:ext cx="3393231" cy="2077165"/>
          </a:xfrm>
          <a:prstGeom prst="rect">
            <a:avLst/>
          </a:prstGeom>
        </p:spPr>
      </p:pic>
      <p:pic>
        <p:nvPicPr>
          <p:cNvPr id="6" name="Picture 5">
            <a:extLst>
              <a:ext uri="{FF2B5EF4-FFF2-40B4-BE49-F238E27FC236}">
                <a16:creationId xmlns:a16="http://schemas.microsoft.com/office/drawing/2014/main" id="{9C531F9B-22AA-49E3-9D99-F7C63D76DFA4}"/>
              </a:ext>
            </a:extLst>
          </p:cNvPr>
          <p:cNvPicPr>
            <a:picLocks noChangeAspect="1"/>
          </p:cNvPicPr>
          <p:nvPr/>
        </p:nvPicPr>
        <p:blipFill>
          <a:blip r:embed="rId4"/>
          <a:stretch>
            <a:fillRect/>
          </a:stretch>
        </p:blipFill>
        <p:spPr>
          <a:xfrm>
            <a:off x="382330" y="1262129"/>
            <a:ext cx="3238500" cy="5153025"/>
          </a:xfrm>
          <a:prstGeom prst="rect">
            <a:avLst/>
          </a:prstGeom>
        </p:spPr>
      </p:pic>
      <p:sp>
        <p:nvSpPr>
          <p:cNvPr id="7" name="Rectangle 6">
            <a:extLst>
              <a:ext uri="{FF2B5EF4-FFF2-40B4-BE49-F238E27FC236}">
                <a16:creationId xmlns:a16="http://schemas.microsoft.com/office/drawing/2014/main" id="{8458D56F-8FD8-42A6-AC9A-6177AC6FE5D4}"/>
              </a:ext>
            </a:extLst>
          </p:cNvPr>
          <p:cNvSpPr/>
          <p:nvPr/>
        </p:nvSpPr>
        <p:spPr>
          <a:xfrm>
            <a:off x="270456" y="1159991"/>
            <a:ext cx="5718220" cy="5598085"/>
          </a:xfrm>
          <a:prstGeom prst="rect">
            <a:avLst/>
          </a:prstGeom>
          <a:noFill/>
          <a:ln w="28575">
            <a:solidFill>
              <a:srgbClr val="79F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0D41658-3F76-4BBE-9C97-D569E2454987}"/>
              </a:ext>
            </a:extLst>
          </p:cNvPr>
          <p:cNvSpPr txBox="1"/>
          <p:nvPr/>
        </p:nvSpPr>
        <p:spPr>
          <a:xfrm>
            <a:off x="3850783" y="1262129"/>
            <a:ext cx="1967953" cy="1323439"/>
          </a:xfrm>
          <a:prstGeom prst="rect">
            <a:avLst/>
          </a:prstGeom>
        </p:spPr>
        <p:txBody>
          <a:bodyPr vert="horz" wrap="square" lIns="91440" tIns="45720" rIns="91440" bIns="45720" rtlCol="0" anchor="t">
            <a:spAutoFit/>
          </a:bodyPr>
          <a:lstStyle/>
          <a:p>
            <a:r>
              <a:rPr lang="en-US" sz="2000" b="1" dirty="0">
                <a:cs typeface="Arial" panose="020B0604020202020204" pitchFamily="34" charset="0"/>
              </a:rPr>
              <a:t>LOREA</a:t>
            </a:r>
            <a:r>
              <a:rPr lang="en-US" sz="2000" dirty="0">
                <a:cs typeface="Arial" panose="020B0604020202020204" pitchFamily="34" charset="0"/>
              </a:rPr>
              <a:t> layout and first spectrum (22/06/21)</a:t>
            </a:r>
          </a:p>
        </p:txBody>
      </p:sp>
      <p:sp>
        <p:nvSpPr>
          <p:cNvPr id="9" name="Rectangle 8">
            <a:extLst>
              <a:ext uri="{FF2B5EF4-FFF2-40B4-BE49-F238E27FC236}">
                <a16:creationId xmlns:a16="http://schemas.microsoft.com/office/drawing/2014/main" id="{F4C88AD1-A2CF-440D-918E-4589C1486579}"/>
              </a:ext>
            </a:extLst>
          </p:cNvPr>
          <p:cNvSpPr/>
          <p:nvPr/>
        </p:nvSpPr>
        <p:spPr>
          <a:xfrm>
            <a:off x="5988676" y="3320218"/>
            <a:ext cx="5885929" cy="3426596"/>
          </a:xfrm>
          <a:prstGeom prst="rect">
            <a:avLst/>
          </a:prstGeom>
          <a:noFill/>
          <a:ln w="28575">
            <a:solidFill>
              <a:srgbClr val="79F7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8979030-987E-4A0E-808A-225C3A491F1D}"/>
              </a:ext>
            </a:extLst>
          </p:cNvPr>
          <p:cNvSpPr/>
          <p:nvPr/>
        </p:nvSpPr>
        <p:spPr>
          <a:xfrm>
            <a:off x="6103106" y="3336715"/>
            <a:ext cx="5603790" cy="646331"/>
          </a:xfrm>
          <a:prstGeom prst="rect">
            <a:avLst/>
          </a:prstGeom>
        </p:spPr>
        <p:txBody>
          <a:bodyPr wrap="square">
            <a:spAutoFit/>
          </a:bodyPr>
          <a:lstStyle/>
          <a:p>
            <a:r>
              <a:rPr lang="en-US" b="1" dirty="0">
                <a:cs typeface="Arial" panose="020B0604020202020204" pitchFamily="34" charset="0"/>
              </a:rPr>
              <a:t>NOTOS </a:t>
            </a:r>
            <a:r>
              <a:rPr lang="en-US" b="1" dirty="0" err="1">
                <a:cs typeface="Arial" panose="020B0604020202020204" pitchFamily="34" charset="0"/>
              </a:rPr>
              <a:t>opt&amp;exp</a:t>
            </a:r>
            <a:r>
              <a:rPr lang="en-US" b="1" dirty="0">
                <a:cs typeface="Arial" panose="020B0604020202020204" pitchFamily="34" charset="0"/>
              </a:rPr>
              <a:t> hutches </a:t>
            </a:r>
            <a:r>
              <a:rPr lang="en-US" dirty="0">
                <a:cs typeface="Arial" panose="020B0604020202020204" pitchFamily="34" charset="0"/>
              </a:rPr>
              <a:t>and first beam after the monochromator (22/06/21)</a:t>
            </a:r>
          </a:p>
        </p:txBody>
      </p:sp>
      <p:pic>
        <p:nvPicPr>
          <p:cNvPr id="11" name="Picture 10">
            <a:extLst>
              <a:ext uri="{FF2B5EF4-FFF2-40B4-BE49-F238E27FC236}">
                <a16:creationId xmlns:a16="http://schemas.microsoft.com/office/drawing/2014/main" id="{7734156E-6C0B-4368-82E8-0D67717888CE}"/>
              </a:ext>
            </a:extLst>
          </p:cNvPr>
          <p:cNvPicPr>
            <a:picLocks noChangeAspect="1"/>
          </p:cNvPicPr>
          <p:nvPr/>
        </p:nvPicPr>
        <p:blipFill>
          <a:blip r:embed="rId5"/>
          <a:stretch>
            <a:fillRect/>
          </a:stretch>
        </p:blipFill>
        <p:spPr>
          <a:xfrm>
            <a:off x="10042356" y="3771895"/>
            <a:ext cx="1481294" cy="1105030"/>
          </a:xfrm>
          <a:prstGeom prst="rect">
            <a:avLst/>
          </a:prstGeom>
        </p:spPr>
      </p:pic>
      <p:pic>
        <p:nvPicPr>
          <p:cNvPr id="12" name="Picture 11">
            <a:extLst>
              <a:ext uri="{FF2B5EF4-FFF2-40B4-BE49-F238E27FC236}">
                <a16:creationId xmlns:a16="http://schemas.microsoft.com/office/drawing/2014/main" id="{4F56BFDF-CFAF-4306-8830-FF6704F83A17}"/>
              </a:ext>
            </a:extLst>
          </p:cNvPr>
          <p:cNvPicPr>
            <a:picLocks noChangeAspect="1"/>
          </p:cNvPicPr>
          <p:nvPr/>
        </p:nvPicPr>
        <p:blipFill>
          <a:blip r:embed="rId6"/>
          <a:stretch>
            <a:fillRect/>
          </a:stretch>
        </p:blipFill>
        <p:spPr>
          <a:xfrm>
            <a:off x="6163754" y="4010897"/>
            <a:ext cx="3474106" cy="1840918"/>
          </a:xfrm>
          <a:prstGeom prst="rect">
            <a:avLst/>
          </a:prstGeom>
        </p:spPr>
      </p:pic>
      <p:pic>
        <p:nvPicPr>
          <p:cNvPr id="14" name="Picture 13">
            <a:extLst>
              <a:ext uri="{FF2B5EF4-FFF2-40B4-BE49-F238E27FC236}">
                <a16:creationId xmlns:a16="http://schemas.microsoft.com/office/drawing/2014/main" id="{00E79CA9-D664-4783-B884-A70126BA788C}"/>
              </a:ext>
            </a:extLst>
          </p:cNvPr>
          <p:cNvPicPr>
            <a:picLocks noChangeAspect="1"/>
          </p:cNvPicPr>
          <p:nvPr/>
        </p:nvPicPr>
        <p:blipFill>
          <a:blip r:embed="rId7"/>
          <a:stretch>
            <a:fillRect/>
          </a:stretch>
        </p:blipFill>
        <p:spPr>
          <a:xfrm>
            <a:off x="2838006" y="4490616"/>
            <a:ext cx="2989896" cy="2142245"/>
          </a:xfrm>
          <a:prstGeom prst="rect">
            <a:avLst/>
          </a:prstGeom>
        </p:spPr>
      </p:pic>
    </p:spTree>
    <p:extLst>
      <p:ext uri="{BB962C8B-B14F-4D97-AF65-F5344CB8AC3E}">
        <p14:creationId xmlns:p14="http://schemas.microsoft.com/office/powerpoint/2010/main" val="36034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3A6AD11-B3CA-4C84-A8B6-6D29B06D7F4E}"/>
              </a:ext>
            </a:extLst>
          </p:cNvPr>
          <p:cNvPicPr>
            <a:picLocks noChangeAspect="1"/>
          </p:cNvPicPr>
          <p:nvPr/>
        </p:nvPicPr>
        <p:blipFill>
          <a:blip r:embed="rId2"/>
          <a:stretch>
            <a:fillRect/>
          </a:stretch>
        </p:blipFill>
        <p:spPr>
          <a:xfrm>
            <a:off x="40539" y="1117371"/>
            <a:ext cx="6734175" cy="3962400"/>
          </a:xfrm>
          <a:prstGeom prst="rect">
            <a:avLst/>
          </a:prstGeom>
        </p:spPr>
      </p:pic>
      <p:sp>
        <p:nvSpPr>
          <p:cNvPr id="4" name="Slide Number Placeholder 3">
            <a:extLst>
              <a:ext uri="{FF2B5EF4-FFF2-40B4-BE49-F238E27FC236}">
                <a16:creationId xmlns:a16="http://schemas.microsoft.com/office/drawing/2014/main" id="{D6D00FBC-71BC-4EF7-8F02-CAAC61792EC2}"/>
              </a:ext>
            </a:extLst>
          </p:cNvPr>
          <p:cNvSpPr>
            <a:spLocks noGrp="1"/>
          </p:cNvSpPr>
          <p:nvPr>
            <p:ph type="sldNum" sz="quarter" idx="12"/>
          </p:nvPr>
        </p:nvSpPr>
        <p:spPr/>
        <p:txBody>
          <a:bodyPr/>
          <a:lstStyle/>
          <a:p>
            <a:fld id="{87A234CA-A4C3-4597-A63D-83990164B230}" type="slidenum">
              <a:rPr lang="en-US" smtClean="0"/>
              <a:t>5</a:t>
            </a:fld>
            <a:endParaRPr lang="en-US"/>
          </a:p>
        </p:txBody>
      </p:sp>
      <p:pic>
        <p:nvPicPr>
          <p:cNvPr id="5" name="Picture 4">
            <a:extLst>
              <a:ext uri="{FF2B5EF4-FFF2-40B4-BE49-F238E27FC236}">
                <a16:creationId xmlns:a16="http://schemas.microsoft.com/office/drawing/2014/main" id="{463ED325-324B-485E-9713-BB70C4AE6B6F}"/>
              </a:ext>
            </a:extLst>
          </p:cNvPr>
          <p:cNvPicPr/>
          <p:nvPr/>
        </p:nvPicPr>
        <p:blipFill>
          <a:blip r:embed="rId3"/>
          <a:stretch/>
        </p:blipFill>
        <p:spPr>
          <a:xfrm>
            <a:off x="4613653" y="2429375"/>
            <a:ext cx="3901663" cy="3124191"/>
          </a:xfrm>
          <a:prstGeom prst="rect">
            <a:avLst/>
          </a:prstGeom>
          <a:ln>
            <a:noFill/>
          </a:ln>
        </p:spPr>
      </p:pic>
      <p:sp>
        <p:nvSpPr>
          <p:cNvPr id="7" name="Rectangle 6">
            <a:extLst>
              <a:ext uri="{FF2B5EF4-FFF2-40B4-BE49-F238E27FC236}">
                <a16:creationId xmlns:a16="http://schemas.microsoft.com/office/drawing/2014/main" id="{27F6FE39-24B8-49A2-9C33-14630E700E72}"/>
              </a:ext>
            </a:extLst>
          </p:cNvPr>
          <p:cNvSpPr/>
          <p:nvPr/>
        </p:nvSpPr>
        <p:spPr>
          <a:xfrm>
            <a:off x="1352783" y="42588"/>
            <a:ext cx="9239250" cy="867930"/>
          </a:xfrm>
          <a:prstGeom prst="rect">
            <a:avLst/>
          </a:prstGeom>
        </p:spPr>
        <p:txBody>
          <a:bodyPr wrap="square">
            <a:spAutoFit/>
          </a:bodyPr>
          <a:lstStyle/>
          <a:p>
            <a:pPr marL="0" marR="0" lvl="0" indent="0" defTabSz="914400" eaLnBrk="1" fontAlgn="auto" latinLnBrk="0" hangingPunct="1">
              <a:lnSpc>
                <a:spcPct val="90000"/>
              </a:lnSpc>
              <a:spcBef>
                <a:spcPts val="0"/>
              </a:spcBef>
              <a:spcAft>
                <a:spcPts val="0"/>
              </a:spcAft>
              <a:buClrTx/>
              <a:buSzTx/>
              <a:buFontTx/>
              <a:buNone/>
              <a:tabLst/>
              <a:defRPr/>
            </a:pPr>
            <a:r>
              <a:rPr kumimoji="0" lang="en-US" sz="2800" b="1" i="0" u="none" strike="noStrike" kern="0" cap="none" spc="-1" normalizeH="0" baseline="0" noProof="0" dirty="0">
                <a:ln>
                  <a:noFill/>
                </a:ln>
                <a:solidFill>
                  <a:schemeClr val="bg1"/>
                </a:solidFill>
                <a:effectLst/>
                <a:uLnTx/>
                <a:uFillTx/>
              </a:rPr>
              <a:t>We participate in exploring the universe:</a:t>
            </a:r>
          </a:p>
          <a:p>
            <a:pPr marL="0" marR="0" lvl="0" indent="0" defTabSz="914400" eaLnBrk="1" fontAlgn="auto" latinLnBrk="0" hangingPunct="1">
              <a:lnSpc>
                <a:spcPct val="90000"/>
              </a:lnSpc>
              <a:spcBef>
                <a:spcPts val="0"/>
              </a:spcBef>
              <a:spcAft>
                <a:spcPts val="0"/>
              </a:spcAft>
              <a:buClrTx/>
              <a:buSzTx/>
              <a:buFontTx/>
              <a:buNone/>
              <a:tabLst/>
              <a:defRPr/>
            </a:pPr>
            <a:r>
              <a:rPr kumimoji="0" lang="en-US" sz="2800" b="1" i="0" u="none" strike="noStrike" kern="0" cap="none" spc="-1" normalizeH="0" baseline="0" noProof="0" dirty="0">
                <a:ln>
                  <a:noFill/>
                </a:ln>
                <a:solidFill>
                  <a:schemeClr val="bg1"/>
                </a:solidFill>
                <a:effectLst/>
                <a:uLnTx/>
                <a:uFillTx/>
              </a:rPr>
              <a:t>ALBA - European Space Agency collaboration</a:t>
            </a:r>
            <a:endParaRPr kumimoji="0" lang="en-US" sz="2800" b="0" i="0" u="none" strike="noStrike" kern="0" cap="none" spc="-1" normalizeH="0" baseline="0" noProof="0" dirty="0">
              <a:ln>
                <a:noFill/>
              </a:ln>
              <a:solidFill>
                <a:schemeClr val="bg1"/>
              </a:solidFill>
              <a:effectLst/>
              <a:uLnTx/>
              <a:uFillTx/>
            </a:endParaRPr>
          </a:p>
        </p:txBody>
      </p:sp>
      <p:sp>
        <p:nvSpPr>
          <p:cNvPr id="8" name="Rectangle 7">
            <a:extLst>
              <a:ext uri="{FF2B5EF4-FFF2-40B4-BE49-F238E27FC236}">
                <a16:creationId xmlns:a16="http://schemas.microsoft.com/office/drawing/2014/main" id="{20313090-63BA-4C61-92A5-4E8ADFB55427}"/>
              </a:ext>
            </a:extLst>
          </p:cNvPr>
          <p:cNvSpPr/>
          <p:nvPr/>
        </p:nvSpPr>
        <p:spPr>
          <a:xfrm>
            <a:off x="6251683" y="1004407"/>
            <a:ext cx="6096000" cy="1138773"/>
          </a:xfrm>
          <a:prstGeom prst="rect">
            <a:avLst/>
          </a:prstGeom>
        </p:spPr>
        <p:txBody>
          <a:bodyPr>
            <a:spAutoFit/>
          </a:bodyPr>
          <a:lstStyle/>
          <a:p>
            <a:pPr algn="ctr">
              <a:lnSpc>
                <a:spcPct val="100000"/>
              </a:lnSpc>
            </a:pPr>
            <a:r>
              <a:rPr lang="en-GB" sz="3200" b="1" spc="-1" dirty="0">
                <a:solidFill>
                  <a:schemeClr val="bg1"/>
                </a:solidFill>
              </a:rPr>
              <a:t>ATHENA Mission (2032)</a:t>
            </a:r>
            <a:endParaRPr lang="en-US" sz="3200" spc="-1" dirty="0">
              <a:solidFill>
                <a:schemeClr val="bg1"/>
              </a:solidFill>
              <a:latin typeface="Arial"/>
            </a:endParaRPr>
          </a:p>
          <a:p>
            <a:pPr marL="115830" indent="-115560">
              <a:buClr>
                <a:srgbClr val="0000FF"/>
              </a:buClr>
              <a:buFont typeface="Arial"/>
              <a:buChar char="•"/>
            </a:pPr>
            <a:r>
              <a:rPr lang="en-US" spc="-1" dirty="0">
                <a:solidFill>
                  <a:schemeClr val="bg1"/>
                </a:solidFill>
              </a:rPr>
              <a:t>Advanced Telescope for </a:t>
            </a:r>
            <a:r>
              <a:rPr lang="en-US" spc="-1" dirty="0" err="1">
                <a:solidFill>
                  <a:schemeClr val="bg1"/>
                </a:solidFill>
              </a:rPr>
              <a:t>High-ENergy</a:t>
            </a:r>
            <a:r>
              <a:rPr lang="en-US" spc="-1" dirty="0">
                <a:solidFill>
                  <a:schemeClr val="bg1"/>
                </a:solidFill>
              </a:rPr>
              <a:t> Astrophysics</a:t>
            </a:r>
          </a:p>
          <a:p>
            <a:pPr marL="115830" indent="-115560">
              <a:buClr>
                <a:srgbClr val="0000FF"/>
              </a:buClr>
              <a:buFont typeface="Arial"/>
              <a:buChar char="•"/>
            </a:pPr>
            <a:r>
              <a:rPr lang="en-US" spc="-1" dirty="0">
                <a:solidFill>
                  <a:schemeClr val="bg1"/>
                </a:solidFill>
              </a:rPr>
              <a:t>Will study the high energy universe, including black holes</a:t>
            </a:r>
          </a:p>
        </p:txBody>
      </p:sp>
      <p:pic>
        <p:nvPicPr>
          <p:cNvPr id="9" name="Picture 8">
            <a:extLst>
              <a:ext uri="{FF2B5EF4-FFF2-40B4-BE49-F238E27FC236}">
                <a16:creationId xmlns:a16="http://schemas.microsoft.com/office/drawing/2014/main" id="{7C097467-62B4-DD44-99D1-408D006B5826}"/>
              </a:ext>
            </a:extLst>
          </p:cNvPr>
          <p:cNvPicPr/>
          <p:nvPr/>
        </p:nvPicPr>
        <p:blipFill rotWithShape="1">
          <a:blip r:embed="rId4">
            <a:clrChange>
              <a:clrFrom>
                <a:srgbClr val="83945E"/>
              </a:clrFrom>
              <a:clrTo>
                <a:srgbClr val="83945E">
                  <a:alpha val="0"/>
                </a:srgbClr>
              </a:clrTo>
            </a:clrChange>
          </a:blip>
          <a:srcRect l="4600" t="9116" r="19717"/>
          <a:stretch/>
        </p:blipFill>
        <p:spPr>
          <a:xfrm>
            <a:off x="8784704" y="2693689"/>
            <a:ext cx="2832512" cy="2595562"/>
          </a:xfrm>
          <a:prstGeom prst="rect">
            <a:avLst/>
          </a:prstGeom>
          <a:ln>
            <a:noFill/>
          </a:ln>
        </p:spPr>
      </p:pic>
      <p:sp>
        <p:nvSpPr>
          <p:cNvPr id="10" name="TextBox 9">
            <a:extLst>
              <a:ext uri="{FF2B5EF4-FFF2-40B4-BE49-F238E27FC236}">
                <a16:creationId xmlns:a16="http://schemas.microsoft.com/office/drawing/2014/main" id="{BA7A7B47-3B21-4FB2-BDC8-52E0560282C1}"/>
              </a:ext>
            </a:extLst>
          </p:cNvPr>
          <p:cNvSpPr txBox="1"/>
          <p:nvPr/>
        </p:nvSpPr>
        <p:spPr>
          <a:xfrm>
            <a:off x="283094" y="5553566"/>
            <a:ext cx="6802380" cy="707886"/>
          </a:xfrm>
          <a:prstGeom prst="rect">
            <a:avLst/>
          </a:prstGeom>
          <a:noFill/>
        </p:spPr>
        <p:txBody>
          <a:bodyPr wrap="square" rtlCol="0">
            <a:spAutoFit/>
          </a:bodyPr>
          <a:lstStyle/>
          <a:p>
            <a:r>
              <a:rPr lang="es-ES" sz="2000" dirty="0">
                <a:solidFill>
                  <a:schemeClr val="bg1"/>
                </a:solidFill>
              </a:rPr>
              <a:t>MINERVA, 13th ALBA BL: BL </a:t>
            </a:r>
            <a:r>
              <a:rPr lang="es-ES" sz="2000" dirty="0" err="1">
                <a:solidFill>
                  <a:schemeClr val="bg1"/>
                </a:solidFill>
              </a:rPr>
              <a:t>to</a:t>
            </a:r>
            <a:r>
              <a:rPr lang="es-ES" sz="2000" dirty="0">
                <a:solidFill>
                  <a:schemeClr val="bg1"/>
                </a:solidFill>
              </a:rPr>
              <a:t> test </a:t>
            </a:r>
            <a:r>
              <a:rPr lang="es-ES" sz="2000" dirty="0" err="1">
                <a:solidFill>
                  <a:schemeClr val="bg1"/>
                </a:solidFill>
              </a:rPr>
              <a:t>hundreds</a:t>
            </a:r>
            <a:r>
              <a:rPr lang="es-ES" sz="2000" dirty="0">
                <a:solidFill>
                  <a:schemeClr val="bg1"/>
                </a:solidFill>
              </a:rPr>
              <a:t> </a:t>
            </a:r>
            <a:r>
              <a:rPr lang="es-ES" sz="2000" dirty="0" err="1">
                <a:solidFill>
                  <a:schemeClr val="bg1"/>
                </a:solidFill>
              </a:rPr>
              <a:t>of</a:t>
            </a:r>
            <a:r>
              <a:rPr lang="es-ES" sz="2000" dirty="0">
                <a:solidFill>
                  <a:schemeClr val="bg1"/>
                </a:solidFill>
              </a:rPr>
              <a:t> </a:t>
            </a:r>
            <a:r>
              <a:rPr lang="es-ES" sz="2000" dirty="0" err="1">
                <a:solidFill>
                  <a:schemeClr val="bg1"/>
                </a:solidFill>
              </a:rPr>
              <a:t>mirrors</a:t>
            </a:r>
            <a:r>
              <a:rPr lang="es-ES" sz="2000" dirty="0">
                <a:solidFill>
                  <a:schemeClr val="bg1"/>
                </a:solidFill>
              </a:rPr>
              <a:t> </a:t>
            </a:r>
            <a:r>
              <a:rPr lang="es-ES" sz="2000" dirty="0" err="1">
                <a:solidFill>
                  <a:schemeClr val="bg1"/>
                </a:solidFill>
              </a:rPr>
              <a:t>to</a:t>
            </a:r>
            <a:r>
              <a:rPr lang="es-ES" sz="2000" dirty="0">
                <a:solidFill>
                  <a:schemeClr val="bg1"/>
                </a:solidFill>
              </a:rPr>
              <a:t> be </a:t>
            </a:r>
            <a:r>
              <a:rPr lang="es-ES" sz="2000" dirty="0" err="1">
                <a:solidFill>
                  <a:schemeClr val="bg1"/>
                </a:solidFill>
              </a:rPr>
              <a:t>mounted</a:t>
            </a:r>
            <a:r>
              <a:rPr lang="es-ES" sz="2000" dirty="0">
                <a:solidFill>
                  <a:schemeClr val="bg1"/>
                </a:solidFill>
              </a:rPr>
              <a:t> in ATHENA </a:t>
            </a:r>
            <a:r>
              <a:rPr lang="es-ES" sz="2000" dirty="0" err="1">
                <a:solidFill>
                  <a:schemeClr val="bg1"/>
                </a:solidFill>
              </a:rPr>
              <a:t>satellite</a:t>
            </a:r>
            <a:endParaRPr lang="es-ES" sz="2000" dirty="0">
              <a:solidFill>
                <a:schemeClr val="bg1"/>
              </a:solidFill>
            </a:endParaRPr>
          </a:p>
        </p:txBody>
      </p:sp>
      <p:sp>
        <p:nvSpPr>
          <p:cNvPr id="2" name="TextBox 1">
            <a:extLst>
              <a:ext uri="{FF2B5EF4-FFF2-40B4-BE49-F238E27FC236}">
                <a16:creationId xmlns:a16="http://schemas.microsoft.com/office/drawing/2014/main" id="{33AF8467-F212-4A8B-B05C-91E72DE93F1B}"/>
              </a:ext>
            </a:extLst>
          </p:cNvPr>
          <p:cNvSpPr txBox="1"/>
          <p:nvPr/>
        </p:nvSpPr>
        <p:spPr>
          <a:xfrm>
            <a:off x="9020408" y="136524"/>
            <a:ext cx="2950143" cy="923330"/>
          </a:xfrm>
          <a:prstGeom prst="rect">
            <a:avLst/>
          </a:prstGeom>
          <a:noFill/>
        </p:spPr>
        <p:txBody>
          <a:bodyPr wrap="square" rtlCol="0">
            <a:spAutoFit/>
          </a:bodyPr>
          <a:lstStyle/>
          <a:p>
            <a:pPr algn="r"/>
            <a:r>
              <a:rPr lang="en-US" dirty="0">
                <a:solidFill>
                  <a:schemeClr val="accent6">
                    <a:lumMod val="60000"/>
                    <a:lumOff val="40000"/>
                  </a:schemeClr>
                </a:solidFill>
              </a:rPr>
              <a:t>13</a:t>
            </a:r>
            <a:r>
              <a:rPr lang="en-US" baseline="30000" dirty="0">
                <a:solidFill>
                  <a:schemeClr val="accent6">
                    <a:lumMod val="60000"/>
                    <a:lumOff val="40000"/>
                  </a:schemeClr>
                </a:solidFill>
              </a:rPr>
              <a:t>th</a:t>
            </a:r>
            <a:r>
              <a:rPr lang="en-US" dirty="0">
                <a:solidFill>
                  <a:schemeClr val="accent6">
                    <a:lumMod val="60000"/>
                    <a:lumOff val="40000"/>
                  </a:schemeClr>
                </a:solidFill>
              </a:rPr>
              <a:t> BL</a:t>
            </a:r>
          </a:p>
          <a:p>
            <a:pPr algn="r"/>
            <a:r>
              <a:rPr lang="en-US" dirty="0">
                <a:solidFill>
                  <a:schemeClr val="accent6">
                    <a:lumMod val="60000"/>
                    <a:lumOff val="40000"/>
                  </a:schemeClr>
                </a:solidFill>
              </a:rPr>
              <a:t>In construction. Starts operation in 2022</a:t>
            </a:r>
          </a:p>
        </p:txBody>
      </p:sp>
      <p:sp>
        <p:nvSpPr>
          <p:cNvPr id="3" name="Date Placeholder 2">
            <a:extLst>
              <a:ext uri="{FF2B5EF4-FFF2-40B4-BE49-F238E27FC236}">
                <a16:creationId xmlns:a16="http://schemas.microsoft.com/office/drawing/2014/main" id="{31B6D487-A518-4105-AB19-E80A67FE0930}"/>
              </a:ext>
            </a:extLst>
          </p:cNvPr>
          <p:cNvSpPr>
            <a:spLocks noGrp="1"/>
          </p:cNvSpPr>
          <p:nvPr>
            <p:ph type="dt" sz="half" idx="10"/>
          </p:nvPr>
        </p:nvSpPr>
        <p:spPr/>
        <p:txBody>
          <a:bodyPr/>
          <a:lstStyle/>
          <a:p>
            <a:r>
              <a:rPr lang="en-US"/>
              <a:t>30-06-2021</a:t>
            </a:r>
          </a:p>
        </p:txBody>
      </p:sp>
      <p:sp>
        <p:nvSpPr>
          <p:cNvPr id="6" name="Footer Placeholder 5">
            <a:extLst>
              <a:ext uri="{FF2B5EF4-FFF2-40B4-BE49-F238E27FC236}">
                <a16:creationId xmlns:a16="http://schemas.microsoft.com/office/drawing/2014/main" id="{026A6910-17FC-450E-A441-87BF7FFEF9D9}"/>
              </a:ext>
            </a:extLst>
          </p:cNvPr>
          <p:cNvSpPr>
            <a:spLocks noGrp="1"/>
          </p:cNvSpPr>
          <p:nvPr>
            <p:ph type="ftr" sz="quarter" idx="11"/>
          </p:nvPr>
        </p:nvSpPr>
        <p:spPr/>
        <p:txBody>
          <a:bodyPr/>
          <a:lstStyle/>
          <a:p>
            <a:r>
              <a:rPr lang="en-US"/>
              <a:t>ALBA II Day - Introduction</a:t>
            </a:r>
          </a:p>
        </p:txBody>
      </p:sp>
      <p:pic>
        <p:nvPicPr>
          <p:cNvPr id="12" name="Picture 11">
            <a:extLst>
              <a:ext uri="{FF2B5EF4-FFF2-40B4-BE49-F238E27FC236}">
                <a16:creationId xmlns:a16="http://schemas.microsoft.com/office/drawing/2014/main" id="{A59DE83D-DD07-4F6F-B614-30D133B358CA}"/>
              </a:ext>
            </a:extLst>
          </p:cNvPr>
          <p:cNvPicPr>
            <a:picLocks noChangeAspect="1"/>
          </p:cNvPicPr>
          <p:nvPr/>
        </p:nvPicPr>
        <p:blipFill>
          <a:blip r:embed="rId5"/>
          <a:stretch>
            <a:fillRect/>
          </a:stretch>
        </p:blipFill>
        <p:spPr>
          <a:xfrm>
            <a:off x="10747590" y="4571095"/>
            <a:ext cx="1128622" cy="1998134"/>
          </a:xfrm>
          <a:prstGeom prst="rect">
            <a:avLst/>
          </a:prstGeom>
        </p:spPr>
      </p:pic>
      <p:cxnSp>
        <p:nvCxnSpPr>
          <p:cNvPr id="14" name="Straight Arrow Connector 13">
            <a:extLst>
              <a:ext uri="{FF2B5EF4-FFF2-40B4-BE49-F238E27FC236}">
                <a16:creationId xmlns:a16="http://schemas.microsoft.com/office/drawing/2014/main" id="{BD932579-0505-4731-8958-D914FEDAA263}"/>
              </a:ext>
            </a:extLst>
          </p:cNvPr>
          <p:cNvCxnSpPr>
            <a:cxnSpLocks/>
          </p:cNvCxnSpPr>
          <p:nvPr/>
        </p:nvCxnSpPr>
        <p:spPr>
          <a:xfrm flipH="1" flipV="1">
            <a:off x="10972800" y="3565061"/>
            <a:ext cx="375029" cy="1393438"/>
          </a:xfrm>
          <a:prstGeom prst="straightConnector1">
            <a:avLst/>
          </a:prstGeom>
          <a:ln w="285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28729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21E34BA6-96E9-A047-B4B5-D90159823958}"/>
              </a:ext>
            </a:extLst>
          </p:cNvPr>
          <p:cNvSpPr txBox="1"/>
          <p:nvPr/>
        </p:nvSpPr>
        <p:spPr>
          <a:xfrm>
            <a:off x="2652863" y="3798503"/>
            <a:ext cx="2961995" cy="2847703"/>
          </a:xfrm>
          <a:prstGeom prst="rect">
            <a:avLst/>
          </a:prstGeom>
          <a:noFill/>
        </p:spPr>
        <p:txBody>
          <a:bodyPr wrap="square" rtlCol="0">
            <a:spAutoFit/>
          </a:bodyPr>
          <a:lstStyle/>
          <a:p>
            <a:pPr algn="just" defTabSz="1219170"/>
            <a:r>
              <a:rPr lang="en-GB" sz="1351" dirty="0">
                <a:solidFill>
                  <a:prstClr val="black"/>
                </a:solidFill>
                <a:latin typeface="Calibri"/>
              </a:rPr>
              <a:t>Mebendazole (a in clinical use </a:t>
            </a:r>
            <a:r>
              <a:rPr lang="en-GB" sz="1351" dirty="0" err="1">
                <a:solidFill>
                  <a:prstClr val="black"/>
                </a:solidFill>
                <a:latin typeface="Calibri"/>
              </a:rPr>
              <a:t>antiparasite</a:t>
            </a:r>
            <a:r>
              <a:rPr lang="en-GB" sz="1351" dirty="0">
                <a:solidFill>
                  <a:prstClr val="black"/>
                </a:solidFill>
                <a:latin typeface="Calibri"/>
              </a:rPr>
              <a:t>) blocks the activation conformational switch of tubulin precluding the use of microtubules for viral infection (Data </a:t>
            </a:r>
            <a:r>
              <a:rPr lang="en-GB" sz="1351" dirty="0" err="1">
                <a:solidFill>
                  <a:prstClr val="black"/>
                </a:solidFill>
                <a:latin typeface="Calibri"/>
              </a:rPr>
              <a:t>adquired</a:t>
            </a:r>
            <a:r>
              <a:rPr lang="en-GB" sz="1351" dirty="0">
                <a:solidFill>
                  <a:prstClr val="black"/>
                </a:solidFill>
                <a:latin typeface="Calibri"/>
              </a:rPr>
              <a:t> at XALOC)</a:t>
            </a:r>
          </a:p>
          <a:p>
            <a:pPr algn="just" defTabSz="1219170"/>
            <a:r>
              <a:rPr lang="en-GB" sz="1400" dirty="0">
                <a:solidFill>
                  <a:prstClr val="black"/>
                </a:solidFill>
              </a:rPr>
              <a:t>The inhibition of the viral replication is caused by the blockage of the movement of viral particles over the infected cell microtubules. Microtubules labelled in green, viral particles over dynein in red (Data obtained at CIB).</a:t>
            </a:r>
          </a:p>
          <a:p>
            <a:pPr algn="just" defTabSz="1219170"/>
            <a:endParaRPr lang="en-GB" sz="1351" dirty="0">
              <a:solidFill>
                <a:prstClr val="black"/>
              </a:solidFill>
              <a:latin typeface="Calibri"/>
            </a:endParaRPr>
          </a:p>
        </p:txBody>
      </p:sp>
      <p:sp>
        <p:nvSpPr>
          <p:cNvPr id="5" name="CuadroTexto 4">
            <a:extLst>
              <a:ext uri="{FF2B5EF4-FFF2-40B4-BE49-F238E27FC236}">
                <a16:creationId xmlns:a16="http://schemas.microsoft.com/office/drawing/2014/main" id="{A4201651-AF3F-8044-BB16-CB5E3ACBD0BB}"/>
              </a:ext>
            </a:extLst>
          </p:cNvPr>
          <p:cNvSpPr txBox="1"/>
          <p:nvPr/>
        </p:nvSpPr>
        <p:spPr>
          <a:xfrm>
            <a:off x="264549" y="2505762"/>
            <a:ext cx="3766305" cy="1138773"/>
          </a:xfrm>
          <a:prstGeom prst="rect">
            <a:avLst/>
          </a:prstGeom>
          <a:noFill/>
        </p:spPr>
        <p:txBody>
          <a:bodyPr wrap="square" rtlCol="0">
            <a:spAutoFit/>
          </a:bodyPr>
          <a:lstStyle/>
          <a:p>
            <a:pPr defTabSz="1219170"/>
            <a:r>
              <a:rPr lang="es-ES" b="1" dirty="0" err="1">
                <a:solidFill>
                  <a:prstClr val="black"/>
                </a:solidFill>
                <a:latin typeface="Calibri"/>
              </a:rPr>
              <a:t>Inhibition</a:t>
            </a:r>
            <a:r>
              <a:rPr lang="es-ES" b="1" dirty="0">
                <a:solidFill>
                  <a:prstClr val="black"/>
                </a:solidFill>
                <a:latin typeface="Calibri"/>
              </a:rPr>
              <a:t> </a:t>
            </a:r>
            <a:r>
              <a:rPr lang="es-ES" b="1" dirty="0" err="1">
                <a:solidFill>
                  <a:prstClr val="black"/>
                </a:solidFill>
                <a:latin typeface="Calibri"/>
              </a:rPr>
              <a:t>of</a:t>
            </a:r>
            <a:r>
              <a:rPr lang="es-ES" b="1" dirty="0">
                <a:solidFill>
                  <a:prstClr val="black"/>
                </a:solidFill>
                <a:latin typeface="Calibri"/>
              </a:rPr>
              <a:t> COVID-19 viral </a:t>
            </a:r>
            <a:r>
              <a:rPr lang="es-ES" b="1" dirty="0" err="1">
                <a:solidFill>
                  <a:prstClr val="black"/>
                </a:solidFill>
                <a:latin typeface="Calibri"/>
              </a:rPr>
              <a:t>replication</a:t>
            </a:r>
            <a:r>
              <a:rPr lang="es-ES" b="1" dirty="0">
                <a:solidFill>
                  <a:prstClr val="black"/>
                </a:solidFill>
                <a:latin typeface="Calibri"/>
              </a:rPr>
              <a:t> </a:t>
            </a:r>
            <a:r>
              <a:rPr lang="es-ES" b="1" dirty="0" err="1">
                <a:solidFill>
                  <a:prstClr val="black"/>
                </a:solidFill>
                <a:latin typeface="Calibri"/>
              </a:rPr>
              <a:t>using</a:t>
            </a:r>
            <a:r>
              <a:rPr lang="es-ES" b="1" dirty="0">
                <a:solidFill>
                  <a:prstClr val="black"/>
                </a:solidFill>
                <a:latin typeface="Calibri"/>
              </a:rPr>
              <a:t> </a:t>
            </a:r>
            <a:r>
              <a:rPr lang="es-ES" b="1" dirty="0" err="1">
                <a:solidFill>
                  <a:prstClr val="black"/>
                </a:solidFill>
                <a:latin typeface="Calibri"/>
              </a:rPr>
              <a:t>microtubule</a:t>
            </a:r>
            <a:r>
              <a:rPr lang="es-ES" b="1" dirty="0">
                <a:solidFill>
                  <a:prstClr val="black"/>
                </a:solidFill>
                <a:latin typeface="Calibri"/>
              </a:rPr>
              <a:t> </a:t>
            </a:r>
            <a:r>
              <a:rPr lang="es-ES" b="1" dirty="0" err="1">
                <a:solidFill>
                  <a:prstClr val="black"/>
                </a:solidFill>
                <a:latin typeface="Calibri"/>
              </a:rPr>
              <a:t>modulators</a:t>
            </a:r>
            <a:endParaRPr lang="es-ES" b="1" dirty="0">
              <a:solidFill>
                <a:prstClr val="black"/>
              </a:solidFill>
              <a:latin typeface="Calibri"/>
            </a:endParaRPr>
          </a:p>
          <a:p>
            <a:pPr defTabSz="1219170"/>
            <a:r>
              <a:rPr lang="es-ES" sz="1400" b="1" dirty="0">
                <a:solidFill>
                  <a:prstClr val="black"/>
                </a:solidFill>
                <a:latin typeface="Calibri"/>
              </a:rPr>
              <a:t>CIB Margarita Salas, INIA, ALBA.</a:t>
            </a:r>
            <a:endParaRPr lang="es-ES" sz="2000" b="1" dirty="0">
              <a:solidFill>
                <a:prstClr val="black"/>
              </a:solidFill>
              <a:latin typeface="Calibri"/>
            </a:endParaRPr>
          </a:p>
        </p:txBody>
      </p:sp>
      <p:pic>
        <p:nvPicPr>
          <p:cNvPr id="4" name="Picture 3">
            <a:extLst>
              <a:ext uri="{FF2B5EF4-FFF2-40B4-BE49-F238E27FC236}">
                <a16:creationId xmlns:a16="http://schemas.microsoft.com/office/drawing/2014/main" id="{D7BD43DA-2124-EC44-8E72-1020D7C859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5432" y="2557869"/>
            <a:ext cx="1832065" cy="964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pic>
      <p:pic>
        <p:nvPicPr>
          <p:cNvPr id="15" name="Multimedia1" descr="Multimedia1">
            <a:hlinkClick r:id="" action="ppaction://media"/>
            <a:extLst>
              <a:ext uri="{FF2B5EF4-FFF2-40B4-BE49-F238E27FC236}">
                <a16:creationId xmlns:a16="http://schemas.microsoft.com/office/drawing/2014/main" id="{2EE6C25E-7A20-3E45-AC73-F771FF93D67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56560" y="3808879"/>
            <a:ext cx="2281613" cy="2281613"/>
          </a:xfrm>
          <a:prstGeom prst="rect">
            <a:avLst/>
          </a:prstGeom>
        </p:spPr>
      </p:pic>
      <p:sp>
        <p:nvSpPr>
          <p:cNvPr id="17" name="Rectangle 2">
            <a:extLst>
              <a:ext uri="{FF2B5EF4-FFF2-40B4-BE49-F238E27FC236}">
                <a16:creationId xmlns:a16="http://schemas.microsoft.com/office/drawing/2014/main" id="{057AD0C3-9BB6-0649-9377-F27D37B75415}"/>
              </a:ext>
            </a:extLst>
          </p:cNvPr>
          <p:cNvSpPr>
            <a:spLocks noChangeArrowheads="1"/>
          </p:cNvSpPr>
          <p:nvPr/>
        </p:nvSpPr>
        <p:spPr bwMode="auto">
          <a:xfrm>
            <a:off x="5124510" y="4134449"/>
            <a:ext cx="246286"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121920" tIns="60960" rIns="121920" bIns="60960" numCol="1" anchor="ctr" anchorCtr="0" compatLnSpc="1">
            <a:prstTxWarp prst="textNoShape">
              <a:avLst/>
            </a:prstTxWarp>
            <a:spAutoFit/>
          </a:bodyPr>
          <a:lstStyle/>
          <a:p>
            <a:pPr defTabSz="1219170"/>
            <a:endParaRPr lang="es-ES" sz="2400">
              <a:solidFill>
                <a:prstClr val="black"/>
              </a:solidFill>
              <a:latin typeface="Calibri"/>
            </a:endParaRPr>
          </a:p>
        </p:txBody>
      </p:sp>
      <p:sp>
        <p:nvSpPr>
          <p:cNvPr id="6" name="Slide Number Placeholder 5">
            <a:extLst>
              <a:ext uri="{FF2B5EF4-FFF2-40B4-BE49-F238E27FC236}">
                <a16:creationId xmlns:a16="http://schemas.microsoft.com/office/drawing/2014/main" id="{25EF1021-BC7A-4C63-ABC2-97B91007EB39}"/>
              </a:ext>
            </a:extLst>
          </p:cNvPr>
          <p:cNvSpPr>
            <a:spLocks noGrp="1"/>
          </p:cNvSpPr>
          <p:nvPr>
            <p:ph type="sldNum" sz="quarter" idx="12"/>
          </p:nvPr>
        </p:nvSpPr>
        <p:spPr/>
        <p:txBody>
          <a:bodyPr/>
          <a:lstStyle/>
          <a:p>
            <a:fld id="{66C2AF54-E096-47AF-AB29-F0E19BDF5644}" type="slidenum">
              <a:rPr lang="en-US" smtClean="0"/>
              <a:t>6</a:t>
            </a:fld>
            <a:endParaRPr lang="en-US"/>
          </a:p>
        </p:txBody>
      </p:sp>
      <p:sp>
        <p:nvSpPr>
          <p:cNvPr id="2" name="TextBox 1">
            <a:extLst>
              <a:ext uri="{FF2B5EF4-FFF2-40B4-BE49-F238E27FC236}">
                <a16:creationId xmlns:a16="http://schemas.microsoft.com/office/drawing/2014/main" id="{B63B7DFA-3E6C-42E1-AD21-64A05421C85F}"/>
              </a:ext>
            </a:extLst>
          </p:cNvPr>
          <p:cNvSpPr txBox="1"/>
          <p:nvPr/>
        </p:nvSpPr>
        <p:spPr>
          <a:xfrm>
            <a:off x="1514397" y="39589"/>
            <a:ext cx="9283698" cy="892552"/>
          </a:xfrm>
          <a:prstGeom prst="rect">
            <a:avLst/>
          </a:prstGeom>
        </p:spPr>
        <p:txBody>
          <a:bodyPr vert="horz" wrap="square" lIns="91440" tIns="45720" rIns="91440" bIns="45720" rtlCol="0" anchor="t">
            <a:spAutoFit/>
          </a:bodyPr>
          <a:lstStyle/>
          <a:p>
            <a:r>
              <a:rPr lang="en-US" sz="2400" b="1" dirty="0">
                <a:cs typeface="Arial" panose="020B0604020202020204" pitchFamily="34" charset="0"/>
              </a:rPr>
              <a:t>Offered since April ‘20 our instruments to the scientific community with quick access for </a:t>
            </a:r>
            <a:r>
              <a:rPr lang="en-US" sz="2800" b="1" dirty="0">
                <a:solidFill>
                  <a:srgbClr val="FF0000"/>
                </a:solidFill>
                <a:cs typeface="Arial" panose="020B0604020202020204" pitchFamily="34" charset="0"/>
              </a:rPr>
              <a:t>COVID-19 related experiments</a:t>
            </a:r>
            <a:endParaRPr lang="en-US" sz="2400" b="1" dirty="0">
              <a:solidFill>
                <a:srgbClr val="FF0000"/>
              </a:solidFill>
              <a:cs typeface="Arial" panose="020B0604020202020204" pitchFamily="34" charset="0"/>
            </a:endParaRPr>
          </a:p>
        </p:txBody>
      </p:sp>
      <p:sp>
        <p:nvSpPr>
          <p:cNvPr id="3" name="TextBox 2">
            <a:extLst>
              <a:ext uri="{FF2B5EF4-FFF2-40B4-BE49-F238E27FC236}">
                <a16:creationId xmlns:a16="http://schemas.microsoft.com/office/drawing/2014/main" id="{636D842A-4B14-450A-80CF-35DC869D769A}"/>
              </a:ext>
            </a:extLst>
          </p:cNvPr>
          <p:cNvSpPr txBox="1"/>
          <p:nvPr/>
        </p:nvSpPr>
        <p:spPr>
          <a:xfrm>
            <a:off x="701969" y="1024235"/>
            <a:ext cx="3631572" cy="1200329"/>
          </a:xfrm>
          <a:prstGeom prst="rect">
            <a:avLst/>
          </a:prstGeom>
        </p:spPr>
        <p:txBody>
          <a:bodyPr vert="horz" wrap="none" lIns="91440" tIns="45720" rIns="91440" bIns="45720" rtlCol="0" anchor="t">
            <a:spAutoFit/>
          </a:bodyPr>
          <a:lstStyle/>
          <a:p>
            <a:r>
              <a:rPr lang="en-US" sz="2400" dirty="0">
                <a:cs typeface="Arial" panose="020B0604020202020204" pitchFamily="34" charset="0"/>
              </a:rPr>
              <a:t>So far:</a:t>
            </a:r>
          </a:p>
          <a:p>
            <a:pPr marL="457200" indent="-457200">
              <a:buFont typeface="Arial" panose="020B0604020202020204" pitchFamily="34" charset="0"/>
              <a:buChar char="•"/>
            </a:pPr>
            <a:r>
              <a:rPr lang="en-US" sz="2400" dirty="0">
                <a:cs typeface="Arial" panose="020B0604020202020204" pitchFamily="34" charset="0"/>
              </a:rPr>
              <a:t>+ 15 public experiments</a:t>
            </a:r>
          </a:p>
          <a:p>
            <a:pPr marL="457200" indent="-457200">
              <a:buFont typeface="Arial" panose="020B0604020202020204" pitchFamily="34" charset="0"/>
              <a:buChar char="•"/>
            </a:pPr>
            <a:r>
              <a:rPr lang="en-US" sz="2400" dirty="0">
                <a:cs typeface="Arial" panose="020B0604020202020204" pitchFamily="34" charset="0"/>
              </a:rPr>
              <a:t>2 private experiments</a:t>
            </a:r>
          </a:p>
        </p:txBody>
      </p:sp>
      <p:pic>
        <p:nvPicPr>
          <p:cNvPr id="18" name="Picture 17">
            <a:extLst>
              <a:ext uri="{FF2B5EF4-FFF2-40B4-BE49-F238E27FC236}">
                <a16:creationId xmlns:a16="http://schemas.microsoft.com/office/drawing/2014/main" id="{6418953E-6E16-49B2-A3F8-0AE0290581A6}"/>
              </a:ext>
            </a:extLst>
          </p:cNvPr>
          <p:cNvPicPr>
            <a:picLocks noChangeAspect="1"/>
          </p:cNvPicPr>
          <p:nvPr/>
        </p:nvPicPr>
        <p:blipFill>
          <a:blip r:embed="rId6"/>
          <a:stretch>
            <a:fillRect/>
          </a:stretch>
        </p:blipFill>
        <p:spPr>
          <a:xfrm>
            <a:off x="7727152" y="1003963"/>
            <a:ext cx="4040164" cy="2873250"/>
          </a:xfrm>
          <a:prstGeom prst="rect">
            <a:avLst/>
          </a:prstGeom>
          <a:ln w="38100">
            <a:solidFill>
              <a:schemeClr val="accent1">
                <a:lumMod val="75000"/>
              </a:schemeClr>
            </a:solidFill>
          </a:ln>
        </p:spPr>
      </p:pic>
      <p:sp>
        <p:nvSpPr>
          <p:cNvPr id="10" name="Rectangle 9">
            <a:extLst>
              <a:ext uri="{FF2B5EF4-FFF2-40B4-BE49-F238E27FC236}">
                <a16:creationId xmlns:a16="http://schemas.microsoft.com/office/drawing/2014/main" id="{97AE6A1E-57BF-46C6-8E8C-A19C7D95202D}"/>
              </a:ext>
            </a:extLst>
          </p:cNvPr>
          <p:cNvSpPr/>
          <p:nvPr/>
        </p:nvSpPr>
        <p:spPr>
          <a:xfrm>
            <a:off x="5874346" y="4090610"/>
            <a:ext cx="6096000" cy="2308324"/>
          </a:xfrm>
          <a:prstGeom prst="rect">
            <a:avLst/>
          </a:prstGeom>
        </p:spPr>
        <p:txBody>
          <a:bodyPr>
            <a:spAutoFit/>
          </a:bodyPr>
          <a:lstStyle/>
          <a:p>
            <a:pPr marL="285750" indent="-285750">
              <a:buFont typeface="Arial" panose="020B0604020202020204" pitchFamily="34" charset="0"/>
              <a:buChar char="•"/>
            </a:pPr>
            <a:r>
              <a:rPr lang="en-US" sz="1200" dirty="0">
                <a:solidFill>
                  <a:srgbClr val="000000"/>
                </a:solidFill>
              </a:rPr>
              <a:t>Blocking SARS-Cov-2 cellular processes: microtubules mediated trafficking of viral particles</a:t>
            </a:r>
          </a:p>
          <a:p>
            <a:pPr marL="285750" indent="-285750">
              <a:buFont typeface="Arial" panose="020B0604020202020204" pitchFamily="34" charset="0"/>
              <a:buChar char="•"/>
            </a:pPr>
            <a:r>
              <a:rPr lang="es-ES" sz="1200" dirty="0"/>
              <a:t>Análisis estructural de las </a:t>
            </a:r>
            <a:r>
              <a:rPr lang="es-ES" sz="1200" dirty="0" err="1"/>
              <a:t>proteinas</a:t>
            </a:r>
            <a:r>
              <a:rPr lang="es-ES" sz="1200" dirty="0"/>
              <a:t> de membrana del SARS-CoV-2 para el diseño de nuevos inhibidores del ensamblaje viral. </a:t>
            </a:r>
          </a:p>
          <a:p>
            <a:pPr marL="285750" indent="-285750">
              <a:buFont typeface="Arial" panose="020B0604020202020204" pitchFamily="34" charset="0"/>
              <a:buChar char="•"/>
            </a:pPr>
            <a:r>
              <a:rPr lang="en-US" sz="1200" dirty="0"/>
              <a:t>STRUCTURAL CHARACTERIZATION OF SARS-COV-2-INDUCED DOUBLE MEMBRANE VESICLES IN INFECTED CELLS USING CRYO SOFT X-RAY TOMOGRAPHY </a:t>
            </a:r>
          </a:p>
          <a:p>
            <a:pPr marL="285750" indent="-285750">
              <a:buFont typeface="Arial" panose="020B0604020202020204" pitchFamily="34" charset="0"/>
              <a:buChar char="•"/>
            </a:pPr>
            <a:r>
              <a:rPr lang="en-US" sz="1200" dirty="0"/>
              <a:t>Viral proteins and their interactions with host components. </a:t>
            </a:r>
          </a:p>
          <a:p>
            <a:pPr marL="285750" indent="-285750">
              <a:buFont typeface="Arial" panose="020B0604020202020204" pitchFamily="34" charset="0"/>
              <a:buChar char="•"/>
            </a:pPr>
            <a:r>
              <a:rPr lang="en-US" sz="1200" dirty="0"/>
              <a:t>Towards the structure determination of 3D structures using viscous jets at XALOC beamline. </a:t>
            </a:r>
          </a:p>
          <a:p>
            <a:pPr marL="285750" indent="-285750">
              <a:buFont typeface="Arial" panose="020B0604020202020204" pitchFamily="34" charset="0"/>
              <a:buChar char="•"/>
            </a:pPr>
            <a:r>
              <a:rPr lang="en-US" sz="1200" dirty="0"/>
              <a:t>Data collection for drug-target complexes </a:t>
            </a:r>
          </a:p>
          <a:p>
            <a:pPr marL="285750" indent="-285750">
              <a:buFont typeface="Arial" panose="020B0604020202020204" pitchFamily="34" charset="0"/>
              <a:buChar char="•"/>
            </a:pPr>
            <a:r>
              <a:rPr lang="en-US" sz="1200" dirty="0"/>
              <a:t>Structural studies of macromolecular interactions relevant to infectious and metabolic diseases. </a:t>
            </a:r>
          </a:p>
          <a:p>
            <a:pPr marL="285750" indent="-285750">
              <a:buFont typeface="Arial" panose="020B0604020202020204" pitchFamily="34" charset="0"/>
              <a:buChar char="•"/>
            </a:pPr>
            <a:r>
              <a:rPr lang="en-US" sz="1200" dirty="0"/>
              <a:t>Towards determination of crystal structures of proteins involved in infectious diseases.  </a:t>
            </a:r>
          </a:p>
        </p:txBody>
      </p:sp>
      <p:sp>
        <p:nvSpPr>
          <p:cNvPr id="19" name="TextBox 18">
            <a:extLst>
              <a:ext uri="{FF2B5EF4-FFF2-40B4-BE49-F238E27FC236}">
                <a16:creationId xmlns:a16="http://schemas.microsoft.com/office/drawing/2014/main" id="{D0D6A5FA-76B7-4243-BA8F-79F6622CD67D}"/>
              </a:ext>
            </a:extLst>
          </p:cNvPr>
          <p:cNvSpPr txBox="1"/>
          <p:nvPr/>
        </p:nvSpPr>
        <p:spPr>
          <a:xfrm>
            <a:off x="5881715" y="3812002"/>
            <a:ext cx="1563890" cy="369332"/>
          </a:xfrm>
          <a:prstGeom prst="rect">
            <a:avLst/>
          </a:prstGeom>
        </p:spPr>
        <p:txBody>
          <a:bodyPr vert="horz" wrap="none" lIns="91440" tIns="45720" rIns="91440" bIns="45720" rtlCol="0" anchor="t">
            <a:spAutoFit/>
          </a:bodyPr>
          <a:lstStyle/>
          <a:p>
            <a:r>
              <a:rPr lang="en-US" dirty="0">
                <a:cs typeface="Arial" panose="020B0604020202020204" pitchFamily="34" charset="0"/>
              </a:rPr>
              <a:t>Few examples:</a:t>
            </a:r>
          </a:p>
        </p:txBody>
      </p:sp>
    </p:spTree>
    <p:extLst>
      <p:ext uri="{BB962C8B-B14F-4D97-AF65-F5344CB8AC3E}">
        <p14:creationId xmlns:p14="http://schemas.microsoft.com/office/powerpoint/2010/main" val="3027462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000"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5"/>
                </p:tgtEl>
              </p:cMediaNode>
            </p:video>
            <p:seq concurrent="1" nextAc="seek">
              <p:cTn id="8" restart="whenNotActive" fill="hold" evtFilter="cancelBubble" nodeType="interactiveSeq">
                <p:stCondLst>
                  <p:cond evt="onClick" delay="0">
                    <p:tgtEl>
                      <p:spTgt spid="1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5"/>
                                        </p:tgtEl>
                                      </p:cBhvr>
                                    </p:cmd>
                                  </p:childTnLst>
                                </p:cTn>
                              </p:par>
                            </p:childTnLst>
                          </p:cTn>
                        </p:par>
                      </p:childTnLst>
                    </p:cTn>
                  </p:par>
                </p:childTnLst>
              </p:cTn>
              <p:nextCondLst>
                <p:cond evt="onClick" delay="0">
                  <p:tgtEl>
                    <p:spTgt spid="1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68575" y="40336"/>
            <a:ext cx="6477000" cy="523220"/>
          </a:xfrm>
        </p:spPr>
        <p:txBody>
          <a:bodyPr/>
          <a:lstStyle/>
          <a:p>
            <a:pPr algn="ctr"/>
            <a:r>
              <a:rPr lang="en-US" sz="2800" b="1" dirty="0">
                <a:solidFill>
                  <a:schemeClr val="accent3">
                    <a:lumMod val="20000"/>
                    <a:lumOff val="80000"/>
                  </a:schemeClr>
                </a:solidFill>
              </a:rPr>
              <a:t>Our USERS</a:t>
            </a:r>
          </a:p>
        </p:txBody>
      </p:sp>
      <p:graphicFrame>
        <p:nvGraphicFramePr>
          <p:cNvPr id="6" name="Diagram 5"/>
          <p:cNvGraphicFramePr/>
          <p:nvPr>
            <p:extLst/>
          </p:nvPr>
        </p:nvGraphicFramePr>
        <p:xfrm>
          <a:off x="2016091" y="694602"/>
          <a:ext cx="10142070" cy="59884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p:cNvSpPr txBox="1"/>
          <p:nvPr/>
        </p:nvSpPr>
        <p:spPr>
          <a:xfrm>
            <a:off x="3040489" y="5534685"/>
            <a:ext cx="2857001" cy="646331"/>
          </a:xfrm>
          <a:prstGeom prst="rect">
            <a:avLst/>
          </a:prstGeom>
          <a:noFill/>
          <a:ln>
            <a:noFill/>
          </a:ln>
        </p:spPr>
        <p:txBody>
          <a:bodyPr wrap="none" rtlCol="0">
            <a:spAutoFit/>
          </a:bodyPr>
          <a:lstStyle/>
          <a:p>
            <a:r>
              <a:rPr lang="en-US" b="1" dirty="0">
                <a:solidFill>
                  <a:schemeClr val="bg1"/>
                </a:solidFill>
              </a:rPr>
              <a:t>Competitive and free access</a:t>
            </a:r>
          </a:p>
          <a:p>
            <a:pPr algn="ctr"/>
            <a:r>
              <a:rPr lang="en-US" b="1" dirty="0">
                <a:solidFill>
                  <a:schemeClr val="bg1"/>
                </a:solidFill>
              </a:rPr>
              <a:t>Public results</a:t>
            </a:r>
          </a:p>
        </p:txBody>
      </p:sp>
      <p:sp>
        <p:nvSpPr>
          <p:cNvPr id="9" name="TextBox 8"/>
          <p:cNvSpPr txBox="1"/>
          <p:nvPr/>
        </p:nvSpPr>
        <p:spPr>
          <a:xfrm>
            <a:off x="8395415" y="5257686"/>
            <a:ext cx="3177862" cy="923330"/>
          </a:xfrm>
          <a:prstGeom prst="rect">
            <a:avLst/>
          </a:prstGeom>
          <a:noFill/>
          <a:ln>
            <a:noFill/>
          </a:ln>
        </p:spPr>
        <p:txBody>
          <a:bodyPr wrap="square" rtlCol="0">
            <a:spAutoFit/>
          </a:bodyPr>
          <a:lstStyle/>
          <a:p>
            <a:pPr algn="ctr"/>
            <a:r>
              <a:rPr lang="en-US" b="1" dirty="0">
                <a:solidFill>
                  <a:schemeClr val="bg1"/>
                </a:solidFill>
              </a:rPr>
              <a:t>Direct access covering operational costs</a:t>
            </a:r>
          </a:p>
          <a:p>
            <a:pPr algn="ctr"/>
            <a:r>
              <a:rPr lang="en-US" b="1" dirty="0">
                <a:solidFill>
                  <a:schemeClr val="bg1"/>
                </a:solidFill>
              </a:rPr>
              <a:t> Results can be confidential</a:t>
            </a:r>
          </a:p>
        </p:txBody>
      </p:sp>
      <p:sp>
        <p:nvSpPr>
          <p:cNvPr id="2" name="TextBox 1"/>
          <p:cNvSpPr txBox="1"/>
          <p:nvPr/>
        </p:nvSpPr>
        <p:spPr>
          <a:xfrm>
            <a:off x="10380373" y="2610118"/>
            <a:ext cx="1592687" cy="923330"/>
          </a:xfrm>
          <a:prstGeom prst="rect">
            <a:avLst/>
          </a:prstGeom>
          <a:noFill/>
          <a:ln>
            <a:noFill/>
          </a:ln>
        </p:spPr>
        <p:txBody>
          <a:bodyPr wrap="square" rtlCol="0">
            <a:spAutoFit/>
          </a:bodyPr>
          <a:lstStyle/>
          <a:p>
            <a:r>
              <a:rPr lang="en-US" dirty="0">
                <a:solidFill>
                  <a:schemeClr val="bg1"/>
                </a:solidFill>
              </a:rPr>
              <a:t>+50 companies using our instruments</a:t>
            </a:r>
          </a:p>
        </p:txBody>
      </p:sp>
      <p:sp>
        <p:nvSpPr>
          <p:cNvPr id="11" name="TextBox 10"/>
          <p:cNvSpPr txBox="1"/>
          <p:nvPr/>
        </p:nvSpPr>
        <p:spPr>
          <a:xfrm>
            <a:off x="247392" y="886682"/>
            <a:ext cx="3537398" cy="646331"/>
          </a:xfrm>
          <a:prstGeom prst="rect">
            <a:avLst/>
          </a:prstGeom>
          <a:noFill/>
          <a:ln>
            <a:noFill/>
          </a:ln>
        </p:spPr>
        <p:txBody>
          <a:bodyPr wrap="square" rtlCol="0">
            <a:spAutoFit/>
          </a:bodyPr>
          <a:lstStyle/>
          <a:p>
            <a:r>
              <a:rPr lang="en-US" dirty="0">
                <a:solidFill>
                  <a:schemeClr val="accent3">
                    <a:lumMod val="20000"/>
                    <a:lumOff val="80000"/>
                  </a:schemeClr>
                </a:solidFill>
              </a:rPr>
              <a:t>Academic proposals (submitted/granted)</a:t>
            </a:r>
          </a:p>
        </p:txBody>
      </p:sp>
      <p:pic>
        <p:nvPicPr>
          <p:cNvPr id="10" name="Picture 9">
            <a:extLst>
              <a:ext uri="{FF2B5EF4-FFF2-40B4-BE49-F238E27FC236}">
                <a16:creationId xmlns:a16="http://schemas.microsoft.com/office/drawing/2014/main" id="{EFA7BB43-D90C-4657-95C1-F886E6ADF873}"/>
              </a:ext>
            </a:extLst>
          </p:cNvPr>
          <p:cNvPicPr>
            <a:picLocks noChangeAspect="1"/>
          </p:cNvPicPr>
          <p:nvPr/>
        </p:nvPicPr>
        <p:blipFill>
          <a:blip r:embed="rId7"/>
          <a:stretch>
            <a:fillRect/>
          </a:stretch>
        </p:blipFill>
        <p:spPr>
          <a:xfrm>
            <a:off x="134041" y="1630607"/>
            <a:ext cx="2691339" cy="1816214"/>
          </a:xfrm>
          <a:prstGeom prst="rect">
            <a:avLst/>
          </a:prstGeom>
        </p:spPr>
      </p:pic>
      <p:pic>
        <p:nvPicPr>
          <p:cNvPr id="14" name="Picture 13">
            <a:extLst>
              <a:ext uri="{FF2B5EF4-FFF2-40B4-BE49-F238E27FC236}">
                <a16:creationId xmlns:a16="http://schemas.microsoft.com/office/drawing/2014/main" id="{45F9D038-B589-4B65-8082-9CFEAA72C926}"/>
              </a:ext>
            </a:extLst>
          </p:cNvPr>
          <p:cNvPicPr>
            <a:picLocks noChangeAspect="1"/>
          </p:cNvPicPr>
          <p:nvPr/>
        </p:nvPicPr>
        <p:blipFill>
          <a:blip r:embed="rId8"/>
          <a:stretch>
            <a:fillRect/>
          </a:stretch>
        </p:blipFill>
        <p:spPr>
          <a:xfrm>
            <a:off x="134040" y="3490777"/>
            <a:ext cx="2691339" cy="1798624"/>
          </a:xfrm>
          <a:prstGeom prst="rect">
            <a:avLst/>
          </a:prstGeom>
        </p:spPr>
      </p:pic>
      <p:pic>
        <p:nvPicPr>
          <p:cNvPr id="15" name="Picture 14">
            <a:extLst>
              <a:ext uri="{FF2B5EF4-FFF2-40B4-BE49-F238E27FC236}">
                <a16:creationId xmlns:a16="http://schemas.microsoft.com/office/drawing/2014/main" id="{81E4911A-6A7F-4D93-98F5-08C1D52BFF0A}"/>
              </a:ext>
            </a:extLst>
          </p:cNvPr>
          <p:cNvPicPr>
            <a:picLocks noChangeAspect="1"/>
          </p:cNvPicPr>
          <p:nvPr/>
        </p:nvPicPr>
        <p:blipFill>
          <a:blip r:embed="rId9"/>
          <a:stretch>
            <a:fillRect/>
          </a:stretch>
        </p:blipFill>
        <p:spPr>
          <a:xfrm>
            <a:off x="57564" y="5333357"/>
            <a:ext cx="2470726" cy="928910"/>
          </a:xfrm>
          <a:prstGeom prst="rect">
            <a:avLst/>
          </a:prstGeom>
        </p:spPr>
      </p:pic>
      <p:sp>
        <p:nvSpPr>
          <p:cNvPr id="4" name="Slide Number Placeholder 3">
            <a:extLst>
              <a:ext uri="{FF2B5EF4-FFF2-40B4-BE49-F238E27FC236}">
                <a16:creationId xmlns:a16="http://schemas.microsoft.com/office/drawing/2014/main" id="{516EEB40-8CC8-4729-B614-B1ACD980F888}"/>
              </a:ext>
            </a:extLst>
          </p:cNvPr>
          <p:cNvSpPr>
            <a:spLocks noGrp="1"/>
          </p:cNvSpPr>
          <p:nvPr>
            <p:ph type="sldNum" sz="quarter" idx="4"/>
          </p:nvPr>
        </p:nvSpPr>
        <p:spPr/>
        <p:txBody>
          <a:bodyPr/>
          <a:lstStyle/>
          <a:p>
            <a:pPr algn="r"/>
            <a:fld id="{393CF724-F9E0-44B8-95BD-D38D8B22F53D}" type="slidenum">
              <a:rPr lang="es-ES" smtClean="0">
                <a:solidFill>
                  <a:prstClr val="white"/>
                </a:solidFill>
              </a:rPr>
              <a:pPr algn="r"/>
              <a:t>7</a:t>
            </a:fld>
            <a:endParaRPr lang="es-ES" dirty="0">
              <a:solidFill>
                <a:prstClr val="white"/>
              </a:solidFill>
            </a:endParaRPr>
          </a:p>
        </p:txBody>
      </p:sp>
    </p:spTree>
    <p:extLst>
      <p:ext uri="{BB962C8B-B14F-4D97-AF65-F5344CB8AC3E}">
        <p14:creationId xmlns:p14="http://schemas.microsoft.com/office/powerpoint/2010/main" val="17334585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12220" y="2347551"/>
            <a:ext cx="2162640" cy="1938992"/>
          </a:xfrm>
          <a:prstGeom prst="rect">
            <a:avLst/>
          </a:prstGeom>
          <a:noFill/>
          <a:ln>
            <a:noFill/>
          </a:ln>
        </p:spPr>
        <p:txBody>
          <a:bodyPr wrap="square" rtlCol="0">
            <a:spAutoFit/>
          </a:bodyPr>
          <a:lstStyle/>
          <a:p>
            <a:pPr algn="ctr"/>
            <a:r>
              <a:rPr lang="en-US" sz="4000" b="1" dirty="0">
                <a:solidFill>
                  <a:schemeClr val="bg1"/>
                </a:solidFill>
              </a:rPr>
              <a:t>ALBA science KPIs</a:t>
            </a:r>
            <a:endParaRPr lang="en-US" sz="2800" b="1" dirty="0">
              <a:solidFill>
                <a:schemeClr val="bg1"/>
              </a:solidFill>
            </a:endParaRPr>
          </a:p>
        </p:txBody>
      </p:sp>
      <p:sp>
        <p:nvSpPr>
          <p:cNvPr id="3" name="TextBox 2"/>
          <p:cNvSpPr txBox="1"/>
          <p:nvPr/>
        </p:nvSpPr>
        <p:spPr>
          <a:xfrm>
            <a:off x="4967638" y="873447"/>
            <a:ext cx="2430847" cy="954107"/>
          </a:xfrm>
          <a:prstGeom prst="rect">
            <a:avLst/>
          </a:prstGeom>
          <a:noFill/>
          <a:ln>
            <a:noFill/>
          </a:ln>
        </p:spPr>
        <p:txBody>
          <a:bodyPr wrap="square" rtlCol="0">
            <a:spAutoFit/>
          </a:bodyPr>
          <a:lstStyle/>
          <a:p>
            <a:r>
              <a:rPr lang="en-US" sz="2800" dirty="0">
                <a:solidFill>
                  <a:schemeClr val="bg1"/>
                </a:solidFill>
              </a:rPr>
              <a:t>+300 yearly experiments</a:t>
            </a:r>
          </a:p>
        </p:txBody>
      </p:sp>
      <p:sp>
        <p:nvSpPr>
          <p:cNvPr id="4" name="TextBox 3"/>
          <p:cNvSpPr txBox="1"/>
          <p:nvPr/>
        </p:nvSpPr>
        <p:spPr>
          <a:xfrm>
            <a:off x="942579" y="3577729"/>
            <a:ext cx="2784757" cy="830997"/>
          </a:xfrm>
          <a:prstGeom prst="rect">
            <a:avLst/>
          </a:prstGeom>
          <a:noFill/>
          <a:ln>
            <a:noFill/>
          </a:ln>
        </p:spPr>
        <p:txBody>
          <a:bodyPr wrap="square" rtlCol="0">
            <a:spAutoFit/>
          </a:bodyPr>
          <a:lstStyle/>
          <a:p>
            <a:r>
              <a:rPr lang="en-US" sz="2400" dirty="0">
                <a:solidFill>
                  <a:schemeClr val="bg1"/>
                </a:solidFill>
              </a:rPr>
              <a:t>+2100 publications</a:t>
            </a:r>
          </a:p>
          <a:p>
            <a:r>
              <a:rPr lang="en-US" sz="2400" dirty="0">
                <a:solidFill>
                  <a:schemeClr val="bg1"/>
                </a:solidFill>
              </a:rPr>
              <a:t>&lt;+35&gt; pub/BL/year</a:t>
            </a:r>
          </a:p>
        </p:txBody>
      </p:sp>
      <p:sp>
        <p:nvSpPr>
          <p:cNvPr id="6" name="TextBox 5"/>
          <p:cNvSpPr txBox="1"/>
          <p:nvPr/>
        </p:nvSpPr>
        <p:spPr>
          <a:xfrm>
            <a:off x="6774751" y="252112"/>
            <a:ext cx="4303006" cy="461665"/>
          </a:xfrm>
          <a:prstGeom prst="rect">
            <a:avLst/>
          </a:prstGeom>
          <a:noFill/>
          <a:ln>
            <a:noFill/>
          </a:ln>
        </p:spPr>
        <p:txBody>
          <a:bodyPr wrap="square" rtlCol="0">
            <a:spAutoFit/>
          </a:bodyPr>
          <a:lstStyle/>
          <a:p>
            <a:pPr algn="r"/>
            <a:r>
              <a:rPr lang="en-US" sz="2400" dirty="0">
                <a:solidFill>
                  <a:schemeClr val="bg1"/>
                </a:solidFill>
              </a:rPr>
              <a:t>+ 2000 user visits/normal year</a:t>
            </a:r>
          </a:p>
        </p:txBody>
      </p:sp>
      <p:sp>
        <p:nvSpPr>
          <p:cNvPr id="7" name="TextBox 6"/>
          <p:cNvSpPr txBox="1"/>
          <p:nvPr/>
        </p:nvSpPr>
        <p:spPr>
          <a:xfrm>
            <a:off x="8645941" y="4851559"/>
            <a:ext cx="3043994" cy="1015663"/>
          </a:xfrm>
          <a:prstGeom prst="rect">
            <a:avLst/>
          </a:prstGeom>
          <a:noFill/>
          <a:ln>
            <a:noFill/>
          </a:ln>
        </p:spPr>
        <p:txBody>
          <a:bodyPr wrap="square" rtlCol="0">
            <a:spAutoFit/>
          </a:bodyPr>
          <a:lstStyle/>
          <a:p>
            <a:pPr algn="r"/>
            <a:r>
              <a:rPr lang="en-US" sz="2000" dirty="0">
                <a:solidFill>
                  <a:schemeClr val="bg1"/>
                </a:solidFill>
              </a:rPr>
              <a:t>User database:</a:t>
            </a:r>
          </a:p>
          <a:p>
            <a:pPr algn="r"/>
            <a:r>
              <a:rPr lang="en-US" sz="2000" dirty="0">
                <a:solidFill>
                  <a:schemeClr val="bg1"/>
                </a:solidFill>
              </a:rPr>
              <a:t>3000 national</a:t>
            </a:r>
          </a:p>
          <a:p>
            <a:pPr algn="r"/>
            <a:r>
              <a:rPr lang="en-US" sz="2000" dirty="0">
                <a:solidFill>
                  <a:schemeClr val="bg1"/>
                </a:solidFill>
              </a:rPr>
              <a:t> 2700 international users</a:t>
            </a:r>
          </a:p>
        </p:txBody>
      </p:sp>
      <p:sp>
        <p:nvSpPr>
          <p:cNvPr id="16" name="TextBox 15"/>
          <p:cNvSpPr txBox="1"/>
          <p:nvPr/>
        </p:nvSpPr>
        <p:spPr>
          <a:xfrm>
            <a:off x="10287573" y="6186901"/>
            <a:ext cx="1580368" cy="369332"/>
          </a:xfrm>
          <a:prstGeom prst="rect">
            <a:avLst/>
          </a:prstGeom>
          <a:noFill/>
          <a:ln>
            <a:noFill/>
          </a:ln>
        </p:spPr>
        <p:txBody>
          <a:bodyPr wrap="none" rtlCol="0">
            <a:spAutoFit/>
          </a:bodyPr>
          <a:lstStyle/>
          <a:p>
            <a:pPr algn="ctr"/>
            <a:r>
              <a:rPr lang="en-US" dirty="0">
                <a:solidFill>
                  <a:schemeClr val="bg1"/>
                </a:solidFill>
              </a:rPr>
              <a:t>2/3 from Spain</a:t>
            </a:r>
          </a:p>
        </p:txBody>
      </p:sp>
      <p:sp>
        <p:nvSpPr>
          <p:cNvPr id="20" name="TextBox 19"/>
          <p:cNvSpPr txBox="1"/>
          <p:nvPr/>
        </p:nvSpPr>
        <p:spPr>
          <a:xfrm>
            <a:off x="8585488" y="5761162"/>
            <a:ext cx="3503204" cy="369332"/>
          </a:xfrm>
          <a:prstGeom prst="rect">
            <a:avLst/>
          </a:prstGeom>
          <a:noFill/>
        </p:spPr>
        <p:txBody>
          <a:bodyPr wrap="square" rtlCol="0">
            <a:spAutoFit/>
          </a:bodyPr>
          <a:lstStyle/>
          <a:p>
            <a:r>
              <a:rPr lang="en-US" dirty="0">
                <a:solidFill>
                  <a:schemeClr val="bg1">
                    <a:lumMod val="85000"/>
                  </a:schemeClr>
                </a:solidFill>
              </a:rPr>
              <a:t>Continuous increase of proposals #</a:t>
            </a:r>
          </a:p>
        </p:txBody>
      </p:sp>
      <p:sp>
        <p:nvSpPr>
          <p:cNvPr id="23" name="TextBox 22"/>
          <p:cNvSpPr txBox="1"/>
          <p:nvPr/>
        </p:nvSpPr>
        <p:spPr>
          <a:xfrm>
            <a:off x="822252" y="95849"/>
            <a:ext cx="735842" cy="369332"/>
          </a:xfrm>
          <a:prstGeom prst="rect">
            <a:avLst/>
          </a:prstGeom>
          <a:noFill/>
        </p:spPr>
        <p:txBody>
          <a:bodyPr wrap="none" rtlCol="0">
            <a:spAutoFit/>
          </a:bodyPr>
          <a:lstStyle/>
          <a:p>
            <a:r>
              <a:rPr lang="en-US" i="1" dirty="0">
                <a:solidFill>
                  <a:schemeClr val="accent1">
                    <a:lumMod val="40000"/>
                    <a:lumOff val="60000"/>
                  </a:schemeClr>
                </a:solidFill>
              </a:rPr>
              <a:t>Today</a:t>
            </a:r>
          </a:p>
        </p:txBody>
      </p:sp>
      <p:pic>
        <p:nvPicPr>
          <p:cNvPr id="5" name="Picture 4">
            <a:extLst>
              <a:ext uri="{FF2B5EF4-FFF2-40B4-BE49-F238E27FC236}">
                <a16:creationId xmlns:a16="http://schemas.microsoft.com/office/drawing/2014/main" id="{E2392264-F5A3-4ABC-8D57-7F18EB09D070}"/>
              </a:ext>
            </a:extLst>
          </p:cNvPr>
          <p:cNvPicPr>
            <a:picLocks noChangeAspect="1"/>
          </p:cNvPicPr>
          <p:nvPr/>
        </p:nvPicPr>
        <p:blipFill>
          <a:blip r:embed="rId2"/>
          <a:stretch>
            <a:fillRect/>
          </a:stretch>
        </p:blipFill>
        <p:spPr>
          <a:xfrm>
            <a:off x="7119545" y="734253"/>
            <a:ext cx="4841855" cy="3392269"/>
          </a:xfrm>
          <a:prstGeom prst="rect">
            <a:avLst/>
          </a:prstGeom>
        </p:spPr>
      </p:pic>
      <p:sp>
        <p:nvSpPr>
          <p:cNvPr id="10" name="TextBox 9">
            <a:extLst>
              <a:ext uri="{FF2B5EF4-FFF2-40B4-BE49-F238E27FC236}">
                <a16:creationId xmlns:a16="http://schemas.microsoft.com/office/drawing/2014/main" id="{4AC1B214-2B44-4D9D-B558-2EC7B1EC5640}"/>
              </a:ext>
            </a:extLst>
          </p:cNvPr>
          <p:cNvSpPr txBox="1"/>
          <p:nvPr/>
        </p:nvSpPr>
        <p:spPr>
          <a:xfrm>
            <a:off x="7035313" y="4205228"/>
            <a:ext cx="4409067" cy="646331"/>
          </a:xfrm>
          <a:prstGeom prst="rect">
            <a:avLst/>
          </a:prstGeom>
          <a:noFill/>
        </p:spPr>
        <p:txBody>
          <a:bodyPr wrap="square" rtlCol="0">
            <a:spAutoFit/>
          </a:bodyPr>
          <a:lstStyle/>
          <a:p>
            <a:r>
              <a:rPr lang="en-US" dirty="0">
                <a:solidFill>
                  <a:srgbClr val="79F7EB"/>
                </a:solidFill>
              </a:rPr>
              <a:t>300 experiments also during 2020 in spite of decreased beamtime and # of users!!</a:t>
            </a:r>
          </a:p>
        </p:txBody>
      </p:sp>
      <p:pic>
        <p:nvPicPr>
          <p:cNvPr id="11" name="Picture 10">
            <a:extLst>
              <a:ext uri="{FF2B5EF4-FFF2-40B4-BE49-F238E27FC236}">
                <a16:creationId xmlns:a16="http://schemas.microsoft.com/office/drawing/2014/main" id="{9AC8FB11-021F-4DA8-8C9A-8D173AB4378E}"/>
              </a:ext>
            </a:extLst>
          </p:cNvPr>
          <p:cNvPicPr>
            <a:picLocks noChangeAspect="1"/>
          </p:cNvPicPr>
          <p:nvPr/>
        </p:nvPicPr>
        <p:blipFill>
          <a:blip r:embed="rId3"/>
          <a:stretch>
            <a:fillRect/>
          </a:stretch>
        </p:blipFill>
        <p:spPr>
          <a:xfrm>
            <a:off x="336005" y="655805"/>
            <a:ext cx="3997903" cy="2882713"/>
          </a:xfrm>
          <a:prstGeom prst="rect">
            <a:avLst/>
          </a:prstGeom>
        </p:spPr>
      </p:pic>
      <p:sp>
        <p:nvSpPr>
          <p:cNvPr id="8" name="Slide Number Placeholder 7">
            <a:extLst>
              <a:ext uri="{FF2B5EF4-FFF2-40B4-BE49-F238E27FC236}">
                <a16:creationId xmlns:a16="http://schemas.microsoft.com/office/drawing/2014/main" id="{3D9F40A7-C80C-4D5A-B073-531A692248B6}"/>
              </a:ext>
            </a:extLst>
          </p:cNvPr>
          <p:cNvSpPr>
            <a:spLocks noGrp="1"/>
          </p:cNvSpPr>
          <p:nvPr>
            <p:ph type="sldNum" sz="quarter" idx="12"/>
          </p:nvPr>
        </p:nvSpPr>
        <p:spPr/>
        <p:txBody>
          <a:bodyPr/>
          <a:lstStyle/>
          <a:p>
            <a:fld id="{87A234CA-A4C3-4597-A63D-83990164B230}" type="slidenum">
              <a:rPr lang="en-US" smtClean="0"/>
              <a:t>8</a:t>
            </a:fld>
            <a:endParaRPr lang="en-US"/>
          </a:p>
        </p:txBody>
      </p:sp>
      <p:pic>
        <p:nvPicPr>
          <p:cNvPr id="12" name="Picture 11">
            <a:extLst>
              <a:ext uri="{FF2B5EF4-FFF2-40B4-BE49-F238E27FC236}">
                <a16:creationId xmlns:a16="http://schemas.microsoft.com/office/drawing/2014/main" id="{8F8DC595-B3A4-4B6D-A4DB-00D5CB616A14}"/>
              </a:ext>
            </a:extLst>
          </p:cNvPr>
          <p:cNvPicPr>
            <a:picLocks noChangeAspect="1"/>
          </p:cNvPicPr>
          <p:nvPr/>
        </p:nvPicPr>
        <p:blipFill>
          <a:blip r:embed="rId4"/>
          <a:stretch>
            <a:fillRect/>
          </a:stretch>
        </p:blipFill>
        <p:spPr>
          <a:xfrm>
            <a:off x="373570" y="4516806"/>
            <a:ext cx="3997903" cy="1732997"/>
          </a:xfrm>
          <a:prstGeom prst="rect">
            <a:avLst/>
          </a:prstGeom>
        </p:spPr>
      </p:pic>
      <p:cxnSp>
        <p:nvCxnSpPr>
          <p:cNvPr id="17" name="Straight Arrow Connector 16">
            <a:extLst>
              <a:ext uri="{FF2B5EF4-FFF2-40B4-BE49-F238E27FC236}">
                <a16:creationId xmlns:a16="http://schemas.microsoft.com/office/drawing/2014/main" id="{0666ECD0-C7BC-4EC4-90CF-8F8DF5E450C3}"/>
              </a:ext>
            </a:extLst>
          </p:cNvPr>
          <p:cNvCxnSpPr/>
          <p:nvPr/>
        </p:nvCxnSpPr>
        <p:spPr>
          <a:xfrm flipH="1">
            <a:off x="6752492" y="2785558"/>
            <a:ext cx="4937443" cy="2647855"/>
          </a:xfrm>
          <a:prstGeom prst="straightConnector1">
            <a:avLst/>
          </a:prstGeom>
          <a:ln>
            <a:solidFill>
              <a:schemeClr val="tx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98CD78CB-FFF2-4AF3-91A9-D49A6E5EDA05}"/>
              </a:ext>
            </a:extLst>
          </p:cNvPr>
          <p:cNvSpPr txBox="1"/>
          <p:nvPr/>
        </p:nvSpPr>
        <p:spPr>
          <a:xfrm>
            <a:off x="5311786" y="5227956"/>
            <a:ext cx="1462965" cy="369332"/>
          </a:xfrm>
          <a:prstGeom prst="rect">
            <a:avLst/>
          </a:prstGeom>
          <a:noFill/>
        </p:spPr>
        <p:txBody>
          <a:bodyPr wrap="none" rtlCol="0">
            <a:spAutoFit/>
          </a:bodyPr>
          <a:lstStyle/>
          <a:p>
            <a:r>
              <a:rPr lang="en-US" dirty="0">
                <a:solidFill>
                  <a:schemeClr val="bg1">
                    <a:lumMod val="75000"/>
                  </a:schemeClr>
                </a:solidFill>
              </a:rPr>
              <a:t>Remote users</a:t>
            </a:r>
          </a:p>
        </p:txBody>
      </p:sp>
    </p:spTree>
    <p:extLst>
      <p:ext uri="{BB962C8B-B14F-4D97-AF65-F5344CB8AC3E}">
        <p14:creationId xmlns:p14="http://schemas.microsoft.com/office/powerpoint/2010/main" val="9988654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0009EA-5EF3-427E-9F83-B610716EF570}"/>
              </a:ext>
            </a:extLst>
          </p:cNvPr>
          <p:cNvSpPr>
            <a:spLocks noGrp="1"/>
          </p:cNvSpPr>
          <p:nvPr>
            <p:ph type="sldNum" sz="quarter" idx="12"/>
          </p:nvPr>
        </p:nvSpPr>
        <p:spPr/>
        <p:txBody>
          <a:bodyPr/>
          <a:lstStyle/>
          <a:p>
            <a:fld id="{87A234CA-A4C3-4597-A63D-83990164B230}" type="slidenum">
              <a:rPr lang="en-US" smtClean="0"/>
              <a:t>9</a:t>
            </a:fld>
            <a:endParaRPr lang="en-US"/>
          </a:p>
        </p:txBody>
      </p:sp>
      <p:pic>
        <p:nvPicPr>
          <p:cNvPr id="3" name="Picture 2">
            <a:extLst>
              <a:ext uri="{FF2B5EF4-FFF2-40B4-BE49-F238E27FC236}">
                <a16:creationId xmlns:a16="http://schemas.microsoft.com/office/drawing/2014/main" id="{23DB476A-FB53-486B-A069-AC02AE73DA87}"/>
              </a:ext>
            </a:extLst>
          </p:cNvPr>
          <p:cNvPicPr>
            <a:picLocks noChangeAspect="1"/>
          </p:cNvPicPr>
          <p:nvPr/>
        </p:nvPicPr>
        <p:blipFill>
          <a:blip r:embed="rId2"/>
          <a:stretch>
            <a:fillRect/>
          </a:stretch>
        </p:blipFill>
        <p:spPr>
          <a:xfrm>
            <a:off x="1419136" y="800615"/>
            <a:ext cx="9129487" cy="5449298"/>
          </a:xfrm>
          <a:prstGeom prst="rect">
            <a:avLst/>
          </a:prstGeom>
        </p:spPr>
      </p:pic>
      <p:sp>
        <p:nvSpPr>
          <p:cNvPr id="4" name="TextBox 3">
            <a:extLst>
              <a:ext uri="{FF2B5EF4-FFF2-40B4-BE49-F238E27FC236}">
                <a16:creationId xmlns:a16="http://schemas.microsoft.com/office/drawing/2014/main" id="{FA580684-CE14-499B-90EB-B4E0A2869178}"/>
              </a:ext>
            </a:extLst>
          </p:cNvPr>
          <p:cNvSpPr txBox="1"/>
          <p:nvPr/>
        </p:nvSpPr>
        <p:spPr>
          <a:xfrm>
            <a:off x="4940293" y="54059"/>
            <a:ext cx="2087174" cy="461665"/>
          </a:xfrm>
          <a:prstGeom prst="rect">
            <a:avLst/>
          </a:prstGeom>
          <a:noFill/>
        </p:spPr>
        <p:txBody>
          <a:bodyPr wrap="none" rtlCol="0">
            <a:spAutoFit/>
          </a:bodyPr>
          <a:lstStyle/>
          <a:p>
            <a:r>
              <a:rPr lang="en-US" sz="2400" b="1" dirty="0">
                <a:solidFill>
                  <a:schemeClr val="bg1"/>
                </a:solidFill>
              </a:rPr>
              <a:t>National users</a:t>
            </a:r>
            <a:r>
              <a:rPr lang="en-US" sz="2400" b="1" dirty="0"/>
              <a:t> </a:t>
            </a:r>
          </a:p>
        </p:txBody>
      </p:sp>
    </p:spTree>
    <p:extLst>
      <p:ext uri="{BB962C8B-B14F-4D97-AF65-F5344CB8AC3E}">
        <p14:creationId xmlns:p14="http://schemas.microsoft.com/office/powerpoint/2010/main" val="3310110107"/>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wrap="none" lIns="91440" tIns="45720" rIns="91440" bIns="45720" rtlCol="0" anchor="t">
        <a:spAutoFit/>
      </a:bodyPr>
      <a:lstStyle>
        <a:defPPr>
          <a:defRPr sz="2000" dirty="0" err="1" smtClean="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15556</TotalTime>
  <Words>2143</Words>
  <Application>Microsoft Office PowerPoint</Application>
  <PresentationFormat>Widescreen</PresentationFormat>
  <Paragraphs>344</Paragraphs>
  <Slides>37</Slides>
  <Notes>3</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37</vt:i4>
      </vt:variant>
    </vt:vector>
  </HeadingPairs>
  <TitlesOfParts>
    <vt:vector size="46" baseType="lpstr">
      <vt:lpstr>Abel</vt:lpstr>
      <vt:lpstr>Arial</vt:lpstr>
      <vt:lpstr>Arial Black</vt:lpstr>
      <vt:lpstr>Calibri</vt:lpstr>
      <vt:lpstr>Calibri Light</vt:lpstr>
      <vt:lpstr>Times New Roman</vt:lpstr>
      <vt:lpstr>Tema de Office</vt:lpstr>
      <vt:lpstr>Custom Design</vt:lpstr>
      <vt:lpstr>1_Office Theme</vt:lpstr>
      <vt:lpstr>ALBA towards ALBA II Introduction and  Institutional Background </vt:lpstr>
      <vt:lpstr>ALBA is the Spanish Synchrotron Radiation Facility</vt:lpstr>
      <vt:lpstr>PowerPoint Presentation</vt:lpstr>
      <vt:lpstr>LOREA and NOTOS in commissioning Official users after summer shutdown</vt:lpstr>
      <vt:lpstr>PowerPoint Presentation</vt:lpstr>
      <vt:lpstr>PowerPoint Presentation</vt:lpstr>
      <vt:lpstr>Our USERS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ALBA History and Future</vt:lpstr>
      <vt:lpstr>Beamline portfolio at ALBA</vt:lpstr>
      <vt:lpstr>Beamline portfolio at ALBA</vt:lpstr>
      <vt:lpstr>Beamline portfolio at ALBA</vt:lpstr>
      <vt:lpstr>PowerPoint Presentation</vt:lpstr>
      <vt:lpstr>ALBA past Strategy Plans</vt:lpstr>
      <vt:lpstr>Evolution of the strategy</vt:lpstr>
      <vt:lpstr>PowerPoint Presentation</vt:lpstr>
      <vt:lpstr>PowerPoint Presentation</vt:lpstr>
      <vt:lpstr>PowerPoint Presentation</vt:lpstr>
      <vt:lpstr>ALBA II Project brief history </vt:lpstr>
      <vt:lpstr>Evolution of the strategy</vt:lpstr>
      <vt:lpstr>PowerPoint Presentation</vt:lpstr>
      <vt:lpstr>Advancing in the accelerator systems of ALBA II (more on Francis’ talk)</vt:lpstr>
      <vt:lpstr>PowerPoint Presentation</vt:lpstr>
      <vt:lpstr>based on new investments based on new investments </vt:lpstr>
      <vt:lpstr>PowerPoint Presentation</vt:lpstr>
      <vt:lpstr>Preparing the Science case of ALBA II (more on Klaus’ talk)</vt:lpstr>
      <vt:lpstr>Starting to choose the new ALBA II Instruments</vt:lpstr>
      <vt:lpstr>PowerPoint Presentation</vt:lpstr>
      <vt:lpstr>PowerPoint Presentation</vt:lpstr>
      <vt:lpstr>Thank you for the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ALBA II Introduction</dc:title>
  <dc:creator>Caterina Biscari</dc:creator>
  <cp:lastModifiedBy>Caterina Biscari</cp:lastModifiedBy>
  <cp:revision>228</cp:revision>
  <dcterms:created xsi:type="dcterms:W3CDTF">2020-10-20T14:03:45Z</dcterms:created>
  <dcterms:modified xsi:type="dcterms:W3CDTF">2021-06-29T14:11:02Z</dcterms:modified>
</cp:coreProperties>
</file>