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4" r:id="rId4"/>
    <p:sldId id="814" r:id="rId5"/>
    <p:sldId id="285" r:id="rId6"/>
    <p:sldId id="292" r:id="rId7"/>
    <p:sldId id="293" r:id="rId8"/>
    <p:sldId id="287" r:id="rId9"/>
    <p:sldId id="271" r:id="rId1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5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92" y="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6/7/21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6/7/21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6/7/21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6/7/21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6/7/21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6/7/21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6/7/21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6/7/21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6/7/21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6/7/21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6/7/21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6/7/21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976690"/>
            <a:ext cx="9144000" cy="1244712"/>
          </a:xfrm>
        </p:spPr>
        <p:txBody>
          <a:bodyPr/>
          <a:lstStyle/>
          <a:p>
            <a:r>
              <a:rPr lang="en-US" dirty="0"/>
              <a:t>Welcome &amp; Introduction to: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ALBA II – Workshop on PEEM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2936184" y="4546262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7.7.2021</a:t>
            </a:r>
          </a:p>
        </p:txBody>
      </p:sp>
      <p:sp>
        <p:nvSpPr>
          <p:cNvPr id="4" name="Marcador de contenido 7">
            <a:extLst>
              <a:ext uri="{FF2B5EF4-FFF2-40B4-BE49-F238E27FC236}">
                <a16:creationId xmlns:a16="http://schemas.microsoft.com/office/drawing/2014/main" id="{C0333B8B-8F1C-C749-A79B-1C921BEC3584}"/>
              </a:ext>
            </a:extLst>
          </p:cNvPr>
          <p:cNvSpPr txBox="1">
            <a:spLocks/>
          </p:cNvSpPr>
          <p:nvPr/>
        </p:nvSpPr>
        <p:spPr>
          <a:xfrm>
            <a:off x="4366878" y="3812254"/>
            <a:ext cx="5535386" cy="353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By</a:t>
            </a:r>
            <a:r>
              <a:rPr lang="es-ES" dirty="0"/>
              <a:t> Klaus </a:t>
            </a:r>
            <a:r>
              <a:rPr lang="es-ES" dirty="0" err="1"/>
              <a:t>Attenkofer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ALBA’s Mission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is currently providing </a:t>
            </a:r>
            <a:r>
              <a:rPr lang="en-GB" dirty="0"/>
              <a:t>robust highly productive user operation with a focus on: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Energy.</a:t>
            </a:r>
          </a:p>
          <a:p>
            <a:pPr lvl="1"/>
            <a:r>
              <a:rPr lang="en-GB" dirty="0"/>
              <a:t>Information technology.</a:t>
            </a:r>
          </a:p>
          <a:p>
            <a:r>
              <a:rPr lang="en-GB" dirty="0"/>
              <a:t>ALBA’s mission is to support all national and international user communities but specifically provide the full service package in the three focus areas:</a:t>
            </a:r>
          </a:p>
          <a:p>
            <a:pPr lvl="1"/>
            <a:r>
              <a:rPr lang="en-GB" dirty="0"/>
              <a:t>To provide all synchrotron characterization tools to study structure and electronic states and their roles in the functions of materials and devices.</a:t>
            </a:r>
          </a:p>
          <a:p>
            <a:pPr lvl="1"/>
            <a:r>
              <a:rPr lang="en-GB" dirty="0"/>
              <a:t>Add additional characterization tools (mainly microscopic tools like Electron Microscopy) to reach atomic and subatomic resolution or add additional contrast mechanisms.</a:t>
            </a:r>
          </a:p>
          <a:p>
            <a:pPr lvl="1"/>
            <a:r>
              <a:rPr lang="en-GB" dirty="0"/>
              <a:t>Provide all sample preparation and computational tools necessary to enable the user to answer key questions and grand challenges of the field.</a:t>
            </a:r>
          </a:p>
          <a:p>
            <a:pPr lvl="1"/>
            <a:r>
              <a:rPr lang="en-US" dirty="0"/>
              <a:t>And develop methodologies using multimodal approaches.</a:t>
            </a: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6/7/21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upgrade decision to a 4</a:t>
            </a:r>
            <a:r>
              <a:rPr lang="en-US" baseline="30000" dirty="0"/>
              <a:t>th</a:t>
            </a:r>
            <a:r>
              <a:rPr lang="en-US" dirty="0"/>
              <a:t> generation synchrotron was granted in December 2021; the goal of the upgrade 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Bringing all facilities of ALBA to a modern, state-of-the-art standard guaranteeing stable and effective operation for the next 20-25 years. </a:t>
            </a:r>
          </a:p>
          <a:p>
            <a:pPr lvl="1"/>
            <a:r>
              <a:rPr lang="en-GB" dirty="0"/>
              <a:t>Significantly strengthening the microscopic capabilities.</a:t>
            </a:r>
          </a:p>
          <a:p>
            <a:pPr lvl="1"/>
            <a:r>
              <a:rPr lang="en-GB" dirty="0"/>
              <a:t>Providing high throughput capabilities and integrating big data approaches in the research portfolio.</a:t>
            </a:r>
          </a:p>
          <a:p>
            <a:pPr lvl="1"/>
            <a:r>
              <a:rPr lang="en-GB" dirty="0"/>
              <a:t>Strengthening the operando and in-situ capabilities.</a:t>
            </a:r>
          </a:p>
          <a:p>
            <a:r>
              <a:rPr lang="en-GB" dirty="0"/>
              <a:t>Preliminary ALBA II timeline:</a:t>
            </a:r>
          </a:p>
          <a:p>
            <a:pPr lvl="1"/>
            <a:r>
              <a:rPr lang="en-GB" dirty="0"/>
              <a:t>Providing a scientific case and defining key parameters for the upgrade (including first 2 additional instruments): January 2022.</a:t>
            </a:r>
          </a:p>
          <a:p>
            <a:pPr lvl="1"/>
            <a:r>
              <a:rPr lang="en-GB" dirty="0"/>
              <a:t>Preliminary design of accelerator complex and instrumentation: Mid 2022.</a:t>
            </a:r>
          </a:p>
          <a:p>
            <a:pPr lvl="1"/>
            <a:r>
              <a:rPr lang="en-GB" i="1" dirty="0">
                <a:highlight>
                  <a:srgbClr val="FFFF00"/>
                </a:highlight>
              </a:rPr>
              <a:t>Operation until 2028; large shutdown is currently planned for 2029 with commissioning and start of operation in 2030.</a:t>
            </a:r>
          </a:p>
          <a:p>
            <a:pPr marL="457200" lvl="1" indent="0">
              <a:buNone/>
            </a:pP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6/7/21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at a Glance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259D5-DDD1-2D4C-8F07-5222E08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32" y="862150"/>
            <a:ext cx="6599656" cy="3840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0F61C-217B-C44F-9FAA-964BB8AA6D02}"/>
              </a:ext>
            </a:extLst>
          </p:cNvPr>
          <p:cNvSpPr txBox="1"/>
          <p:nvPr/>
        </p:nvSpPr>
        <p:spPr>
          <a:xfrm>
            <a:off x="7460588" y="2138858"/>
            <a:ext cx="1322984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13 ID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BM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BC3CE-9E3A-6D41-8F48-D3F333BD5DA9}"/>
              </a:ext>
            </a:extLst>
          </p:cNvPr>
          <p:cNvSpPr txBox="1"/>
          <p:nvPr/>
        </p:nvSpPr>
        <p:spPr>
          <a:xfrm>
            <a:off x="6743635" y="3225252"/>
            <a:ext cx="2342606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2 Straights for RF</a:t>
            </a: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1 Straight for injection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F27AA-86D7-584F-9FEE-498FBF1941C1}"/>
              </a:ext>
            </a:extLst>
          </p:cNvPr>
          <p:cNvSpPr txBox="1"/>
          <p:nvPr/>
        </p:nvSpPr>
        <p:spPr>
          <a:xfrm>
            <a:off x="7258096" y="1188786"/>
            <a:ext cx="1828145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Beamlines at ALBA II: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 of the Workshops 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6/7/21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417681" y="1072776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1498-DA28-734E-8D84-B0A7E5B07AA8}"/>
              </a:ext>
            </a:extLst>
          </p:cNvPr>
          <p:cNvSpPr txBox="1"/>
          <p:nvPr/>
        </p:nvSpPr>
        <p:spPr>
          <a:xfrm>
            <a:off x="3478056" y="1072776"/>
            <a:ext cx="2520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Workshops &amp;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Colloquium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6438921" y="1069670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417681" y="2178424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Mission verification.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Strategy review.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Gap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Service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National user community representatives.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SAC expert.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8BFB-33E2-2F49-96CE-50D0C4B7E29A}"/>
              </a:ext>
            </a:extLst>
          </p:cNvPr>
          <p:cNvSpPr txBox="1"/>
          <p:nvPr/>
        </p:nvSpPr>
        <p:spPr>
          <a:xfrm>
            <a:off x="3478056" y="2141309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grand challenges.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Creating awareness in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Organizing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24F-9AFB-F84D-8883-D5122077D433}"/>
              </a:ext>
            </a:extLst>
          </p:cNvPr>
          <p:cNvSpPr txBox="1"/>
          <p:nvPr/>
        </p:nvSpPr>
        <p:spPr>
          <a:xfrm>
            <a:off x="6438921" y="2141309"/>
            <a:ext cx="2602442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instruments and services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rouping key-players around proposed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and international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</p:spTree>
    <p:extLst>
      <p:ext uri="{BB962C8B-B14F-4D97-AF65-F5344CB8AC3E}">
        <p14:creationId xmlns:p14="http://schemas.microsoft.com/office/powerpoint/2010/main" val="149698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9665"/>
            <a:ext cx="7070271" cy="994172"/>
          </a:xfrm>
        </p:spPr>
        <p:txBody>
          <a:bodyPr/>
          <a:lstStyle/>
          <a:p>
            <a:r>
              <a:rPr lang="en-US" dirty="0"/>
              <a:t>ALBA II process during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1" y="307213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ALBA II Colloquia</a:t>
            </a:r>
          </a:p>
          <a:p>
            <a:r>
              <a:rPr lang="en-US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/>
              <a:t>- Section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307213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staff</a:t>
            </a:r>
          </a:p>
          <a:p>
            <a:r>
              <a:rPr lang="en-US" dirty="0">
                <a:solidFill>
                  <a:schemeClr val="accent2"/>
                </a:solidFill>
              </a:rPr>
              <a:t>PLANNED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ALBA II Day (30.6.21)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September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November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December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January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February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696754" y="3317320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6F01C-7618-D645-AB5D-8ABF731638B9}"/>
              </a:ext>
            </a:extLst>
          </p:cNvPr>
          <p:cNvSpPr txBox="1"/>
          <p:nvPr/>
        </p:nvSpPr>
        <p:spPr>
          <a:xfrm rot="16200000">
            <a:off x="-96511" y="25120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Materials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159513" y="630521"/>
            <a:ext cx="3714216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Workshops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PEEM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 (grand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II (current status)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III (NAPP and related techniques)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D4EAD-0C51-4D44-84C5-BA053D47498F}"/>
              </a:ext>
            </a:extLst>
          </p:cNvPr>
          <p:cNvSpPr txBox="1"/>
          <p:nvPr/>
        </p:nvSpPr>
        <p:spPr>
          <a:xfrm rot="16200000">
            <a:off x="486347" y="249894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Spintronics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DFEA-BCB6-E747-8133-4F4777802126}"/>
              </a:ext>
            </a:extLst>
          </p:cNvPr>
          <p:cNvSpPr txBox="1"/>
          <p:nvPr/>
        </p:nvSpPr>
        <p:spPr>
          <a:xfrm rot="16200000">
            <a:off x="1004594" y="26604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62FAC-97F1-E54B-8151-5C458939004A}"/>
              </a:ext>
            </a:extLst>
          </p:cNvPr>
          <p:cNvSpPr txBox="1"/>
          <p:nvPr/>
        </p:nvSpPr>
        <p:spPr>
          <a:xfrm rot="16200000">
            <a:off x="1271303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stractural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BEB3E-4F8F-C747-9660-12F71CF2B126}"/>
              </a:ext>
            </a:extLst>
          </p:cNvPr>
          <p:cNvSpPr txBox="1"/>
          <p:nvPr/>
        </p:nvSpPr>
        <p:spPr>
          <a:xfrm rot="16200000">
            <a:off x="4937114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 and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Material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</a:t>
            </a:r>
          </a:p>
          <a:p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34004-B97D-4242-A5E3-EB9821B4CCC8}"/>
              </a:ext>
            </a:extLst>
          </p:cNvPr>
          <p:cNvSpPr txBox="1"/>
          <p:nvPr/>
        </p:nvSpPr>
        <p:spPr>
          <a:xfrm rot="16200000">
            <a:off x="3716048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SructuralCellular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Tissue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EF75C-B654-6E44-94EF-106FE1EC4197}"/>
              </a:ext>
            </a:extLst>
          </p:cNvPr>
          <p:cNvSpPr txBox="1"/>
          <p:nvPr/>
        </p:nvSpPr>
        <p:spPr>
          <a:xfrm rot="16200000">
            <a:off x="4313074" y="2983043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Chemistry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876-88F9-E24E-BD1A-1FEDDDD6E735}"/>
              </a:ext>
            </a:extLst>
          </p:cNvPr>
          <p:cNvSpPr txBox="1"/>
          <p:nvPr/>
        </p:nvSpPr>
        <p:spPr>
          <a:xfrm rot="16200000">
            <a:off x="5728993" y="26236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First version </a:t>
            </a:r>
            <a:b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of science case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ith gap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39AB6-D391-A94F-8C71-32A7138A6A9B}"/>
              </a:ext>
            </a:extLst>
          </p:cNvPr>
          <p:cNvSpPr txBox="1"/>
          <p:nvPr/>
        </p:nvSpPr>
        <p:spPr>
          <a:xfrm rot="16200000">
            <a:off x="-211263" y="4207273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7AE0D-7817-BC4F-9255-5796492F76DD}"/>
              </a:ext>
            </a:extLst>
          </p:cNvPr>
          <p:cNvSpPr txBox="1"/>
          <p:nvPr/>
        </p:nvSpPr>
        <p:spPr>
          <a:xfrm rot="16200000">
            <a:off x="608779" y="420552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presentation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call results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76D5B4-90AD-BF4B-A064-8C9521E529EC}"/>
              </a:ext>
            </a:extLst>
          </p:cNvPr>
          <p:cNvSpPr txBox="1"/>
          <p:nvPr/>
        </p:nvSpPr>
        <p:spPr>
          <a:xfrm rot="16200000">
            <a:off x="1638004" y="4101726"/>
            <a:ext cx="914400" cy="3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1943534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13ACB-D9C2-954C-A5AF-6E718B01EF2B}"/>
              </a:ext>
            </a:extLst>
          </p:cNvPr>
          <p:cNvSpPr txBox="1"/>
          <p:nvPr/>
        </p:nvSpPr>
        <p:spPr>
          <a:xfrm rot="16200000">
            <a:off x="3453243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4427240" y="41751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compatible with BL14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5444650" y="416075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 flipV="1">
            <a:off x="4084010" y="4710472"/>
            <a:ext cx="2423999" cy="8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25222" y="416075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3691BF6-570F-EC42-BCFF-1303BA332B9E}"/>
              </a:ext>
            </a:extLst>
          </p:cNvPr>
          <p:cNvCxnSpPr>
            <a:cxnSpLocks/>
          </p:cNvCxnSpPr>
          <p:nvPr/>
        </p:nvCxnSpPr>
        <p:spPr>
          <a:xfrm>
            <a:off x="5989147" y="3499534"/>
            <a:ext cx="743307" cy="6371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79567" y="3312787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324666" y="34969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Start of Beamline 14</a:t>
            </a:r>
          </a:p>
        </p:txBody>
      </p:sp>
    </p:spTree>
    <p:extLst>
      <p:ext uri="{BB962C8B-B14F-4D97-AF65-F5344CB8AC3E}">
        <p14:creationId xmlns:p14="http://schemas.microsoft.com/office/powerpoint/2010/main" val="100548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01" y="117516"/>
            <a:ext cx="7070271" cy="994172"/>
          </a:xfrm>
        </p:spPr>
        <p:txBody>
          <a:bodyPr/>
          <a:lstStyle/>
          <a:p>
            <a:r>
              <a:rPr lang="en-US" dirty="0"/>
              <a:t>ALBA II process during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671006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buFontTx/>
              <a:buChar char="-"/>
            </a:pPr>
            <a:r>
              <a:rPr lang="en-US" sz="1400" dirty="0"/>
              <a:t>ALBA II Colloquia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671006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- 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March</a:t>
            </a:r>
            <a:endParaRPr lang="en-E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April</a:t>
            </a:r>
            <a:endParaRPr lang="en-E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May</a:t>
            </a:r>
            <a:endParaRPr lang="en-E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June</a:t>
            </a:r>
            <a:endParaRPr lang="en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July</a:t>
            </a:r>
            <a:endParaRPr lang="en-E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August</a:t>
            </a:r>
            <a:endParaRPr lang="en-E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September</a:t>
            </a:r>
            <a:endParaRPr lang="en-E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October</a:t>
            </a:r>
            <a:endParaRPr lang="en-E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November</a:t>
            </a:r>
            <a:endParaRPr lang="en-E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December</a:t>
            </a:r>
            <a:endParaRPr lang="en-ES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823422" y="3285842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039330" y="437299"/>
            <a:ext cx="2720744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999873" y="3952203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3684407" y="4101699"/>
            <a:ext cx="914400" cy="5457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ALBA II BLs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4236456" y="4157996"/>
            <a:ext cx="937440" cy="2985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>
            <a:off x="4828615" y="4709629"/>
            <a:ext cx="33853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38033" y="386530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94906" y="3696961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276095" y="38085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 of ALBA II BLs</a:t>
            </a:r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73F222-C5A0-41DF-9997-2E2B6B533397}"/>
              </a:ext>
            </a:extLst>
          </p:cNvPr>
          <p:cNvSpPr txBox="1"/>
          <p:nvPr/>
        </p:nvSpPr>
        <p:spPr>
          <a:xfrm rot="16200000">
            <a:off x="213491" y="3922271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BL concepts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ALBA) – 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# of them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A5064C-4A59-4631-9869-5C65ABD608A0}"/>
              </a:ext>
            </a:extLst>
          </p:cNvPr>
          <p:cNvSpPr txBox="1"/>
          <p:nvPr/>
        </p:nvSpPr>
        <p:spPr>
          <a:xfrm rot="16200000">
            <a:off x="2839481" y="413961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Workshop: </a:t>
            </a:r>
            <a:br>
              <a:rPr lang="en-US" dirty="0"/>
            </a:br>
            <a:r>
              <a:rPr lang="en-US" dirty="0"/>
              <a:t>ALBA II – Workshop on PEEM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0053"/>
            <a:ext cx="3470787" cy="4582026"/>
          </a:xfrm>
        </p:spPr>
        <p:txBody>
          <a:bodyPr>
            <a:no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Goal of Round Table Discussion:</a:t>
            </a:r>
          </a:p>
          <a:p>
            <a:pPr lvl="1"/>
            <a:r>
              <a:rPr lang="en-GB" dirty="0"/>
              <a:t>Giving every participant a voice.</a:t>
            </a:r>
          </a:p>
          <a:p>
            <a:pPr lvl="1"/>
            <a:r>
              <a:rPr lang="en-GB" dirty="0"/>
              <a:t>Agreeing on grant challenges and</a:t>
            </a:r>
          </a:p>
          <a:p>
            <a:pPr lvl="1"/>
            <a:r>
              <a:rPr lang="en-GB" dirty="0"/>
              <a:t>Collecting first characterization(and other) needs.</a:t>
            </a:r>
          </a:p>
          <a:p>
            <a:pPr lvl="1"/>
            <a:r>
              <a:rPr lang="en-GB" dirty="0"/>
              <a:t>Defining final workshop report topics which will be used for the science case of ALBA II.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ACC0F-EF06-7B49-941E-1A728BB07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46" y="610833"/>
            <a:ext cx="4054729" cy="44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/>
              <a:t> and </a:t>
            </a:r>
            <a:r>
              <a:rPr lang="es-ES" err="1"/>
              <a:t>Answers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3D7F3-D32C-BD4E-B459-F4510CEED285}"/>
              </a:ext>
            </a:extLst>
          </p:cNvPr>
          <p:cNvSpPr/>
          <p:nvPr/>
        </p:nvSpPr>
        <p:spPr>
          <a:xfrm>
            <a:off x="2584266" y="2583756"/>
            <a:ext cx="369844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Any Questions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2771946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8781</TotalTime>
  <Words>778</Words>
  <Application>Microsoft Macintosh PowerPoint</Application>
  <PresentationFormat>On-screen Show (16:9)</PresentationFormat>
  <Paragraphs>175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Tema de Office</vt:lpstr>
      <vt:lpstr>Welcome &amp; Introduction to:  ALBA II – Workshop on PEEM </vt:lpstr>
      <vt:lpstr>The Context: ALBA’s Mission </vt:lpstr>
      <vt:lpstr>The Context: ALBA II </vt:lpstr>
      <vt:lpstr>The Context: ALBA II at a Glance </vt:lpstr>
      <vt:lpstr>The Context of the Workshops  </vt:lpstr>
      <vt:lpstr>ALBA II process during 2021</vt:lpstr>
      <vt:lpstr>ALBA II process during 2022</vt:lpstr>
      <vt:lpstr>The Workshop:  ALBA II – Workshop on PEEM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Attenkofer, Klaus</cp:lastModifiedBy>
  <cp:revision>198</cp:revision>
  <dcterms:created xsi:type="dcterms:W3CDTF">2015-04-21T23:16:41Z</dcterms:created>
  <dcterms:modified xsi:type="dcterms:W3CDTF">2021-07-07T06:54:05Z</dcterms:modified>
</cp:coreProperties>
</file>