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4"/>
    <p:sldMasterId id="2147483651" r:id="rId5"/>
  </p:sldMasterIdLst>
  <p:notesMasterIdLst>
    <p:notesMasterId r:id="rId26"/>
  </p:notesMasterIdLst>
  <p:sldIdLst>
    <p:sldId id="267" r:id="rId6"/>
    <p:sldId id="274" r:id="rId7"/>
    <p:sldId id="445" r:id="rId8"/>
    <p:sldId id="268" r:id="rId9"/>
    <p:sldId id="446" r:id="rId10"/>
    <p:sldId id="269" r:id="rId11"/>
    <p:sldId id="280" r:id="rId12"/>
    <p:sldId id="448" r:id="rId13"/>
    <p:sldId id="275" r:id="rId14"/>
    <p:sldId id="439" r:id="rId15"/>
    <p:sldId id="443" r:id="rId16"/>
    <p:sldId id="444" r:id="rId17"/>
    <p:sldId id="440" r:id="rId18"/>
    <p:sldId id="271" r:id="rId19"/>
    <p:sldId id="442" r:id="rId20"/>
    <p:sldId id="272" r:id="rId21"/>
    <p:sldId id="283" r:id="rId22"/>
    <p:sldId id="282" r:id="rId23"/>
    <p:sldId id="279" r:id="rId24"/>
    <p:sldId id="447" r:id="rId25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ell, Ute" initials="KU" lastIdx="2" clrIdx="0">
    <p:extLst>
      <p:ext uri="{19B8F6BF-5375-455C-9EA6-DF929625EA0E}">
        <p15:presenceInfo xmlns:p15="http://schemas.microsoft.com/office/powerpoint/2012/main" userId="S-1-5-21-3018955115-4118484798-3177128962-4640" providerId="AD"/>
      </p:ext>
    </p:extLst>
  </p:cmAuthor>
  <p:cmAuthor id="2" name="Marek Bartkowiak" initials="MB" lastIdx="1" clrIdx="1">
    <p:extLst>
      <p:ext uri="{19B8F6BF-5375-455C-9EA6-DF929625EA0E}">
        <p15:presenceInfo xmlns:p15="http://schemas.microsoft.com/office/powerpoint/2012/main" userId="Marek Bartkowia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5D8A"/>
    <a:srgbClr val="FBA905"/>
    <a:srgbClr val="F7CC15"/>
    <a:srgbClr val="FF00FF"/>
    <a:srgbClr val="FFCCFF"/>
    <a:srgbClr val="FFF9E7"/>
    <a:srgbClr val="FF66FF"/>
    <a:srgbClr val="FFE89F"/>
    <a:srgbClr val="FFF4D1"/>
    <a:srgbClr val="DDF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10" autoAdjust="0"/>
    <p:restoredTop sz="88142" autoAdjust="0"/>
  </p:normalViewPr>
  <p:slideViewPr>
    <p:cSldViewPr snapToGrid="0">
      <p:cViewPr varScale="1">
        <p:scale>
          <a:sx n="170" d="100"/>
          <a:sy n="170" d="100"/>
        </p:scale>
        <p:origin x="216" y="8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E1A3EA-EF90-48FC-BE2F-1F321E28235C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CD1ECF-CEBB-456B-9BCE-2BFE061584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0930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D1ECF-CEBB-456B-9BCE-2BFE0615847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287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D1ECF-CEBB-456B-9BCE-2BFE0615847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1603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pic>
        <p:nvPicPr>
          <p:cNvPr id="7" name="Picture 2" descr="C:\Users\chahn\Desktop\LEAPS Slide\LEAPS Slide\LEAPS slide background no txt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069"/>
          <a:stretch/>
        </p:blipFill>
        <p:spPr bwMode="auto">
          <a:xfrm>
            <a:off x="1686" y="-1"/>
            <a:ext cx="15783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956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" y="6349999"/>
            <a:ext cx="1549400" cy="415925"/>
          </a:xfrm>
          <a:prstGeom prst="rect">
            <a:avLst/>
          </a:prstGeo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fld id="{9B2FE738-146D-49F4-AF37-EE8327504D71}" type="slidenum">
              <a:rPr lang="en-GB" smtClean="0"/>
              <a:pPr/>
              <a:t>‹#›</a:t>
            </a:fld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506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78367" y="921600"/>
            <a:ext cx="11232000" cy="355200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478367" y="1748367"/>
            <a:ext cx="5473700" cy="456353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6239934" y="1748367"/>
            <a:ext cx="5456767" cy="456353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51525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h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78367" y="921600"/>
            <a:ext cx="11232000" cy="355200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 hasCustomPrompt="1"/>
          </p:nvPr>
        </p:nvSpPr>
        <p:spPr>
          <a:xfrm>
            <a:off x="480001" y="1748368"/>
            <a:ext cx="8352851" cy="1680633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 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478367" y="3839999"/>
            <a:ext cx="3793431" cy="2471900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478367" y="6311898"/>
            <a:ext cx="3793431" cy="168028"/>
          </a:xfrm>
        </p:spPr>
        <p:txBody>
          <a:bodyPr/>
          <a:lstStyle>
            <a:lvl1pPr marL="0" indent="0">
              <a:lnSpc>
                <a:spcPts val="1067"/>
              </a:lnSpc>
              <a:spcBef>
                <a:spcPts val="0"/>
              </a:spcBef>
              <a:buNone/>
              <a:defRPr sz="1067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2" name="Bildplatzhalter 5">
            <a:extLst>
              <a:ext uri="{FF2B5EF4-FFF2-40B4-BE49-F238E27FC236}">
                <a16:creationId xmlns:a16="http://schemas.microsoft.com/office/drawing/2014/main" id="{FA9B29F2-7A6C-6C41-98ED-B5BA3BACFB2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039422" y="3839999"/>
            <a:ext cx="3793431" cy="2471900"/>
          </a:xfrm>
        </p:spPr>
        <p:txBody>
          <a:bodyPr/>
          <a:lstStyle/>
          <a:p>
            <a:endParaRPr lang="de-DE"/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C9564952-81C6-F24D-A11F-15FD7AE836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39422" y="6311898"/>
            <a:ext cx="3793431" cy="168028"/>
          </a:xfrm>
        </p:spPr>
        <p:txBody>
          <a:bodyPr/>
          <a:lstStyle>
            <a:lvl1pPr marL="0" indent="0">
              <a:lnSpc>
                <a:spcPts val="1067"/>
              </a:lnSpc>
              <a:spcBef>
                <a:spcPts val="0"/>
              </a:spcBef>
              <a:buNone/>
              <a:defRPr sz="1067"/>
            </a:lvl1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1703833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spaltig_Schlüsseltechnolog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78367" y="921600"/>
            <a:ext cx="11232000" cy="355200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</p:spTree>
    <p:extLst>
      <p:ext uri="{BB962C8B-B14F-4D97-AF65-F5344CB8AC3E}">
        <p14:creationId xmlns:p14="http://schemas.microsoft.com/office/powerpoint/2010/main" val="1294098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063552" y="274638"/>
            <a:ext cx="95188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063552" y="1600203"/>
            <a:ext cx="951884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pic>
        <p:nvPicPr>
          <p:cNvPr id="9" name="Picture 2" descr="C:\Users\chahn\Desktop\LEAPS Slide\LEAPS Slide\LEAPS slide background no txt.jp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069"/>
          <a:stretch/>
        </p:blipFill>
        <p:spPr bwMode="auto">
          <a:xfrm>
            <a:off x="1686" y="-1"/>
            <a:ext cx="15783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dobjekt 4" descr="&#10;&#10;">
            <a:extLst>
              <a:ext uri="{FF2B5EF4-FFF2-40B4-BE49-F238E27FC236}">
                <a16:creationId xmlns:a16="http://schemas.microsoft.com/office/drawing/2014/main" id="{AF9C248D-D6EE-084A-9830-3C20293EF6E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400" y="6126166"/>
            <a:ext cx="2520000" cy="5740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812D61-F085-D04F-BCB5-EBB87AD7D9A1}"/>
              </a:ext>
            </a:extLst>
          </p:cNvPr>
          <p:cNvSpPr txBox="1"/>
          <p:nvPr userDrawn="1"/>
        </p:nvSpPr>
        <p:spPr>
          <a:xfrm rot="16200000">
            <a:off x="-2655138" y="3075057"/>
            <a:ext cx="6858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L</a:t>
            </a:r>
            <a:r>
              <a:rPr lang="en-GB" sz="4000" b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EAPS </a:t>
            </a: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I</a:t>
            </a:r>
            <a:r>
              <a:rPr lang="en-GB" sz="4000" b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ntegrated </a:t>
            </a: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P</a:t>
            </a:r>
            <a:r>
              <a:rPr lang="en-GB" sz="4000" b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latform</a:t>
            </a:r>
            <a:endParaRPr lang="en-GB" sz="4000" b="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59626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ctr" defTabSz="685800" rtl="0" eaLnBrk="1" latinLnBrk="0" hangingPunct="1">
        <a:spcBef>
          <a:spcPct val="0"/>
        </a:spcBef>
        <a:buNone/>
        <a:defRPr sz="33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480000" y="292800"/>
            <a:ext cx="11232000" cy="4959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480000" y="1748367"/>
            <a:ext cx="11232000" cy="45635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cxnSp>
        <p:nvCxnSpPr>
          <p:cNvPr id="5" name="Gerade Verbindung 4"/>
          <p:cNvCxnSpPr/>
          <p:nvPr/>
        </p:nvCxnSpPr>
        <p:spPr>
          <a:xfrm>
            <a:off x="478368" y="1364771"/>
            <a:ext cx="112336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fik 11">
            <a:extLst>
              <a:ext uri="{FF2B5EF4-FFF2-40B4-BE49-F238E27FC236}">
                <a16:creationId xmlns:a16="http://schemas.microsoft.com/office/drawing/2014/main" id="{72C9D550-E467-D341-A367-98281A9F67F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" y="6504001"/>
            <a:ext cx="12191977" cy="36194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4686AB1-7347-AF48-AF90-42B10ADF60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71" y="6475088"/>
            <a:ext cx="1430831" cy="41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9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2933" b="1" i="0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41294" indent="-241294" algn="l" defTabSz="239994" rtl="0" eaLnBrk="1" latinLnBrk="0" hangingPunct="1">
        <a:lnSpc>
          <a:spcPts val="2400"/>
        </a:lnSpc>
        <a:spcBef>
          <a:spcPts val="1467"/>
        </a:spcBef>
        <a:spcAft>
          <a:spcPts val="0"/>
        </a:spcAft>
        <a:buClr>
          <a:srgbClr val="F0781E"/>
        </a:buClr>
        <a:buFont typeface="Wingdings" panose="05000000000000000000" pitchFamily="2" charset="2"/>
        <a:buChar char="§"/>
        <a:tabLst>
          <a:tab pos="239994" algn="l"/>
          <a:tab pos="479988" algn="l"/>
        </a:tabLst>
        <a:defRPr sz="2133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480472" indent="-239178" algn="l" defTabSz="1219170" rtl="0" eaLnBrk="1" latinLnBrk="0" hangingPunct="1">
        <a:spcBef>
          <a:spcPct val="20000"/>
        </a:spcBef>
        <a:buClr>
          <a:srgbClr val="F0781E"/>
        </a:buClr>
        <a:buFont typeface="Wingdings" panose="05000000000000000000" pitchFamily="2" charset="2"/>
        <a:buChar char="§"/>
        <a:defRPr sz="2133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721766" indent="-241294" algn="l" defTabSz="1219170" rtl="0" eaLnBrk="1" latinLnBrk="0" hangingPunct="1">
        <a:spcBef>
          <a:spcPct val="20000"/>
        </a:spcBef>
        <a:buClr>
          <a:srgbClr val="F0781E"/>
        </a:buClr>
        <a:buFont typeface="Wingdings" panose="05000000000000000000" pitchFamily="2" charset="2"/>
        <a:buChar char="§"/>
        <a:defRPr sz="2133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952476" indent="-232828" algn="l" defTabSz="1219170" rtl="0" eaLnBrk="1" latinLnBrk="0" hangingPunct="1">
        <a:spcBef>
          <a:spcPct val="20000"/>
        </a:spcBef>
        <a:buClr>
          <a:srgbClr val="F0781E"/>
        </a:buClr>
        <a:buFont typeface="Wingdings" panose="05000000000000000000" pitchFamily="2" charset="2"/>
        <a:buChar char="§"/>
        <a:defRPr sz="2133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33467" indent="-380990" algn="l" defTabSz="1219170" rtl="0" eaLnBrk="1" latinLnBrk="0" hangingPunct="1">
        <a:spcBef>
          <a:spcPct val="20000"/>
        </a:spcBef>
        <a:buClr>
          <a:srgbClr val="F0781E"/>
        </a:buClr>
        <a:buFont typeface="Wingdings" panose="05000000000000000000" pitchFamily="2" charset="2"/>
        <a:buChar char="§"/>
        <a:defRPr sz="2133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indent="0" algn="l" defTabSz="1219170" rtl="0" eaLnBrk="1" latinLnBrk="0" hangingPunct="1">
        <a:spcBef>
          <a:spcPct val="20000"/>
        </a:spcBef>
        <a:buFont typeface="Arial" panose="020B0604020202020204" pitchFamily="34" charset="0"/>
        <a:buNone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ahn\Desktop\LEAPS Slide\LEAPS Slide\LEAPS slide background no tx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7" y="0"/>
            <a:ext cx="121934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346" y="1018025"/>
            <a:ext cx="3789452" cy="1059313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071664" y="2843753"/>
            <a:ext cx="8709210" cy="3156998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9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Report on </a:t>
            </a:r>
            <a:br>
              <a:rPr lang="en-GB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</a:br>
            <a:r>
              <a:rPr lang="en-GB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LEAPS Integrated Platform</a:t>
            </a:r>
            <a:br>
              <a:rPr lang="en-GB" sz="25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</a:br>
            <a:endParaRPr lang="en-GB" sz="25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Marco </a:t>
            </a:r>
            <a:r>
              <a:rPr lang="en-GB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Calvi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LEAPS Plenary</a:t>
            </a:r>
          </a:p>
          <a:p>
            <a:pPr marL="0" indent="0">
              <a:buNone/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21 Oct 2021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E38FA4-298F-A94C-9FE4-8DCE4F9398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563" y="3890011"/>
            <a:ext cx="1924384" cy="68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14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58BDD5-838D-6148-BAF7-19BE441D7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6317" y="986249"/>
            <a:ext cx="8030540" cy="5198063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2D5D9AC1-A692-F24A-9524-D827038CEBCB}"/>
              </a:ext>
            </a:extLst>
          </p:cNvPr>
          <p:cNvSpPr txBox="1">
            <a:spLocks/>
          </p:cNvSpPr>
          <p:nvPr/>
        </p:nvSpPr>
        <p:spPr>
          <a:xfrm>
            <a:off x="2104060" y="243626"/>
            <a:ext cx="9493209" cy="6011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/>
              <a:t>Digital Twinning</a:t>
            </a:r>
            <a:endParaRPr lang="en-GB" sz="4000" dirty="0">
              <a:solidFill>
                <a:srgbClr val="0070C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832976A-EA45-514E-9582-8B560B940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0630" y="379839"/>
            <a:ext cx="3069771" cy="574034"/>
          </a:xfrm>
        </p:spPr>
        <p:txBody>
          <a:bodyPr>
            <a:noAutofit/>
          </a:bodyPr>
          <a:lstStyle/>
          <a:p>
            <a:pPr algn="r"/>
            <a:r>
              <a:rPr lang="en-GB" sz="2800" dirty="0" err="1">
                <a:solidFill>
                  <a:schemeClr val="tx1"/>
                </a:solidFill>
              </a:rPr>
              <a:t>DiTARI</a:t>
            </a:r>
            <a:r>
              <a:rPr lang="en-GB" sz="2800" dirty="0">
                <a:solidFill>
                  <a:schemeClr val="tx1"/>
                </a:solidFill>
              </a:rPr>
              <a:t> Modules</a:t>
            </a:r>
            <a:br>
              <a:rPr lang="en-GB" sz="2800" dirty="0">
                <a:solidFill>
                  <a:schemeClr val="tx1"/>
                </a:solidFill>
              </a:rPr>
            </a:br>
            <a:r>
              <a:rPr lang="en-GB" b="0" i="1" dirty="0">
                <a:solidFill>
                  <a:schemeClr val="tx1"/>
                </a:solidFill>
              </a:rPr>
              <a:t>just a starting point</a:t>
            </a:r>
            <a:endParaRPr lang="en-GB" sz="2800" b="0" i="1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1E941D-E760-E94A-ACED-2F1D220C5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FE738-146D-49F4-AF37-EE8327504D71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8401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7335C6-B1EB-0446-A7BA-4E19A6EE3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FE738-146D-49F4-AF37-EE8327504D71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EAE2F2-9462-6444-AD4D-D58B7B949A1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3000"/>
          </a:blip>
          <a:stretch>
            <a:fillRect/>
          </a:stretch>
        </p:blipFill>
        <p:spPr>
          <a:xfrm>
            <a:off x="1582229" y="0"/>
            <a:ext cx="12555987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93FFC3B-99BE-D640-A885-63BD41E0534E}"/>
              </a:ext>
            </a:extLst>
          </p:cNvPr>
          <p:cNvGrpSpPr/>
          <p:nvPr/>
        </p:nvGrpSpPr>
        <p:grpSpPr>
          <a:xfrm>
            <a:off x="1910477" y="1236181"/>
            <a:ext cx="9653120" cy="4980400"/>
            <a:chOff x="1184365" y="384820"/>
            <a:chExt cx="9653120" cy="4980400"/>
          </a:xfrm>
        </p:grpSpPr>
        <p:sp>
          <p:nvSpPr>
            <p:cNvPr id="7" name="Rectangle: Rounded Corners 66">
              <a:extLst>
                <a:ext uri="{FF2B5EF4-FFF2-40B4-BE49-F238E27FC236}">
                  <a16:creationId xmlns:a16="http://schemas.microsoft.com/office/drawing/2014/main" id="{6F847EF7-E2F1-234A-9CCF-32865A92A781}"/>
                </a:ext>
              </a:extLst>
            </p:cNvPr>
            <p:cNvSpPr/>
            <p:nvPr/>
          </p:nvSpPr>
          <p:spPr>
            <a:xfrm>
              <a:off x="4226629" y="384820"/>
              <a:ext cx="4637903" cy="3215310"/>
            </a:xfrm>
            <a:prstGeom prst="roundRect">
              <a:avLst/>
            </a:prstGeom>
            <a:solidFill>
              <a:srgbClr val="5B9BD5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lowchart: Multidocument 67">
              <a:extLst>
                <a:ext uri="{FF2B5EF4-FFF2-40B4-BE49-F238E27FC236}">
                  <a16:creationId xmlns:a16="http://schemas.microsoft.com/office/drawing/2014/main" id="{106AF213-D628-E044-B58B-5F33E93DEDF7}"/>
                </a:ext>
              </a:extLst>
            </p:cNvPr>
            <p:cNvSpPr/>
            <p:nvPr/>
          </p:nvSpPr>
          <p:spPr>
            <a:xfrm>
              <a:off x="4523191" y="2307010"/>
              <a:ext cx="659027" cy="453081"/>
            </a:xfrm>
            <a:prstGeom prst="flowChartMultidocumen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lowchart: Multidocument 68">
              <a:extLst>
                <a:ext uri="{FF2B5EF4-FFF2-40B4-BE49-F238E27FC236}">
                  <a16:creationId xmlns:a16="http://schemas.microsoft.com/office/drawing/2014/main" id="{C14DBCD7-D44C-4049-9C38-1CF3C368AF3C}"/>
                </a:ext>
              </a:extLst>
            </p:cNvPr>
            <p:cNvSpPr/>
            <p:nvPr/>
          </p:nvSpPr>
          <p:spPr>
            <a:xfrm>
              <a:off x="5351093" y="2307009"/>
              <a:ext cx="659027" cy="453081"/>
            </a:xfrm>
            <a:prstGeom prst="flowChartMultidocumen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lowchart: Multidocument 69">
              <a:extLst>
                <a:ext uri="{FF2B5EF4-FFF2-40B4-BE49-F238E27FC236}">
                  <a16:creationId xmlns:a16="http://schemas.microsoft.com/office/drawing/2014/main" id="{5E97CDCD-9CBC-8B4E-B937-038F5976C96A}"/>
                </a:ext>
              </a:extLst>
            </p:cNvPr>
            <p:cNvSpPr/>
            <p:nvPr/>
          </p:nvSpPr>
          <p:spPr>
            <a:xfrm>
              <a:off x="6178995" y="2307008"/>
              <a:ext cx="659027" cy="453081"/>
            </a:xfrm>
            <a:prstGeom prst="flowChartMultidocumen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lowchart: Multidocument 70">
              <a:extLst>
                <a:ext uri="{FF2B5EF4-FFF2-40B4-BE49-F238E27FC236}">
                  <a16:creationId xmlns:a16="http://schemas.microsoft.com/office/drawing/2014/main" id="{16D1D9A7-4886-5C48-88EF-7B4BF2C9D797}"/>
                </a:ext>
              </a:extLst>
            </p:cNvPr>
            <p:cNvSpPr/>
            <p:nvPr/>
          </p:nvSpPr>
          <p:spPr>
            <a:xfrm>
              <a:off x="7006897" y="2307005"/>
              <a:ext cx="659027" cy="453081"/>
            </a:xfrm>
            <a:prstGeom prst="flowChartMultidocumen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lowchart: Multidocument 71">
              <a:extLst>
                <a:ext uri="{FF2B5EF4-FFF2-40B4-BE49-F238E27FC236}">
                  <a16:creationId xmlns:a16="http://schemas.microsoft.com/office/drawing/2014/main" id="{279A962D-662D-1B49-A254-2E218E667381}"/>
                </a:ext>
              </a:extLst>
            </p:cNvPr>
            <p:cNvSpPr/>
            <p:nvPr/>
          </p:nvSpPr>
          <p:spPr>
            <a:xfrm>
              <a:off x="7834799" y="2307004"/>
              <a:ext cx="659027" cy="453081"/>
            </a:xfrm>
            <a:prstGeom prst="flowChartMultidocumen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: Rounded Corners 72">
              <a:extLst>
                <a:ext uri="{FF2B5EF4-FFF2-40B4-BE49-F238E27FC236}">
                  <a16:creationId xmlns:a16="http://schemas.microsoft.com/office/drawing/2014/main" id="{0AA25DB3-FBBB-CD4A-AA34-048A5E76E0CD}"/>
                </a:ext>
              </a:extLst>
            </p:cNvPr>
            <p:cNvSpPr/>
            <p:nvPr/>
          </p:nvSpPr>
          <p:spPr>
            <a:xfrm>
              <a:off x="4874607" y="3056296"/>
              <a:ext cx="3215725" cy="407773"/>
            </a:xfrm>
            <a:prstGeom prst="roundRect">
              <a:avLst/>
            </a:pr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DiT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for experiment EXP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: Rounded Corners 73">
              <a:extLst>
                <a:ext uri="{FF2B5EF4-FFF2-40B4-BE49-F238E27FC236}">
                  <a16:creationId xmlns:a16="http://schemas.microsoft.com/office/drawing/2014/main" id="{ED14172E-3E38-0F4A-B80A-C5A50A8166BD}"/>
                </a:ext>
              </a:extLst>
            </p:cNvPr>
            <p:cNvSpPr/>
            <p:nvPr/>
          </p:nvSpPr>
          <p:spPr>
            <a:xfrm>
              <a:off x="3570598" y="3833635"/>
              <a:ext cx="5927010" cy="1140587"/>
            </a:xfrm>
            <a:prstGeom prst="roundRect">
              <a:avLst/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Physical</a:t>
              </a:r>
              <a: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de-DE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instrumentation</a:t>
              </a:r>
              <a:endPara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03E2F5B-ADE3-9043-B52E-8977AEB08353}"/>
                </a:ext>
              </a:extLst>
            </p:cNvPr>
            <p:cNvSpPr txBox="1"/>
            <p:nvPr/>
          </p:nvSpPr>
          <p:spPr>
            <a:xfrm>
              <a:off x="5709640" y="404070"/>
              <a:ext cx="16520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DiTARI</a:t>
              </a:r>
              <a: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r>
                <a:rPr kumimoji="0" lang="de-DE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Platform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A982A0F-01CA-0349-A89D-5740A570235D}"/>
                </a:ext>
              </a:extLst>
            </p:cNvPr>
            <p:cNvSpPr txBox="1"/>
            <p:nvPr/>
          </p:nvSpPr>
          <p:spPr>
            <a:xfrm>
              <a:off x="4516608" y="1859578"/>
              <a:ext cx="7232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Source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modules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3A34388-40D4-AC41-8638-C90B9B0A022B}"/>
                </a:ext>
              </a:extLst>
            </p:cNvPr>
            <p:cNvSpPr txBox="1"/>
            <p:nvPr/>
          </p:nvSpPr>
          <p:spPr>
            <a:xfrm>
              <a:off x="5327207" y="1845339"/>
              <a:ext cx="7232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Beam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modules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13FE412-84DC-4949-8DCD-CAEC34D28A8B}"/>
                </a:ext>
              </a:extLst>
            </p:cNvPr>
            <p:cNvSpPr txBox="1"/>
            <p:nvPr/>
          </p:nvSpPr>
          <p:spPr>
            <a:xfrm>
              <a:off x="6069068" y="1863691"/>
              <a:ext cx="8772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Instrument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modules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38A6E05-D6B8-9140-9516-25188D3BB641}"/>
                </a:ext>
              </a:extLst>
            </p:cNvPr>
            <p:cNvSpPr txBox="1"/>
            <p:nvPr/>
          </p:nvSpPr>
          <p:spPr>
            <a:xfrm>
              <a:off x="6948406" y="1855454"/>
              <a:ext cx="7232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Sample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modules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0771D7E-8329-AA4F-A8BB-1F4AB193D4F9}"/>
                </a:ext>
              </a:extLst>
            </p:cNvPr>
            <p:cNvSpPr txBox="1"/>
            <p:nvPr/>
          </p:nvSpPr>
          <p:spPr>
            <a:xfrm>
              <a:off x="7764466" y="1845338"/>
              <a:ext cx="7321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Detector</a:t>
              </a:r>
              <a:endPara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modules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4CA3AF6-BEEE-6C41-970E-DCE5CDFC2C42}"/>
                </a:ext>
              </a:extLst>
            </p:cNvPr>
            <p:cNvSpPr txBox="1"/>
            <p:nvPr/>
          </p:nvSpPr>
          <p:spPr>
            <a:xfrm>
              <a:off x="2681938" y="3261611"/>
              <a:ext cx="13960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Perform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virtual </a:t>
              </a: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experiment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s</a:t>
              </a:r>
              <a:endPara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2" name="Rectangle: Rounded Corners 81">
              <a:extLst>
                <a:ext uri="{FF2B5EF4-FFF2-40B4-BE49-F238E27FC236}">
                  <a16:creationId xmlns:a16="http://schemas.microsoft.com/office/drawing/2014/main" id="{44FF25B8-45C5-D64E-B862-8CB1CF9FEB96}"/>
                </a:ext>
              </a:extLst>
            </p:cNvPr>
            <p:cNvSpPr/>
            <p:nvPr/>
          </p:nvSpPr>
          <p:spPr>
            <a:xfrm>
              <a:off x="5882231" y="1028981"/>
              <a:ext cx="1308209" cy="653175"/>
            </a:xfrm>
            <a:prstGeom prst="roundRect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AI </a:t>
              </a: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methods</a:t>
              </a: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/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ML </a:t>
              </a: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tools</a:t>
              </a:r>
              <a:endPara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integration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82">
              <a:extLst>
                <a:ext uri="{FF2B5EF4-FFF2-40B4-BE49-F238E27FC236}">
                  <a16:creationId xmlns:a16="http://schemas.microsoft.com/office/drawing/2014/main" id="{786334F5-BC6A-DC43-B629-52EB4EBBE878}"/>
                </a:ext>
              </a:extLst>
            </p:cNvPr>
            <p:cNvSpPr/>
            <p:nvPr/>
          </p:nvSpPr>
          <p:spPr>
            <a:xfrm>
              <a:off x="7274281" y="1025200"/>
              <a:ext cx="1258223" cy="505650"/>
            </a:xfrm>
            <a:prstGeom prst="roundRect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Interface </a:t>
              </a: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</a:t>
              </a: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EOSC </a:t>
              </a: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services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9F30F91-4352-7846-85A0-139C26030C54}"/>
                </a:ext>
              </a:extLst>
            </p:cNvPr>
            <p:cNvSpPr txBox="1"/>
            <p:nvPr/>
          </p:nvSpPr>
          <p:spPr>
            <a:xfrm>
              <a:off x="4537199" y="1025518"/>
              <a:ext cx="1258223" cy="646331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marL="171450" marR="0" lvl="0" indent="-1143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Definitions</a:t>
              </a:r>
              <a:endPara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  <a:p>
              <a:pPr marL="171450" marR="0" lvl="0" indent="-1143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Interfaces</a:t>
              </a:r>
            </a:p>
            <a:p>
              <a:pPr marL="171450" marR="0" lvl="0" indent="-1143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Data </a:t>
              </a: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formats</a:t>
              </a:r>
              <a:endPara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5" name="Rectangle: Rounded Corners 84">
              <a:extLst>
                <a:ext uri="{FF2B5EF4-FFF2-40B4-BE49-F238E27FC236}">
                  <a16:creationId xmlns:a16="http://schemas.microsoft.com/office/drawing/2014/main" id="{0D8CE26F-20BC-DE48-A4E2-AACA4BD8F916}"/>
                </a:ext>
              </a:extLst>
            </p:cNvPr>
            <p:cNvSpPr/>
            <p:nvPr/>
          </p:nvSpPr>
          <p:spPr>
            <a:xfrm>
              <a:off x="8871115" y="1839521"/>
              <a:ext cx="1966370" cy="1746588"/>
            </a:xfrm>
            <a:prstGeom prst="roundRect">
              <a:avLst/>
            </a:prstGeom>
            <a:solidFill>
              <a:srgbClr val="5B9BD5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97497EE-DEBA-AE4B-ACCE-C88A2555ACFC}"/>
                </a:ext>
              </a:extLst>
            </p:cNvPr>
            <p:cNvSpPr txBox="1"/>
            <p:nvPr/>
          </p:nvSpPr>
          <p:spPr>
            <a:xfrm>
              <a:off x="9199410" y="1981187"/>
              <a:ext cx="13420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DiTARI</a:t>
              </a: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Library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694D9B5-D85C-3749-998A-22E6B3982B43}"/>
                </a:ext>
              </a:extLst>
            </p:cNvPr>
            <p:cNvSpPr txBox="1"/>
            <p:nvPr/>
          </p:nvSpPr>
          <p:spPr>
            <a:xfrm>
              <a:off x="9193887" y="2338824"/>
              <a:ext cx="1327608" cy="646331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marL="171450" marR="0" lvl="0" indent="-1143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DiT</a:t>
              </a: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Examples</a:t>
              </a:r>
              <a:endPara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  <a:p>
              <a:pPr marL="171450" marR="0" lvl="0" indent="-1143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Modules</a:t>
              </a:r>
            </a:p>
            <a:p>
              <a:pPr marL="171450" marR="0" lvl="0" indent="-1143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Documentation</a:t>
              </a:r>
              <a:endPara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8" name="Arrow: Down 87">
              <a:extLst>
                <a:ext uri="{FF2B5EF4-FFF2-40B4-BE49-F238E27FC236}">
                  <a16:creationId xmlns:a16="http://schemas.microsoft.com/office/drawing/2014/main" id="{B14E1E2D-11C9-B94B-A8DB-5C5470E70195}"/>
                </a:ext>
              </a:extLst>
            </p:cNvPr>
            <p:cNvSpPr/>
            <p:nvPr/>
          </p:nvSpPr>
          <p:spPr>
            <a:xfrm>
              <a:off x="4890167" y="2785696"/>
              <a:ext cx="290789" cy="258377"/>
            </a:xfrm>
            <a:prstGeom prst="downArrow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Arrow: Down 88">
              <a:extLst>
                <a:ext uri="{FF2B5EF4-FFF2-40B4-BE49-F238E27FC236}">
                  <a16:creationId xmlns:a16="http://schemas.microsoft.com/office/drawing/2014/main" id="{9DED5EAB-364A-5548-9101-488BE92EB7A0}"/>
                </a:ext>
              </a:extLst>
            </p:cNvPr>
            <p:cNvSpPr/>
            <p:nvPr/>
          </p:nvSpPr>
          <p:spPr>
            <a:xfrm>
              <a:off x="6354541" y="2791049"/>
              <a:ext cx="290789" cy="258377"/>
            </a:xfrm>
            <a:prstGeom prst="downArrow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Arrow: Down 89">
              <a:extLst>
                <a:ext uri="{FF2B5EF4-FFF2-40B4-BE49-F238E27FC236}">
                  <a16:creationId xmlns:a16="http://schemas.microsoft.com/office/drawing/2014/main" id="{76273385-EB5F-BE44-948C-CA82B052AB0D}"/>
                </a:ext>
              </a:extLst>
            </p:cNvPr>
            <p:cNvSpPr/>
            <p:nvPr/>
          </p:nvSpPr>
          <p:spPr>
            <a:xfrm>
              <a:off x="7086728" y="2785697"/>
              <a:ext cx="290789" cy="258377"/>
            </a:xfrm>
            <a:prstGeom prst="downArrow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Google Shape;56;p13">
              <a:extLst>
                <a:ext uri="{FF2B5EF4-FFF2-40B4-BE49-F238E27FC236}">
                  <a16:creationId xmlns:a16="http://schemas.microsoft.com/office/drawing/2014/main" id="{C24EA05E-9E88-354D-A8CC-10BFF8BBE40C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814741" y="4279016"/>
              <a:ext cx="946700" cy="5813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59;p13">
              <a:extLst>
                <a:ext uri="{FF2B5EF4-FFF2-40B4-BE49-F238E27FC236}">
                  <a16:creationId xmlns:a16="http://schemas.microsoft.com/office/drawing/2014/main" id="{9A0C0044-4D21-5C43-B9AB-BA4FA4FADD82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137026" y="4287254"/>
              <a:ext cx="2500200" cy="4799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Google Shape;62;p13">
              <a:extLst>
                <a:ext uri="{FF2B5EF4-FFF2-40B4-BE49-F238E27FC236}">
                  <a16:creationId xmlns:a16="http://schemas.microsoft.com/office/drawing/2014/main" id="{3B624778-3BBC-EE45-8A4C-62B3CEF44656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b="3633"/>
            <a:stretch/>
          </p:blipFill>
          <p:spPr>
            <a:xfrm>
              <a:off x="8668229" y="4243270"/>
              <a:ext cx="529933" cy="559433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4D0593C-CF86-9E4C-8F10-3E189A93572E}"/>
                </a:ext>
              </a:extLst>
            </p:cNvPr>
            <p:cNvCxnSpPr>
              <a:cxnSpLocks/>
            </p:cNvCxnSpPr>
            <p:nvPr/>
          </p:nvCxnSpPr>
          <p:spPr>
            <a:xfrm>
              <a:off x="3733508" y="4594413"/>
              <a:ext cx="1489898" cy="0"/>
            </a:xfrm>
            <a:prstGeom prst="line">
              <a:avLst/>
            </a:prstGeom>
            <a:noFill/>
            <a:ln w="63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BB4215D-FD07-AF49-AE84-ED472710F293}"/>
                </a:ext>
              </a:extLst>
            </p:cNvPr>
            <p:cNvCxnSpPr>
              <a:cxnSpLocks/>
            </p:cNvCxnSpPr>
            <p:nvPr/>
          </p:nvCxnSpPr>
          <p:spPr>
            <a:xfrm>
              <a:off x="7489077" y="4506510"/>
              <a:ext cx="1444118" cy="0"/>
            </a:xfrm>
            <a:prstGeom prst="line">
              <a:avLst/>
            </a:prstGeom>
            <a:noFill/>
            <a:ln w="63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182E5CD2-8FE3-E242-BD7D-FEB06E97A170}"/>
                </a:ext>
              </a:extLst>
            </p:cNvPr>
            <p:cNvCxnSpPr>
              <a:cxnSpLocks/>
            </p:cNvCxnSpPr>
            <p:nvPr/>
          </p:nvCxnSpPr>
          <p:spPr>
            <a:xfrm>
              <a:off x="2437290" y="1387688"/>
              <a:ext cx="1789339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4472C4"/>
              </a:solidFill>
              <a:prstDash val="solid"/>
              <a:miter lim="800000"/>
              <a:headEnd type="arrow" w="med" len="med"/>
              <a:tailEnd type="arrow" w="med" len="med"/>
            </a:ln>
            <a:effectLst/>
          </p:spPr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224CBAF-C291-E643-A007-EC11A8CD54FF}"/>
                </a:ext>
              </a:extLst>
            </p:cNvPr>
            <p:cNvSpPr txBox="1"/>
            <p:nvPr/>
          </p:nvSpPr>
          <p:spPr>
            <a:xfrm>
              <a:off x="2501596" y="2113075"/>
              <a:ext cx="16491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Contribution</a:t>
              </a: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of</a:t>
              </a: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existing</a:t>
              </a:r>
              <a:endPara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tools</a:t>
              </a: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&amp; </a:t>
              </a: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know-how</a:t>
              </a:r>
              <a:endPara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8" name="Rectangle: Rounded Corners 97">
              <a:extLst>
                <a:ext uri="{FF2B5EF4-FFF2-40B4-BE49-F238E27FC236}">
                  <a16:creationId xmlns:a16="http://schemas.microsoft.com/office/drawing/2014/main" id="{4DE0AB18-FB11-4343-A69A-5D12FE2C2B0F}"/>
                </a:ext>
              </a:extLst>
            </p:cNvPr>
            <p:cNvSpPr/>
            <p:nvPr/>
          </p:nvSpPr>
          <p:spPr>
            <a:xfrm>
              <a:off x="9236636" y="388755"/>
              <a:ext cx="1589898" cy="1021044"/>
            </a:xfrm>
            <a:prstGeom prst="roundRect">
              <a:avLst/>
            </a:prstGeom>
            <a:solidFill>
              <a:srgbClr val="ED7D31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A0FA2A5-8C74-E547-B962-E3E3BEF3C30F}"/>
                </a:ext>
              </a:extLst>
            </p:cNvPr>
            <p:cNvSpPr txBox="1"/>
            <p:nvPr/>
          </p:nvSpPr>
          <p:spPr>
            <a:xfrm>
              <a:off x="9691745" y="419459"/>
              <a:ext cx="6222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EOSC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766EC63-2650-5D43-BE22-C230647B814F}"/>
                </a:ext>
              </a:extLst>
            </p:cNvPr>
            <p:cNvSpPr txBox="1"/>
            <p:nvPr/>
          </p:nvSpPr>
          <p:spPr>
            <a:xfrm>
              <a:off x="9289066" y="719671"/>
              <a:ext cx="1488851" cy="646331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marL="171450" marR="0" lvl="0" indent="-1143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Cloud </a:t>
              </a: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computing</a:t>
              </a:r>
              <a:endPara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  <a:p>
              <a:pPr marL="171450" marR="0" lvl="0" indent="-1143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Access </a:t>
              </a: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to</a:t>
              </a: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DiTARI</a:t>
              </a: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as</a:t>
              </a: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a </a:t>
              </a: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service</a:t>
              </a:r>
              <a:endPara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1" name="Rectangle: Rounded Corners 100">
              <a:extLst>
                <a:ext uri="{FF2B5EF4-FFF2-40B4-BE49-F238E27FC236}">
                  <a16:creationId xmlns:a16="http://schemas.microsoft.com/office/drawing/2014/main" id="{599C1977-FB17-D841-B26F-F93432546F55}"/>
                </a:ext>
              </a:extLst>
            </p:cNvPr>
            <p:cNvSpPr/>
            <p:nvPr/>
          </p:nvSpPr>
          <p:spPr>
            <a:xfrm>
              <a:off x="1184365" y="394744"/>
              <a:ext cx="1239090" cy="4568963"/>
            </a:xfrm>
            <a:prstGeom prst="round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8A1690B-EF98-C64D-8BCE-E09C726904C1}"/>
                </a:ext>
              </a:extLst>
            </p:cNvPr>
            <p:cNvSpPr txBox="1"/>
            <p:nvPr/>
          </p:nvSpPr>
          <p:spPr>
            <a:xfrm>
              <a:off x="3605673" y="5088221"/>
              <a:ext cx="37584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Operate</a:t>
              </a: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facilities</a:t>
              </a: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/</a:t>
              </a: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instruments</a:t>
              </a: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and perform </a:t>
              </a: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experiment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s</a:t>
              </a:r>
              <a:endPara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262EEFE-F909-3648-9519-78EF0B13801C}"/>
                </a:ext>
              </a:extLst>
            </p:cNvPr>
            <p:cNvSpPr txBox="1"/>
            <p:nvPr/>
          </p:nvSpPr>
          <p:spPr>
            <a:xfrm rot="16200000">
              <a:off x="446769" y="2243627"/>
              <a:ext cx="271798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Executing</a:t>
              </a:r>
              <a: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  </a:t>
              </a:r>
              <a:r>
                <a:rPr kumimoji="0" lang="de-DE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communities</a:t>
              </a: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Experts</a:t>
              </a: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in </a:t>
              </a:r>
              <a:r>
                <a: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various</a:t>
              </a: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r>
                <a: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science</a:t>
              </a: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r>
                <a: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domains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Facility </a:t>
              </a:r>
              <a:r>
                <a: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operators</a:t>
              </a:r>
              <a:endPara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Users </a:t>
              </a:r>
              <a:r>
                <a: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of</a:t>
              </a: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r>
                <a: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facilities</a:t>
              </a:r>
              <a:endPara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AB552C8-9993-B44B-B5D7-71450274FAB8}"/>
                </a:ext>
              </a:extLst>
            </p:cNvPr>
            <p:cNvSpPr txBox="1"/>
            <p:nvPr/>
          </p:nvSpPr>
          <p:spPr>
            <a:xfrm>
              <a:off x="2552614" y="990124"/>
              <a:ext cx="16190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Co-design/-</a:t>
              </a: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creation</a:t>
              </a: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of</a:t>
              </a: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DiTARI</a:t>
              </a: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platform</a:t>
              </a: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and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specific</a:t>
              </a: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applications</a:t>
              </a:r>
              <a:endPara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44125B74-288C-ED4E-9E3E-88323068BD2F}"/>
                </a:ext>
              </a:extLst>
            </p:cNvPr>
            <p:cNvCxnSpPr>
              <a:cxnSpLocks/>
            </p:cNvCxnSpPr>
            <p:nvPr/>
          </p:nvCxnSpPr>
          <p:spPr>
            <a:xfrm>
              <a:off x="2435689" y="2358237"/>
              <a:ext cx="1789339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4472C4"/>
              </a:solidFill>
              <a:prstDash val="solid"/>
              <a:miter lim="800000"/>
              <a:headEnd type="arrow" w="med" len="med"/>
              <a:tailEnd type="arrow" w="med" len="med"/>
            </a:ln>
            <a:effectLst/>
          </p:spPr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040463CC-8508-A844-B755-F3D228C0931D}"/>
                </a:ext>
              </a:extLst>
            </p:cNvPr>
            <p:cNvCxnSpPr>
              <a:cxnSpLocks/>
            </p:cNvCxnSpPr>
            <p:nvPr/>
          </p:nvCxnSpPr>
          <p:spPr>
            <a:xfrm>
              <a:off x="2435689" y="3302457"/>
              <a:ext cx="2384498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4472C4"/>
              </a:solidFill>
              <a:prstDash val="solid"/>
              <a:miter lim="800000"/>
              <a:headEnd type="arrow" w="med" len="med"/>
              <a:tailEnd type="arrow" w="med" len="med"/>
            </a:ln>
            <a:effectLst/>
          </p:spPr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2641C13E-62EC-7A44-840C-62F3ED438762}"/>
                </a:ext>
              </a:extLst>
            </p:cNvPr>
            <p:cNvCxnSpPr>
              <a:cxnSpLocks/>
            </p:cNvCxnSpPr>
            <p:nvPr/>
          </p:nvCxnSpPr>
          <p:spPr>
            <a:xfrm>
              <a:off x="2435689" y="4532806"/>
              <a:ext cx="1297819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4472C4"/>
              </a:solidFill>
              <a:prstDash val="solid"/>
              <a:miter lim="800000"/>
              <a:headEnd type="arrow" w="med" len="med"/>
              <a:tailEnd type="arrow" w="med" len="med"/>
            </a:ln>
            <a:effectLst/>
          </p:spPr>
        </p:cxnSp>
        <p:cxnSp>
          <p:nvCxnSpPr>
            <p:cNvPr id="48" name="Connector: Elbow 107">
              <a:extLst>
                <a:ext uri="{FF2B5EF4-FFF2-40B4-BE49-F238E27FC236}">
                  <a16:creationId xmlns:a16="http://schemas.microsoft.com/office/drawing/2014/main" id="{AEA1B2C8-8AD0-2A40-8E77-D3CB56858430}"/>
                </a:ext>
              </a:extLst>
            </p:cNvPr>
            <p:cNvCxnSpPr>
              <a:cxnSpLocks/>
            </p:cNvCxnSpPr>
            <p:nvPr/>
          </p:nvCxnSpPr>
          <p:spPr>
            <a:xfrm>
              <a:off x="2935537" y="4539107"/>
              <a:ext cx="4730386" cy="807232"/>
            </a:xfrm>
            <a:prstGeom prst="bentConnector3">
              <a:avLst>
                <a:gd name="adj1" fmla="val 775"/>
              </a:avLst>
            </a:prstGeom>
            <a:noFill/>
            <a:ln w="28575" cap="flat" cmpd="sng" algn="ctr">
              <a:solidFill>
                <a:srgbClr val="4472C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36B82526-248C-2C45-9B1E-FE86DE4D739C}"/>
                </a:ext>
              </a:extLst>
            </p:cNvPr>
            <p:cNvCxnSpPr>
              <a:cxnSpLocks/>
            </p:cNvCxnSpPr>
            <p:nvPr/>
          </p:nvCxnSpPr>
          <p:spPr>
            <a:xfrm>
              <a:off x="7667035" y="4980576"/>
              <a:ext cx="0" cy="365763"/>
            </a:xfrm>
            <a:prstGeom prst="straightConnector1">
              <a:avLst/>
            </a:prstGeom>
            <a:noFill/>
            <a:ln w="28575" cap="flat" cmpd="sng" algn="ctr">
              <a:solidFill>
                <a:srgbClr val="4472C4"/>
              </a:solidFill>
              <a:prstDash val="solid"/>
              <a:miter lim="800000"/>
              <a:headEnd type="arrow" w="med" len="med"/>
              <a:tailEnd type="none" w="med" len="med"/>
            </a:ln>
            <a:effectLst/>
          </p:spPr>
        </p:cxnSp>
        <p:sp>
          <p:nvSpPr>
            <p:cNvPr id="50" name="Rectangle: Rounded Corners 109">
              <a:extLst>
                <a:ext uri="{FF2B5EF4-FFF2-40B4-BE49-F238E27FC236}">
                  <a16:creationId xmlns:a16="http://schemas.microsoft.com/office/drawing/2014/main" id="{E0C8A06A-F1EA-F140-8B83-EC4682CB76A4}"/>
                </a:ext>
              </a:extLst>
            </p:cNvPr>
            <p:cNvSpPr/>
            <p:nvPr/>
          </p:nvSpPr>
          <p:spPr>
            <a:xfrm>
              <a:off x="9389654" y="3036850"/>
              <a:ext cx="954093" cy="442061"/>
            </a:xfrm>
            <a:prstGeom prst="roundRect">
              <a:avLst/>
            </a:pr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Training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DiT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Rectangle: Rounded Corners 110">
              <a:extLst>
                <a:ext uri="{FF2B5EF4-FFF2-40B4-BE49-F238E27FC236}">
                  <a16:creationId xmlns:a16="http://schemas.microsoft.com/office/drawing/2014/main" id="{ABE9CD48-8392-5744-A490-DA0A436D1F5F}"/>
                </a:ext>
              </a:extLst>
            </p:cNvPr>
            <p:cNvSpPr/>
            <p:nvPr/>
          </p:nvSpPr>
          <p:spPr>
            <a:xfrm>
              <a:off x="3733508" y="4191999"/>
              <a:ext cx="3115024" cy="743414"/>
            </a:xfrm>
            <a:prstGeom prst="roundRect">
              <a:avLst/>
            </a:prstGeom>
            <a:noFill/>
            <a:ln w="12700" cap="flat" cmpd="sng" algn="ctr">
              <a:solidFill>
                <a:srgbClr val="4472C4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Control </a:t>
              </a: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system</a:t>
              </a: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1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Rectangle: Rounded Corners 111">
              <a:extLst>
                <a:ext uri="{FF2B5EF4-FFF2-40B4-BE49-F238E27FC236}">
                  <a16:creationId xmlns:a16="http://schemas.microsoft.com/office/drawing/2014/main" id="{521DADF7-EC96-CB47-8E0A-A8F6E334D37D}"/>
                </a:ext>
              </a:extLst>
            </p:cNvPr>
            <p:cNvSpPr/>
            <p:nvPr/>
          </p:nvSpPr>
          <p:spPr>
            <a:xfrm>
              <a:off x="6848532" y="4186989"/>
              <a:ext cx="2440534" cy="743414"/>
            </a:xfrm>
            <a:prstGeom prst="roundRect">
              <a:avLst/>
            </a:prstGeom>
            <a:noFill/>
            <a:ln w="12700" cap="flat" cmpd="sng" algn="ctr">
              <a:solidFill>
                <a:srgbClr val="4472C4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Control </a:t>
              </a: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system</a:t>
              </a: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1AB568B6-FE0D-244A-B26D-4061AFB6222C}"/>
                </a:ext>
              </a:extLst>
            </p:cNvPr>
            <p:cNvCxnSpPr>
              <a:cxnSpLocks/>
            </p:cNvCxnSpPr>
            <p:nvPr/>
          </p:nvCxnSpPr>
          <p:spPr>
            <a:xfrm>
              <a:off x="2435689" y="3686085"/>
              <a:ext cx="2384498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4472C4"/>
              </a:solidFill>
              <a:prstDash val="solid"/>
              <a:miter lim="800000"/>
              <a:headEnd type="arrow" w="med" len="med"/>
              <a:tailEnd type="none" w="med" len="med"/>
            </a:ln>
            <a:effectLst/>
          </p:spPr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BCC9AB43-6B5F-F84C-94D9-BAE4A2DEA0DD}"/>
                </a:ext>
              </a:extLst>
            </p:cNvPr>
            <p:cNvCxnSpPr>
              <a:cxnSpLocks/>
            </p:cNvCxnSpPr>
            <p:nvPr/>
          </p:nvCxnSpPr>
          <p:spPr>
            <a:xfrm>
              <a:off x="8264998" y="3686085"/>
              <a:ext cx="1598216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4472C4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BE9132EA-82E2-3443-A2DC-CD9351D47E72}"/>
                </a:ext>
              </a:extLst>
            </p:cNvPr>
            <p:cNvCxnSpPr>
              <a:cxnSpLocks/>
            </p:cNvCxnSpPr>
            <p:nvPr/>
          </p:nvCxnSpPr>
          <p:spPr>
            <a:xfrm>
              <a:off x="9854300" y="3478911"/>
              <a:ext cx="0" cy="207174"/>
            </a:xfrm>
            <a:prstGeom prst="straightConnector1">
              <a:avLst/>
            </a:prstGeom>
            <a:noFill/>
            <a:ln w="28575" cap="flat" cmpd="sng" algn="ctr">
              <a:solidFill>
                <a:srgbClr val="4472C4"/>
              </a:solidFill>
              <a:prstDash val="solid"/>
              <a:miter lim="800000"/>
              <a:headEnd type="arrow" w="med" len="med"/>
              <a:tailEnd type="none" w="med" len="med"/>
            </a:ln>
            <a:effectLst/>
          </p:spPr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FE920ABF-9EEF-4840-8BC9-3791607F6BCD}"/>
                </a:ext>
              </a:extLst>
            </p:cNvPr>
            <p:cNvCxnSpPr>
              <a:cxnSpLocks/>
            </p:cNvCxnSpPr>
            <p:nvPr/>
          </p:nvCxnSpPr>
          <p:spPr>
            <a:xfrm>
              <a:off x="4820187" y="3688294"/>
              <a:ext cx="3444811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4472C4"/>
              </a:solidFill>
              <a:prstDash val="dash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57" name="Arrow: Left-Right 116">
              <a:extLst>
                <a:ext uri="{FF2B5EF4-FFF2-40B4-BE49-F238E27FC236}">
                  <a16:creationId xmlns:a16="http://schemas.microsoft.com/office/drawing/2014/main" id="{53285134-0C96-7A40-850D-68A1BE3CD6B8}"/>
                </a:ext>
              </a:extLst>
            </p:cNvPr>
            <p:cNvSpPr/>
            <p:nvPr/>
          </p:nvSpPr>
          <p:spPr>
            <a:xfrm rot="5400000">
              <a:off x="4726199" y="3699679"/>
              <a:ext cx="748824" cy="278544"/>
            </a:xfrm>
            <a:prstGeom prst="leftRightArrow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Arrow: Left-Right 117">
              <a:extLst>
                <a:ext uri="{FF2B5EF4-FFF2-40B4-BE49-F238E27FC236}">
                  <a16:creationId xmlns:a16="http://schemas.microsoft.com/office/drawing/2014/main" id="{480037FC-3366-8344-B476-71B571CF476D}"/>
                </a:ext>
              </a:extLst>
            </p:cNvPr>
            <p:cNvSpPr/>
            <p:nvPr/>
          </p:nvSpPr>
          <p:spPr>
            <a:xfrm rot="5400000">
              <a:off x="7559814" y="3694363"/>
              <a:ext cx="748824" cy="278544"/>
            </a:xfrm>
            <a:prstGeom prst="leftRightArrow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Arrow: Down 118">
              <a:extLst>
                <a:ext uri="{FF2B5EF4-FFF2-40B4-BE49-F238E27FC236}">
                  <a16:creationId xmlns:a16="http://schemas.microsoft.com/office/drawing/2014/main" id="{94851479-E6C2-5747-B5BC-9447FFC4FFB1}"/>
                </a:ext>
              </a:extLst>
            </p:cNvPr>
            <p:cNvSpPr/>
            <p:nvPr/>
          </p:nvSpPr>
          <p:spPr>
            <a:xfrm rot="5400000">
              <a:off x="8246805" y="2988321"/>
              <a:ext cx="271532" cy="571314"/>
            </a:xfrm>
            <a:prstGeom prst="downArrow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Arrow: Down 119">
              <a:extLst>
                <a:ext uri="{FF2B5EF4-FFF2-40B4-BE49-F238E27FC236}">
                  <a16:creationId xmlns:a16="http://schemas.microsoft.com/office/drawing/2014/main" id="{4172F301-0645-F747-AA8E-59D8F16D1263}"/>
                </a:ext>
              </a:extLst>
            </p:cNvPr>
            <p:cNvSpPr/>
            <p:nvPr/>
          </p:nvSpPr>
          <p:spPr>
            <a:xfrm rot="16200000" flipH="1">
              <a:off x="8804068" y="472356"/>
              <a:ext cx="271532" cy="571314"/>
            </a:xfrm>
            <a:prstGeom prst="downArrow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B528D133-D2B2-9C41-A957-0D2A807064F1}"/>
                </a:ext>
              </a:extLst>
            </p:cNvPr>
            <p:cNvSpPr/>
            <p:nvPr/>
          </p:nvSpPr>
          <p:spPr>
            <a:xfrm>
              <a:off x="8566924" y="688694"/>
              <a:ext cx="182546" cy="265421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Arrow: Down 121">
              <a:extLst>
                <a:ext uri="{FF2B5EF4-FFF2-40B4-BE49-F238E27FC236}">
                  <a16:creationId xmlns:a16="http://schemas.microsoft.com/office/drawing/2014/main" id="{7B35D0C8-ACF7-3345-BC7B-F0512C699EED}"/>
                </a:ext>
              </a:extLst>
            </p:cNvPr>
            <p:cNvSpPr/>
            <p:nvPr/>
          </p:nvSpPr>
          <p:spPr>
            <a:xfrm>
              <a:off x="7818915" y="2785697"/>
              <a:ext cx="290789" cy="258377"/>
            </a:xfrm>
            <a:prstGeom prst="downArrow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Arrow: Down 122">
              <a:extLst>
                <a:ext uri="{FF2B5EF4-FFF2-40B4-BE49-F238E27FC236}">
                  <a16:creationId xmlns:a16="http://schemas.microsoft.com/office/drawing/2014/main" id="{A1151E2F-712B-844E-9DE7-B5467DA58D8C}"/>
                </a:ext>
              </a:extLst>
            </p:cNvPr>
            <p:cNvSpPr/>
            <p:nvPr/>
          </p:nvSpPr>
          <p:spPr>
            <a:xfrm>
              <a:off x="5622354" y="2788156"/>
              <a:ext cx="290789" cy="258377"/>
            </a:xfrm>
            <a:prstGeom prst="downArrow">
              <a:avLst/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A27D94DC-10B8-BC4A-B1B9-E1B859F8D839}"/>
                </a:ext>
              </a:extLst>
            </p:cNvPr>
            <p:cNvSpPr/>
            <p:nvPr/>
          </p:nvSpPr>
          <p:spPr>
            <a:xfrm>
              <a:off x="8667241" y="696419"/>
              <a:ext cx="182546" cy="118872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F64E8DAB-FD66-F04C-BE07-2D7970B704DD}"/>
                </a:ext>
              </a:extLst>
            </p:cNvPr>
            <p:cNvSpPr/>
            <p:nvPr/>
          </p:nvSpPr>
          <p:spPr>
            <a:xfrm>
              <a:off x="8478943" y="3215179"/>
              <a:ext cx="182546" cy="118872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A2086A14-C21D-1D47-95C6-503AE08A0333}"/>
                </a:ext>
              </a:extLst>
            </p:cNvPr>
            <p:cNvCxnSpPr>
              <a:cxnSpLocks/>
            </p:cNvCxnSpPr>
            <p:nvPr/>
          </p:nvCxnSpPr>
          <p:spPr>
            <a:xfrm>
              <a:off x="10048061" y="1409799"/>
              <a:ext cx="0" cy="429722"/>
            </a:xfrm>
            <a:prstGeom prst="straightConnector1">
              <a:avLst/>
            </a:prstGeom>
            <a:noFill/>
            <a:ln w="76200" cap="flat" cmpd="sng" algn="ctr">
              <a:solidFill>
                <a:srgbClr val="4472C4"/>
              </a:solidFill>
              <a:prstDash val="solid"/>
              <a:miter lim="800000"/>
              <a:headEnd type="triangle" w="med" len="sm"/>
              <a:tailEnd type="triangle" w="med" len="sm"/>
            </a:ln>
            <a:effectLst/>
          </p:spPr>
        </p:cxnSp>
      </p:grpSp>
      <p:sp>
        <p:nvSpPr>
          <p:cNvPr id="67" name="Title 3">
            <a:extLst>
              <a:ext uri="{FF2B5EF4-FFF2-40B4-BE49-F238E27FC236}">
                <a16:creationId xmlns:a16="http://schemas.microsoft.com/office/drawing/2014/main" id="{F5C39447-AB9D-374D-9619-58EE8E3B86FB}"/>
              </a:ext>
            </a:extLst>
          </p:cNvPr>
          <p:cNvSpPr txBox="1">
            <a:spLocks/>
          </p:cNvSpPr>
          <p:nvPr/>
        </p:nvSpPr>
        <p:spPr bwMode="auto">
          <a:xfrm>
            <a:off x="2104060" y="243626"/>
            <a:ext cx="9493209" cy="6011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dirty="0">
                <a:solidFill>
                  <a:srgbClr val="385D8A"/>
                </a:solidFill>
              </a:rPr>
              <a:t>Digital Twinning</a:t>
            </a:r>
          </a:p>
        </p:txBody>
      </p:sp>
    </p:spTree>
    <p:extLst>
      <p:ext uri="{BB962C8B-B14F-4D97-AF65-F5344CB8AC3E}">
        <p14:creationId xmlns:p14="http://schemas.microsoft.com/office/powerpoint/2010/main" val="41374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54BC2D-0FE4-5242-8EE2-942C4058C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FE738-146D-49F4-AF37-EE8327504D71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54DC9C9-C2F0-3F41-8EE0-BBE78A0AC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7351" y="1207634"/>
            <a:ext cx="9504561" cy="5193165"/>
          </a:xfrm>
        </p:spPr>
        <p:txBody>
          <a:bodyPr>
            <a:normAutofit lnSpcReduction="10000"/>
          </a:bodyPr>
          <a:lstStyle/>
          <a:p>
            <a:r>
              <a:rPr lang="en-GB" sz="2000" dirty="0"/>
              <a:t>The architecture and communication protocols of the </a:t>
            </a:r>
            <a:r>
              <a:rPr lang="en-GB" sz="2000" u="sng" dirty="0" err="1"/>
              <a:t>DiTARI</a:t>
            </a:r>
            <a:r>
              <a:rPr lang="en-GB" sz="2000" u="sng" dirty="0"/>
              <a:t> technology platform</a:t>
            </a:r>
            <a:r>
              <a:rPr lang="en-GB" sz="2000" dirty="0"/>
              <a:t> will be defined to implement and execute </a:t>
            </a:r>
            <a:r>
              <a:rPr lang="en-GB" sz="2000" dirty="0" err="1"/>
              <a:t>DiTs</a:t>
            </a:r>
            <a:r>
              <a:rPr lang="en-GB" sz="2000" dirty="0"/>
              <a:t> at various facilities with different underlying computing and experimental control infrastructures</a:t>
            </a:r>
            <a:endParaRPr lang="en-GB" sz="2000" b="1" dirty="0"/>
          </a:p>
          <a:p>
            <a:r>
              <a:rPr lang="en-GB" sz="2000" dirty="0"/>
              <a:t>The platform orchestrates software modules and channels data and metadata both among modules and bi-directionally with the control system</a:t>
            </a:r>
          </a:p>
          <a:p>
            <a:r>
              <a:rPr lang="en-GB" sz="2000" dirty="0"/>
              <a:t>State-of-the-art event streaming platforms like </a:t>
            </a:r>
            <a:r>
              <a:rPr lang="en-GB" sz="2000" b="1" dirty="0"/>
              <a:t>Apache Kafka</a:t>
            </a:r>
            <a:r>
              <a:rPr lang="en-GB" sz="2000" dirty="0"/>
              <a:t> or time-series databases like </a:t>
            </a:r>
            <a:r>
              <a:rPr lang="en-GB" sz="2000" b="1" dirty="0" err="1"/>
              <a:t>InfluxDB</a:t>
            </a:r>
            <a:r>
              <a:rPr lang="en-GB" sz="2000" dirty="0"/>
              <a:t> will be employed</a:t>
            </a:r>
          </a:p>
          <a:p>
            <a:r>
              <a:rPr lang="en-GB" sz="2000" dirty="0"/>
              <a:t>Through a clear and standardized definition of a </a:t>
            </a:r>
            <a:r>
              <a:rPr lang="en-GB" sz="2000" dirty="0" err="1"/>
              <a:t>DiTARI</a:t>
            </a:r>
            <a:r>
              <a:rPr lang="en-GB" sz="2000" dirty="0"/>
              <a:t> module, any existing software can become a module via interfaces based on existing APIs or from scratch with high-level I/O tools like </a:t>
            </a:r>
            <a:r>
              <a:rPr lang="en-GB" sz="2000" b="1" dirty="0" err="1"/>
              <a:t>openPMD</a:t>
            </a:r>
            <a:r>
              <a:rPr lang="en-GB" sz="2000" b="1" dirty="0"/>
              <a:t>-API</a:t>
            </a:r>
          </a:p>
          <a:p>
            <a:r>
              <a:rPr lang="en-GB" sz="2000" dirty="0" err="1"/>
              <a:t>DiTARI</a:t>
            </a:r>
            <a:r>
              <a:rPr lang="en-GB" sz="2000" dirty="0"/>
              <a:t> data models will be built on standards based on already widely-adopted definitions such as </a:t>
            </a:r>
            <a:r>
              <a:rPr lang="en-GB" sz="2000" b="1" dirty="0" err="1"/>
              <a:t>openPMD</a:t>
            </a:r>
            <a:r>
              <a:rPr lang="en-GB" sz="2000" dirty="0"/>
              <a:t> and </a:t>
            </a:r>
            <a:r>
              <a:rPr lang="en-GB" sz="2000" b="1" dirty="0" err="1"/>
              <a:t>NeXus</a:t>
            </a:r>
            <a:endParaRPr lang="en-GB" sz="2000" b="1" dirty="0"/>
          </a:p>
          <a:p>
            <a:r>
              <a:rPr lang="en-GB" sz="2000" b="1" dirty="0"/>
              <a:t>Web-based graphical interface</a:t>
            </a:r>
            <a:r>
              <a:rPr lang="en-GB" sz="2000" dirty="0"/>
              <a:t> will be provided which permits a user-friendly interaction with the platform</a:t>
            </a:r>
          </a:p>
          <a:p>
            <a:r>
              <a:rPr lang="en-GB" sz="2000" dirty="0"/>
              <a:t>Modern virtualization technologies, such as </a:t>
            </a:r>
            <a:r>
              <a:rPr lang="en-GB" sz="2000" b="1" dirty="0"/>
              <a:t>Singularity</a:t>
            </a:r>
            <a:r>
              <a:rPr lang="en-GB" sz="2000" dirty="0"/>
              <a:t> and </a:t>
            </a:r>
            <a:r>
              <a:rPr lang="en-GB" sz="2000" b="1" dirty="0"/>
              <a:t>Docker</a:t>
            </a:r>
            <a:r>
              <a:rPr lang="en-GB" sz="2000" dirty="0"/>
              <a:t>, will be used, thus ensuring smooth integration and exploitation of </a:t>
            </a:r>
            <a:r>
              <a:rPr lang="en-GB" sz="2000" b="1" dirty="0"/>
              <a:t>EOSC</a:t>
            </a:r>
            <a:r>
              <a:rPr lang="en-GB" sz="2000" dirty="0"/>
              <a:t> resources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D15DA0-DFD1-5C4F-8698-A99829267EB8}"/>
              </a:ext>
            </a:extLst>
          </p:cNvPr>
          <p:cNvSpPr txBox="1">
            <a:spLocks/>
          </p:cNvSpPr>
          <p:nvPr/>
        </p:nvSpPr>
        <p:spPr bwMode="auto">
          <a:xfrm>
            <a:off x="2104060" y="243626"/>
            <a:ext cx="9493209" cy="6011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dirty="0">
                <a:solidFill>
                  <a:srgbClr val="385D8A"/>
                </a:solidFill>
              </a:rPr>
              <a:t>Digital Twinning</a:t>
            </a:r>
          </a:p>
        </p:txBody>
      </p:sp>
    </p:spTree>
    <p:extLst>
      <p:ext uri="{BB962C8B-B14F-4D97-AF65-F5344CB8AC3E}">
        <p14:creationId xmlns:p14="http://schemas.microsoft.com/office/powerpoint/2010/main" val="4056215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36ACBD-E601-3944-BA34-976776D06A6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</a:blip>
          <a:stretch>
            <a:fillRect/>
          </a:stretch>
        </p:blipFill>
        <p:spPr>
          <a:xfrm>
            <a:off x="1591248" y="-325120"/>
            <a:ext cx="10936032" cy="7747812"/>
          </a:xfrm>
          <a:prstGeom prst="rect">
            <a:avLst/>
          </a:prstGeom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C6973DD6-11BB-DC45-9B70-DBAC9B81A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4060" y="1239969"/>
            <a:ext cx="9872350" cy="5466055"/>
          </a:xfrm>
        </p:spPr>
        <p:txBody>
          <a:bodyPr>
            <a:normAutofit/>
          </a:bodyPr>
          <a:lstStyle/>
          <a:p>
            <a:pPr>
              <a:spcAft>
                <a:spcPts val="500"/>
              </a:spcAft>
            </a:pPr>
            <a:r>
              <a:rPr lang="en-GB" sz="3200" b="1" dirty="0">
                <a:solidFill>
                  <a:schemeClr val="bg1">
                    <a:lumMod val="85000"/>
                  </a:schemeClr>
                </a:solidFill>
              </a:rPr>
              <a:t>Digital Twinning:</a:t>
            </a:r>
          </a:p>
          <a:p>
            <a:pPr lvl="1">
              <a:spcAft>
                <a:spcPts val="500"/>
              </a:spcAft>
            </a:pPr>
            <a:r>
              <a:rPr lang="en-GB" sz="2800" b="1" dirty="0">
                <a:solidFill>
                  <a:schemeClr val="bg1">
                    <a:lumMod val="85000"/>
                  </a:schemeClr>
                </a:solidFill>
              </a:rPr>
              <a:t>WP1</a:t>
            </a:r>
            <a:r>
              <a:rPr lang="en-GB" sz="2800" dirty="0">
                <a:solidFill>
                  <a:schemeClr val="bg1">
                    <a:lumMod val="85000"/>
                  </a:schemeClr>
                </a:solidFill>
              </a:rPr>
              <a:t>: Technology Platform (EUXFEL, L. </a:t>
            </a:r>
            <a:r>
              <a:rPr lang="en-GB" sz="2800" dirty="0" err="1">
                <a:solidFill>
                  <a:schemeClr val="bg1">
                    <a:lumMod val="85000"/>
                  </a:schemeClr>
                </a:solidFill>
              </a:rPr>
              <a:t>Gelisio</a:t>
            </a:r>
            <a:r>
              <a:rPr lang="en-GB" sz="2800" dirty="0">
                <a:solidFill>
                  <a:schemeClr val="bg1">
                    <a:lumMod val="85000"/>
                  </a:schemeClr>
                </a:solidFill>
              </a:rPr>
              <a:t>)</a:t>
            </a:r>
          </a:p>
          <a:p>
            <a:pPr lvl="1">
              <a:spcAft>
                <a:spcPts val="500"/>
              </a:spcAft>
            </a:pPr>
            <a:r>
              <a:rPr lang="en-GB" sz="2800" b="1" dirty="0">
                <a:solidFill>
                  <a:schemeClr val="bg1">
                    <a:lumMod val="85000"/>
                  </a:schemeClr>
                </a:solidFill>
              </a:rPr>
              <a:t>WP2</a:t>
            </a:r>
            <a:r>
              <a:rPr lang="en-GB" sz="2800" dirty="0">
                <a:solidFill>
                  <a:schemeClr val="bg1">
                    <a:lumMod val="85000"/>
                  </a:schemeClr>
                </a:solidFill>
              </a:rPr>
              <a:t>: Source and Beams (PSI, M. </a:t>
            </a:r>
            <a:r>
              <a:rPr lang="en-GB" sz="2800" dirty="0" err="1">
                <a:solidFill>
                  <a:schemeClr val="bg1">
                    <a:lumMod val="85000"/>
                  </a:schemeClr>
                </a:solidFill>
              </a:rPr>
              <a:t>Calvi</a:t>
            </a:r>
            <a:r>
              <a:rPr lang="en-GB" sz="2800" dirty="0">
                <a:solidFill>
                  <a:schemeClr val="bg1">
                    <a:lumMod val="85000"/>
                  </a:schemeClr>
                </a:solidFill>
              </a:rPr>
              <a:t>) </a:t>
            </a:r>
          </a:p>
          <a:p>
            <a:pPr lvl="1">
              <a:spcAft>
                <a:spcPts val="500"/>
              </a:spcAft>
            </a:pPr>
            <a:r>
              <a:rPr lang="en-GB" sz="2800" b="1" dirty="0">
                <a:solidFill>
                  <a:schemeClr val="bg1">
                    <a:lumMod val="85000"/>
                  </a:schemeClr>
                </a:solidFill>
              </a:rPr>
              <a:t>WP3</a:t>
            </a:r>
            <a:r>
              <a:rPr lang="en-GB" sz="2800" dirty="0">
                <a:solidFill>
                  <a:schemeClr val="bg1">
                    <a:lumMod val="85000"/>
                  </a:schemeClr>
                </a:solidFill>
              </a:rPr>
              <a:t>: Modules for Photonic Instruments (ILL, P. </a:t>
            </a:r>
            <a:r>
              <a:rPr lang="en-GB" sz="2800" dirty="0" err="1">
                <a:solidFill>
                  <a:schemeClr val="bg1">
                    <a:lumMod val="85000"/>
                  </a:schemeClr>
                </a:solidFill>
              </a:rPr>
              <a:t>Mutti</a:t>
            </a:r>
            <a:r>
              <a:rPr lang="en-GB" sz="2800" dirty="0">
                <a:solidFill>
                  <a:schemeClr val="bg1">
                    <a:lumMod val="85000"/>
                  </a:schemeClr>
                </a:solidFill>
              </a:rPr>
              <a:t>)</a:t>
            </a:r>
          </a:p>
          <a:p>
            <a:pPr>
              <a:spcAft>
                <a:spcPts val="500"/>
              </a:spcAft>
            </a:pPr>
            <a:r>
              <a:rPr lang="en-GB" sz="3200" b="1" dirty="0"/>
              <a:t>Design activities and networking:</a:t>
            </a:r>
            <a:r>
              <a:rPr lang="en-GB" sz="3200" dirty="0"/>
              <a:t> </a:t>
            </a:r>
          </a:p>
          <a:p>
            <a:pPr lvl="1">
              <a:spcAft>
                <a:spcPts val="500"/>
              </a:spcAft>
            </a:pPr>
            <a:r>
              <a:rPr lang="en-GB" sz="2800" b="1" dirty="0"/>
              <a:t>WP4</a:t>
            </a:r>
            <a:r>
              <a:rPr lang="en-GB" sz="2800" dirty="0"/>
              <a:t>: Androids for Remote Access (DESY, R. </a:t>
            </a:r>
            <a:r>
              <a:rPr lang="en-GB" sz="2800" dirty="0" err="1"/>
              <a:t>Wanzenberg</a:t>
            </a:r>
            <a:r>
              <a:rPr lang="en-GB" sz="2800" dirty="0"/>
              <a:t>)</a:t>
            </a:r>
          </a:p>
          <a:p>
            <a:pPr lvl="1">
              <a:spcAft>
                <a:spcPts val="500"/>
              </a:spcAft>
            </a:pPr>
            <a:r>
              <a:rPr lang="en-GB" sz="2800" b="1" dirty="0"/>
              <a:t>WP5</a:t>
            </a:r>
            <a:r>
              <a:rPr lang="en-GB" sz="2800" dirty="0"/>
              <a:t>: Permanent Magnets, </a:t>
            </a:r>
            <a:r>
              <a:rPr lang="en-GB" sz="2800" dirty="0" err="1"/>
              <a:t>PerMaLIC</a:t>
            </a:r>
            <a:r>
              <a:rPr lang="en-GB" sz="2800" dirty="0"/>
              <a:t> (ALBA, F. Perez)</a:t>
            </a:r>
            <a:endParaRPr lang="en-GB" sz="2800" dirty="0">
              <a:solidFill>
                <a:srgbClr val="0070C0"/>
              </a:solidFill>
            </a:endParaRPr>
          </a:p>
          <a:p>
            <a:pPr lvl="1">
              <a:spcAft>
                <a:spcPts val="500"/>
              </a:spcAft>
            </a:pPr>
            <a:r>
              <a:rPr lang="en-GB" sz="2800" b="1" dirty="0"/>
              <a:t>WP6</a:t>
            </a:r>
            <a:r>
              <a:rPr lang="en-GB" sz="2800" dirty="0"/>
              <a:t>: The Fully Automated Beamline, FAB (DESY, H. </a:t>
            </a:r>
            <a:r>
              <a:rPr lang="en-GB" sz="2800" dirty="0" err="1"/>
              <a:t>Graafsma</a:t>
            </a:r>
            <a:r>
              <a:rPr lang="en-GB" sz="2800" dirty="0"/>
              <a:t>)</a:t>
            </a:r>
            <a:endParaRPr lang="en-GB" sz="2800" dirty="0">
              <a:solidFill>
                <a:srgbClr val="0070C0"/>
              </a:solidFill>
            </a:endParaRPr>
          </a:p>
          <a:p>
            <a:pPr>
              <a:spcAft>
                <a:spcPts val="500"/>
              </a:spcAft>
            </a:pPr>
            <a:endParaRPr lang="en-GB" sz="2800" dirty="0"/>
          </a:p>
          <a:p>
            <a:pPr>
              <a:spcAft>
                <a:spcPts val="500"/>
              </a:spcAft>
            </a:pPr>
            <a:endParaRPr lang="en-GB" sz="3200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E34AF07A-AE6F-4346-8115-7AE3A35D3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4060" y="252335"/>
            <a:ext cx="9493209" cy="816225"/>
          </a:xfrm>
        </p:spPr>
        <p:txBody>
          <a:bodyPr>
            <a:normAutofit/>
          </a:bodyPr>
          <a:lstStyle/>
          <a:p>
            <a:r>
              <a:rPr lang="en-GB" sz="4000" dirty="0"/>
              <a:t>The LEAPS Integrated Platform</a:t>
            </a:r>
            <a:endParaRPr lang="en-GB" sz="4000" dirty="0">
              <a:solidFill>
                <a:srgbClr val="0070C0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A951531-9172-9545-9F6D-CC8C2A7E9C93}"/>
              </a:ext>
            </a:extLst>
          </p:cNvPr>
          <p:cNvGrpSpPr/>
          <p:nvPr/>
        </p:nvGrpSpPr>
        <p:grpSpPr>
          <a:xfrm>
            <a:off x="2379267" y="3814798"/>
            <a:ext cx="9388189" cy="2174169"/>
            <a:chOff x="2379267" y="3814798"/>
            <a:chExt cx="9388189" cy="2174169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C17868EF-CB1E-9046-B758-525FAEF60131}"/>
                </a:ext>
              </a:extLst>
            </p:cNvPr>
            <p:cNvSpPr/>
            <p:nvPr/>
          </p:nvSpPr>
          <p:spPr>
            <a:xfrm>
              <a:off x="2379267" y="4220552"/>
              <a:ext cx="9388189" cy="1768415"/>
            </a:xfrm>
            <a:prstGeom prst="roundRect">
              <a:avLst/>
            </a:prstGeom>
            <a:noFill/>
            <a:ln w="38100">
              <a:solidFill>
                <a:srgbClr val="385D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1BC5A65-629E-9347-A00D-C8AB18B8DB74}"/>
                </a:ext>
              </a:extLst>
            </p:cNvPr>
            <p:cNvSpPr txBox="1"/>
            <p:nvPr/>
          </p:nvSpPr>
          <p:spPr>
            <a:xfrm>
              <a:off x="8196944" y="3814798"/>
              <a:ext cx="34003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000" dirty="0">
                  <a:solidFill>
                    <a:srgbClr val="385D8A"/>
                  </a:solidFill>
                </a:rPr>
                <a:t>LEAPS Internal Project </a:t>
              </a: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6EDE9-A027-F541-9C17-86669D9C9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FE738-146D-49F4-AF37-EE8327504D71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531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456BE7-11B5-564F-BB2C-D949FCDEAA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2000"/>
          </a:blip>
          <a:stretch>
            <a:fillRect/>
          </a:stretch>
        </p:blipFill>
        <p:spPr>
          <a:xfrm>
            <a:off x="6981190" y="154940"/>
            <a:ext cx="5016500" cy="5918200"/>
          </a:xfrm>
          <a:prstGeom prst="rect">
            <a:avLst/>
          </a:prstGeom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C6973DD6-11BB-DC45-9B70-DBAC9B81A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4059" y="1454236"/>
            <a:ext cx="4955647" cy="54660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WP4. Androids for Remote Access</a:t>
            </a:r>
          </a:p>
          <a:p>
            <a:r>
              <a:rPr lang="en-GB" dirty="0"/>
              <a:t>As androids can access parts of the facility normally forbidden to people due, e.g., to radiation hazards in accelerator bunkers, they can become the eyes and the hands of a human operator</a:t>
            </a:r>
          </a:p>
          <a:p>
            <a:r>
              <a:rPr lang="en-GB" dirty="0"/>
              <a:t>Assessment of a commercially available androids within the accelerator environment</a:t>
            </a:r>
          </a:p>
          <a:p>
            <a:r>
              <a:rPr lang="en-GB" dirty="0"/>
              <a:t>The performance of androids should be compared to less advanced robots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1FF0E953-7ACD-3544-B504-166C140C3CC5}"/>
              </a:ext>
            </a:extLst>
          </p:cNvPr>
          <p:cNvSpPr txBox="1">
            <a:spLocks/>
          </p:cNvSpPr>
          <p:nvPr/>
        </p:nvSpPr>
        <p:spPr>
          <a:xfrm>
            <a:off x="2104060" y="243626"/>
            <a:ext cx="9493209" cy="6011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/>
              <a:t>Design activities and networking</a:t>
            </a:r>
            <a:endParaRPr lang="en-GB" sz="4000" dirty="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E0EF87-29AE-6C44-87C6-A21C36341940}"/>
              </a:ext>
            </a:extLst>
          </p:cNvPr>
          <p:cNvSpPr txBox="1"/>
          <p:nvPr/>
        </p:nvSpPr>
        <p:spPr>
          <a:xfrm rot="16200000">
            <a:off x="9019002" y="2901106"/>
            <a:ext cx="6027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Example of commercially available androids from Boston Dynamics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D8316-6F0D-FB42-B066-9CEB94BD2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FE738-146D-49F4-AF37-EE8327504D71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4148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C6973DD6-11BB-DC45-9B70-DBAC9B81A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4059" y="1454236"/>
            <a:ext cx="4955647" cy="54660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WP4. Androids for Remote Access</a:t>
            </a:r>
          </a:p>
          <a:p>
            <a:r>
              <a:rPr lang="en-GB" dirty="0"/>
              <a:t>As androids can access parts of the facility normally forbidden to people due, e.g., to radiation hazards in accelerator bunkers, they can become the eyes and the hands of a human operator</a:t>
            </a:r>
          </a:p>
          <a:p>
            <a:r>
              <a:rPr lang="en-GB" dirty="0"/>
              <a:t>Assessment of a commercially available androids within the accelerator environment</a:t>
            </a:r>
          </a:p>
          <a:p>
            <a:r>
              <a:rPr lang="en-GB" dirty="0"/>
              <a:t>The performance of androids should be compared to less advanced robots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1FF0E953-7ACD-3544-B504-166C140C3CC5}"/>
              </a:ext>
            </a:extLst>
          </p:cNvPr>
          <p:cNvSpPr txBox="1">
            <a:spLocks/>
          </p:cNvSpPr>
          <p:nvPr/>
        </p:nvSpPr>
        <p:spPr>
          <a:xfrm>
            <a:off x="2104060" y="243626"/>
            <a:ext cx="9493209" cy="6011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/>
              <a:t>Design activities and networking</a:t>
            </a:r>
            <a:endParaRPr lang="en-GB" sz="4000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E283F0-8D65-4F4F-A004-01EB08932F5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3000"/>
          </a:blip>
          <a:stretch>
            <a:fillRect/>
          </a:stretch>
        </p:blipFill>
        <p:spPr>
          <a:xfrm>
            <a:off x="7192950" y="1536192"/>
            <a:ext cx="4872812" cy="39959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65F3F0-36DA-184B-95C1-C30A4F646B2B}"/>
              </a:ext>
            </a:extLst>
          </p:cNvPr>
          <p:cNvSpPr txBox="1"/>
          <p:nvPr/>
        </p:nvSpPr>
        <p:spPr>
          <a:xfrm>
            <a:off x="10250424" y="1563624"/>
            <a:ext cx="1787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b="1" dirty="0">
                <a:solidFill>
                  <a:schemeClr val="bg1"/>
                </a:solidFill>
              </a:rPr>
              <a:t>MARWIN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5D2DE3-5C61-9442-84DA-DE058D35C9F4}"/>
              </a:ext>
            </a:extLst>
          </p:cNvPr>
          <p:cNvSpPr txBox="1"/>
          <p:nvPr/>
        </p:nvSpPr>
        <p:spPr>
          <a:xfrm>
            <a:off x="8348472" y="5541264"/>
            <a:ext cx="3730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/>
              <a:t>Courtesy of André </a:t>
            </a:r>
            <a:r>
              <a:rPr lang="en-GB" dirty="0" err="1"/>
              <a:t>Dehne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8DE233-8A7C-3A48-85D1-023D617FB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FE738-146D-49F4-AF37-EE8327504D71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6815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C6973DD6-11BB-DC45-9B70-DBAC9B81A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4059" y="1455121"/>
            <a:ext cx="5324399" cy="512587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b="1" dirty="0"/>
              <a:t>WP5. Permanent Magnets LEAPS Internal Collaboration, </a:t>
            </a:r>
            <a:r>
              <a:rPr lang="en-GB" b="1" dirty="0" err="1"/>
              <a:t>PerMaLIC</a:t>
            </a:r>
            <a:endParaRPr lang="en-GB" b="1" dirty="0"/>
          </a:p>
          <a:p>
            <a:pPr marL="0" indent="0">
              <a:buNone/>
            </a:pPr>
            <a:r>
              <a:rPr lang="en-GB" u="sng" dirty="0"/>
              <a:t>The main goal is to help the transition of our SR based facilities to low consumption DLSR. </a:t>
            </a:r>
            <a:r>
              <a:rPr lang="en-GB" dirty="0"/>
              <a:t>Organization of annual face to face workshop and virtual seminars every two months. Research topics:</a:t>
            </a:r>
          </a:p>
          <a:p>
            <a:r>
              <a:rPr lang="en-GB" dirty="0"/>
              <a:t>Tunability</a:t>
            </a:r>
          </a:p>
          <a:p>
            <a:r>
              <a:rPr lang="en-GB" dirty="0"/>
              <a:t>Radiation damage</a:t>
            </a:r>
          </a:p>
          <a:p>
            <a:r>
              <a:rPr lang="en-GB" dirty="0"/>
              <a:t>Temperature stability</a:t>
            </a:r>
          </a:p>
          <a:p>
            <a:r>
              <a:rPr lang="en-GB" dirty="0"/>
              <a:t>M-Measurements of small aperture magnets</a:t>
            </a:r>
          </a:p>
          <a:p>
            <a:r>
              <a:rPr lang="en-GB" b="1" dirty="0"/>
              <a:t>Recycling / Reusing *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63B2CA-A473-0F4B-9981-E22188A28C5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6000"/>
          </a:blip>
          <a:stretch>
            <a:fillRect/>
          </a:stretch>
        </p:blipFill>
        <p:spPr>
          <a:xfrm>
            <a:off x="7428458" y="0"/>
            <a:ext cx="4763542" cy="6104965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D9CF5AE1-5BFF-724E-A3C5-3347BD012B9B}"/>
              </a:ext>
            </a:extLst>
          </p:cNvPr>
          <p:cNvSpPr txBox="1">
            <a:spLocks/>
          </p:cNvSpPr>
          <p:nvPr/>
        </p:nvSpPr>
        <p:spPr>
          <a:xfrm>
            <a:off x="2104060" y="243626"/>
            <a:ext cx="5735575" cy="12114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/>
              <a:t>Design activities and networking</a:t>
            </a:r>
            <a:endParaRPr lang="en-GB" sz="4000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71EA02-0220-4840-8078-DFCE09EE32CC}"/>
              </a:ext>
            </a:extLst>
          </p:cNvPr>
          <p:cNvSpPr txBox="1"/>
          <p:nvPr/>
        </p:nvSpPr>
        <p:spPr>
          <a:xfrm>
            <a:off x="1564640" y="6347321"/>
            <a:ext cx="7193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*PM Market was USD 20 billion in 2015 expected to grow up to 50 billion in 2024, Report ID: GMI1113, Jan 2017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975803-1548-F24B-8AA1-F3E487E2E4C6}"/>
              </a:ext>
            </a:extLst>
          </p:cNvPr>
          <p:cNvSpPr txBox="1"/>
          <p:nvPr/>
        </p:nvSpPr>
        <p:spPr>
          <a:xfrm>
            <a:off x="10088880" y="18320"/>
            <a:ext cx="2103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chemeClr val="bg1"/>
                </a:solidFill>
              </a:rPr>
              <a:t>Courtesy of ESRF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52DA921-2885-B44E-AA75-C43403CFF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FE738-146D-49F4-AF37-EE8327504D71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52383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C9C6C1-AF16-7B43-9A20-776A303CC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942" y="1027967"/>
            <a:ext cx="7343031" cy="5568776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1E12D777-E3C4-E744-96B7-235ED58654CC}"/>
              </a:ext>
            </a:extLst>
          </p:cNvPr>
          <p:cNvSpPr txBox="1">
            <a:spLocks/>
          </p:cNvSpPr>
          <p:nvPr/>
        </p:nvSpPr>
        <p:spPr>
          <a:xfrm>
            <a:off x="2104060" y="243626"/>
            <a:ext cx="9493209" cy="6011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/>
              <a:t>Design activities and networking</a:t>
            </a:r>
            <a:endParaRPr lang="en-GB" sz="4000" dirty="0">
              <a:solidFill>
                <a:srgbClr val="0070C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ED0462-45AE-5941-AB77-80D48ABEC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FE738-146D-49F4-AF37-EE8327504D71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3080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99AB23-586A-6245-B0FF-ABDCBBC4E3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643" y="172720"/>
            <a:ext cx="6345142" cy="6512560"/>
          </a:xfrm>
          <a:prstGeom prst="rect">
            <a:avLst/>
          </a:prstGeom>
        </p:spPr>
      </p:pic>
      <p:sp>
        <p:nvSpPr>
          <p:cNvPr id="5" name="Rubrik 4">
            <a:extLst>
              <a:ext uri="{FF2B5EF4-FFF2-40B4-BE49-F238E27FC236}">
                <a16:creationId xmlns:a16="http://schemas.microsoft.com/office/drawing/2014/main" id="{F2A276DF-9328-334C-91DF-456669EFD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0785" y="1209040"/>
            <a:ext cx="2791375" cy="345440"/>
          </a:xfrm>
        </p:spPr>
        <p:txBody>
          <a:bodyPr>
            <a:noAutofit/>
          </a:bodyPr>
          <a:lstStyle/>
          <a:p>
            <a:r>
              <a:rPr lang="en-GB" dirty="0"/>
              <a:t>ESRF EBS Project realised</a:t>
            </a:r>
          </a:p>
        </p:txBody>
      </p:sp>
      <p:sp>
        <p:nvSpPr>
          <p:cNvPr id="6" name="Rubrik 4">
            <a:extLst>
              <a:ext uri="{FF2B5EF4-FFF2-40B4-BE49-F238E27FC236}">
                <a16:creationId xmlns:a16="http://schemas.microsoft.com/office/drawing/2014/main" id="{4C3974D4-3DE3-C841-A9CF-D4EE71FBD4B6}"/>
              </a:ext>
            </a:extLst>
          </p:cNvPr>
          <p:cNvSpPr txBox="1">
            <a:spLocks/>
          </p:cNvSpPr>
          <p:nvPr/>
        </p:nvSpPr>
        <p:spPr>
          <a:xfrm>
            <a:off x="8140785" y="1600202"/>
            <a:ext cx="2791375" cy="3454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00B050"/>
                </a:solidFill>
              </a:rPr>
              <a:t>SLS2.0 Project approved</a:t>
            </a:r>
          </a:p>
        </p:txBody>
      </p:sp>
      <p:sp>
        <p:nvSpPr>
          <p:cNvPr id="7" name="Rubrik 4">
            <a:extLst>
              <a:ext uri="{FF2B5EF4-FFF2-40B4-BE49-F238E27FC236}">
                <a16:creationId xmlns:a16="http://schemas.microsoft.com/office/drawing/2014/main" id="{4AE2F033-B8BB-3F4C-8F21-125C6B75AFE8}"/>
              </a:ext>
            </a:extLst>
          </p:cNvPr>
          <p:cNvSpPr txBox="1">
            <a:spLocks/>
          </p:cNvSpPr>
          <p:nvPr/>
        </p:nvSpPr>
        <p:spPr>
          <a:xfrm>
            <a:off x="8140784" y="2458445"/>
            <a:ext cx="2791375" cy="3454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accent6"/>
                </a:solidFill>
              </a:rPr>
              <a:t>SOLEIL Project with CDR</a:t>
            </a:r>
          </a:p>
        </p:txBody>
      </p:sp>
      <p:sp>
        <p:nvSpPr>
          <p:cNvPr id="8" name="Rubrik 4">
            <a:extLst>
              <a:ext uri="{FF2B5EF4-FFF2-40B4-BE49-F238E27FC236}">
                <a16:creationId xmlns:a16="http://schemas.microsoft.com/office/drawing/2014/main" id="{7CD4CCCD-BF37-E240-9FE2-AC6B51BB58ED}"/>
              </a:ext>
            </a:extLst>
          </p:cNvPr>
          <p:cNvSpPr txBox="1">
            <a:spLocks/>
          </p:cNvSpPr>
          <p:nvPr/>
        </p:nvSpPr>
        <p:spPr>
          <a:xfrm>
            <a:off x="8140785" y="4552232"/>
            <a:ext cx="2791375" cy="3454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00B050"/>
                </a:solidFill>
              </a:rPr>
              <a:t>ELETTRA Project approved</a:t>
            </a:r>
            <a:endParaRPr lang="en-GB" dirty="0">
              <a:solidFill>
                <a:schemeClr val="accent6"/>
              </a:solidFill>
            </a:endParaRPr>
          </a:p>
        </p:txBody>
      </p:sp>
      <p:sp>
        <p:nvSpPr>
          <p:cNvPr id="9" name="Rubrik 4">
            <a:extLst>
              <a:ext uri="{FF2B5EF4-FFF2-40B4-BE49-F238E27FC236}">
                <a16:creationId xmlns:a16="http://schemas.microsoft.com/office/drawing/2014/main" id="{316D0A0E-7AD0-CA44-8454-9024FC1D6013}"/>
              </a:ext>
            </a:extLst>
          </p:cNvPr>
          <p:cNvSpPr txBox="1">
            <a:spLocks/>
          </p:cNvSpPr>
          <p:nvPr/>
        </p:nvSpPr>
        <p:spPr>
          <a:xfrm>
            <a:off x="8140784" y="2006326"/>
            <a:ext cx="3010436" cy="3454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MAX IV Project under design</a:t>
            </a:r>
          </a:p>
        </p:txBody>
      </p:sp>
      <p:sp>
        <p:nvSpPr>
          <p:cNvPr id="10" name="Rubrik 4">
            <a:extLst>
              <a:ext uri="{FF2B5EF4-FFF2-40B4-BE49-F238E27FC236}">
                <a16:creationId xmlns:a16="http://schemas.microsoft.com/office/drawing/2014/main" id="{2DE955CE-E052-5A4D-A40D-A71F9AB267C6}"/>
              </a:ext>
            </a:extLst>
          </p:cNvPr>
          <p:cNvSpPr txBox="1">
            <a:spLocks/>
          </p:cNvSpPr>
          <p:nvPr/>
        </p:nvSpPr>
        <p:spPr>
          <a:xfrm>
            <a:off x="8140784" y="3751441"/>
            <a:ext cx="3010436" cy="3454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BESSY III Project under design</a:t>
            </a:r>
          </a:p>
        </p:txBody>
      </p:sp>
      <p:sp>
        <p:nvSpPr>
          <p:cNvPr id="11" name="Rubrik 4">
            <a:extLst>
              <a:ext uri="{FF2B5EF4-FFF2-40B4-BE49-F238E27FC236}">
                <a16:creationId xmlns:a16="http://schemas.microsoft.com/office/drawing/2014/main" id="{856F69E9-0A67-D24F-B4B9-4948C3BD99AA}"/>
              </a:ext>
            </a:extLst>
          </p:cNvPr>
          <p:cNvSpPr txBox="1">
            <a:spLocks/>
          </p:cNvSpPr>
          <p:nvPr/>
        </p:nvSpPr>
        <p:spPr>
          <a:xfrm>
            <a:off x="8140784" y="4170403"/>
            <a:ext cx="3010436" cy="3454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ALBA II Project under design</a:t>
            </a:r>
          </a:p>
        </p:txBody>
      </p:sp>
      <p:sp>
        <p:nvSpPr>
          <p:cNvPr id="12" name="Rubrik 4">
            <a:extLst>
              <a:ext uri="{FF2B5EF4-FFF2-40B4-BE49-F238E27FC236}">
                <a16:creationId xmlns:a16="http://schemas.microsoft.com/office/drawing/2014/main" id="{019D6A06-F19A-5442-A1E6-177A8C9F990D}"/>
              </a:ext>
            </a:extLst>
          </p:cNvPr>
          <p:cNvSpPr txBox="1">
            <a:spLocks/>
          </p:cNvSpPr>
          <p:nvPr/>
        </p:nvSpPr>
        <p:spPr>
          <a:xfrm>
            <a:off x="8140784" y="5007583"/>
            <a:ext cx="2791375" cy="3454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CLS Project under design</a:t>
            </a:r>
          </a:p>
        </p:txBody>
      </p:sp>
      <p:sp>
        <p:nvSpPr>
          <p:cNvPr id="13" name="Rubrik 4">
            <a:extLst>
              <a:ext uri="{FF2B5EF4-FFF2-40B4-BE49-F238E27FC236}">
                <a16:creationId xmlns:a16="http://schemas.microsoft.com/office/drawing/2014/main" id="{58A193FE-EB70-A54B-8E9C-05C38B531544}"/>
              </a:ext>
            </a:extLst>
          </p:cNvPr>
          <p:cNvSpPr txBox="1">
            <a:spLocks/>
          </p:cNvSpPr>
          <p:nvPr/>
        </p:nvSpPr>
        <p:spPr>
          <a:xfrm>
            <a:off x="8140784" y="2874535"/>
            <a:ext cx="2791375" cy="3454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accent6"/>
                </a:solidFill>
              </a:rPr>
              <a:t>PETRA IV Project with CDR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D30C571-1C9B-F94B-96C2-E6D7FF29B7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471" y="211939"/>
            <a:ext cx="2123927" cy="56983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C3014E-9966-DC48-915E-4446C83B6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FE738-146D-49F4-AF37-EE8327504D71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90121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6BC13F-609D-374F-A5CC-F6B88DC59F1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9000"/>
          </a:blip>
          <a:stretch>
            <a:fillRect/>
          </a:stretch>
        </p:blipFill>
        <p:spPr>
          <a:xfrm>
            <a:off x="1590040" y="-1"/>
            <a:ext cx="10144760" cy="4775749"/>
          </a:xfrm>
          <a:prstGeom prst="rect">
            <a:avLst/>
          </a:prstGeom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1B8EB022-1D84-4E42-9974-AABECA18F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8939" y="2200364"/>
            <a:ext cx="6897701" cy="45945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WP6. The Fully Automated Beamline</a:t>
            </a:r>
          </a:p>
          <a:p>
            <a:endParaRPr lang="en-GB" sz="2300" dirty="0"/>
          </a:p>
          <a:p>
            <a:r>
              <a:rPr lang="en-GB" sz="2300" dirty="0"/>
              <a:t>A technical blueprint of a fully automated beamline will be developed</a:t>
            </a:r>
          </a:p>
          <a:p>
            <a:r>
              <a:rPr lang="en-GB" sz="2300" dirty="0"/>
              <a:t>A series of workshops will be organised inviting LEAPS experts from different working groups</a:t>
            </a:r>
          </a:p>
          <a:p>
            <a:r>
              <a:rPr lang="en-GB" sz="2300" dirty="0"/>
              <a:t>Focus on automation and fault tolerance of repetitive tasks like:</a:t>
            </a:r>
          </a:p>
          <a:p>
            <a:pPr lvl="1"/>
            <a:r>
              <a:rPr lang="en-GB" sz="2000" dirty="0"/>
              <a:t>beamline alignment, focus, sample alignment, fault tolerance, maintaining safe operation</a:t>
            </a:r>
          </a:p>
          <a:p>
            <a:pPr lvl="1"/>
            <a:r>
              <a:rPr lang="en-GB" sz="2000" dirty="0"/>
              <a:t>detector calibration, software configuration, parameter selection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82D4EA00-6E2D-AD42-BAE8-17CE1B4DD142}"/>
              </a:ext>
            </a:extLst>
          </p:cNvPr>
          <p:cNvSpPr txBox="1">
            <a:spLocks/>
          </p:cNvSpPr>
          <p:nvPr/>
        </p:nvSpPr>
        <p:spPr>
          <a:xfrm>
            <a:off x="2104060" y="243626"/>
            <a:ext cx="10006660" cy="6011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4000" dirty="0"/>
              <a:t>Design activities and networking</a:t>
            </a:r>
            <a:endParaRPr lang="en-GB" sz="4000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F1452B-760B-254C-8F0C-E663B595C0C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2000"/>
          </a:blip>
          <a:stretch>
            <a:fillRect/>
          </a:stretch>
        </p:blipFill>
        <p:spPr>
          <a:xfrm rot="16200000">
            <a:off x="9084192" y="3547206"/>
            <a:ext cx="5799059" cy="33527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C373B1-C1DD-D14A-8A98-15C19FB0F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FE738-146D-49F4-AF37-EE8327504D71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5656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36ACBD-E601-3944-BA34-976776D06A6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</a:blip>
          <a:stretch>
            <a:fillRect/>
          </a:stretch>
        </p:blipFill>
        <p:spPr>
          <a:xfrm>
            <a:off x="1591248" y="-325120"/>
            <a:ext cx="10936032" cy="7747812"/>
          </a:xfrm>
          <a:prstGeom prst="rect">
            <a:avLst/>
          </a:prstGeom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C6973DD6-11BB-DC45-9B70-DBAC9B81A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4060" y="1239969"/>
            <a:ext cx="9872350" cy="5466055"/>
          </a:xfrm>
        </p:spPr>
        <p:txBody>
          <a:bodyPr>
            <a:normAutofit/>
          </a:bodyPr>
          <a:lstStyle/>
          <a:p>
            <a:pPr>
              <a:spcAft>
                <a:spcPts val="500"/>
              </a:spcAft>
            </a:pPr>
            <a:r>
              <a:rPr lang="en-GB" sz="3200" b="1" dirty="0"/>
              <a:t>Digital Twinning:</a:t>
            </a:r>
          </a:p>
          <a:p>
            <a:pPr lvl="1">
              <a:spcAft>
                <a:spcPts val="500"/>
              </a:spcAft>
            </a:pPr>
            <a:r>
              <a:rPr lang="en-GB" sz="2800" b="1" dirty="0"/>
              <a:t>WP1</a:t>
            </a:r>
            <a:r>
              <a:rPr lang="en-GB" sz="2800" dirty="0"/>
              <a:t>: Technology Platform (EUXFEL, L. </a:t>
            </a:r>
            <a:r>
              <a:rPr lang="en-GB" sz="2800" dirty="0" err="1"/>
              <a:t>Gelisio</a:t>
            </a:r>
            <a:r>
              <a:rPr lang="en-GB" sz="2800" dirty="0"/>
              <a:t>)</a:t>
            </a:r>
            <a:endParaRPr lang="en-GB" sz="2800" dirty="0">
              <a:solidFill>
                <a:srgbClr val="0070C0"/>
              </a:solidFill>
            </a:endParaRPr>
          </a:p>
          <a:p>
            <a:pPr lvl="1">
              <a:spcAft>
                <a:spcPts val="500"/>
              </a:spcAft>
            </a:pPr>
            <a:r>
              <a:rPr lang="en-GB" sz="2800" b="1" dirty="0"/>
              <a:t>WP2</a:t>
            </a:r>
            <a:r>
              <a:rPr lang="en-GB" sz="2800" dirty="0"/>
              <a:t>: Source and Beams (PSI, M. </a:t>
            </a:r>
            <a:r>
              <a:rPr lang="en-GB" sz="2800" dirty="0" err="1"/>
              <a:t>Calvi</a:t>
            </a:r>
            <a:r>
              <a:rPr lang="en-GB" sz="2800" dirty="0"/>
              <a:t>) </a:t>
            </a:r>
            <a:endParaRPr lang="en-GB" sz="2800" dirty="0">
              <a:solidFill>
                <a:srgbClr val="0070C0"/>
              </a:solidFill>
            </a:endParaRPr>
          </a:p>
          <a:p>
            <a:pPr lvl="1">
              <a:spcAft>
                <a:spcPts val="500"/>
              </a:spcAft>
            </a:pPr>
            <a:r>
              <a:rPr lang="en-GB" sz="2800" b="1" dirty="0"/>
              <a:t>WP3</a:t>
            </a:r>
            <a:r>
              <a:rPr lang="en-GB" sz="2800" dirty="0"/>
              <a:t>: Modules for Photonic Instruments (ILL, P. </a:t>
            </a:r>
            <a:r>
              <a:rPr lang="en-GB" sz="2800" dirty="0" err="1"/>
              <a:t>Mutti</a:t>
            </a:r>
            <a:r>
              <a:rPr lang="en-GB" sz="2800" dirty="0"/>
              <a:t>)</a:t>
            </a:r>
            <a:endParaRPr lang="en-GB" sz="2800" dirty="0">
              <a:solidFill>
                <a:srgbClr val="0070C0"/>
              </a:solidFill>
            </a:endParaRPr>
          </a:p>
          <a:p>
            <a:pPr>
              <a:spcAft>
                <a:spcPts val="500"/>
              </a:spcAft>
            </a:pPr>
            <a:r>
              <a:rPr lang="en-GB" sz="3200" b="1" dirty="0"/>
              <a:t>Design activities and networking:</a:t>
            </a:r>
            <a:r>
              <a:rPr lang="en-GB" sz="3200" dirty="0"/>
              <a:t> </a:t>
            </a:r>
          </a:p>
          <a:p>
            <a:pPr lvl="1">
              <a:spcAft>
                <a:spcPts val="500"/>
              </a:spcAft>
            </a:pPr>
            <a:r>
              <a:rPr lang="en-GB" sz="2800" b="1" dirty="0"/>
              <a:t>WP4</a:t>
            </a:r>
            <a:r>
              <a:rPr lang="en-GB" sz="2800" dirty="0"/>
              <a:t>: Androids for Remote Access (DESY, R. </a:t>
            </a:r>
            <a:r>
              <a:rPr lang="en-GB" sz="2800" dirty="0" err="1"/>
              <a:t>Wanzenberg</a:t>
            </a:r>
            <a:r>
              <a:rPr lang="en-GB" sz="2800" dirty="0"/>
              <a:t>)</a:t>
            </a:r>
          </a:p>
          <a:p>
            <a:pPr lvl="1">
              <a:spcAft>
                <a:spcPts val="500"/>
              </a:spcAft>
            </a:pPr>
            <a:r>
              <a:rPr lang="en-GB" sz="2800" b="1" dirty="0"/>
              <a:t>WP5</a:t>
            </a:r>
            <a:r>
              <a:rPr lang="en-GB" sz="2800" dirty="0"/>
              <a:t>: Permanent Magnets, </a:t>
            </a:r>
            <a:r>
              <a:rPr lang="en-GB" sz="2800" dirty="0" err="1"/>
              <a:t>PerMaLIC</a:t>
            </a:r>
            <a:r>
              <a:rPr lang="en-GB" sz="2800" dirty="0"/>
              <a:t> (ALBA, F. Perez)</a:t>
            </a:r>
            <a:endParaRPr lang="en-GB" sz="2800" dirty="0">
              <a:solidFill>
                <a:srgbClr val="0070C0"/>
              </a:solidFill>
            </a:endParaRPr>
          </a:p>
          <a:p>
            <a:pPr lvl="1">
              <a:spcAft>
                <a:spcPts val="500"/>
              </a:spcAft>
            </a:pPr>
            <a:r>
              <a:rPr lang="en-GB" sz="2800" b="1" dirty="0"/>
              <a:t>WP6</a:t>
            </a:r>
            <a:r>
              <a:rPr lang="en-GB" sz="2800" dirty="0"/>
              <a:t>: The Fully Automated Beamline, FAB (DESY, H. </a:t>
            </a:r>
            <a:r>
              <a:rPr lang="en-GB" sz="2800" dirty="0" err="1"/>
              <a:t>Graafsma</a:t>
            </a:r>
            <a:r>
              <a:rPr lang="en-GB" sz="2800" dirty="0"/>
              <a:t>)</a:t>
            </a:r>
            <a:endParaRPr lang="en-GB" sz="2800" dirty="0">
              <a:solidFill>
                <a:srgbClr val="0070C0"/>
              </a:solidFill>
            </a:endParaRPr>
          </a:p>
          <a:p>
            <a:pPr>
              <a:spcAft>
                <a:spcPts val="500"/>
              </a:spcAft>
            </a:pPr>
            <a:endParaRPr lang="en-GB" sz="2800" dirty="0"/>
          </a:p>
          <a:p>
            <a:pPr>
              <a:spcAft>
                <a:spcPts val="500"/>
              </a:spcAft>
            </a:pPr>
            <a:endParaRPr lang="en-GB" sz="3200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E34AF07A-AE6F-4346-8115-7AE3A35D3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4060" y="252335"/>
            <a:ext cx="9493209" cy="816225"/>
          </a:xfrm>
        </p:spPr>
        <p:txBody>
          <a:bodyPr>
            <a:normAutofit/>
          </a:bodyPr>
          <a:lstStyle/>
          <a:p>
            <a:r>
              <a:rPr lang="en-GB" sz="4000" dirty="0"/>
              <a:t>The LEAPS Integrated Platform</a:t>
            </a:r>
            <a:endParaRPr lang="en-GB" sz="4000" dirty="0">
              <a:solidFill>
                <a:srgbClr val="0070C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8AA7F5B-8BAB-0047-8BF6-7FF01BD25085}"/>
              </a:ext>
            </a:extLst>
          </p:cNvPr>
          <p:cNvGrpSpPr/>
          <p:nvPr/>
        </p:nvGrpSpPr>
        <p:grpSpPr>
          <a:xfrm>
            <a:off x="2432649" y="1161035"/>
            <a:ext cx="8600536" cy="2453433"/>
            <a:chOff x="2432649" y="1161035"/>
            <a:chExt cx="8600536" cy="2453433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8943A271-4CE3-004F-AB34-2A739C03272A}"/>
                </a:ext>
              </a:extLst>
            </p:cNvPr>
            <p:cNvSpPr/>
            <p:nvPr/>
          </p:nvSpPr>
          <p:spPr>
            <a:xfrm>
              <a:off x="2432649" y="1846053"/>
              <a:ext cx="8600536" cy="1768415"/>
            </a:xfrm>
            <a:prstGeom prst="round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9548EC-AD2F-404B-BA65-AED2943C2564}"/>
                </a:ext>
              </a:extLst>
            </p:cNvPr>
            <p:cNvSpPr txBox="1"/>
            <p:nvPr/>
          </p:nvSpPr>
          <p:spPr>
            <a:xfrm>
              <a:off x="6770915" y="1161035"/>
              <a:ext cx="41411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000" b="1" dirty="0" err="1">
                  <a:solidFill>
                    <a:srgbClr val="00B050"/>
                  </a:solidFill>
                </a:rPr>
                <a:t>DiTARI</a:t>
              </a:r>
              <a:br>
                <a:rPr lang="en-GB" sz="2000" dirty="0">
                  <a:solidFill>
                    <a:srgbClr val="00B050"/>
                  </a:solidFill>
                </a:rPr>
              </a:br>
              <a:r>
                <a:rPr lang="en-GB" sz="2000" dirty="0">
                  <a:solidFill>
                    <a:srgbClr val="00B050"/>
                  </a:solidFill>
                </a:rPr>
                <a:t>HORIZON-INFRA-2021-TECH-01-01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16F41EC-AE44-9D49-BDE3-B4628AAD83CE}"/>
              </a:ext>
            </a:extLst>
          </p:cNvPr>
          <p:cNvSpPr txBox="1"/>
          <p:nvPr/>
        </p:nvSpPr>
        <p:spPr>
          <a:xfrm>
            <a:off x="7456074" y="7174732"/>
            <a:ext cx="4141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385D8A"/>
                </a:solidFill>
              </a:rPr>
              <a:t>HORIZON-INFRA-2021-TECH-01-01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A951531-9172-9545-9F6D-CC8C2A7E9C93}"/>
              </a:ext>
            </a:extLst>
          </p:cNvPr>
          <p:cNvGrpSpPr/>
          <p:nvPr/>
        </p:nvGrpSpPr>
        <p:grpSpPr>
          <a:xfrm>
            <a:off x="2379267" y="3814798"/>
            <a:ext cx="9388189" cy="2174169"/>
            <a:chOff x="2379267" y="3814798"/>
            <a:chExt cx="9388189" cy="2174169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C17868EF-CB1E-9046-B758-525FAEF60131}"/>
                </a:ext>
              </a:extLst>
            </p:cNvPr>
            <p:cNvSpPr/>
            <p:nvPr/>
          </p:nvSpPr>
          <p:spPr>
            <a:xfrm>
              <a:off x="2379267" y="4220552"/>
              <a:ext cx="9388189" cy="1768415"/>
            </a:xfrm>
            <a:prstGeom prst="roundRect">
              <a:avLst/>
            </a:prstGeom>
            <a:noFill/>
            <a:ln w="38100">
              <a:solidFill>
                <a:srgbClr val="385D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1BC5A65-629E-9347-A00D-C8AB18B8DB74}"/>
                </a:ext>
              </a:extLst>
            </p:cNvPr>
            <p:cNvSpPr txBox="1"/>
            <p:nvPr/>
          </p:nvSpPr>
          <p:spPr>
            <a:xfrm>
              <a:off x="8196944" y="3814798"/>
              <a:ext cx="34003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000" b="1" dirty="0">
                  <a:solidFill>
                    <a:srgbClr val="385D8A"/>
                  </a:solidFill>
                </a:rPr>
                <a:t>LEAPS Internal Project </a:t>
              </a:r>
            </a:p>
          </p:txBody>
        </p:sp>
      </p:grp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E076E8D-4956-3A4A-8D09-716C18488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FE738-146D-49F4-AF37-EE8327504D71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495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36ACBD-E601-3944-BA34-976776D06A6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</a:blip>
          <a:stretch>
            <a:fillRect/>
          </a:stretch>
        </p:blipFill>
        <p:spPr>
          <a:xfrm>
            <a:off x="1591248" y="-325120"/>
            <a:ext cx="10936032" cy="7747812"/>
          </a:xfrm>
          <a:prstGeom prst="rect">
            <a:avLst/>
          </a:prstGeom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C6973DD6-11BB-DC45-9B70-DBAC9B81A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4060" y="1239969"/>
            <a:ext cx="9872350" cy="5466055"/>
          </a:xfrm>
        </p:spPr>
        <p:txBody>
          <a:bodyPr>
            <a:normAutofit/>
          </a:bodyPr>
          <a:lstStyle/>
          <a:p>
            <a:pPr>
              <a:spcAft>
                <a:spcPts val="500"/>
              </a:spcAft>
            </a:pPr>
            <a:r>
              <a:rPr lang="en-GB" sz="3200" b="1" dirty="0"/>
              <a:t>Digital Twinning:</a:t>
            </a:r>
          </a:p>
          <a:p>
            <a:pPr lvl="1">
              <a:spcAft>
                <a:spcPts val="500"/>
              </a:spcAft>
            </a:pPr>
            <a:r>
              <a:rPr lang="en-GB" sz="2800" b="1" dirty="0"/>
              <a:t>WP1</a:t>
            </a:r>
            <a:r>
              <a:rPr lang="en-GB" sz="2800" dirty="0"/>
              <a:t>: Technology Platform (EUXFEL, L. </a:t>
            </a:r>
            <a:r>
              <a:rPr lang="en-GB" sz="2800" dirty="0" err="1"/>
              <a:t>Gelisio</a:t>
            </a:r>
            <a:r>
              <a:rPr lang="en-GB" sz="2800" dirty="0"/>
              <a:t>)</a:t>
            </a:r>
            <a:endParaRPr lang="en-GB" sz="2800" dirty="0">
              <a:solidFill>
                <a:srgbClr val="0070C0"/>
              </a:solidFill>
            </a:endParaRPr>
          </a:p>
          <a:p>
            <a:pPr lvl="1">
              <a:spcAft>
                <a:spcPts val="500"/>
              </a:spcAft>
            </a:pPr>
            <a:r>
              <a:rPr lang="en-GB" sz="2800" b="1" dirty="0"/>
              <a:t>WP2</a:t>
            </a:r>
            <a:r>
              <a:rPr lang="en-GB" sz="2800" dirty="0"/>
              <a:t>: Source and Beams (PSI, M. </a:t>
            </a:r>
            <a:r>
              <a:rPr lang="en-GB" sz="2800" dirty="0" err="1"/>
              <a:t>Calvi</a:t>
            </a:r>
            <a:r>
              <a:rPr lang="en-GB" sz="2800" dirty="0"/>
              <a:t>) </a:t>
            </a:r>
            <a:endParaRPr lang="en-GB" sz="2800" dirty="0">
              <a:solidFill>
                <a:srgbClr val="0070C0"/>
              </a:solidFill>
            </a:endParaRPr>
          </a:p>
          <a:p>
            <a:pPr lvl="1">
              <a:spcAft>
                <a:spcPts val="500"/>
              </a:spcAft>
            </a:pPr>
            <a:r>
              <a:rPr lang="en-GB" sz="2800" b="1" dirty="0"/>
              <a:t>WP3</a:t>
            </a:r>
            <a:r>
              <a:rPr lang="en-GB" sz="2800" dirty="0"/>
              <a:t>: Modules for Photonic Instruments (ILL, P. </a:t>
            </a:r>
            <a:r>
              <a:rPr lang="en-GB" sz="2800" dirty="0" err="1"/>
              <a:t>Mutti</a:t>
            </a:r>
            <a:r>
              <a:rPr lang="en-GB" sz="2800" dirty="0"/>
              <a:t>)</a:t>
            </a:r>
            <a:endParaRPr lang="en-GB" sz="2800" dirty="0">
              <a:solidFill>
                <a:srgbClr val="0070C0"/>
              </a:solidFill>
            </a:endParaRPr>
          </a:p>
          <a:p>
            <a:pPr>
              <a:spcAft>
                <a:spcPts val="500"/>
              </a:spcAft>
            </a:pPr>
            <a:r>
              <a:rPr lang="en-GB" sz="3200" b="1" dirty="0"/>
              <a:t>Design activities and networking:</a:t>
            </a:r>
            <a:r>
              <a:rPr lang="en-GB" sz="3200" dirty="0"/>
              <a:t> </a:t>
            </a:r>
          </a:p>
          <a:p>
            <a:pPr lvl="1">
              <a:spcAft>
                <a:spcPts val="500"/>
              </a:spcAft>
            </a:pPr>
            <a:r>
              <a:rPr lang="en-GB" sz="2800" b="1" dirty="0"/>
              <a:t>WP4</a:t>
            </a:r>
            <a:r>
              <a:rPr lang="en-GB" sz="2800" dirty="0"/>
              <a:t>: Androids for Remote Access (DESY, R. </a:t>
            </a:r>
            <a:r>
              <a:rPr lang="en-GB" sz="2800" dirty="0" err="1"/>
              <a:t>Wanzenberg</a:t>
            </a:r>
            <a:r>
              <a:rPr lang="en-GB" sz="2800" dirty="0"/>
              <a:t>)</a:t>
            </a:r>
          </a:p>
          <a:p>
            <a:pPr lvl="1">
              <a:spcAft>
                <a:spcPts val="500"/>
              </a:spcAft>
            </a:pPr>
            <a:r>
              <a:rPr lang="en-GB" sz="2800" b="1" dirty="0"/>
              <a:t>WP5</a:t>
            </a:r>
            <a:r>
              <a:rPr lang="en-GB" sz="2800" dirty="0"/>
              <a:t>: Permanent Magnets, </a:t>
            </a:r>
            <a:r>
              <a:rPr lang="en-GB" sz="2800" dirty="0" err="1"/>
              <a:t>PerMaLIC</a:t>
            </a:r>
            <a:r>
              <a:rPr lang="en-GB" sz="2800" dirty="0"/>
              <a:t> (ALBA, F. Perez)</a:t>
            </a:r>
            <a:endParaRPr lang="en-GB" sz="2800" dirty="0">
              <a:solidFill>
                <a:srgbClr val="0070C0"/>
              </a:solidFill>
            </a:endParaRPr>
          </a:p>
          <a:p>
            <a:pPr lvl="1">
              <a:spcAft>
                <a:spcPts val="500"/>
              </a:spcAft>
            </a:pPr>
            <a:r>
              <a:rPr lang="en-GB" sz="2800" b="1" dirty="0"/>
              <a:t>WP6</a:t>
            </a:r>
            <a:r>
              <a:rPr lang="en-GB" sz="2800" dirty="0"/>
              <a:t>: The Fully Automated Beamline, FAB (DESY, H. </a:t>
            </a:r>
            <a:r>
              <a:rPr lang="en-GB" sz="2800" dirty="0" err="1"/>
              <a:t>Graafsma</a:t>
            </a:r>
            <a:r>
              <a:rPr lang="en-GB" sz="2800" dirty="0"/>
              <a:t>)</a:t>
            </a:r>
            <a:endParaRPr lang="en-GB" sz="2800" dirty="0">
              <a:solidFill>
                <a:srgbClr val="0070C0"/>
              </a:solidFill>
            </a:endParaRPr>
          </a:p>
          <a:p>
            <a:pPr>
              <a:spcAft>
                <a:spcPts val="500"/>
              </a:spcAft>
            </a:pPr>
            <a:endParaRPr lang="en-GB" sz="2800" dirty="0"/>
          </a:p>
          <a:p>
            <a:pPr>
              <a:spcAft>
                <a:spcPts val="500"/>
              </a:spcAft>
            </a:pPr>
            <a:endParaRPr lang="en-GB" sz="3200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E34AF07A-AE6F-4346-8115-7AE3A35D3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4060" y="252335"/>
            <a:ext cx="9493209" cy="816225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rgbClr val="C00000"/>
                </a:solidFill>
              </a:rPr>
              <a:t>Thanks for your attention!!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8AA7F5B-8BAB-0047-8BF6-7FF01BD25085}"/>
              </a:ext>
            </a:extLst>
          </p:cNvPr>
          <p:cNvGrpSpPr/>
          <p:nvPr/>
        </p:nvGrpSpPr>
        <p:grpSpPr>
          <a:xfrm>
            <a:off x="2432649" y="1161035"/>
            <a:ext cx="8600536" cy="2453433"/>
            <a:chOff x="2432649" y="1161035"/>
            <a:chExt cx="8600536" cy="2453433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8943A271-4CE3-004F-AB34-2A739C03272A}"/>
                </a:ext>
              </a:extLst>
            </p:cNvPr>
            <p:cNvSpPr/>
            <p:nvPr/>
          </p:nvSpPr>
          <p:spPr>
            <a:xfrm>
              <a:off x="2432649" y="1846053"/>
              <a:ext cx="8600536" cy="1768415"/>
            </a:xfrm>
            <a:prstGeom prst="round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9548EC-AD2F-404B-BA65-AED2943C2564}"/>
                </a:ext>
              </a:extLst>
            </p:cNvPr>
            <p:cNvSpPr txBox="1"/>
            <p:nvPr/>
          </p:nvSpPr>
          <p:spPr>
            <a:xfrm>
              <a:off x="6770915" y="1161035"/>
              <a:ext cx="41411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000" b="1" dirty="0" err="1">
                  <a:solidFill>
                    <a:srgbClr val="00B050"/>
                  </a:solidFill>
                </a:rPr>
                <a:t>DiTARI</a:t>
              </a:r>
              <a:br>
                <a:rPr lang="en-GB" sz="2000" dirty="0">
                  <a:solidFill>
                    <a:srgbClr val="00B050"/>
                  </a:solidFill>
                </a:rPr>
              </a:br>
              <a:r>
                <a:rPr lang="en-GB" sz="2000" dirty="0">
                  <a:solidFill>
                    <a:srgbClr val="00B050"/>
                  </a:solidFill>
                </a:rPr>
                <a:t>HORIZON-INFRA-2021-TECH-01-01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16F41EC-AE44-9D49-BDE3-B4628AAD83CE}"/>
              </a:ext>
            </a:extLst>
          </p:cNvPr>
          <p:cNvSpPr txBox="1"/>
          <p:nvPr/>
        </p:nvSpPr>
        <p:spPr>
          <a:xfrm>
            <a:off x="7456074" y="7174732"/>
            <a:ext cx="4141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385D8A"/>
                </a:solidFill>
              </a:rPr>
              <a:t>HORIZON-INFRA-2021-TECH-01-01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A951531-9172-9545-9F6D-CC8C2A7E9C93}"/>
              </a:ext>
            </a:extLst>
          </p:cNvPr>
          <p:cNvGrpSpPr/>
          <p:nvPr/>
        </p:nvGrpSpPr>
        <p:grpSpPr>
          <a:xfrm>
            <a:off x="2379267" y="3814798"/>
            <a:ext cx="9388189" cy="2174169"/>
            <a:chOff x="2379267" y="3814798"/>
            <a:chExt cx="9388189" cy="2174169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C17868EF-CB1E-9046-B758-525FAEF60131}"/>
                </a:ext>
              </a:extLst>
            </p:cNvPr>
            <p:cNvSpPr/>
            <p:nvPr/>
          </p:nvSpPr>
          <p:spPr>
            <a:xfrm>
              <a:off x="2379267" y="4220552"/>
              <a:ext cx="9388189" cy="1768415"/>
            </a:xfrm>
            <a:prstGeom prst="roundRect">
              <a:avLst/>
            </a:prstGeom>
            <a:noFill/>
            <a:ln w="38100">
              <a:solidFill>
                <a:srgbClr val="385D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1BC5A65-629E-9347-A00D-C8AB18B8DB74}"/>
                </a:ext>
              </a:extLst>
            </p:cNvPr>
            <p:cNvSpPr txBox="1"/>
            <p:nvPr/>
          </p:nvSpPr>
          <p:spPr>
            <a:xfrm>
              <a:off x="8196944" y="3814798"/>
              <a:ext cx="34003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000" b="1" dirty="0">
                  <a:solidFill>
                    <a:srgbClr val="385D8A"/>
                  </a:solidFill>
                </a:rPr>
                <a:t>LEAPS Internal Project </a:t>
              </a:r>
            </a:p>
          </p:txBody>
        </p:sp>
      </p:grp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E076E8D-4956-3A4A-8D09-716C18488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FE738-146D-49F4-AF37-EE8327504D71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399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36ACBD-E601-3944-BA34-976776D06A6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</a:blip>
          <a:stretch>
            <a:fillRect/>
          </a:stretch>
        </p:blipFill>
        <p:spPr>
          <a:xfrm>
            <a:off x="1591248" y="-325120"/>
            <a:ext cx="10936032" cy="7747812"/>
          </a:xfrm>
          <a:prstGeom prst="rect">
            <a:avLst/>
          </a:prstGeom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C6973DD6-11BB-DC45-9B70-DBAC9B81A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4060" y="1239969"/>
            <a:ext cx="9872350" cy="5466055"/>
          </a:xfrm>
        </p:spPr>
        <p:txBody>
          <a:bodyPr>
            <a:normAutofit/>
          </a:bodyPr>
          <a:lstStyle/>
          <a:p>
            <a:pPr>
              <a:spcAft>
                <a:spcPts val="500"/>
              </a:spcAft>
            </a:pPr>
            <a:r>
              <a:rPr lang="en-GB" sz="3200" b="1" dirty="0"/>
              <a:t>Digital Twinning:</a:t>
            </a:r>
          </a:p>
          <a:p>
            <a:pPr lvl="1">
              <a:spcAft>
                <a:spcPts val="500"/>
              </a:spcAft>
            </a:pPr>
            <a:r>
              <a:rPr lang="en-GB" sz="2800" b="1" dirty="0"/>
              <a:t>WP1</a:t>
            </a:r>
            <a:r>
              <a:rPr lang="en-GB" sz="2800" dirty="0"/>
              <a:t>: Technology Platform (EUXFEL, L. </a:t>
            </a:r>
            <a:r>
              <a:rPr lang="en-GB" sz="2800" dirty="0" err="1"/>
              <a:t>Gelisio</a:t>
            </a:r>
            <a:r>
              <a:rPr lang="en-GB" sz="2800" dirty="0"/>
              <a:t>)</a:t>
            </a:r>
            <a:endParaRPr lang="en-GB" sz="2800" dirty="0">
              <a:solidFill>
                <a:srgbClr val="0070C0"/>
              </a:solidFill>
            </a:endParaRPr>
          </a:p>
          <a:p>
            <a:pPr lvl="1">
              <a:spcAft>
                <a:spcPts val="500"/>
              </a:spcAft>
            </a:pPr>
            <a:r>
              <a:rPr lang="en-GB" sz="2800" b="1" dirty="0"/>
              <a:t>WP2</a:t>
            </a:r>
            <a:r>
              <a:rPr lang="en-GB" sz="2800" dirty="0"/>
              <a:t>: Source and Beams (PSI, M. </a:t>
            </a:r>
            <a:r>
              <a:rPr lang="en-GB" sz="2800" dirty="0" err="1"/>
              <a:t>Calvi</a:t>
            </a:r>
            <a:r>
              <a:rPr lang="en-GB" sz="2800" dirty="0"/>
              <a:t>) </a:t>
            </a:r>
            <a:endParaRPr lang="en-GB" sz="2800" dirty="0">
              <a:solidFill>
                <a:srgbClr val="0070C0"/>
              </a:solidFill>
            </a:endParaRPr>
          </a:p>
          <a:p>
            <a:pPr lvl="1">
              <a:spcAft>
                <a:spcPts val="500"/>
              </a:spcAft>
            </a:pPr>
            <a:r>
              <a:rPr lang="en-GB" sz="2800" b="1" dirty="0"/>
              <a:t>WP3</a:t>
            </a:r>
            <a:r>
              <a:rPr lang="en-GB" sz="2800" dirty="0"/>
              <a:t>: Modules for Photonic Instruments (ILL, P. </a:t>
            </a:r>
            <a:r>
              <a:rPr lang="en-GB" sz="2800" dirty="0" err="1"/>
              <a:t>Mutti</a:t>
            </a:r>
            <a:r>
              <a:rPr lang="en-GB" sz="2800" dirty="0"/>
              <a:t>)</a:t>
            </a:r>
            <a:endParaRPr lang="en-GB" sz="2800" dirty="0">
              <a:solidFill>
                <a:srgbClr val="0070C0"/>
              </a:solidFill>
            </a:endParaRPr>
          </a:p>
          <a:p>
            <a:pPr>
              <a:spcAft>
                <a:spcPts val="500"/>
              </a:spcAft>
            </a:pPr>
            <a:r>
              <a:rPr lang="en-GB" sz="3200" b="1" dirty="0">
                <a:solidFill>
                  <a:schemeClr val="bg1">
                    <a:lumMod val="85000"/>
                  </a:schemeClr>
                </a:solidFill>
              </a:rPr>
              <a:t>Design activities and networking:</a:t>
            </a:r>
            <a:r>
              <a:rPr lang="en-GB" sz="3200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  <a:p>
            <a:pPr lvl="1">
              <a:spcAft>
                <a:spcPts val="500"/>
              </a:spcAft>
            </a:pPr>
            <a:r>
              <a:rPr lang="en-GB" sz="2800" b="1" dirty="0">
                <a:solidFill>
                  <a:schemeClr val="bg1">
                    <a:lumMod val="85000"/>
                  </a:schemeClr>
                </a:solidFill>
              </a:rPr>
              <a:t>WP4</a:t>
            </a:r>
            <a:r>
              <a:rPr lang="en-GB" sz="2800" dirty="0">
                <a:solidFill>
                  <a:schemeClr val="bg1">
                    <a:lumMod val="85000"/>
                  </a:schemeClr>
                </a:solidFill>
              </a:rPr>
              <a:t>: Androids for Remote Access (DESY, R. </a:t>
            </a:r>
            <a:r>
              <a:rPr lang="en-GB" sz="2800" dirty="0" err="1">
                <a:solidFill>
                  <a:schemeClr val="bg1">
                    <a:lumMod val="85000"/>
                  </a:schemeClr>
                </a:solidFill>
              </a:rPr>
              <a:t>Wanzenberg</a:t>
            </a:r>
            <a:r>
              <a:rPr lang="en-GB" sz="2800" dirty="0">
                <a:solidFill>
                  <a:schemeClr val="bg1">
                    <a:lumMod val="85000"/>
                  </a:schemeClr>
                </a:solidFill>
              </a:rPr>
              <a:t>)</a:t>
            </a:r>
          </a:p>
          <a:p>
            <a:pPr lvl="1">
              <a:spcAft>
                <a:spcPts val="500"/>
              </a:spcAft>
            </a:pPr>
            <a:r>
              <a:rPr lang="en-GB" sz="2800" b="1" dirty="0">
                <a:solidFill>
                  <a:schemeClr val="bg1">
                    <a:lumMod val="85000"/>
                  </a:schemeClr>
                </a:solidFill>
              </a:rPr>
              <a:t>WP5</a:t>
            </a:r>
            <a:r>
              <a:rPr lang="en-GB" sz="2800" dirty="0">
                <a:solidFill>
                  <a:schemeClr val="bg1">
                    <a:lumMod val="85000"/>
                  </a:schemeClr>
                </a:solidFill>
              </a:rPr>
              <a:t>: Permanent Magnets, </a:t>
            </a:r>
            <a:r>
              <a:rPr lang="en-GB" sz="2800" dirty="0" err="1">
                <a:solidFill>
                  <a:schemeClr val="bg1">
                    <a:lumMod val="85000"/>
                  </a:schemeClr>
                </a:solidFill>
              </a:rPr>
              <a:t>PerMaLIC</a:t>
            </a:r>
            <a:r>
              <a:rPr lang="en-GB" sz="2800" dirty="0">
                <a:solidFill>
                  <a:schemeClr val="bg1">
                    <a:lumMod val="85000"/>
                  </a:schemeClr>
                </a:solidFill>
              </a:rPr>
              <a:t> (ALBA, F. Perez)</a:t>
            </a:r>
          </a:p>
          <a:p>
            <a:pPr lvl="1">
              <a:spcAft>
                <a:spcPts val="500"/>
              </a:spcAft>
            </a:pPr>
            <a:r>
              <a:rPr lang="en-GB" sz="2800" b="1" dirty="0">
                <a:solidFill>
                  <a:schemeClr val="bg1">
                    <a:lumMod val="85000"/>
                  </a:schemeClr>
                </a:solidFill>
              </a:rPr>
              <a:t>WP6</a:t>
            </a:r>
            <a:r>
              <a:rPr lang="en-GB" sz="2800" dirty="0">
                <a:solidFill>
                  <a:schemeClr val="bg1">
                    <a:lumMod val="85000"/>
                  </a:schemeClr>
                </a:solidFill>
              </a:rPr>
              <a:t>: The Fully Automated Beamline, FAB (DESY, H. </a:t>
            </a:r>
            <a:r>
              <a:rPr lang="en-GB" sz="2800" dirty="0" err="1">
                <a:solidFill>
                  <a:schemeClr val="bg1">
                    <a:lumMod val="85000"/>
                  </a:schemeClr>
                </a:solidFill>
              </a:rPr>
              <a:t>Graafsma</a:t>
            </a:r>
            <a:r>
              <a:rPr lang="en-GB" sz="2800" dirty="0">
                <a:solidFill>
                  <a:schemeClr val="bg1">
                    <a:lumMod val="85000"/>
                  </a:schemeClr>
                </a:solidFill>
              </a:rPr>
              <a:t>)</a:t>
            </a:r>
          </a:p>
          <a:p>
            <a:pPr>
              <a:spcAft>
                <a:spcPts val="500"/>
              </a:spcAft>
            </a:pPr>
            <a:endParaRPr lang="en-GB" sz="2800" dirty="0"/>
          </a:p>
          <a:p>
            <a:pPr>
              <a:spcAft>
                <a:spcPts val="500"/>
              </a:spcAft>
            </a:pPr>
            <a:endParaRPr lang="en-GB" sz="3200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E34AF07A-AE6F-4346-8115-7AE3A35D3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4060" y="252335"/>
            <a:ext cx="9493209" cy="816225"/>
          </a:xfrm>
        </p:spPr>
        <p:txBody>
          <a:bodyPr>
            <a:normAutofit/>
          </a:bodyPr>
          <a:lstStyle/>
          <a:p>
            <a:r>
              <a:rPr lang="en-GB" sz="4000" dirty="0"/>
              <a:t>The LEAPS Integrated Platform</a:t>
            </a:r>
            <a:endParaRPr lang="en-GB" sz="4000" dirty="0">
              <a:solidFill>
                <a:srgbClr val="0070C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8AA7F5B-8BAB-0047-8BF6-7FF01BD25085}"/>
              </a:ext>
            </a:extLst>
          </p:cNvPr>
          <p:cNvGrpSpPr/>
          <p:nvPr/>
        </p:nvGrpSpPr>
        <p:grpSpPr>
          <a:xfrm>
            <a:off x="2432649" y="1161035"/>
            <a:ext cx="8600536" cy="2453433"/>
            <a:chOff x="2432649" y="1161035"/>
            <a:chExt cx="8600536" cy="2453433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8943A271-4CE3-004F-AB34-2A739C03272A}"/>
                </a:ext>
              </a:extLst>
            </p:cNvPr>
            <p:cNvSpPr/>
            <p:nvPr/>
          </p:nvSpPr>
          <p:spPr>
            <a:xfrm>
              <a:off x="2432649" y="1846053"/>
              <a:ext cx="8600536" cy="1768415"/>
            </a:xfrm>
            <a:prstGeom prst="round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9548EC-AD2F-404B-BA65-AED2943C2564}"/>
                </a:ext>
              </a:extLst>
            </p:cNvPr>
            <p:cNvSpPr txBox="1"/>
            <p:nvPr/>
          </p:nvSpPr>
          <p:spPr>
            <a:xfrm>
              <a:off x="6770915" y="1161035"/>
              <a:ext cx="41411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000" b="1" dirty="0" err="1">
                  <a:solidFill>
                    <a:srgbClr val="00B050"/>
                  </a:solidFill>
                </a:rPr>
                <a:t>DiTARI</a:t>
              </a:r>
              <a:br>
                <a:rPr lang="en-GB" sz="2000" dirty="0">
                  <a:solidFill>
                    <a:srgbClr val="00B050"/>
                  </a:solidFill>
                </a:rPr>
              </a:br>
              <a:r>
                <a:rPr lang="en-GB" sz="2000" dirty="0">
                  <a:solidFill>
                    <a:srgbClr val="00B050"/>
                  </a:solidFill>
                </a:rPr>
                <a:t>HORIZON-INFRA-2021-TECH-01-01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A951531-9172-9545-9F6D-CC8C2A7E9C93}"/>
              </a:ext>
            </a:extLst>
          </p:cNvPr>
          <p:cNvGrpSpPr/>
          <p:nvPr/>
        </p:nvGrpSpPr>
        <p:grpSpPr>
          <a:xfrm>
            <a:off x="2379267" y="3814798"/>
            <a:ext cx="9388189" cy="2174169"/>
            <a:chOff x="2379267" y="3814798"/>
            <a:chExt cx="9388189" cy="2174169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C17868EF-CB1E-9046-B758-525FAEF60131}"/>
                </a:ext>
              </a:extLst>
            </p:cNvPr>
            <p:cNvSpPr/>
            <p:nvPr/>
          </p:nvSpPr>
          <p:spPr>
            <a:xfrm>
              <a:off x="2379267" y="4220552"/>
              <a:ext cx="9388189" cy="1768415"/>
            </a:xfrm>
            <a:prstGeom prst="roundRect">
              <a:avLst/>
            </a:prstGeom>
            <a:noFill/>
            <a:ln w="38100">
              <a:solidFill>
                <a:srgbClr val="385D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1BC5A65-629E-9347-A00D-C8AB18B8DB74}"/>
                </a:ext>
              </a:extLst>
            </p:cNvPr>
            <p:cNvSpPr txBox="1"/>
            <p:nvPr/>
          </p:nvSpPr>
          <p:spPr>
            <a:xfrm>
              <a:off x="8196944" y="3814798"/>
              <a:ext cx="34003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000" b="1" dirty="0">
                  <a:solidFill>
                    <a:srgbClr val="385D8A"/>
                  </a:solidFill>
                </a:rPr>
                <a:t>LEAPS Internal Project </a:t>
              </a:r>
            </a:p>
          </p:txBody>
        </p:sp>
      </p:grp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E076E8D-4956-3A4A-8D09-716C18488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FE738-146D-49F4-AF37-EE8327504D71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135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B5EA0A-D48C-B549-A1A4-46AE4F47619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3000"/>
          </a:blip>
          <a:stretch>
            <a:fillRect/>
          </a:stretch>
        </p:blipFill>
        <p:spPr>
          <a:xfrm>
            <a:off x="1582229" y="0"/>
            <a:ext cx="12555987" cy="6858000"/>
          </a:xfrm>
          <a:prstGeom prst="rect">
            <a:avLst/>
          </a:prstGeom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C6973DD6-11BB-DC45-9B70-DBAC9B81A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4059" y="1421056"/>
            <a:ext cx="7324421" cy="51473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b="1" dirty="0"/>
              <a:t>WP1. The Technology Platform </a:t>
            </a:r>
          </a:p>
          <a:p>
            <a:pPr marL="0" indent="0">
              <a:buNone/>
            </a:pPr>
            <a:r>
              <a:rPr lang="en-GB" dirty="0"/>
              <a:t>shall enable digital twinning to make preparation, execution and analysis of the experiments more effective leading to higher success rates</a:t>
            </a:r>
          </a:p>
          <a:p>
            <a:endParaRPr lang="en-GB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E34AF07A-AE6F-4346-8115-7AE3A35D3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4060" y="243626"/>
            <a:ext cx="9493209" cy="601105"/>
          </a:xfrm>
        </p:spPr>
        <p:txBody>
          <a:bodyPr>
            <a:noAutofit/>
          </a:bodyPr>
          <a:lstStyle/>
          <a:p>
            <a:r>
              <a:rPr lang="en-GB" sz="4000" dirty="0"/>
              <a:t>Digital Twinning</a:t>
            </a:r>
            <a:endParaRPr lang="en-GB" sz="4000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BF8504-72B8-034E-828A-40DCF3F5B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FE738-146D-49F4-AF37-EE8327504D71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275955-52B3-D845-A537-96A2EFDF1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058" y="3120595"/>
            <a:ext cx="9287841" cy="350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765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B5EA0A-D48C-B549-A1A4-46AE4F47619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3000"/>
          </a:blip>
          <a:stretch>
            <a:fillRect/>
          </a:stretch>
        </p:blipFill>
        <p:spPr>
          <a:xfrm>
            <a:off x="1582229" y="0"/>
            <a:ext cx="12555987" cy="6858000"/>
          </a:xfrm>
          <a:prstGeom prst="rect">
            <a:avLst/>
          </a:prstGeom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C6973DD6-11BB-DC45-9B70-DBAC9B81A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4059" y="1421056"/>
            <a:ext cx="7324421" cy="51473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b="1" dirty="0"/>
              <a:t>WP1. The Technology Platform </a:t>
            </a:r>
          </a:p>
          <a:p>
            <a:pPr marL="0" indent="0">
              <a:buNone/>
            </a:pPr>
            <a:r>
              <a:rPr lang="en-GB" dirty="0"/>
              <a:t>shall enable digital twinning to make preparation, execution and analysis of the experiments more effective leading to higher success rates:</a:t>
            </a:r>
          </a:p>
          <a:p>
            <a:r>
              <a:rPr lang="en-GB" dirty="0"/>
              <a:t>It should be facility independent, i.e. easily portable to increase synergies among LEAPS members</a:t>
            </a:r>
          </a:p>
          <a:p>
            <a:r>
              <a:rPr lang="en-GB" dirty="0"/>
              <a:t>Enhance robust operation of ARI facilities </a:t>
            </a:r>
          </a:p>
          <a:p>
            <a:r>
              <a:rPr lang="en-GB" dirty="0"/>
              <a:t>Integrate AI to allow swift comparison of observational and simulated data during experiments in “real-time”</a:t>
            </a:r>
          </a:p>
          <a:p>
            <a:r>
              <a:rPr lang="en-GB" dirty="0"/>
              <a:t>Establish it as a service in EOSC</a:t>
            </a:r>
          </a:p>
          <a:p>
            <a:r>
              <a:rPr lang="en-GB" dirty="0"/>
              <a:t>Address and include new communities (expert &amp; learning) by training and tutorial capability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E34AF07A-AE6F-4346-8115-7AE3A35D3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4060" y="243626"/>
            <a:ext cx="9493209" cy="601105"/>
          </a:xfrm>
        </p:spPr>
        <p:txBody>
          <a:bodyPr>
            <a:noAutofit/>
          </a:bodyPr>
          <a:lstStyle/>
          <a:p>
            <a:r>
              <a:rPr lang="en-GB" sz="4000" dirty="0"/>
              <a:t>Digital Twinning</a:t>
            </a:r>
            <a:endParaRPr lang="en-GB" sz="4000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BF8504-72B8-034E-828A-40DCF3F5B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FE738-146D-49F4-AF37-EE8327504D71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0335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0A144E8-CF31-6B4E-A37F-01FD23F0597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8000"/>
          </a:blip>
          <a:stretch>
            <a:fillRect/>
          </a:stretch>
        </p:blipFill>
        <p:spPr>
          <a:xfrm>
            <a:off x="1576235" y="1"/>
            <a:ext cx="12191999" cy="6858000"/>
          </a:xfrm>
          <a:prstGeom prst="rect">
            <a:avLst/>
          </a:prstGeom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C6973DD6-11BB-DC45-9B70-DBAC9B81A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4060" y="1414781"/>
            <a:ext cx="5903349" cy="51473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WP2. Source and Beam Modules </a:t>
            </a:r>
            <a:br>
              <a:rPr lang="en-GB" b="1" dirty="0"/>
            </a:br>
            <a:r>
              <a:rPr lang="en-GB" dirty="0"/>
              <a:t>will be integrated into the new Platform:</a:t>
            </a:r>
          </a:p>
          <a:p>
            <a:r>
              <a:rPr lang="en-GB" dirty="0"/>
              <a:t>Simulation modules for charged particle beam dynamics (OCELOT, </a:t>
            </a:r>
            <a:r>
              <a:rPr lang="en-GB" dirty="0" err="1"/>
              <a:t>pyAT</a:t>
            </a:r>
            <a:r>
              <a:rPr lang="en-GB" dirty="0"/>
              <a:t>, Genesis 1.3)</a:t>
            </a:r>
          </a:p>
          <a:p>
            <a:r>
              <a:rPr lang="en-GB" dirty="0"/>
              <a:t>Integration of ray-tracing and wavefront propagation software simulation of incoherent, resp. coherent probe beams (OASYS, WPG)</a:t>
            </a:r>
          </a:p>
          <a:p>
            <a:r>
              <a:rPr lang="en-GB" dirty="0"/>
              <a:t>Machine Learning methods and optimisers</a:t>
            </a:r>
          </a:p>
          <a:p>
            <a:r>
              <a:rPr lang="en-GB" dirty="0"/>
              <a:t>Virtual diagnostics ML based will extract and enhance information from conventional diagnostics to run specific experiments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596543C1-3322-9A4C-97A3-85E574C9F61F}"/>
              </a:ext>
            </a:extLst>
          </p:cNvPr>
          <p:cNvSpPr txBox="1">
            <a:spLocks/>
          </p:cNvSpPr>
          <p:nvPr/>
        </p:nvSpPr>
        <p:spPr>
          <a:xfrm>
            <a:off x="2104060" y="243626"/>
            <a:ext cx="9493209" cy="6011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/>
              <a:t>Digital Twinning</a:t>
            </a:r>
            <a:endParaRPr lang="en-GB" sz="4000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533A2E-50FE-4742-8EA8-8922F669AB92}"/>
              </a:ext>
            </a:extLst>
          </p:cNvPr>
          <p:cNvSpPr txBox="1"/>
          <p:nvPr/>
        </p:nvSpPr>
        <p:spPr>
          <a:xfrm>
            <a:off x="10088880" y="18320"/>
            <a:ext cx="2103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chemeClr val="bg1"/>
                </a:solidFill>
              </a:rPr>
              <a:t>Courtesy of </a:t>
            </a:r>
            <a:r>
              <a:rPr lang="en-GB" dirty="0" err="1">
                <a:solidFill>
                  <a:schemeClr val="bg1"/>
                </a:solidFill>
              </a:rPr>
              <a:t>EuXFEL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5A2FA1-9613-C94E-849D-3630623CC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FE738-146D-49F4-AF37-EE8327504D71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2775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596543C1-3322-9A4C-97A3-85E574C9F61F}"/>
              </a:ext>
            </a:extLst>
          </p:cNvPr>
          <p:cNvSpPr txBox="1">
            <a:spLocks/>
          </p:cNvSpPr>
          <p:nvPr/>
        </p:nvSpPr>
        <p:spPr>
          <a:xfrm>
            <a:off x="2104060" y="243626"/>
            <a:ext cx="9493209" cy="6011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/>
              <a:t>Digital Twinning</a:t>
            </a:r>
            <a:endParaRPr lang="en-GB" sz="4000" dirty="0">
              <a:solidFill>
                <a:srgbClr val="0070C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5ABEAD-1360-5D4D-B5B4-3FE5CA86E7C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7527071" y="-59821"/>
            <a:ext cx="4702549" cy="6957195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2487C303-F3CB-3D42-AE97-828D5DAB1665}"/>
              </a:ext>
            </a:extLst>
          </p:cNvPr>
          <p:cNvSpPr txBox="1">
            <a:spLocks/>
          </p:cNvSpPr>
          <p:nvPr/>
        </p:nvSpPr>
        <p:spPr>
          <a:xfrm>
            <a:off x="2104060" y="1414781"/>
            <a:ext cx="5903349" cy="5147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/>
              <a:t>WP2. Source and Beam Modules </a:t>
            </a:r>
            <a:br>
              <a:rPr lang="en-GB" b="1"/>
            </a:br>
            <a:r>
              <a:rPr lang="en-GB"/>
              <a:t>will be integrated into the new Platform:</a:t>
            </a:r>
          </a:p>
          <a:p>
            <a:r>
              <a:rPr lang="en-GB"/>
              <a:t>Simulation modules for charged particle beam dynamics (OCELOT, pyAT, Genesis 1.3)</a:t>
            </a:r>
          </a:p>
          <a:p>
            <a:r>
              <a:rPr lang="en-GB"/>
              <a:t>Integration of ray-tracing and wavefront propagation software simulation of incoherent, resp. coherent probe beams (OASYS, WPG)</a:t>
            </a:r>
          </a:p>
          <a:p>
            <a:r>
              <a:rPr lang="en-GB"/>
              <a:t>Machine Learning methods and optimisers</a:t>
            </a:r>
          </a:p>
          <a:p>
            <a:r>
              <a:rPr lang="en-GB"/>
              <a:t>Virtual diagnostics ML based will extract and enhance information from conventional diagnostics to run specific experiments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F98A11-3DA3-314E-94CC-256BE5197617}"/>
              </a:ext>
            </a:extLst>
          </p:cNvPr>
          <p:cNvSpPr txBox="1"/>
          <p:nvPr/>
        </p:nvSpPr>
        <p:spPr>
          <a:xfrm>
            <a:off x="10088880" y="18320"/>
            <a:ext cx="2103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chemeClr val="bg1"/>
                </a:solidFill>
              </a:rPr>
              <a:t>Courtesy of PSI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A4B279-BE4E-4443-B314-BD1D6AEBC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FE738-146D-49F4-AF37-EE8327504D71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40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2EF41-6336-4D42-BDB8-E8A915F42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FE738-146D-49F4-AF37-EE8327504D71}" type="slidenum">
              <a:rPr lang="en-GB" smtClean="0"/>
              <a:pPr/>
              <a:t>7</a:t>
            </a:fld>
            <a:endParaRPr lang="en-GB" sz="2400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8BD6236A-FFB2-EC4C-B501-E0DA5FD73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3750" y="3945417"/>
            <a:ext cx="9510843" cy="2704516"/>
          </a:xfrm>
        </p:spPr>
        <p:txBody>
          <a:bodyPr>
            <a:noAutofit/>
          </a:bodyPr>
          <a:lstStyle/>
          <a:p>
            <a:r>
              <a:rPr lang="en-GB" b="1" dirty="0"/>
              <a:t>Virtual Diagnostic</a:t>
            </a:r>
            <a:r>
              <a:rPr lang="en-GB" dirty="0"/>
              <a:t>: Machine-learning based diagnostics</a:t>
            </a:r>
          </a:p>
          <a:p>
            <a:r>
              <a:rPr lang="en-GB" dirty="0"/>
              <a:t>Improve accelerator or more general beam diagnostics by using scalars or spectra to retrieve beam properties non-destructively and with higher resolution</a:t>
            </a:r>
          </a:p>
          <a:p>
            <a:r>
              <a:rPr lang="en-GB" dirty="0"/>
              <a:t>Once trained such a system allows for quasi real-time feedback </a:t>
            </a:r>
            <a:br>
              <a:rPr lang="en-GB" dirty="0"/>
            </a:br>
            <a:r>
              <a:rPr lang="en-GB" dirty="0"/>
              <a:t>much faster than a re-construction of real data.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AA7688-597C-B24E-93CD-EDA184FBE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01" y="0"/>
            <a:ext cx="10551144" cy="33204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C82905-AA1A-3247-BBA2-348946EADA84}"/>
              </a:ext>
            </a:extLst>
          </p:cNvPr>
          <p:cNvSpPr txBox="1"/>
          <p:nvPr/>
        </p:nvSpPr>
        <p:spPr>
          <a:xfrm>
            <a:off x="7305205" y="3244334"/>
            <a:ext cx="4886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Hanuka</a:t>
            </a:r>
            <a:r>
              <a:rPr lang="en-GB" dirty="0"/>
              <a:t>, Nature Scientific Reports 11, 2945 (2021)</a:t>
            </a:r>
          </a:p>
        </p:txBody>
      </p:sp>
    </p:spTree>
    <p:extLst>
      <p:ext uri="{BB962C8B-B14F-4D97-AF65-F5344CB8AC3E}">
        <p14:creationId xmlns:p14="http://schemas.microsoft.com/office/powerpoint/2010/main" val="3728520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61F19BE-34A4-0846-A046-B4E3A90F256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6200000">
            <a:off x="9084192" y="3547206"/>
            <a:ext cx="5799059" cy="3352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557DBA-D2AE-D64E-AA41-93C3FDBA143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6000"/>
          </a:blip>
          <a:stretch>
            <a:fillRect/>
          </a:stretch>
        </p:blipFill>
        <p:spPr>
          <a:xfrm>
            <a:off x="1569621" y="0"/>
            <a:ext cx="10644015" cy="6858000"/>
          </a:xfrm>
          <a:prstGeom prst="rect">
            <a:avLst/>
          </a:prstGeom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C6973DD6-11BB-DC45-9B70-DBAC9B81A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4059" y="1455121"/>
            <a:ext cx="6012075" cy="54660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WP3. Modules for Photonic Instruments</a:t>
            </a:r>
          </a:p>
          <a:p>
            <a:r>
              <a:rPr lang="en-GB" dirty="0"/>
              <a:t>Provide software modules for experiment simulations including instrument, beam-sample-interaction, scattering process and detector response</a:t>
            </a:r>
          </a:p>
          <a:p>
            <a:r>
              <a:rPr lang="en-GB" dirty="0"/>
              <a:t>GUI to enhance researcher experience </a:t>
            </a:r>
          </a:p>
          <a:p>
            <a:r>
              <a:rPr lang="en-GB" dirty="0"/>
              <a:t>Predict collisions between instrument moving parts during automatic data acquisition procedures</a:t>
            </a:r>
          </a:p>
          <a:p>
            <a:r>
              <a:rPr lang="en-GB" dirty="0"/>
              <a:t>Improve data collection strategies: use ML to optimize data collection time, sample conditions, measurement directions, etc.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1FF0E953-7ACD-3544-B504-166C140C3CC5}"/>
              </a:ext>
            </a:extLst>
          </p:cNvPr>
          <p:cNvSpPr txBox="1">
            <a:spLocks/>
          </p:cNvSpPr>
          <p:nvPr/>
        </p:nvSpPr>
        <p:spPr>
          <a:xfrm>
            <a:off x="2104060" y="243626"/>
            <a:ext cx="9493209" cy="6011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/>
              <a:t>Digital Twinning</a:t>
            </a:r>
            <a:endParaRPr lang="en-GB" sz="4000" dirty="0">
              <a:solidFill>
                <a:srgbClr val="0070C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C73DDC-2A11-A343-9079-778A4ABB4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FE738-146D-49F4-AF37-EE8327504D71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858876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Inhaltsfol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F34C5E13ACC946B43CB8320D155564" ma:contentTypeVersion="2" ma:contentTypeDescription="Create a new document." ma:contentTypeScope="" ma:versionID="81249a7823fdc635460e71824dd07091">
  <xsd:schema xmlns:xsd="http://www.w3.org/2001/XMLSchema" xmlns:xs="http://www.w3.org/2001/XMLSchema" xmlns:p="http://schemas.microsoft.com/office/2006/metadata/properties" xmlns:ns2="49b498c2-5969-4524-b542-f9e2aa952fe9" targetNamespace="http://schemas.microsoft.com/office/2006/metadata/properties" ma:root="true" ma:fieldsID="b27ae4cf2d6694e2393be51aa8bc528e" ns2:_="">
    <xsd:import namespace="49b498c2-5969-4524-b542-f9e2aa952f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b498c2-5969-4524-b542-f9e2aa952f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A4743CD-4858-498D-966A-FE90E0B6F2A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B9302C6-E363-418A-ABDD-782EA923AC33}">
  <ds:schemaRefs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49b498c2-5969-4524-b542-f9e2aa952fe9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0662EEEF-7642-459F-BCC8-C3FF2488F318}">
  <ds:schemaRefs>
    <ds:schemaRef ds:uri="49b498c2-5969-4524-b542-f9e2aa952fe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5450</TotalTime>
  <Words>1418</Words>
  <Application>Microsoft Macintosh PowerPoint</Application>
  <PresentationFormat>Widescreen</PresentationFormat>
  <Paragraphs>209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Wingdings</vt:lpstr>
      <vt:lpstr>Thème Office</vt:lpstr>
      <vt:lpstr>2_Inhaltsfolie</vt:lpstr>
      <vt:lpstr>PowerPoint Presentation</vt:lpstr>
      <vt:lpstr>The LEAPS Integrated Platform</vt:lpstr>
      <vt:lpstr>The LEAPS Integrated Platform</vt:lpstr>
      <vt:lpstr>Digital Twinning</vt:lpstr>
      <vt:lpstr>Digital Twinning</vt:lpstr>
      <vt:lpstr>PowerPoint Presentation</vt:lpstr>
      <vt:lpstr>PowerPoint Presentation</vt:lpstr>
      <vt:lpstr>PowerPoint Presentation</vt:lpstr>
      <vt:lpstr>PowerPoint Presentation</vt:lpstr>
      <vt:lpstr>DiTARI Modules just a starting point</vt:lpstr>
      <vt:lpstr>PowerPoint Presentation</vt:lpstr>
      <vt:lpstr>PowerPoint Presentation</vt:lpstr>
      <vt:lpstr>The LEAPS Integrated Platform</vt:lpstr>
      <vt:lpstr>PowerPoint Presentation</vt:lpstr>
      <vt:lpstr>PowerPoint Presentation</vt:lpstr>
      <vt:lpstr>PowerPoint Presentation</vt:lpstr>
      <vt:lpstr>PowerPoint Presentation</vt:lpstr>
      <vt:lpstr>ESRF EBS Project realised</vt:lpstr>
      <vt:lpstr>PowerPoint Presentation</vt:lpstr>
      <vt:lpstr>Thanks for your attention!!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François Cesmat</dc:creator>
  <cp:lastModifiedBy>Marco Calvi</cp:lastModifiedBy>
  <cp:revision>415</cp:revision>
  <cp:lastPrinted>2021-05-25T09:49:26Z</cp:lastPrinted>
  <dcterms:modified xsi:type="dcterms:W3CDTF">2021-10-21T12:50:18Z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0x0101009AF34C5E13ACC946B43CB8320D155564</vt:lpwstr>
  </property>
</Properties>
</file>