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84" r:id="rId4"/>
    <p:sldId id="288" r:id="rId5"/>
    <p:sldId id="285" r:id="rId6"/>
    <p:sldId id="286" r:id="rId7"/>
    <p:sldId id="287" r:id="rId8"/>
    <p:sldId id="271" r:id="rId9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D4F"/>
    <a:srgbClr val="88A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456" autoAdjust="0"/>
    <p:restoredTop sz="94660"/>
  </p:normalViewPr>
  <p:slideViewPr>
    <p:cSldViewPr snapToGrid="0">
      <p:cViewPr>
        <p:scale>
          <a:sx n="89" d="100"/>
          <a:sy n="89" d="100"/>
        </p:scale>
        <p:origin x="344" y="1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s-ES" smtClean="0"/>
              <a:t>11/4/21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153978"/>
            <a:ext cx="5535386" cy="1244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1726425"/>
            <a:ext cx="5535386" cy="353002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3473241"/>
            <a:ext cx="5535386" cy="353002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/>
              <a:t>20/05/2015</a:t>
            </a:r>
          </a:p>
        </p:txBody>
      </p:sp>
      <p:pic>
        <p:nvPicPr>
          <p:cNvPr id="6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" y="-314325"/>
            <a:ext cx="91409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0370-0E88-4734-9211-70F676DBAFB4}" type="datetime1">
              <a:rPr lang="es-ES" smtClean="0"/>
              <a:t>11/4/21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30061" y="88788"/>
            <a:ext cx="1092994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273845"/>
            <a:ext cx="2126796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9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0052-A604-434E-8C65-ABED4CF32048}" type="datetime1">
              <a:rPr lang="es-ES" smtClean="0"/>
              <a:t>11/4/21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866936"/>
            <a:ext cx="6400800" cy="174172"/>
          </a:xfrm>
        </p:spPr>
        <p:txBody>
          <a:bodyPr/>
          <a:lstStyle/>
          <a:p>
            <a:fld id="{F2651C96-19B1-40F4-9850-7FBA07D31737}" type="datetime1">
              <a:rPr lang="es-ES" smtClean="0"/>
              <a:t>11/4/21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4632723"/>
            <a:ext cx="6400800" cy="22537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680186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100263"/>
            <a:ext cx="7886700" cy="314801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649AB-34DF-466E-A580-3C81DFFCF737}" type="datetime1">
              <a:rPr lang="es-ES" smtClean="0"/>
              <a:t>11/4/21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06275"/>
            <a:ext cx="3886200" cy="4042000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06275"/>
            <a:ext cx="3886200" cy="404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0AF5B-93B9-45F9-AD4F-ED228E0F92C0}" type="datetime1">
              <a:rPr lang="es-ES" smtClean="0"/>
              <a:t>11/4/21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4" y="273846"/>
            <a:ext cx="7085409" cy="99417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750E-4045-44B4-992E-4CB35650A328}" type="datetime1">
              <a:rPr lang="es-ES" smtClean="0"/>
              <a:t>11/4/21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549A-7626-436A-AA77-7CA4F38E38D9}" type="datetime1">
              <a:rPr lang="es-ES" smtClean="0"/>
              <a:t>11/4/21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56BF-FD26-450D-886A-2B66C992CF36}" type="datetime1">
              <a:rPr lang="es-ES" smtClean="0"/>
              <a:t>11/4/21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452675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54030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E163-4F32-477B-AD24-AD11012ABBDF}" type="datetime1">
              <a:rPr lang="es-ES" smtClean="0"/>
              <a:t>11/4/21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4402929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4434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EA93-E24C-48E1-AA36-EF8A615E41FF}" type="datetime1">
              <a:rPr lang="es-ES" smtClean="0"/>
              <a:t>11/4/21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" y="0"/>
            <a:ext cx="9142208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3" y="133012"/>
            <a:ext cx="7070271" cy="994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75657"/>
            <a:ext cx="7886700" cy="3967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825" y="4878499"/>
            <a:ext cx="2057400" cy="174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EEE9790-2C7A-4B60-9979-E950BD8F5A78}" type="datetime1">
              <a:rPr lang="es-ES" smtClean="0"/>
              <a:t>11/4/21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825" y="4644286"/>
            <a:ext cx="3086100" cy="225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0" y="1976690"/>
            <a:ext cx="9144000" cy="1244712"/>
          </a:xfrm>
        </p:spPr>
        <p:txBody>
          <a:bodyPr/>
          <a:lstStyle/>
          <a:p>
            <a:r>
              <a:rPr lang="en-US" dirty="0"/>
              <a:t>Welcome &amp; Introduction to:</a:t>
            </a:r>
            <a:br>
              <a:rPr lang="en-US" dirty="0"/>
            </a:br>
            <a:br>
              <a:rPr lang="en-US" dirty="0"/>
            </a:br>
            <a:r>
              <a:rPr lang="en-US" sz="3200" dirty="0"/>
              <a:t>2D Materials and Synchrotron Radiation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1"/>
          </p:nvPr>
        </p:nvSpPr>
        <p:spPr>
          <a:xfrm>
            <a:off x="2936184" y="4546262"/>
            <a:ext cx="5535386" cy="353002"/>
          </a:xfrm>
        </p:spPr>
        <p:txBody>
          <a:bodyPr>
            <a:normAutofit lnSpcReduction="10000"/>
          </a:bodyPr>
          <a:lstStyle/>
          <a:p>
            <a:r>
              <a:rPr lang="es-ES" dirty="0"/>
              <a:t>12.4.2021</a:t>
            </a:r>
          </a:p>
        </p:txBody>
      </p:sp>
      <p:sp>
        <p:nvSpPr>
          <p:cNvPr id="4" name="Marcador de contenido 7">
            <a:extLst>
              <a:ext uri="{FF2B5EF4-FFF2-40B4-BE49-F238E27FC236}">
                <a16:creationId xmlns:a16="http://schemas.microsoft.com/office/drawing/2014/main" id="{C0333B8B-8F1C-C749-A79B-1C921BEC3584}"/>
              </a:ext>
            </a:extLst>
          </p:cNvPr>
          <p:cNvSpPr txBox="1">
            <a:spLocks/>
          </p:cNvSpPr>
          <p:nvPr/>
        </p:nvSpPr>
        <p:spPr>
          <a:xfrm>
            <a:off x="4366878" y="3812254"/>
            <a:ext cx="5535386" cy="35300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122D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err="1"/>
              <a:t>By</a:t>
            </a:r>
            <a:r>
              <a:rPr lang="es-ES" dirty="0"/>
              <a:t> Klaus </a:t>
            </a:r>
            <a:r>
              <a:rPr lang="es-ES" dirty="0" err="1"/>
              <a:t>Attenkofer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498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The Context: ALBA’s Mission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588096"/>
            <a:ext cx="7886700" cy="4582026"/>
          </a:xfrm>
        </p:spPr>
        <p:txBody>
          <a:bodyPr>
            <a:noAutofit/>
          </a:bodyPr>
          <a:lstStyle/>
          <a:p>
            <a:r>
              <a:rPr lang="en-US" dirty="0"/>
              <a:t>ALBA is currently providing </a:t>
            </a:r>
            <a:r>
              <a:rPr lang="en-GB" dirty="0"/>
              <a:t>robust highly productive user operation with a focus on:</a:t>
            </a:r>
          </a:p>
          <a:p>
            <a:pPr lvl="1"/>
            <a:r>
              <a:rPr lang="en-GB" dirty="0"/>
              <a:t>Health.</a:t>
            </a:r>
          </a:p>
          <a:p>
            <a:pPr lvl="1"/>
            <a:r>
              <a:rPr lang="en-GB" dirty="0"/>
              <a:t>Energy.</a:t>
            </a:r>
          </a:p>
          <a:p>
            <a:pPr lvl="1"/>
            <a:r>
              <a:rPr lang="en-GB" dirty="0"/>
              <a:t>Information technology.</a:t>
            </a:r>
          </a:p>
          <a:p>
            <a:r>
              <a:rPr lang="en-GB" dirty="0"/>
              <a:t>ALBA’s mission is to support all national and international user communities but specifically provide the full service package in the three focus areas:</a:t>
            </a:r>
          </a:p>
          <a:p>
            <a:pPr lvl="1"/>
            <a:r>
              <a:rPr lang="en-GB" dirty="0"/>
              <a:t>To provide all synchrotron characterization tools to study structure and electronic states and their roles in the functions of materials and devices.</a:t>
            </a:r>
          </a:p>
          <a:p>
            <a:pPr lvl="1"/>
            <a:r>
              <a:rPr lang="en-GB" dirty="0"/>
              <a:t>Add additional characterization tools (mainly microscopic tools like Electron Microscopy) to reach atomic and subatomic resolution or add additional contrast mechanisms.</a:t>
            </a:r>
          </a:p>
          <a:p>
            <a:pPr lvl="1"/>
            <a:r>
              <a:rPr lang="en-GB" dirty="0"/>
              <a:t>Provide all sample preparation and computational tools necessary to enable the user to answer key questions and grand challenges of the field.</a:t>
            </a:r>
          </a:p>
          <a:p>
            <a:pPr lvl="1"/>
            <a:r>
              <a:rPr lang="en-US" dirty="0"/>
              <a:t>And develop methodologies using multimodal approaches.</a:t>
            </a:r>
            <a:r>
              <a:rPr lang="en-US" sz="1400" dirty="0"/>
              <a:t>	  		</a:t>
            </a:r>
          </a:p>
          <a:p>
            <a:pPr marL="0" lvl="0" indent="0">
              <a:spcBef>
                <a:spcPts val="400"/>
              </a:spcBef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11/4/21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577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The Context: ALBA II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588096"/>
            <a:ext cx="7886700" cy="4582026"/>
          </a:xfrm>
        </p:spPr>
        <p:txBody>
          <a:bodyPr>
            <a:noAutofit/>
          </a:bodyPr>
          <a:lstStyle/>
          <a:p>
            <a:r>
              <a:rPr lang="en-US" dirty="0"/>
              <a:t>ALBA upgrade decision to a 4</a:t>
            </a:r>
            <a:r>
              <a:rPr lang="en-US" baseline="30000" dirty="0"/>
              <a:t>th</a:t>
            </a:r>
            <a:r>
              <a:rPr lang="en-US" dirty="0"/>
              <a:t> generation synchrotron was granted in December 2021; the goal of the upgrade is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Bringing all facilities of ALBA to a modern, state-of-the-art standard guaranteeing stable and effective operation for the next 20-25 years. </a:t>
            </a:r>
          </a:p>
          <a:p>
            <a:pPr lvl="1"/>
            <a:r>
              <a:rPr lang="en-GB" dirty="0"/>
              <a:t>Significantly strengthening the microscopic capabilities.</a:t>
            </a:r>
          </a:p>
          <a:p>
            <a:pPr lvl="1"/>
            <a:r>
              <a:rPr lang="en-GB" dirty="0"/>
              <a:t>Providing high throughput capabilities and integrating big data approaches in the research portfolio.</a:t>
            </a:r>
          </a:p>
          <a:p>
            <a:pPr lvl="1"/>
            <a:r>
              <a:rPr lang="en-GB" dirty="0"/>
              <a:t>Strengthening the operando and in-situ capabilities.</a:t>
            </a:r>
          </a:p>
          <a:p>
            <a:r>
              <a:rPr lang="en-GB" dirty="0"/>
              <a:t>Preliminary ALBA II timeline:</a:t>
            </a:r>
          </a:p>
          <a:p>
            <a:pPr lvl="1"/>
            <a:r>
              <a:rPr lang="en-GB" dirty="0"/>
              <a:t>Providing a scientific case and defining key parameters for the upgrade (including first additional instruments): January 2022.</a:t>
            </a:r>
          </a:p>
          <a:p>
            <a:pPr lvl="1"/>
            <a:r>
              <a:rPr lang="en-GB" dirty="0"/>
              <a:t>Preliminary design of accelerator complex and instrumentation: Mid 2022.</a:t>
            </a:r>
          </a:p>
          <a:p>
            <a:pPr lvl="1"/>
            <a:r>
              <a:rPr lang="en-GB" dirty="0"/>
              <a:t>Operation until 2028; large shutdown is currently planned for 2029 with commissioning and start of operation in 2030.</a:t>
            </a:r>
          </a:p>
          <a:p>
            <a:pPr marL="457200" lvl="1" indent="0">
              <a:buNone/>
            </a:pPr>
            <a:r>
              <a:rPr lang="en-US" sz="1400" dirty="0"/>
              <a:t>	  		</a:t>
            </a:r>
          </a:p>
          <a:p>
            <a:pPr marL="0" lvl="0" indent="0">
              <a:spcBef>
                <a:spcPts val="400"/>
              </a:spcBef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11/4/21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65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The Context: ALBA II at a Glance 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11/4/21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4</a:t>
            </a:fld>
            <a:endParaRPr lang="es-E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628D6B-DC3A-DB4A-8740-AACDBD0F71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5" t="-332" r="1996" b="2319"/>
          <a:stretch/>
        </p:blipFill>
        <p:spPr>
          <a:xfrm>
            <a:off x="948018" y="604219"/>
            <a:ext cx="7247964" cy="426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97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The Context of the Workshops  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11/4/21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5</a:t>
            </a:fld>
            <a:endParaRPr lang="es-E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4BDB77-3CFF-C14F-B4CC-C5183DC398FF}"/>
              </a:ext>
            </a:extLst>
          </p:cNvPr>
          <p:cNvSpPr txBox="1"/>
          <p:nvPr/>
        </p:nvSpPr>
        <p:spPr>
          <a:xfrm>
            <a:off x="417681" y="1072776"/>
            <a:ext cx="25200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>
            <a:noAutofit/>
          </a:bodyPr>
          <a:lstStyle/>
          <a:p>
            <a: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  <a:t>The Section </a:t>
            </a:r>
            <a:b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  <a:t>Reviews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5F1498-DA28-734E-8D84-B0A7E5B07AA8}"/>
              </a:ext>
            </a:extLst>
          </p:cNvPr>
          <p:cNvSpPr txBox="1"/>
          <p:nvPr/>
        </p:nvSpPr>
        <p:spPr>
          <a:xfrm>
            <a:off x="3478056" y="1072776"/>
            <a:ext cx="2520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>
            <a:noAutofit/>
          </a:bodyPr>
          <a:lstStyle/>
          <a:p>
            <a: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  <a:t>Workshops &amp; </a:t>
            </a:r>
            <a:b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  <a:t>Colloquium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486565-3D49-0A44-ABA9-06EEBA47663B}"/>
              </a:ext>
            </a:extLst>
          </p:cNvPr>
          <p:cNvSpPr txBox="1"/>
          <p:nvPr/>
        </p:nvSpPr>
        <p:spPr>
          <a:xfrm>
            <a:off x="6438921" y="1069670"/>
            <a:ext cx="25200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>
            <a:noAutofit/>
          </a:bodyPr>
          <a:lstStyle/>
          <a:p>
            <a: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  <a:t>Call for </a:t>
            </a:r>
            <a:b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2400" dirty="0">
                <a:latin typeface="Arial" panose="020B0604020202020204" pitchFamily="34" charset="0"/>
                <a:cs typeface="Arial" panose="020B0604020202020204" pitchFamily="34" charset="0"/>
              </a:rPr>
              <a:t>New Instruments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16BB1-CC01-1149-BB8C-AE6C0253D67A}"/>
              </a:ext>
            </a:extLst>
          </p:cNvPr>
          <p:cNvSpPr txBox="1"/>
          <p:nvPr/>
        </p:nvSpPr>
        <p:spPr>
          <a:xfrm>
            <a:off x="417681" y="2178424"/>
            <a:ext cx="2520000" cy="256838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Goal: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Mission verification.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Strategy review.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Gap Analysis.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Service review.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Stakeholders: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International experts.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National user community representatives.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SAC expert.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118BFB-33E2-2F49-96CE-50D0C4B7E29A}"/>
              </a:ext>
            </a:extLst>
          </p:cNvPr>
          <p:cNvSpPr txBox="1"/>
          <p:nvPr/>
        </p:nvSpPr>
        <p:spPr>
          <a:xfrm>
            <a:off x="3478056" y="2141309"/>
            <a:ext cx="2520000" cy="256838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Goal: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Identification of grand challenges.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Identification of needs.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Creating awareness in community.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Organizing community.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Stakeholders: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Spanish community.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International experts.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ALBA employees.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AUSE.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AE524F-9AFB-F84D-8883-D5122077D433}"/>
              </a:ext>
            </a:extLst>
          </p:cNvPr>
          <p:cNvSpPr txBox="1"/>
          <p:nvPr/>
        </p:nvSpPr>
        <p:spPr>
          <a:xfrm>
            <a:off x="6438921" y="2141309"/>
            <a:ext cx="2602442" cy="256838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Goal: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Identification of instruments and services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rouping key-players around proposed instruments.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Stakeholders: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Spanish and international community.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ALBA employees.</a:t>
            </a:r>
          </a:p>
          <a:p>
            <a:pPr marL="504000" lvl="1" indent="-342900">
              <a:buFont typeface="Arial" panose="020B0604020202020204" pitchFamily="34" charset="0"/>
              <a:buChar char="•"/>
            </a:pPr>
            <a:r>
              <a:rPr lang="en-ES" sz="1400" dirty="0">
                <a:latin typeface="Arial" panose="020B0604020202020204" pitchFamily="34" charset="0"/>
                <a:cs typeface="Arial" panose="020B0604020202020204" pitchFamily="34" charset="0"/>
              </a:rPr>
              <a:t>AUSE.</a:t>
            </a:r>
          </a:p>
        </p:txBody>
      </p:sp>
    </p:spTree>
    <p:extLst>
      <p:ext uri="{BB962C8B-B14F-4D97-AF65-F5344CB8AC3E}">
        <p14:creationId xmlns:p14="http://schemas.microsoft.com/office/powerpoint/2010/main" val="1496980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The Timeline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11/4/21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6</a:t>
            </a:fld>
            <a:endParaRPr lang="es-E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7779A14-9B3C-D14C-B381-A9B7140DEC7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28650" y="994877"/>
            <a:ext cx="8210939" cy="315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38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540" y="102392"/>
            <a:ext cx="3015381" cy="994172"/>
          </a:xfrm>
        </p:spPr>
        <p:txBody>
          <a:bodyPr/>
          <a:lstStyle/>
          <a:p>
            <a:r>
              <a:rPr lang="en-US" dirty="0"/>
              <a:t>Our First Workshop: </a:t>
            </a:r>
            <a:br>
              <a:rPr lang="en-US" dirty="0"/>
            </a:br>
            <a:r>
              <a:rPr lang="en-US" dirty="0"/>
              <a:t>2D Materials and Synchrotron Radiation  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11/4/21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7</a:t>
            </a:fld>
            <a:endParaRPr lang="es-ES"/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8864DC6D-5F19-604B-A849-32C62B5061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5471" y="861210"/>
            <a:ext cx="3044015" cy="458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E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6E4E1E-3C22-EE4F-B662-E6086AC2C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54" y="0"/>
            <a:ext cx="3413908" cy="5143500"/>
          </a:xfrm>
          <a:prstGeom prst="rect">
            <a:avLst/>
          </a:prstGeom>
        </p:spPr>
      </p:pic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4684C1F0-1932-2840-A883-0F8FC9B3E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8082" y="1096564"/>
            <a:ext cx="4112040" cy="4582026"/>
          </a:xfrm>
        </p:spPr>
        <p:txBody>
          <a:bodyPr>
            <a:noAutofit/>
          </a:bodyPr>
          <a:lstStyle/>
          <a:p>
            <a:r>
              <a:rPr lang="en-US" dirty="0"/>
              <a:t>Structure of the workshop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Morning is dedicated to Grant Challenges.</a:t>
            </a:r>
          </a:p>
          <a:p>
            <a:pPr lvl="1"/>
            <a:r>
              <a:rPr lang="en-GB" dirty="0"/>
              <a:t>Afternoon will provide overview of existing tools and</a:t>
            </a:r>
          </a:p>
          <a:p>
            <a:pPr lvl="1"/>
            <a:r>
              <a:rPr lang="en-GB" dirty="0"/>
              <a:t>Giving everybody a voice in a round table discussion.</a:t>
            </a:r>
          </a:p>
          <a:p>
            <a:r>
              <a:rPr lang="en-GB" dirty="0"/>
              <a:t>Goal of Round Table Discussion:</a:t>
            </a:r>
          </a:p>
          <a:p>
            <a:pPr lvl="1"/>
            <a:r>
              <a:rPr lang="en-GB" dirty="0"/>
              <a:t>Giving every participant a voice.</a:t>
            </a:r>
          </a:p>
          <a:p>
            <a:pPr lvl="1"/>
            <a:r>
              <a:rPr lang="en-GB" dirty="0"/>
              <a:t>Agreeing on grant challenges and</a:t>
            </a:r>
          </a:p>
          <a:p>
            <a:pPr lvl="1"/>
            <a:r>
              <a:rPr lang="en-GB" dirty="0"/>
              <a:t>Collecting first characterization(and other) needs.</a:t>
            </a:r>
          </a:p>
          <a:p>
            <a:pPr lvl="1"/>
            <a:r>
              <a:rPr lang="en-GB" dirty="0"/>
              <a:t>Defining final workshop report topics which will be used for the science case of ALBA II.</a:t>
            </a:r>
          </a:p>
          <a:p>
            <a:pPr marL="0" lvl="0" indent="0">
              <a:spcBef>
                <a:spcPts val="400"/>
              </a:spcBef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562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Questions</a:t>
            </a:r>
            <a:r>
              <a:rPr lang="es-ES"/>
              <a:t> and </a:t>
            </a:r>
            <a:r>
              <a:rPr lang="es-ES" err="1"/>
              <a:t>Answers</a:t>
            </a: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53D7F3-D32C-BD4E-B459-F4510CEED285}"/>
              </a:ext>
            </a:extLst>
          </p:cNvPr>
          <p:cNvSpPr/>
          <p:nvPr/>
        </p:nvSpPr>
        <p:spPr>
          <a:xfrm>
            <a:off x="2584266" y="2583756"/>
            <a:ext cx="3698448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Any Questions or Suggestions?</a:t>
            </a:r>
          </a:p>
        </p:txBody>
      </p:sp>
    </p:spTree>
    <p:extLst>
      <p:ext uri="{BB962C8B-B14F-4D97-AF65-F5344CB8AC3E}">
        <p14:creationId xmlns:p14="http://schemas.microsoft.com/office/powerpoint/2010/main" val="2771946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7501</TotalTime>
  <Words>498</Words>
  <Application>Microsoft Macintosh PowerPoint</Application>
  <PresentationFormat>On-screen Show (16:9)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Tema de Office</vt:lpstr>
      <vt:lpstr>Welcome &amp; Introduction to:  2D Materials and Synchrotron Radiation</vt:lpstr>
      <vt:lpstr>The Context: ALBA’s Mission </vt:lpstr>
      <vt:lpstr>The Context: ALBA II </vt:lpstr>
      <vt:lpstr>The Context: ALBA II at a Glance </vt:lpstr>
      <vt:lpstr>The Context of the Workshops  </vt:lpstr>
      <vt:lpstr>The Timeline</vt:lpstr>
      <vt:lpstr>Our First Workshop:  2D Materials and Synchrotron Radiation  </vt:lpstr>
      <vt:lpstr>Questions and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Attenkofer, Klaus</cp:lastModifiedBy>
  <cp:revision>193</cp:revision>
  <dcterms:created xsi:type="dcterms:W3CDTF">2015-04-21T23:16:41Z</dcterms:created>
  <dcterms:modified xsi:type="dcterms:W3CDTF">2021-04-11T17:39:26Z</dcterms:modified>
</cp:coreProperties>
</file>