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530" r:id="rId3"/>
    <p:sldId id="528" r:id="rId4"/>
    <p:sldId id="544" r:id="rId5"/>
    <p:sldId id="534" r:id="rId6"/>
    <p:sldId id="540" r:id="rId7"/>
    <p:sldId id="539" r:id="rId8"/>
    <p:sldId id="543" r:id="rId9"/>
    <p:sldId id="533" r:id="rId10"/>
    <p:sldId id="541" r:id="rId11"/>
    <p:sldId id="542" r:id="rId12"/>
    <p:sldId id="545" r:id="rId13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C0EA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3" autoAdjust="0"/>
    <p:restoredTop sz="94557" autoAdjust="0"/>
  </p:normalViewPr>
  <p:slideViewPr>
    <p:cSldViewPr snapToGrid="0">
      <p:cViewPr>
        <p:scale>
          <a:sx n="100" d="100"/>
          <a:sy n="100" d="100"/>
        </p:scale>
        <p:origin x="30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17/12/2020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all external funding: Call, PI and Co-PI from Alba, funding period, what are we getting. On the side use a nice picture to show results from the work (highlight or from publication)</a:t>
            </a:r>
          </a:p>
          <a:p>
            <a:endParaRPr lang="en-US" dirty="0"/>
          </a:p>
          <a:p>
            <a:r>
              <a:rPr lang="en-US" dirty="0"/>
              <a:t>In the case of life science: use a second slide to explain the staffing and funding if applicable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54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all external funding: Call, PI and Co-PI from Alba, funding period, what are we getting. On the side use a nice picture to show results from the work (highlight or from publication)</a:t>
            </a:r>
          </a:p>
          <a:p>
            <a:endParaRPr lang="en-US" dirty="0"/>
          </a:p>
          <a:p>
            <a:r>
              <a:rPr lang="en-US" dirty="0"/>
              <a:t>In the case of life science: use a second slide to explain the staffing and funding if applicable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54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all external funding: Call, PI and Co-PI from Alba, funding period, what are we getting. On the side use a nice picture to show results from the work (highlight or from publication)</a:t>
            </a:r>
          </a:p>
          <a:p>
            <a:endParaRPr lang="en-US" dirty="0"/>
          </a:p>
          <a:p>
            <a:r>
              <a:rPr lang="en-US" dirty="0"/>
              <a:t>In the case of life science: use a second slide to explain the staffing and funding if applicable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5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Explain </a:t>
            </a:r>
            <a:r>
              <a:rPr lang="en-US" dirty="0"/>
              <a:t>all resources you have:</a:t>
            </a:r>
          </a:p>
          <a:p>
            <a:r>
              <a:rPr lang="en-US" dirty="0"/>
              <a:t>Instruments:</a:t>
            </a:r>
          </a:p>
          <a:p>
            <a:r>
              <a:rPr lang="en-US" dirty="0"/>
              <a:t>Operating beamlines, beamlines in construction, labs</a:t>
            </a:r>
          </a:p>
          <a:p>
            <a:r>
              <a:rPr lang="en-US" dirty="0"/>
              <a:t>Staff and Associate staff:</a:t>
            </a:r>
          </a:p>
          <a:p>
            <a:r>
              <a:rPr lang="en-US" dirty="0"/>
              <a:t>List to all beamlines the full staff.</a:t>
            </a:r>
          </a:p>
          <a:p>
            <a:r>
              <a:rPr lang="en-US" dirty="0"/>
              <a:t>Lead beamline scientist is in cursive labeled (LBS)</a:t>
            </a:r>
          </a:p>
          <a:p>
            <a:r>
              <a:rPr lang="en-US" dirty="0"/>
              <a:t>Beamline scientist (BS)</a:t>
            </a:r>
          </a:p>
          <a:p>
            <a:r>
              <a:rPr lang="en-US" dirty="0"/>
              <a:t>Postdoc (PD), black if fully funded by Alba, purple if partially or fully funded by others</a:t>
            </a:r>
          </a:p>
          <a:p>
            <a:r>
              <a:rPr lang="en-US" dirty="0"/>
              <a:t>Students also in purple</a:t>
            </a:r>
          </a:p>
          <a:p>
            <a:r>
              <a:rPr lang="en-US" dirty="0"/>
              <a:t>All matrixed people in blue</a:t>
            </a:r>
          </a:p>
          <a:p>
            <a:r>
              <a:rPr lang="en-US" dirty="0"/>
              <a:t>You may also mention collaborators if they play a big role; use red for them</a:t>
            </a:r>
          </a:p>
          <a:p>
            <a:endParaRPr lang="en-US" dirty="0"/>
          </a:p>
          <a:p>
            <a:r>
              <a:rPr lang="en-US" dirty="0"/>
              <a:t>Mention all external funding: Call, PI and Co-PI from Alba, funding period, what are we getting</a:t>
            </a:r>
          </a:p>
          <a:p>
            <a:endParaRPr lang="en-US" dirty="0"/>
          </a:p>
          <a:p>
            <a:r>
              <a:rPr lang="en-US" dirty="0"/>
              <a:t>In the case of life science: use a second slide </a:t>
            </a:r>
            <a:r>
              <a:rPr lang="en-US" dirty="0" err="1"/>
              <a:t>tho</a:t>
            </a:r>
            <a:r>
              <a:rPr lang="en-US" dirty="0"/>
              <a:t> explain the staffing and funding if applicable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6385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size of the section you may choose more; however, I would only use the picture and a few main bullets;</a:t>
            </a:r>
          </a:p>
          <a:p>
            <a:r>
              <a:rPr lang="en-US" dirty="0"/>
              <a:t>I would say only life science should have 2 slides.</a:t>
            </a:r>
          </a:p>
          <a:p>
            <a:r>
              <a:rPr lang="en-US" dirty="0"/>
              <a:t>Remember that most of the people don’t care about the details but they want to get an overview and understand for what your section stands.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48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size of the section you may choose more; however, I would only use the picture and a few main bullets;</a:t>
            </a:r>
          </a:p>
          <a:p>
            <a:r>
              <a:rPr lang="en-US" dirty="0"/>
              <a:t>I would say only life science should have 2 slides.</a:t>
            </a:r>
          </a:p>
          <a:p>
            <a:r>
              <a:rPr lang="en-US" dirty="0"/>
              <a:t>Remember that most of the people don’t care about the details but they want to get an overview and understand for what your section stands.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48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size of the section you may choose more; however, I would only use the picture and a few main bullets;</a:t>
            </a:r>
          </a:p>
          <a:p>
            <a:r>
              <a:rPr lang="en-US" dirty="0"/>
              <a:t>I would say only life science should have 2 slides.</a:t>
            </a:r>
          </a:p>
          <a:p>
            <a:r>
              <a:rPr lang="en-US" dirty="0"/>
              <a:t>Remember that most of the people don’t care about the details but they want to get an overview and understand for what your section stands.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4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size of the section you may choose more; however, I would only use the picture and a few main bullets;</a:t>
            </a:r>
          </a:p>
          <a:p>
            <a:r>
              <a:rPr lang="en-US" dirty="0"/>
              <a:t>I would say only life science should have 2 slides.</a:t>
            </a:r>
          </a:p>
          <a:p>
            <a:r>
              <a:rPr lang="en-US" dirty="0"/>
              <a:t>Remember that most of the people don’t care about the details but they want to get an overview and understand for what your section stands.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4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size of the section you may choose more; however, I would only use the picture and a few main bullets;</a:t>
            </a:r>
          </a:p>
          <a:p>
            <a:r>
              <a:rPr lang="en-US" dirty="0"/>
              <a:t>I would say only life science should have 2 slides.</a:t>
            </a:r>
          </a:p>
          <a:p>
            <a:r>
              <a:rPr lang="en-US" dirty="0"/>
              <a:t>Remember that most of the people don’t care about the details but they want to get an overview and understand for what your section stands.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48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Depending on the size of the section you may choose more; however, I would only use the picture and a few main bullets;</a:t>
            </a:r>
          </a:p>
          <a:p>
            <a:r>
              <a:rPr lang="en-US" dirty="0"/>
              <a:t>I would say only life science should have 2 slides.</a:t>
            </a:r>
          </a:p>
          <a:p>
            <a:r>
              <a:rPr lang="en-US" dirty="0"/>
              <a:t>Remember that most of the people don’t care about the details but they want to get an overview and understand for what your section stands.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048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all external funding: Call, PI and Co-PI from Alba, funding period, what are we getting. On the side use a nice picture to show results from the work (highlight or from publication)</a:t>
            </a:r>
          </a:p>
          <a:p>
            <a:endParaRPr lang="en-US" dirty="0"/>
          </a:p>
          <a:p>
            <a:r>
              <a:rPr lang="en-US" dirty="0"/>
              <a:t>In the case of life science: use a second slide to explain the staffing and funding if applicable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813DD-DAAB-4354-8C0C-BEFED41B76F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5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17/12/2020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17/12/2020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17/12/2020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17/12/2020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17/12/2020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17/12/2020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17/12/2020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17/12/2020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17/12/2020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17/12/2020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17/12/2020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ls.es/en/media/news/the-mechanism-of-the-most-commonly-used-antimalarial-drugs-in-near-native-conditions-unveil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ls.es/en/media/news/alba-collaborates-in-the-discovery-of-a-new-muscular-disease-myoglobinopath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24543" y="2066892"/>
            <a:ext cx="8859956" cy="1244712"/>
          </a:xfrm>
        </p:spPr>
        <p:txBody>
          <a:bodyPr/>
          <a:lstStyle/>
          <a:p>
            <a:r>
              <a:rPr lang="en-US" dirty="0" smtClean="0"/>
              <a:t>Life Sciences at ALBA</a:t>
            </a:r>
            <a:endParaRPr lang="en-US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3355607" y="4681157"/>
            <a:ext cx="3105124" cy="353002"/>
          </a:xfrm>
        </p:spPr>
        <p:txBody>
          <a:bodyPr>
            <a:normAutofit/>
          </a:bodyPr>
          <a:lstStyle/>
          <a:p>
            <a:pPr algn="r"/>
            <a:r>
              <a:rPr lang="es-ES" sz="1600" dirty="0"/>
              <a:t>1</a:t>
            </a:r>
            <a:r>
              <a:rPr lang="es-ES" sz="1600" dirty="0" smtClean="0"/>
              <a:t>7.12.2019</a:t>
            </a:r>
            <a:endParaRPr lang="es-ES" sz="1600" dirty="0"/>
          </a:p>
        </p:txBody>
      </p:sp>
      <p:sp>
        <p:nvSpPr>
          <p:cNvPr id="4" name="Marcador de contenido 7">
            <a:extLst>
              <a:ext uri="{FF2B5EF4-FFF2-40B4-BE49-F238E27FC236}">
                <a16:creationId xmlns="" xmlns:a16="http://schemas.microsoft.com/office/drawing/2014/main" id="{DDC5099D-D166-1242-8D17-DC04D01F81B0}"/>
              </a:ext>
            </a:extLst>
          </p:cNvPr>
          <p:cNvSpPr txBox="1">
            <a:spLocks/>
          </p:cNvSpPr>
          <p:nvPr/>
        </p:nvSpPr>
        <p:spPr>
          <a:xfrm>
            <a:off x="3355607" y="4260551"/>
            <a:ext cx="3105124" cy="353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By </a:t>
            </a:r>
            <a:r>
              <a:rPr lang="en-US" sz="1600" dirty="0" smtClean="0"/>
              <a:t>Judith Juanhuix</a:t>
            </a:r>
            <a:endParaRPr lang="en-US" sz="1600" dirty="0"/>
          </a:p>
        </p:txBody>
      </p:sp>
      <p:sp>
        <p:nvSpPr>
          <p:cNvPr id="5" name="Marcador de contenido 7"/>
          <p:cNvSpPr>
            <a:spLocks noGrp="1"/>
          </p:cNvSpPr>
          <p:nvPr>
            <p:ph sz="quarter" idx="11"/>
          </p:nvPr>
        </p:nvSpPr>
        <p:spPr>
          <a:xfrm>
            <a:off x="255939" y="6036652"/>
            <a:ext cx="1346719" cy="353002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SAC29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 smtClean="0"/>
              <a:t>Facilities: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Close-by labs for in-situ preparation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/>
          </a:p>
        </p:txBody>
      </p:sp>
      <p:pic>
        <p:nvPicPr>
          <p:cNvPr id="13" name="Picture 2" descr="Z:\FERNANDO\XALOC\FOTOS\20170629_1944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54" b="8208"/>
          <a:stretch/>
        </p:blipFill>
        <p:spPr bwMode="auto">
          <a:xfrm>
            <a:off x="5033393" y="912385"/>
            <a:ext cx="3210055" cy="18642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4" y="2978362"/>
            <a:ext cx="2730065" cy="20480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78438" y="721189"/>
            <a:ext cx="3477697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en-US" sz="1400" dirty="0" smtClean="0">
                <a:latin typeface="Calibri" pitchFamily="34" charset="0"/>
              </a:rPr>
              <a:t>225 m2 of </a:t>
            </a:r>
            <a:r>
              <a:rPr lang="en-US" altLang="en-US" sz="1400" dirty="0" err="1" smtClean="0">
                <a:latin typeface="Calibri" pitchFamily="34" charset="0"/>
              </a:rPr>
              <a:t>biolab</a:t>
            </a:r>
            <a:r>
              <a:rPr lang="en-US" altLang="en-US" sz="1400" dirty="0" smtClean="0">
                <a:latin typeface="Calibri" pitchFamily="34" charset="0"/>
              </a:rPr>
              <a:t> space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Calibri" pitchFamily="34" charset="0"/>
              </a:rPr>
              <a:t>Mammalian cell lab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Calibri" pitchFamily="34" charset="0"/>
              </a:rPr>
              <a:t>Biosafety level 2 </a:t>
            </a:r>
            <a:r>
              <a:rPr lang="en-US" altLang="en-US" sz="1400" dirty="0" smtClean="0">
                <a:latin typeface="Calibri" pitchFamily="34" charset="0"/>
              </a:rPr>
              <a:t>lab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400" dirty="0" smtClean="0">
                <a:latin typeface="Calibri" pitchFamily="34" charset="0"/>
              </a:rPr>
              <a:t>Large cold </a:t>
            </a:r>
            <a:r>
              <a:rPr lang="en-US" altLang="en-US" sz="1400" dirty="0" smtClean="0">
                <a:latin typeface="Calibri" pitchFamily="34" charset="0"/>
              </a:rPr>
              <a:t>room @4C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latin typeface="Calibri" pitchFamily="34" charset="0"/>
            </a:endParaRPr>
          </a:p>
          <a:p>
            <a:pPr marL="0" indent="0" eaLnBrk="1" hangingPunct="1"/>
            <a:r>
              <a:rPr lang="en-US" altLang="en-US" sz="1400" dirty="0" smtClean="0">
                <a:latin typeface="Calibri" pitchFamily="34" charset="0"/>
              </a:rPr>
              <a:t>Crystallization service available</a:t>
            </a:r>
          </a:p>
          <a:p>
            <a:pPr marL="0" indent="0" eaLnBrk="1" hangingPunct="1"/>
            <a:r>
              <a:rPr lang="en-US" altLang="en-US" sz="1400" dirty="0" smtClean="0">
                <a:latin typeface="Calibri" pitchFamily="34" charset="0"/>
              </a:rPr>
              <a:t>In-situ preparation on demand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779558" y="2516696"/>
            <a:ext cx="1482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/>
            <a:r>
              <a:rPr lang="en-US" altLang="en-US" sz="1200" dirty="0" smtClean="0">
                <a:latin typeface="Calibri" pitchFamily="34" charset="0"/>
              </a:rPr>
              <a:t>Dragonfly for setting up optimizations</a:t>
            </a: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671139" y="4529017"/>
            <a:ext cx="1842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r" eaLnBrk="1" hangingPunct="1"/>
            <a:r>
              <a:rPr lang="en-US" altLang="en-US" sz="1200" dirty="0" smtClean="0">
                <a:latin typeface="Calibri" pitchFamily="34" charset="0"/>
              </a:rPr>
              <a:t>Mosquito LCP for general screening</a:t>
            </a:r>
          </a:p>
        </p:txBody>
      </p:sp>
      <p:pic>
        <p:nvPicPr>
          <p:cNvPr id="19" name="Picture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8" y="2516697"/>
            <a:ext cx="1901121" cy="25355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8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1288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to come: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Correlative microscopy to cou</a:t>
            </a:r>
            <a:r>
              <a:rPr lang="en-US" dirty="0" smtClean="0"/>
              <a:t>ple with MISTRAL</a:t>
            </a:r>
            <a:br>
              <a:rPr lang="en-US" dirty="0" smtClean="0"/>
            </a:br>
            <a:r>
              <a:rPr lang="en-US" dirty="0" smtClean="0"/>
              <a:t>Cryo EM</a:t>
            </a:r>
            <a:br>
              <a:rPr lang="en-US" dirty="0" smtClean="0"/>
            </a:br>
            <a:r>
              <a:rPr lang="en-US" dirty="0" smtClean="0"/>
              <a:t>New BEAMLINES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64288" y="1225354"/>
            <a:ext cx="2231640" cy="2356120"/>
            <a:chOff x="668287" y="1981200"/>
            <a:chExt cx="3033429" cy="320263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78" t="30857" r="31765" b="17042"/>
            <a:stretch/>
          </p:blipFill>
          <p:spPr bwMode="auto">
            <a:xfrm>
              <a:off x="668287" y="1981200"/>
              <a:ext cx="2998642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276600" y="4953000"/>
              <a:ext cx="42511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/>
                <a:t>1 µm</a:t>
              </a:r>
              <a:endParaRPr lang="en-US" sz="9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1002" y="1579840"/>
            <a:ext cx="421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</a:rPr>
              <a:t>Allows 3D </a:t>
            </a:r>
            <a:r>
              <a:rPr lang="en-US" sz="1400" dirty="0" smtClean="0">
                <a:solidFill>
                  <a:srgbClr val="000099"/>
                </a:solidFill>
              </a:rPr>
              <a:t>correlation between cryo-SIM and cryo-SXT on the same cell to locate specific structures, molecules or events in the cellular landscape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2489" y="3584192"/>
            <a:ext cx="304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99"/>
                </a:solidFill>
              </a:rPr>
              <a:t>cryo-SIM: 120nm lateral res &amp; 240nm in depth</a:t>
            </a:r>
          </a:p>
          <a:p>
            <a:r>
              <a:rPr lang="en-US" sz="1200" dirty="0" err="1" smtClean="0">
                <a:solidFill>
                  <a:srgbClr val="000099"/>
                </a:solidFill>
              </a:rPr>
              <a:t>cryo</a:t>
            </a:r>
            <a:r>
              <a:rPr lang="en-US" sz="1200" dirty="0" smtClean="0">
                <a:solidFill>
                  <a:srgbClr val="000099"/>
                </a:solidFill>
              </a:rPr>
              <a:t>-SXT: 40-50 nm in 3D volumes</a:t>
            </a:r>
            <a:endParaRPr lang="en-US" sz="1200" dirty="0">
              <a:solidFill>
                <a:srgbClr val="000099"/>
              </a:solidFill>
            </a:endParaRPr>
          </a:p>
        </p:txBody>
      </p:sp>
      <p:sp>
        <p:nvSpPr>
          <p:cNvPr id="14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601393" y="1225354"/>
            <a:ext cx="5466032" cy="880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Development a SIM working at cryogenic temperatures (E </a:t>
            </a:r>
            <a:r>
              <a:rPr lang="en-US" sz="1400" dirty="0" err="1" smtClean="0"/>
              <a:t>Pereiro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lnSpc>
                <a:spcPct val="14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649018" y="2603231"/>
            <a:ext cx="5466032" cy="880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err="1" smtClean="0"/>
              <a:t>CryoEM</a:t>
            </a:r>
            <a:r>
              <a:rPr lang="en-US" sz="1400" dirty="0" smtClean="0"/>
              <a:t> microscope to be installed in 2021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lnSpc>
                <a:spcPct val="14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80527" y="4123015"/>
            <a:ext cx="421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99"/>
                </a:solidFill>
              </a:rPr>
              <a:t>XAIRA: micro-MX, serial-MX</a:t>
            </a:r>
          </a:p>
          <a:p>
            <a:r>
              <a:rPr lang="es-ES" sz="1400" dirty="0" smtClean="0">
                <a:solidFill>
                  <a:srgbClr val="000099"/>
                </a:solidFill>
              </a:rPr>
              <a:t>FAXTOR: </a:t>
            </a:r>
            <a:r>
              <a:rPr lang="es-ES" sz="1400" dirty="0" err="1" smtClean="0">
                <a:solidFill>
                  <a:srgbClr val="000099"/>
                </a:solidFill>
              </a:rPr>
              <a:t>Hard</a:t>
            </a:r>
            <a:r>
              <a:rPr lang="es-ES" sz="1400" dirty="0" smtClean="0">
                <a:solidFill>
                  <a:srgbClr val="000099"/>
                </a:solidFill>
              </a:rPr>
              <a:t> x-</a:t>
            </a:r>
            <a:r>
              <a:rPr lang="es-ES" sz="1400" dirty="0" err="1" smtClean="0">
                <a:solidFill>
                  <a:srgbClr val="000099"/>
                </a:solidFill>
              </a:rPr>
              <a:t>ray</a:t>
            </a:r>
            <a:r>
              <a:rPr lang="es-ES" sz="1400" dirty="0" smtClean="0">
                <a:solidFill>
                  <a:srgbClr val="000099"/>
                </a:solidFill>
              </a:rPr>
              <a:t> </a:t>
            </a:r>
            <a:r>
              <a:rPr lang="es-ES" sz="1400" dirty="0" err="1" smtClean="0">
                <a:solidFill>
                  <a:srgbClr val="000099"/>
                </a:solidFill>
              </a:rPr>
              <a:t>microscopy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610918" y="3759004"/>
            <a:ext cx="5466032" cy="880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New biosciences beamlines in construction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lnSpc>
                <a:spcPct val="14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75752" y="2951440"/>
            <a:ext cx="421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0099"/>
                </a:solidFill>
              </a:rPr>
              <a:t>Thermofisher</a:t>
            </a:r>
            <a:r>
              <a:rPr lang="en-US" sz="1400" dirty="0" smtClean="0">
                <a:solidFill>
                  <a:srgbClr val="000099"/>
                </a:solidFill>
              </a:rPr>
              <a:t> </a:t>
            </a:r>
            <a:r>
              <a:rPr lang="en-US" sz="1400" dirty="0" err="1" smtClean="0">
                <a:solidFill>
                  <a:srgbClr val="000099"/>
                </a:solidFill>
              </a:rPr>
              <a:t>Glacios</a:t>
            </a:r>
            <a:r>
              <a:rPr lang="en-US" sz="1400" dirty="0" smtClean="0">
                <a:solidFill>
                  <a:srgbClr val="000099"/>
                </a:solidFill>
              </a:rPr>
              <a:t> 200kV, with Falcon 4 detector</a:t>
            </a:r>
          </a:p>
          <a:p>
            <a:r>
              <a:rPr lang="es-ES" sz="1400" dirty="0" err="1" smtClean="0">
                <a:solidFill>
                  <a:srgbClr val="000099"/>
                </a:solidFill>
              </a:rPr>
              <a:t>Sample</a:t>
            </a:r>
            <a:r>
              <a:rPr lang="es-ES" sz="1400" dirty="0" smtClean="0">
                <a:solidFill>
                  <a:srgbClr val="000099"/>
                </a:solidFill>
              </a:rPr>
              <a:t> </a:t>
            </a:r>
            <a:r>
              <a:rPr lang="es-ES" sz="1400" dirty="0" err="1" smtClean="0">
                <a:solidFill>
                  <a:srgbClr val="000099"/>
                </a:solidFill>
              </a:rPr>
              <a:t>preparation</a:t>
            </a:r>
            <a:endParaRPr lang="en-US" sz="1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 smtClean="0"/>
              <a:t>Life Sciences: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12</a:t>
            </a:fld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5219844" y="1030019"/>
            <a:ext cx="5843620" cy="150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Molecular level</a:t>
            </a:r>
            <a:endParaRPr lang="en-US" sz="1400" dirty="0" smtClean="0"/>
          </a:p>
          <a:p>
            <a:pPr lvl="1"/>
            <a:r>
              <a:rPr lang="en-US" sz="1200" dirty="0"/>
              <a:t>XALOC – MX</a:t>
            </a:r>
            <a:endParaRPr lang="en-US" sz="1200" dirty="0" smtClean="0"/>
          </a:p>
          <a:p>
            <a:pPr lvl="1"/>
            <a:r>
              <a:rPr lang="es-ES" sz="1200" dirty="0"/>
              <a:t>NCD-SWEET – </a:t>
            </a:r>
            <a:r>
              <a:rPr lang="es-ES" sz="1200" dirty="0" smtClean="0"/>
              <a:t>SAXS/WAXS</a:t>
            </a:r>
            <a:endParaRPr lang="es-ES" sz="1200" dirty="0"/>
          </a:p>
          <a:p>
            <a:pPr lv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XAIRA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– MX</a:t>
            </a:r>
          </a:p>
          <a:p>
            <a:pPr lvl="1"/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CryoEM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endParaRPr lang="en-US" sz="1200" dirty="0" smtClean="0"/>
          </a:p>
        </p:txBody>
      </p:sp>
      <p:sp>
        <p:nvSpPr>
          <p:cNvPr id="14" name="Marcador de número de diapositiva 5"/>
          <p:cNvSpPr txBox="1">
            <a:spLocks/>
          </p:cNvSpPr>
          <p:nvPr/>
        </p:nvSpPr>
        <p:spPr>
          <a:xfrm>
            <a:off x="3321964" y="46798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" b="1011"/>
          <a:stretch/>
        </p:blipFill>
        <p:spPr bwMode="auto">
          <a:xfrm>
            <a:off x="79357" y="265979"/>
            <a:ext cx="4675643" cy="47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rapezoid 15"/>
          <p:cNvSpPr/>
          <p:nvPr/>
        </p:nvSpPr>
        <p:spPr>
          <a:xfrm rot="15016809">
            <a:off x="2502712" y="464103"/>
            <a:ext cx="217825" cy="763339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33342" y="615416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XAIRA</a:t>
            </a:r>
            <a:endParaRPr lang="en-AU" sz="14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31222" y="1756255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err="1" smtClean="0">
                <a:cs typeface="Arial" panose="020B0604020202020204" pitchFamily="34" charset="0"/>
              </a:rPr>
              <a:t>Biolabs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8885" y="2501597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XALOC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2" name="Trapezoid 21"/>
          <p:cNvSpPr/>
          <p:nvPr/>
        </p:nvSpPr>
        <p:spPr>
          <a:xfrm rot="16842125">
            <a:off x="3271740" y="725930"/>
            <a:ext cx="170659" cy="952809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59" h="952809">
                <a:moveTo>
                  <a:pt x="13259" y="952809"/>
                </a:moveTo>
                <a:cubicBezTo>
                  <a:pt x="-4800" y="688869"/>
                  <a:pt x="-4879" y="314901"/>
                  <a:pt x="15899" y="0"/>
                </a:cubicBezTo>
                <a:lnTo>
                  <a:pt x="83452" y="1880"/>
                </a:lnTo>
                <a:lnTo>
                  <a:pt x="170659" y="792413"/>
                </a:lnTo>
                <a:lnTo>
                  <a:pt x="13259" y="952809"/>
                </a:lnTo>
                <a:close/>
              </a:path>
            </a:pathLst>
          </a:custGeom>
          <a:solidFill>
            <a:schemeClr val="accent5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42625" y="889736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MISTRAL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4" name="Trapezoid 21"/>
          <p:cNvSpPr/>
          <p:nvPr/>
        </p:nvSpPr>
        <p:spPr>
          <a:xfrm rot="17402958">
            <a:off x="3578823" y="1126225"/>
            <a:ext cx="146188" cy="927380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  <a:gd name="connsiteX0" fmla="*/ 13259 w 111573"/>
              <a:gd name="connsiteY0" fmla="*/ 952809 h 952809"/>
              <a:gd name="connsiteX1" fmla="*/ 15899 w 111573"/>
              <a:gd name="connsiteY1" fmla="*/ 0 h 952809"/>
              <a:gd name="connsiteX2" fmla="*/ 83452 w 111573"/>
              <a:gd name="connsiteY2" fmla="*/ 1880 h 952809"/>
              <a:gd name="connsiteX3" fmla="*/ 111573 w 111573"/>
              <a:gd name="connsiteY3" fmla="*/ 834255 h 952809"/>
              <a:gd name="connsiteX4" fmla="*/ 13259 w 111573"/>
              <a:gd name="connsiteY4" fmla="*/ 952809 h 952809"/>
              <a:gd name="connsiteX0" fmla="*/ 7985 w 121778"/>
              <a:gd name="connsiteY0" fmla="*/ 938179 h 938179"/>
              <a:gd name="connsiteX1" fmla="*/ 26104 w 121778"/>
              <a:gd name="connsiteY1" fmla="*/ 0 h 938179"/>
              <a:gd name="connsiteX2" fmla="*/ 93657 w 121778"/>
              <a:gd name="connsiteY2" fmla="*/ 1880 h 938179"/>
              <a:gd name="connsiteX3" fmla="*/ 121778 w 121778"/>
              <a:gd name="connsiteY3" fmla="*/ 834255 h 938179"/>
              <a:gd name="connsiteX4" fmla="*/ 7985 w 121778"/>
              <a:gd name="connsiteY4" fmla="*/ 938179 h 938179"/>
              <a:gd name="connsiteX0" fmla="*/ 7985 w 150652"/>
              <a:gd name="connsiteY0" fmla="*/ 938179 h 938179"/>
              <a:gd name="connsiteX1" fmla="*/ 26104 w 150652"/>
              <a:gd name="connsiteY1" fmla="*/ 0 h 938179"/>
              <a:gd name="connsiteX2" fmla="*/ 150652 w 150652"/>
              <a:gd name="connsiteY2" fmla="*/ 28397 h 938179"/>
              <a:gd name="connsiteX3" fmla="*/ 121778 w 150652"/>
              <a:gd name="connsiteY3" fmla="*/ 834255 h 938179"/>
              <a:gd name="connsiteX4" fmla="*/ 7985 w 150652"/>
              <a:gd name="connsiteY4" fmla="*/ 938179 h 938179"/>
              <a:gd name="connsiteX0" fmla="*/ 3349 w 146016"/>
              <a:gd name="connsiteY0" fmla="*/ 927380 h 927380"/>
              <a:gd name="connsiteX1" fmla="*/ 65967 w 146016"/>
              <a:gd name="connsiteY1" fmla="*/ 0 h 927380"/>
              <a:gd name="connsiteX2" fmla="*/ 146016 w 146016"/>
              <a:gd name="connsiteY2" fmla="*/ 17598 h 927380"/>
              <a:gd name="connsiteX3" fmla="*/ 117142 w 146016"/>
              <a:gd name="connsiteY3" fmla="*/ 823456 h 927380"/>
              <a:gd name="connsiteX4" fmla="*/ 3349 w 146016"/>
              <a:gd name="connsiteY4" fmla="*/ 927380 h 927380"/>
              <a:gd name="connsiteX0" fmla="*/ 3521 w 146188"/>
              <a:gd name="connsiteY0" fmla="*/ 927380 h 927380"/>
              <a:gd name="connsiteX1" fmla="*/ 23422 w 146188"/>
              <a:gd name="connsiteY1" fmla="*/ 191247 h 927380"/>
              <a:gd name="connsiteX2" fmla="*/ 66139 w 146188"/>
              <a:gd name="connsiteY2" fmla="*/ 0 h 927380"/>
              <a:gd name="connsiteX3" fmla="*/ 146188 w 146188"/>
              <a:gd name="connsiteY3" fmla="*/ 17598 h 927380"/>
              <a:gd name="connsiteX4" fmla="*/ 117314 w 146188"/>
              <a:gd name="connsiteY4" fmla="*/ 823456 h 927380"/>
              <a:gd name="connsiteX5" fmla="*/ 3521 w 146188"/>
              <a:gd name="connsiteY5" fmla="*/ 927380 h 927380"/>
              <a:gd name="connsiteX0" fmla="*/ 3521 w 146188"/>
              <a:gd name="connsiteY0" fmla="*/ 927380 h 927380"/>
              <a:gd name="connsiteX1" fmla="*/ 23422 w 146188"/>
              <a:gd name="connsiteY1" fmla="*/ 191247 h 927380"/>
              <a:gd name="connsiteX2" fmla="*/ 66139 w 146188"/>
              <a:gd name="connsiteY2" fmla="*/ 0 h 927380"/>
              <a:gd name="connsiteX3" fmla="*/ 146188 w 146188"/>
              <a:gd name="connsiteY3" fmla="*/ 17598 h 927380"/>
              <a:gd name="connsiteX4" fmla="*/ 117314 w 146188"/>
              <a:gd name="connsiteY4" fmla="*/ 823456 h 927380"/>
              <a:gd name="connsiteX5" fmla="*/ 3521 w 146188"/>
              <a:gd name="connsiteY5" fmla="*/ 927380 h 9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927380">
                <a:moveTo>
                  <a:pt x="3521" y="927380"/>
                </a:moveTo>
                <a:cubicBezTo>
                  <a:pt x="-8419" y="822912"/>
                  <a:pt x="12986" y="345810"/>
                  <a:pt x="23422" y="191247"/>
                </a:cubicBezTo>
                <a:cubicBezTo>
                  <a:pt x="26410" y="164455"/>
                  <a:pt x="49386" y="29841"/>
                  <a:pt x="66139" y="0"/>
                </a:cubicBezTo>
                <a:lnTo>
                  <a:pt x="146188" y="17598"/>
                </a:lnTo>
                <a:lnTo>
                  <a:pt x="117314" y="823456"/>
                </a:lnTo>
                <a:lnTo>
                  <a:pt x="3521" y="92738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64620" y="1336662"/>
            <a:ext cx="1199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NCD-SWEET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6" name="Trapezoid 25"/>
          <p:cNvSpPr/>
          <p:nvPr/>
        </p:nvSpPr>
        <p:spPr>
          <a:xfrm rot="9700739">
            <a:off x="464164" y="1578825"/>
            <a:ext cx="193333" cy="996288"/>
          </a:xfrm>
          <a:custGeom>
            <a:avLst/>
            <a:gdLst>
              <a:gd name="connsiteX0" fmla="*/ 0 w 217825"/>
              <a:gd name="connsiteY0" fmla="*/ 835176 h 835176"/>
              <a:gd name="connsiteX1" fmla="*/ 54456 w 217825"/>
              <a:gd name="connsiteY1" fmla="*/ 0 h 835176"/>
              <a:gd name="connsiteX2" fmla="*/ 163369 w 217825"/>
              <a:gd name="connsiteY2" fmla="*/ 0 h 835176"/>
              <a:gd name="connsiteX3" fmla="*/ 217825 w 217825"/>
              <a:gd name="connsiteY3" fmla="*/ 835176 h 835176"/>
              <a:gd name="connsiteX4" fmla="*/ 0 w 217825"/>
              <a:gd name="connsiteY4" fmla="*/ 835176 h 835176"/>
              <a:gd name="connsiteX0" fmla="*/ 0 w 200938"/>
              <a:gd name="connsiteY0" fmla="*/ 996288 h 996288"/>
              <a:gd name="connsiteX1" fmla="*/ 37569 w 200938"/>
              <a:gd name="connsiteY1" fmla="*/ 0 h 996288"/>
              <a:gd name="connsiteX2" fmla="*/ 146482 w 200938"/>
              <a:gd name="connsiteY2" fmla="*/ 0 h 996288"/>
              <a:gd name="connsiteX3" fmla="*/ 200938 w 200938"/>
              <a:gd name="connsiteY3" fmla="*/ 835176 h 996288"/>
              <a:gd name="connsiteX4" fmla="*/ 0 w 200938"/>
              <a:gd name="connsiteY4" fmla="*/ 996288 h 996288"/>
              <a:gd name="connsiteX0" fmla="*/ 0 w 193333"/>
              <a:gd name="connsiteY0" fmla="*/ 996288 h 996288"/>
              <a:gd name="connsiteX1" fmla="*/ 37569 w 193333"/>
              <a:gd name="connsiteY1" fmla="*/ 0 h 996288"/>
              <a:gd name="connsiteX2" fmla="*/ 146482 w 193333"/>
              <a:gd name="connsiteY2" fmla="*/ 0 h 996288"/>
              <a:gd name="connsiteX3" fmla="*/ 193333 w 193333"/>
              <a:gd name="connsiteY3" fmla="*/ 797540 h 996288"/>
              <a:gd name="connsiteX4" fmla="*/ 0 w 193333"/>
              <a:gd name="connsiteY4" fmla="*/ 996288 h 99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33" h="996288">
                <a:moveTo>
                  <a:pt x="0" y="996288"/>
                </a:moveTo>
                <a:lnTo>
                  <a:pt x="37569" y="0"/>
                </a:lnTo>
                <a:lnTo>
                  <a:pt x="146482" y="0"/>
                </a:lnTo>
                <a:lnTo>
                  <a:pt x="193333" y="797540"/>
                </a:lnTo>
                <a:lnTo>
                  <a:pt x="0" y="996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33620" y="2198759"/>
            <a:ext cx="842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FAXTOR</a:t>
            </a:r>
            <a:endParaRPr lang="en-AU" sz="14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7782" y="1143185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MIRAS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0" name="Trapezoid 21"/>
          <p:cNvSpPr/>
          <p:nvPr/>
        </p:nvSpPr>
        <p:spPr>
          <a:xfrm rot="10800000">
            <a:off x="667426" y="1492918"/>
            <a:ext cx="173949" cy="533767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  <a:gd name="connsiteX0" fmla="*/ 44223 w 201623"/>
              <a:gd name="connsiteY0" fmla="*/ 952809 h 952809"/>
              <a:gd name="connsiteX1" fmla="*/ 8 w 201623"/>
              <a:gd name="connsiteY1" fmla="*/ 392250 h 952809"/>
              <a:gd name="connsiteX2" fmla="*/ 46863 w 201623"/>
              <a:gd name="connsiteY2" fmla="*/ 0 h 952809"/>
              <a:gd name="connsiteX3" fmla="*/ 114416 w 201623"/>
              <a:gd name="connsiteY3" fmla="*/ 1880 h 952809"/>
              <a:gd name="connsiteX4" fmla="*/ 201623 w 201623"/>
              <a:gd name="connsiteY4" fmla="*/ 792413 h 952809"/>
              <a:gd name="connsiteX5" fmla="*/ 44223 w 201623"/>
              <a:gd name="connsiteY5" fmla="*/ 952809 h 952809"/>
              <a:gd name="connsiteX0" fmla="*/ 45108 w 202508"/>
              <a:gd name="connsiteY0" fmla="*/ 952809 h 952809"/>
              <a:gd name="connsiteX1" fmla="*/ 40584 w 202508"/>
              <a:gd name="connsiteY1" fmla="*/ 396733 h 952809"/>
              <a:gd name="connsiteX2" fmla="*/ 893 w 202508"/>
              <a:gd name="connsiteY2" fmla="*/ 392250 h 952809"/>
              <a:gd name="connsiteX3" fmla="*/ 47748 w 202508"/>
              <a:gd name="connsiteY3" fmla="*/ 0 h 952809"/>
              <a:gd name="connsiteX4" fmla="*/ 115301 w 202508"/>
              <a:gd name="connsiteY4" fmla="*/ 1880 h 952809"/>
              <a:gd name="connsiteX5" fmla="*/ 202508 w 202508"/>
              <a:gd name="connsiteY5" fmla="*/ 792413 h 952809"/>
              <a:gd name="connsiteX6" fmla="*/ 45108 w 202508"/>
              <a:gd name="connsiteY6" fmla="*/ 952809 h 952809"/>
              <a:gd name="connsiteX0" fmla="*/ 29843 w 202508"/>
              <a:gd name="connsiteY0" fmla="*/ 795902 h 795902"/>
              <a:gd name="connsiteX1" fmla="*/ 40584 w 202508"/>
              <a:gd name="connsiteY1" fmla="*/ 396733 h 795902"/>
              <a:gd name="connsiteX2" fmla="*/ 893 w 202508"/>
              <a:gd name="connsiteY2" fmla="*/ 392250 h 795902"/>
              <a:gd name="connsiteX3" fmla="*/ 47748 w 202508"/>
              <a:gd name="connsiteY3" fmla="*/ 0 h 795902"/>
              <a:gd name="connsiteX4" fmla="*/ 115301 w 202508"/>
              <a:gd name="connsiteY4" fmla="*/ 1880 h 795902"/>
              <a:gd name="connsiteX5" fmla="*/ 202508 w 202508"/>
              <a:gd name="connsiteY5" fmla="*/ 792413 h 795902"/>
              <a:gd name="connsiteX6" fmla="*/ 29843 w 202508"/>
              <a:gd name="connsiteY6" fmla="*/ 795902 h 795902"/>
              <a:gd name="connsiteX0" fmla="*/ 29843 w 202508"/>
              <a:gd name="connsiteY0" fmla="*/ 795902 h 795902"/>
              <a:gd name="connsiteX1" fmla="*/ 40584 w 202508"/>
              <a:gd name="connsiteY1" fmla="*/ 396733 h 795902"/>
              <a:gd name="connsiteX2" fmla="*/ 893 w 202508"/>
              <a:gd name="connsiteY2" fmla="*/ 392250 h 795902"/>
              <a:gd name="connsiteX3" fmla="*/ 47748 w 202508"/>
              <a:gd name="connsiteY3" fmla="*/ 0 h 795902"/>
              <a:gd name="connsiteX4" fmla="*/ 115301 w 202508"/>
              <a:gd name="connsiteY4" fmla="*/ 1880 h 795902"/>
              <a:gd name="connsiteX5" fmla="*/ 202508 w 202508"/>
              <a:gd name="connsiteY5" fmla="*/ 792413 h 795902"/>
              <a:gd name="connsiteX6" fmla="*/ 29843 w 202508"/>
              <a:gd name="connsiteY6" fmla="*/ 795902 h 795902"/>
              <a:gd name="connsiteX0" fmla="*/ 28950 w 201615"/>
              <a:gd name="connsiteY0" fmla="*/ 795902 h 795902"/>
              <a:gd name="connsiteX1" fmla="*/ 39691 w 201615"/>
              <a:gd name="connsiteY1" fmla="*/ 396733 h 795902"/>
              <a:gd name="connsiteX2" fmla="*/ 0 w 201615"/>
              <a:gd name="connsiteY2" fmla="*/ 392250 h 795902"/>
              <a:gd name="connsiteX3" fmla="*/ 46855 w 201615"/>
              <a:gd name="connsiteY3" fmla="*/ 0 h 795902"/>
              <a:gd name="connsiteX4" fmla="*/ 114408 w 201615"/>
              <a:gd name="connsiteY4" fmla="*/ 1880 h 795902"/>
              <a:gd name="connsiteX5" fmla="*/ 201615 w 201615"/>
              <a:gd name="connsiteY5" fmla="*/ 792413 h 795902"/>
              <a:gd name="connsiteX6" fmla="*/ 28950 w 201615"/>
              <a:gd name="connsiteY6" fmla="*/ 795902 h 795902"/>
              <a:gd name="connsiteX0" fmla="*/ 28950 w 201615"/>
              <a:gd name="connsiteY0" fmla="*/ 795902 h 795902"/>
              <a:gd name="connsiteX1" fmla="*/ 39691 w 201615"/>
              <a:gd name="connsiteY1" fmla="*/ 396733 h 795902"/>
              <a:gd name="connsiteX2" fmla="*/ 0 w 201615"/>
              <a:gd name="connsiteY2" fmla="*/ 392250 h 795902"/>
              <a:gd name="connsiteX3" fmla="*/ 46855 w 201615"/>
              <a:gd name="connsiteY3" fmla="*/ 0 h 795902"/>
              <a:gd name="connsiteX4" fmla="*/ 114408 w 201615"/>
              <a:gd name="connsiteY4" fmla="*/ 1880 h 795902"/>
              <a:gd name="connsiteX5" fmla="*/ 201615 w 201615"/>
              <a:gd name="connsiteY5" fmla="*/ 792413 h 795902"/>
              <a:gd name="connsiteX6" fmla="*/ 28950 w 201615"/>
              <a:gd name="connsiteY6" fmla="*/ 795902 h 795902"/>
              <a:gd name="connsiteX0" fmla="*/ 28950 w 201615"/>
              <a:gd name="connsiteY0" fmla="*/ 794023 h 794023"/>
              <a:gd name="connsiteX1" fmla="*/ 39691 w 201615"/>
              <a:gd name="connsiteY1" fmla="*/ 394854 h 794023"/>
              <a:gd name="connsiteX2" fmla="*/ 0 w 201615"/>
              <a:gd name="connsiteY2" fmla="*/ 390371 h 794023"/>
              <a:gd name="connsiteX3" fmla="*/ 30826 w 201615"/>
              <a:gd name="connsiteY3" fmla="*/ 45194 h 794023"/>
              <a:gd name="connsiteX4" fmla="*/ 114408 w 201615"/>
              <a:gd name="connsiteY4" fmla="*/ 1 h 794023"/>
              <a:gd name="connsiteX5" fmla="*/ 201615 w 201615"/>
              <a:gd name="connsiteY5" fmla="*/ 790534 h 794023"/>
              <a:gd name="connsiteX6" fmla="*/ 28950 w 201615"/>
              <a:gd name="connsiteY6" fmla="*/ 794023 h 794023"/>
              <a:gd name="connsiteX0" fmla="*/ 28950 w 201615"/>
              <a:gd name="connsiteY0" fmla="*/ 763760 h 763760"/>
              <a:gd name="connsiteX1" fmla="*/ 39691 w 201615"/>
              <a:gd name="connsiteY1" fmla="*/ 364591 h 763760"/>
              <a:gd name="connsiteX2" fmla="*/ 0 w 201615"/>
              <a:gd name="connsiteY2" fmla="*/ 360108 h 763760"/>
              <a:gd name="connsiteX3" fmla="*/ 30826 w 201615"/>
              <a:gd name="connsiteY3" fmla="*/ 14931 h 763760"/>
              <a:gd name="connsiteX4" fmla="*/ 121277 w 201615"/>
              <a:gd name="connsiteY4" fmla="*/ 0 h 763760"/>
              <a:gd name="connsiteX5" fmla="*/ 201615 w 201615"/>
              <a:gd name="connsiteY5" fmla="*/ 760271 h 763760"/>
              <a:gd name="connsiteX6" fmla="*/ 28950 w 201615"/>
              <a:gd name="connsiteY6" fmla="*/ 763760 h 763760"/>
              <a:gd name="connsiteX0" fmla="*/ 28950 w 167269"/>
              <a:gd name="connsiteY0" fmla="*/ 763760 h 763760"/>
              <a:gd name="connsiteX1" fmla="*/ 39691 w 167269"/>
              <a:gd name="connsiteY1" fmla="*/ 364591 h 763760"/>
              <a:gd name="connsiteX2" fmla="*/ 0 w 167269"/>
              <a:gd name="connsiteY2" fmla="*/ 360108 h 763760"/>
              <a:gd name="connsiteX3" fmla="*/ 30826 w 167269"/>
              <a:gd name="connsiteY3" fmla="*/ 14931 h 763760"/>
              <a:gd name="connsiteX4" fmla="*/ 121277 w 167269"/>
              <a:gd name="connsiteY4" fmla="*/ 0 h 763760"/>
              <a:gd name="connsiteX5" fmla="*/ 167269 w 167269"/>
              <a:gd name="connsiteY5" fmla="*/ 736735 h 763760"/>
              <a:gd name="connsiteX6" fmla="*/ 28950 w 167269"/>
              <a:gd name="connsiteY6" fmla="*/ 763760 h 763760"/>
              <a:gd name="connsiteX0" fmla="*/ 17501 w 167269"/>
              <a:gd name="connsiteY0" fmla="*/ 753673 h 753673"/>
              <a:gd name="connsiteX1" fmla="*/ 39691 w 167269"/>
              <a:gd name="connsiteY1" fmla="*/ 364591 h 753673"/>
              <a:gd name="connsiteX2" fmla="*/ 0 w 167269"/>
              <a:gd name="connsiteY2" fmla="*/ 360108 h 753673"/>
              <a:gd name="connsiteX3" fmla="*/ 30826 w 167269"/>
              <a:gd name="connsiteY3" fmla="*/ 14931 h 753673"/>
              <a:gd name="connsiteX4" fmla="*/ 121277 w 167269"/>
              <a:gd name="connsiteY4" fmla="*/ 0 h 753673"/>
              <a:gd name="connsiteX5" fmla="*/ 167269 w 167269"/>
              <a:gd name="connsiteY5" fmla="*/ 736735 h 753673"/>
              <a:gd name="connsiteX6" fmla="*/ 17501 w 167269"/>
              <a:gd name="connsiteY6" fmla="*/ 753673 h 753673"/>
              <a:gd name="connsiteX0" fmla="*/ 17501 w 167269"/>
              <a:gd name="connsiteY0" fmla="*/ 753673 h 753673"/>
              <a:gd name="connsiteX1" fmla="*/ 39691 w 167269"/>
              <a:gd name="connsiteY1" fmla="*/ 364591 h 753673"/>
              <a:gd name="connsiteX2" fmla="*/ 0 w 167269"/>
              <a:gd name="connsiteY2" fmla="*/ 360108 h 753673"/>
              <a:gd name="connsiteX3" fmla="*/ 30826 w 167269"/>
              <a:gd name="connsiteY3" fmla="*/ 14931 h 753673"/>
              <a:gd name="connsiteX4" fmla="*/ 121277 w 167269"/>
              <a:gd name="connsiteY4" fmla="*/ 0 h 753673"/>
              <a:gd name="connsiteX5" fmla="*/ 167269 w 167269"/>
              <a:gd name="connsiteY5" fmla="*/ 736735 h 753673"/>
              <a:gd name="connsiteX6" fmla="*/ 17501 w 167269"/>
              <a:gd name="connsiteY6" fmla="*/ 753673 h 75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69" h="753673">
                <a:moveTo>
                  <a:pt x="17501" y="753673"/>
                </a:moveTo>
                <a:cubicBezTo>
                  <a:pt x="28677" y="648872"/>
                  <a:pt x="47060" y="458017"/>
                  <a:pt x="39691" y="364591"/>
                </a:cubicBezTo>
                <a:cubicBezTo>
                  <a:pt x="-18053" y="355223"/>
                  <a:pt x="27047" y="370567"/>
                  <a:pt x="0" y="360108"/>
                </a:cubicBezTo>
                <a:cubicBezTo>
                  <a:pt x="7300" y="285767"/>
                  <a:pt x="16847" y="80740"/>
                  <a:pt x="30826" y="14931"/>
                </a:cubicBezTo>
                <a:lnTo>
                  <a:pt x="121277" y="0"/>
                </a:lnTo>
                <a:lnTo>
                  <a:pt x="167269" y="736735"/>
                </a:lnTo>
                <a:lnTo>
                  <a:pt x="17501" y="753673"/>
                </a:lnTo>
                <a:close/>
              </a:path>
            </a:pathLst>
          </a:cu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8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5219844" y="2566335"/>
            <a:ext cx="3717435" cy="94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Cellular level</a:t>
            </a:r>
            <a:endParaRPr lang="en-US" sz="1400" dirty="0" smtClean="0"/>
          </a:p>
          <a:p>
            <a:pPr lvl="1"/>
            <a:r>
              <a:rPr lang="en-US" sz="1200" dirty="0" smtClean="0"/>
              <a:t>MISTRAL – soft X-ray microscopy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5219844" y="3750067"/>
            <a:ext cx="3717435" cy="94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Tissue level</a:t>
            </a:r>
            <a:endParaRPr lang="en-US" sz="1400" dirty="0" smtClean="0"/>
          </a:p>
          <a:p>
            <a:pPr lvl="1"/>
            <a:r>
              <a:rPr lang="en-US" sz="1200" dirty="0" smtClean="0"/>
              <a:t>MIRAS – IR</a:t>
            </a:r>
          </a:p>
          <a:p>
            <a:pPr lv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FAXTOR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– Hard X-ray microscopy</a:t>
            </a:r>
          </a:p>
        </p:txBody>
      </p:sp>
      <p:sp>
        <p:nvSpPr>
          <p:cNvPr id="30" name="Trapezoid 21"/>
          <p:cNvSpPr/>
          <p:nvPr/>
        </p:nvSpPr>
        <p:spPr>
          <a:xfrm rot="13304303">
            <a:off x="3223190" y="534585"/>
            <a:ext cx="895516" cy="467116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  <a:gd name="connsiteX0" fmla="*/ 13259 w 170659"/>
              <a:gd name="connsiteY0" fmla="*/ 952945 h 952945"/>
              <a:gd name="connsiteX1" fmla="*/ 15899 w 170659"/>
              <a:gd name="connsiteY1" fmla="*/ 136 h 952945"/>
              <a:gd name="connsiteX2" fmla="*/ 127396 w 170659"/>
              <a:gd name="connsiteY2" fmla="*/ 31659 h 952945"/>
              <a:gd name="connsiteX3" fmla="*/ 83452 w 170659"/>
              <a:gd name="connsiteY3" fmla="*/ 2016 h 952945"/>
              <a:gd name="connsiteX4" fmla="*/ 170659 w 170659"/>
              <a:gd name="connsiteY4" fmla="*/ 792549 h 952945"/>
              <a:gd name="connsiteX5" fmla="*/ 13259 w 170659"/>
              <a:gd name="connsiteY5" fmla="*/ 952945 h 952945"/>
              <a:gd name="connsiteX0" fmla="*/ 16042 w 173442"/>
              <a:gd name="connsiteY0" fmla="*/ 950929 h 950929"/>
              <a:gd name="connsiteX1" fmla="*/ 13391 w 173442"/>
              <a:gd name="connsiteY1" fmla="*/ 91365 h 950929"/>
              <a:gd name="connsiteX2" fmla="*/ 130179 w 173442"/>
              <a:gd name="connsiteY2" fmla="*/ 29643 h 950929"/>
              <a:gd name="connsiteX3" fmla="*/ 86235 w 173442"/>
              <a:gd name="connsiteY3" fmla="*/ 0 h 950929"/>
              <a:gd name="connsiteX4" fmla="*/ 173442 w 173442"/>
              <a:gd name="connsiteY4" fmla="*/ 790533 h 950929"/>
              <a:gd name="connsiteX5" fmla="*/ 16042 w 173442"/>
              <a:gd name="connsiteY5" fmla="*/ 950929 h 950929"/>
              <a:gd name="connsiteX0" fmla="*/ 12152 w 169552"/>
              <a:gd name="connsiteY0" fmla="*/ 950929 h 950929"/>
              <a:gd name="connsiteX1" fmla="*/ 9501 w 169552"/>
              <a:gd name="connsiteY1" fmla="*/ 91365 h 950929"/>
              <a:gd name="connsiteX2" fmla="*/ 126289 w 169552"/>
              <a:gd name="connsiteY2" fmla="*/ 29643 h 950929"/>
              <a:gd name="connsiteX3" fmla="*/ 82345 w 169552"/>
              <a:gd name="connsiteY3" fmla="*/ 0 h 950929"/>
              <a:gd name="connsiteX4" fmla="*/ 169552 w 169552"/>
              <a:gd name="connsiteY4" fmla="*/ 790533 h 950929"/>
              <a:gd name="connsiteX5" fmla="*/ 12152 w 169552"/>
              <a:gd name="connsiteY5" fmla="*/ 950929 h 950929"/>
              <a:gd name="connsiteX0" fmla="*/ 10892 w 171158"/>
              <a:gd name="connsiteY0" fmla="*/ 776407 h 790533"/>
              <a:gd name="connsiteX1" fmla="*/ 11107 w 171158"/>
              <a:gd name="connsiteY1" fmla="*/ 91365 h 790533"/>
              <a:gd name="connsiteX2" fmla="*/ 127895 w 171158"/>
              <a:gd name="connsiteY2" fmla="*/ 29643 h 790533"/>
              <a:gd name="connsiteX3" fmla="*/ 83951 w 171158"/>
              <a:gd name="connsiteY3" fmla="*/ 0 h 790533"/>
              <a:gd name="connsiteX4" fmla="*/ 171158 w 171158"/>
              <a:gd name="connsiteY4" fmla="*/ 790533 h 790533"/>
              <a:gd name="connsiteX5" fmla="*/ 10892 w 171158"/>
              <a:gd name="connsiteY5" fmla="*/ 776407 h 790533"/>
              <a:gd name="connsiteX0" fmla="*/ 10892 w 139324"/>
              <a:gd name="connsiteY0" fmla="*/ 776407 h 776407"/>
              <a:gd name="connsiteX1" fmla="*/ 11107 w 139324"/>
              <a:gd name="connsiteY1" fmla="*/ 91365 h 776407"/>
              <a:gd name="connsiteX2" fmla="*/ 127895 w 139324"/>
              <a:gd name="connsiteY2" fmla="*/ 29643 h 776407"/>
              <a:gd name="connsiteX3" fmla="*/ 83951 w 139324"/>
              <a:gd name="connsiteY3" fmla="*/ 0 h 776407"/>
              <a:gd name="connsiteX4" fmla="*/ 139324 w 139324"/>
              <a:gd name="connsiteY4" fmla="*/ 672780 h 776407"/>
              <a:gd name="connsiteX5" fmla="*/ 10892 w 139324"/>
              <a:gd name="connsiteY5" fmla="*/ 776407 h 776407"/>
              <a:gd name="connsiteX0" fmla="*/ 10892 w 139324"/>
              <a:gd name="connsiteY0" fmla="*/ 746764 h 746764"/>
              <a:gd name="connsiteX1" fmla="*/ 11107 w 139324"/>
              <a:gd name="connsiteY1" fmla="*/ 61722 h 746764"/>
              <a:gd name="connsiteX2" fmla="*/ 127895 w 139324"/>
              <a:gd name="connsiteY2" fmla="*/ 0 h 746764"/>
              <a:gd name="connsiteX3" fmla="*/ 128147 w 139324"/>
              <a:gd name="connsiteY3" fmla="*/ 294020 h 746764"/>
              <a:gd name="connsiteX4" fmla="*/ 139324 w 139324"/>
              <a:gd name="connsiteY4" fmla="*/ 643137 h 746764"/>
              <a:gd name="connsiteX5" fmla="*/ 10892 w 139324"/>
              <a:gd name="connsiteY5" fmla="*/ 746764 h 746764"/>
              <a:gd name="connsiteX0" fmla="*/ 10892 w 139324"/>
              <a:gd name="connsiteY0" fmla="*/ 761101 h 761101"/>
              <a:gd name="connsiteX1" fmla="*/ 11107 w 139324"/>
              <a:gd name="connsiteY1" fmla="*/ 76059 h 761101"/>
              <a:gd name="connsiteX2" fmla="*/ 119133 w 139324"/>
              <a:gd name="connsiteY2" fmla="*/ 0 h 761101"/>
              <a:gd name="connsiteX3" fmla="*/ 128147 w 139324"/>
              <a:gd name="connsiteY3" fmla="*/ 308357 h 761101"/>
              <a:gd name="connsiteX4" fmla="*/ 139324 w 139324"/>
              <a:gd name="connsiteY4" fmla="*/ 657474 h 761101"/>
              <a:gd name="connsiteX5" fmla="*/ 10892 w 139324"/>
              <a:gd name="connsiteY5" fmla="*/ 761101 h 761101"/>
              <a:gd name="connsiteX0" fmla="*/ 10892 w 139324"/>
              <a:gd name="connsiteY0" fmla="*/ 761101 h 761101"/>
              <a:gd name="connsiteX1" fmla="*/ 11107 w 139324"/>
              <a:gd name="connsiteY1" fmla="*/ 76059 h 761101"/>
              <a:gd name="connsiteX2" fmla="*/ 119133 w 139324"/>
              <a:gd name="connsiteY2" fmla="*/ 0 h 761101"/>
              <a:gd name="connsiteX3" fmla="*/ 128147 w 139324"/>
              <a:gd name="connsiteY3" fmla="*/ 308357 h 761101"/>
              <a:gd name="connsiteX4" fmla="*/ 139324 w 139324"/>
              <a:gd name="connsiteY4" fmla="*/ 657474 h 761101"/>
              <a:gd name="connsiteX5" fmla="*/ 71494 w 139324"/>
              <a:gd name="connsiteY5" fmla="*/ 744048 h 761101"/>
              <a:gd name="connsiteX6" fmla="*/ 10892 w 139324"/>
              <a:gd name="connsiteY6" fmla="*/ 761101 h 761101"/>
              <a:gd name="connsiteX0" fmla="*/ 11602 w 140034"/>
              <a:gd name="connsiteY0" fmla="*/ 761101 h 761101"/>
              <a:gd name="connsiteX1" fmla="*/ 10145 w 140034"/>
              <a:gd name="connsiteY1" fmla="*/ 64266 h 761101"/>
              <a:gd name="connsiteX2" fmla="*/ 119843 w 140034"/>
              <a:gd name="connsiteY2" fmla="*/ 0 h 761101"/>
              <a:gd name="connsiteX3" fmla="*/ 128857 w 140034"/>
              <a:gd name="connsiteY3" fmla="*/ 308357 h 761101"/>
              <a:gd name="connsiteX4" fmla="*/ 140034 w 140034"/>
              <a:gd name="connsiteY4" fmla="*/ 657474 h 761101"/>
              <a:gd name="connsiteX5" fmla="*/ 72204 w 140034"/>
              <a:gd name="connsiteY5" fmla="*/ 744048 h 761101"/>
              <a:gd name="connsiteX6" fmla="*/ 11602 w 140034"/>
              <a:gd name="connsiteY6" fmla="*/ 761101 h 761101"/>
              <a:gd name="connsiteX0" fmla="*/ 9124 w 137556"/>
              <a:gd name="connsiteY0" fmla="*/ 761101 h 761101"/>
              <a:gd name="connsiteX1" fmla="*/ 7667 w 137556"/>
              <a:gd name="connsiteY1" fmla="*/ 64266 h 761101"/>
              <a:gd name="connsiteX2" fmla="*/ 117365 w 137556"/>
              <a:gd name="connsiteY2" fmla="*/ 0 h 761101"/>
              <a:gd name="connsiteX3" fmla="*/ 126379 w 137556"/>
              <a:gd name="connsiteY3" fmla="*/ 308357 h 761101"/>
              <a:gd name="connsiteX4" fmla="*/ 137556 w 137556"/>
              <a:gd name="connsiteY4" fmla="*/ 657474 h 761101"/>
              <a:gd name="connsiteX5" fmla="*/ 69726 w 137556"/>
              <a:gd name="connsiteY5" fmla="*/ 744048 h 761101"/>
              <a:gd name="connsiteX6" fmla="*/ 9124 w 137556"/>
              <a:gd name="connsiteY6" fmla="*/ 761101 h 761101"/>
              <a:gd name="connsiteX0" fmla="*/ 7660 w 141410"/>
              <a:gd name="connsiteY0" fmla="*/ 759194 h 759195"/>
              <a:gd name="connsiteX1" fmla="*/ 11521 w 141410"/>
              <a:gd name="connsiteY1" fmla="*/ 64266 h 759195"/>
              <a:gd name="connsiteX2" fmla="*/ 121219 w 141410"/>
              <a:gd name="connsiteY2" fmla="*/ 0 h 759195"/>
              <a:gd name="connsiteX3" fmla="*/ 130233 w 141410"/>
              <a:gd name="connsiteY3" fmla="*/ 308357 h 759195"/>
              <a:gd name="connsiteX4" fmla="*/ 141410 w 141410"/>
              <a:gd name="connsiteY4" fmla="*/ 657474 h 759195"/>
              <a:gd name="connsiteX5" fmla="*/ 73580 w 141410"/>
              <a:gd name="connsiteY5" fmla="*/ 744048 h 759195"/>
              <a:gd name="connsiteX6" fmla="*/ 7660 w 141410"/>
              <a:gd name="connsiteY6" fmla="*/ 759194 h 759195"/>
              <a:gd name="connsiteX0" fmla="*/ 1207 w 134957"/>
              <a:gd name="connsiteY0" fmla="*/ 759194 h 759193"/>
              <a:gd name="connsiteX1" fmla="*/ 5068 w 134957"/>
              <a:gd name="connsiteY1" fmla="*/ 64266 h 759193"/>
              <a:gd name="connsiteX2" fmla="*/ 114766 w 134957"/>
              <a:gd name="connsiteY2" fmla="*/ 0 h 759193"/>
              <a:gd name="connsiteX3" fmla="*/ 123780 w 134957"/>
              <a:gd name="connsiteY3" fmla="*/ 308357 h 759193"/>
              <a:gd name="connsiteX4" fmla="*/ 134957 w 134957"/>
              <a:gd name="connsiteY4" fmla="*/ 657474 h 759193"/>
              <a:gd name="connsiteX5" fmla="*/ 67127 w 134957"/>
              <a:gd name="connsiteY5" fmla="*/ 744048 h 759193"/>
              <a:gd name="connsiteX6" fmla="*/ 1207 w 134957"/>
              <a:gd name="connsiteY6" fmla="*/ 759194 h 759193"/>
              <a:gd name="connsiteX0" fmla="*/ 78 w 235701"/>
              <a:gd name="connsiteY0" fmla="*/ 717057 h 744048"/>
              <a:gd name="connsiteX1" fmla="*/ 105812 w 235701"/>
              <a:gd name="connsiteY1" fmla="*/ 64266 h 744048"/>
              <a:gd name="connsiteX2" fmla="*/ 215510 w 235701"/>
              <a:gd name="connsiteY2" fmla="*/ 0 h 744048"/>
              <a:gd name="connsiteX3" fmla="*/ 224524 w 235701"/>
              <a:gd name="connsiteY3" fmla="*/ 308357 h 744048"/>
              <a:gd name="connsiteX4" fmla="*/ 235701 w 235701"/>
              <a:gd name="connsiteY4" fmla="*/ 657474 h 744048"/>
              <a:gd name="connsiteX5" fmla="*/ 167871 w 235701"/>
              <a:gd name="connsiteY5" fmla="*/ 744048 h 744048"/>
              <a:gd name="connsiteX6" fmla="*/ 78 w 235701"/>
              <a:gd name="connsiteY6" fmla="*/ 717057 h 744048"/>
              <a:gd name="connsiteX0" fmla="*/ 445 w 236068"/>
              <a:gd name="connsiteY0" fmla="*/ 717057 h 744048"/>
              <a:gd name="connsiteX1" fmla="*/ 16612 w 236068"/>
              <a:gd name="connsiteY1" fmla="*/ 37736 h 744048"/>
              <a:gd name="connsiteX2" fmla="*/ 215877 w 236068"/>
              <a:gd name="connsiteY2" fmla="*/ 0 h 744048"/>
              <a:gd name="connsiteX3" fmla="*/ 224891 w 236068"/>
              <a:gd name="connsiteY3" fmla="*/ 308357 h 744048"/>
              <a:gd name="connsiteX4" fmla="*/ 236068 w 236068"/>
              <a:gd name="connsiteY4" fmla="*/ 657474 h 744048"/>
              <a:gd name="connsiteX5" fmla="*/ 168238 w 236068"/>
              <a:gd name="connsiteY5" fmla="*/ 744048 h 744048"/>
              <a:gd name="connsiteX6" fmla="*/ 445 w 236068"/>
              <a:gd name="connsiteY6" fmla="*/ 717057 h 744048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215877 w 236068"/>
              <a:gd name="connsiteY2" fmla="*/ 0 h 775035"/>
              <a:gd name="connsiteX3" fmla="*/ 224891 w 236068"/>
              <a:gd name="connsiteY3" fmla="*/ 308357 h 775035"/>
              <a:gd name="connsiteX4" fmla="*/ 236068 w 236068"/>
              <a:gd name="connsiteY4" fmla="*/ 657474 h 775035"/>
              <a:gd name="connsiteX5" fmla="*/ 98602 w 236068"/>
              <a:gd name="connsiteY5" fmla="*/ 775035 h 775035"/>
              <a:gd name="connsiteX6" fmla="*/ 445 w 236068"/>
              <a:gd name="connsiteY6" fmla="*/ 717057 h 775035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215877 w 236068"/>
              <a:gd name="connsiteY2" fmla="*/ 0 h 775035"/>
              <a:gd name="connsiteX3" fmla="*/ 224891 w 236068"/>
              <a:gd name="connsiteY3" fmla="*/ 308357 h 775035"/>
              <a:gd name="connsiteX4" fmla="*/ 236068 w 236068"/>
              <a:gd name="connsiteY4" fmla="*/ 657474 h 775035"/>
              <a:gd name="connsiteX5" fmla="*/ 98602 w 236068"/>
              <a:gd name="connsiteY5" fmla="*/ 775035 h 775035"/>
              <a:gd name="connsiteX6" fmla="*/ 445 w 236068"/>
              <a:gd name="connsiteY6" fmla="*/ 717057 h 775035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215877 w 236068"/>
              <a:gd name="connsiteY2" fmla="*/ 0 h 775035"/>
              <a:gd name="connsiteX3" fmla="*/ 224891 w 236068"/>
              <a:gd name="connsiteY3" fmla="*/ 308357 h 775035"/>
              <a:gd name="connsiteX4" fmla="*/ 236068 w 236068"/>
              <a:gd name="connsiteY4" fmla="*/ 657474 h 775035"/>
              <a:gd name="connsiteX5" fmla="*/ 98602 w 236068"/>
              <a:gd name="connsiteY5" fmla="*/ 775035 h 775035"/>
              <a:gd name="connsiteX6" fmla="*/ 445 w 236068"/>
              <a:gd name="connsiteY6" fmla="*/ 717057 h 775035"/>
              <a:gd name="connsiteX0" fmla="*/ 445 w 236068"/>
              <a:gd name="connsiteY0" fmla="*/ 727009 h 784987"/>
              <a:gd name="connsiteX1" fmla="*/ 16612 w 236068"/>
              <a:gd name="connsiteY1" fmla="*/ 47688 h 784987"/>
              <a:gd name="connsiteX2" fmla="*/ 101219 w 236068"/>
              <a:gd name="connsiteY2" fmla="*/ 103144 h 784987"/>
              <a:gd name="connsiteX3" fmla="*/ 215877 w 236068"/>
              <a:gd name="connsiteY3" fmla="*/ 9952 h 784987"/>
              <a:gd name="connsiteX4" fmla="*/ 224891 w 236068"/>
              <a:gd name="connsiteY4" fmla="*/ 318309 h 784987"/>
              <a:gd name="connsiteX5" fmla="*/ 236068 w 236068"/>
              <a:gd name="connsiteY5" fmla="*/ 667426 h 784987"/>
              <a:gd name="connsiteX6" fmla="*/ 98602 w 236068"/>
              <a:gd name="connsiteY6" fmla="*/ 784987 h 784987"/>
              <a:gd name="connsiteX7" fmla="*/ 445 w 236068"/>
              <a:gd name="connsiteY7" fmla="*/ 727009 h 784987"/>
              <a:gd name="connsiteX0" fmla="*/ 445 w 236068"/>
              <a:gd name="connsiteY0" fmla="*/ 727009 h 784987"/>
              <a:gd name="connsiteX1" fmla="*/ 16612 w 236068"/>
              <a:gd name="connsiteY1" fmla="*/ 47688 h 784987"/>
              <a:gd name="connsiteX2" fmla="*/ 101219 w 236068"/>
              <a:gd name="connsiteY2" fmla="*/ 103144 h 784987"/>
              <a:gd name="connsiteX3" fmla="*/ 215877 w 236068"/>
              <a:gd name="connsiteY3" fmla="*/ 9952 h 784987"/>
              <a:gd name="connsiteX4" fmla="*/ 224891 w 236068"/>
              <a:gd name="connsiteY4" fmla="*/ 318309 h 784987"/>
              <a:gd name="connsiteX5" fmla="*/ 236068 w 236068"/>
              <a:gd name="connsiteY5" fmla="*/ 667426 h 784987"/>
              <a:gd name="connsiteX6" fmla="*/ 98602 w 236068"/>
              <a:gd name="connsiteY6" fmla="*/ 784987 h 784987"/>
              <a:gd name="connsiteX7" fmla="*/ 445 w 236068"/>
              <a:gd name="connsiteY7" fmla="*/ 727009 h 784987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101219 w 236068"/>
              <a:gd name="connsiteY2" fmla="*/ 93192 h 775035"/>
              <a:gd name="connsiteX3" fmla="*/ 215877 w 236068"/>
              <a:gd name="connsiteY3" fmla="*/ 0 h 775035"/>
              <a:gd name="connsiteX4" fmla="*/ 224891 w 236068"/>
              <a:gd name="connsiteY4" fmla="*/ 308357 h 775035"/>
              <a:gd name="connsiteX5" fmla="*/ 236068 w 236068"/>
              <a:gd name="connsiteY5" fmla="*/ 657474 h 775035"/>
              <a:gd name="connsiteX6" fmla="*/ 98602 w 236068"/>
              <a:gd name="connsiteY6" fmla="*/ 775035 h 775035"/>
              <a:gd name="connsiteX7" fmla="*/ 445 w 236068"/>
              <a:gd name="connsiteY7" fmla="*/ 717057 h 7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068" h="775035">
                <a:moveTo>
                  <a:pt x="445" y="717057"/>
                </a:moveTo>
                <a:cubicBezTo>
                  <a:pt x="-2928" y="402420"/>
                  <a:pt x="13863" y="325524"/>
                  <a:pt x="16612" y="37736"/>
                </a:cubicBezTo>
                <a:cubicBezTo>
                  <a:pt x="47608" y="67574"/>
                  <a:pt x="68008" y="99481"/>
                  <a:pt x="101219" y="93192"/>
                </a:cubicBezTo>
                <a:cubicBezTo>
                  <a:pt x="134430" y="86903"/>
                  <a:pt x="178899" y="36620"/>
                  <a:pt x="215877" y="0"/>
                </a:cubicBezTo>
                <a:lnTo>
                  <a:pt x="224891" y="308357"/>
                </a:lnTo>
                <a:lnTo>
                  <a:pt x="236068" y="657474"/>
                </a:lnTo>
                <a:cubicBezTo>
                  <a:pt x="190246" y="696661"/>
                  <a:pt x="147666" y="770591"/>
                  <a:pt x="98602" y="775035"/>
                </a:cubicBezTo>
                <a:cubicBezTo>
                  <a:pt x="53374" y="762415"/>
                  <a:pt x="33164" y="736383"/>
                  <a:pt x="445" y="717057"/>
                </a:cubicBez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 smtClean="0"/>
              <a:t>Life Sciences: overview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  <p:sp>
        <p:nvSpPr>
          <p:cNvPr id="13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5219844" y="1030019"/>
            <a:ext cx="5843620" cy="1506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Molecular level</a:t>
            </a:r>
            <a:endParaRPr lang="en-US" sz="1400" dirty="0" smtClean="0"/>
          </a:p>
          <a:p>
            <a:pPr lvl="1"/>
            <a:r>
              <a:rPr lang="en-US" sz="1200" dirty="0"/>
              <a:t>XALOC – MX</a:t>
            </a:r>
            <a:endParaRPr lang="en-US" sz="1200" dirty="0" smtClean="0"/>
          </a:p>
          <a:p>
            <a:pPr lvl="1"/>
            <a:r>
              <a:rPr lang="es-ES" sz="1200" dirty="0"/>
              <a:t>NCD-SWEET – </a:t>
            </a:r>
            <a:r>
              <a:rPr lang="es-ES" sz="1200" dirty="0" smtClean="0"/>
              <a:t>SAXS/WAXS</a:t>
            </a:r>
            <a:endParaRPr lang="es-ES" sz="1200" dirty="0"/>
          </a:p>
          <a:p>
            <a:pPr lv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XAIRA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– MX</a:t>
            </a:r>
          </a:p>
          <a:p>
            <a:pPr lvl="1"/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CryoEM</a:t>
            </a:r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1"/>
            <a:endParaRPr lang="en-US" sz="1200" dirty="0" smtClean="0"/>
          </a:p>
        </p:txBody>
      </p:sp>
      <p:sp>
        <p:nvSpPr>
          <p:cNvPr id="14" name="Marcador de número de diapositiva 5"/>
          <p:cNvSpPr txBox="1">
            <a:spLocks/>
          </p:cNvSpPr>
          <p:nvPr/>
        </p:nvSpPr>
        <p:spPr>
          <a:xfrm>
            <a:off x="3321964" y="46798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05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9A3C1E9-1E17-4B2D-975E-2F80F7CB45F8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" b="1011"/>
          <a:stretch/>
        </p:blipFill>
        <p:spPr bwMode="auto">
          <a:xfrm>
            <a:off x="79357" y="265979"/>
            <a:ext cx="4675643" cy="477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rapezoid 15"/>
          <p:cNvSpPr/>
          <p:nvPr/>
        </p:nvSpPr>
        <p:spPr>
          <a:xfrm rot="15016809">
            <a:off x="2502712" y="464103"/>
            <a:ext cx="217825" cy="763339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33342" y="615416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XAIRA</a:t>
            </a:r>
            <a:endParaRPr lang="en-AU" sz="14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31222" y="1756255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err="1" smtClean="0">
                <a:cs typeface="Arial" panose="020B0604020202020204" pitchFamily="34" charset="0"/>
              </a:rPr>
              <a:t>Biolabs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78885" y="2501597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XALOC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2" name="Trapezoid 21"/>
          <p:cNvSpPr/>
          <p:nvPr/>
        </p:nvSpPr>
        <p:spPr>
          <a:xfrm rot="16842125">
            <a:off x="3271740" y="725930"/>
            <a:ext cx="170659" cy="952809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659" h="952809">
                <a:moveTo>
                  <a:pt x="13259" y="952809"/>
                </a:moveTo>
                <a:cubicBezTo>
                  <a:pt x="-4800" y="688869"/>
                  <a:pt x="-4879" y="314901"/>
                  <a:pt x="15899" y="0"/>
                </a:cubicBezTo>
                <a:lnTo>
                  <a:pt x="83452" y="1880"/>
                </a:lnTo>
                <a:lnTo>
                  <a:pt x="170659" y="792413"/>
                </a:lnTo>
                <a:lnTo>
                  <a:pt x="13259" y="952809"/>
                </a:lnTo>
                <a:close/>
              </a:path>
            </a:pathLst>
          </a:custGeom>
          <a:solidFill>
            <a:schemeClr val="accent5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842625" y="889736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MISTRAL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4" name="Trapezoid 21"/>
          <p:cNvSpPr/>
          <p:nvPr/>
        </p:nvSpPr>
        <p:spPr>
          <a:xfrm rot="17402958">
            <a:off x="3578823" y="1126225"/>
            <a:ext cx="146188" cy="927380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  <a:gd name="connsiteX0" fmla="*/ 13259 w 111573"/>
              <a:gd name="connsiteY0" fmla="*/ 952809 h 952809"/>
              <a:gd name="connsiteX1" fmla="*/ 15899 w 111573"/>
              <a:gd name="connsiteY1" fmla="*/ 0 h 952809"/>
              <a:gd name="connsiteX2" fmla="*/ 83452 w 111573"/>
              <a:gd name="connsiteY2" fmla="*/ 1880 h 952809"/>
              <a:gd name="connsiteX3" fmla="*/ 111573 w 111573"/>
              <a:gd name="connsiteY3" fmla="*/ 834255 h 952809"/>
              <a:gd name="connsiteX4" fmla="*/ 13259 w 111573"/>
              <a:gd name="connsiteY4" fmla="*/ 952809 h 952809"/>
              <a:gd name="connsiteX0" fmla="*/ 7985 w 121778"/>
              <a:gd name="connsiteY0" fmla="*/ 938179 h 938179"/>
              <a:gd name="connsiteX1" fmla="*/ 26104 w 121778"/>
              <a:gd name="connsiteY1" fmla="*/ 0 h 938179"/>
              <a:gd name="connsiteX2" fmla="*/ 93657 w 121778"/>
              <a:gd name="connsiteY2" fmla="*/ 1880 h 938179"/>
              <a:gd name="connsiteX3" fmla="*/ 121778 w 121778"/>
              <a:gd name="connsiteY3" fmla="*/ 834255 h 938179"/>
              <a:gd name="connsiteX4" fmla="*/ 7985 w 121778"/>
              <a:gd name="connsiteY4" fmla="*/ 938179 h 938179"/>
              <a:gd name="connsiteX0" fmla="*/ 7985 w 150652"/>
              <a:gd name="connsiteY0" fmla="*/ 938179 h 938179"/>
              <a:gd name="connsiteX1" fmla="*/ 26104 w 150652"/>
              <a:gd name="connsiteY1" fmla="*/ 0 h 938179"/>
              <a:gd name="connsiteX2" fmla="*/ 150652 w 150652"/>
              <a:gd name="connsiteY2" fmla="*/ 28397 h 938179"/>
              <a:gd name="connsiteX3" fmla="*/ 121778 w 150652"/>
              <a:gd name="connsiteY3" fmla="*/ 834255 h 938179"/>
              <a:gd name="connsiteX4" fmla="*/ 7985 w 150652"/>
              <a:gd name="connsiteY4" fmla="*/ 938179 h 938179"/>
              <a:gd name="connsiteX0" fmla="*/ 3349 w 146016"/>
              <a:gd name="connsiteY0" fmla="*/ 927380 h 927380"/>
              <a:gd name="connsiteX1" fmla="*/ 65967 w 146016"/>
              <a:gd name="connsiteY1" fmla="*/ 0 h 927380"/>
              <a:gd name="connsiteX2" fmla="*/ 146016 w 146016"/>
              <a:gd name="connsiteY2" fmla="*/ 17598 h 927380"/>
              <a:gd name="connsiteX3" fmla="*/ 117142 w 146016"/>
              <a:gd name="connsiteY3" fmla="*/ 823456 h 927380"/>
              <a:gd name="connsiteX4" fmla="*/ 3349 w 146016"/>
              <a:gd name="connsiteY4" fmla="*/ 927380 h 927380"/>
              <a:gd name="connsiteX0" fmla="*/ 3521 w 146188"/>
              <a:gd name="connsiteY0" fmla="*/ 927380 h 927380"/>
              <a:gd name="connsiteX1" fmla="*/ 23422 w 146188"/>
              <a:gd name="connsiteY1" fmla="*/ 191247 h 927380"/>
              <a:gd name="connsiteX2" fmla="*/ 66139 w 146188"/>
              <a:gd name="connsiteY2" fmla="*/ 0 h 927380"/>
              <a:gd name="connsiteX3" fmla="*/ 146188 w 146188"/>
              <a:gd name="connsiteY3" fmla="*/ 17598 h 927380"/>
              <a:gd name="connsiteX4" fmla="*/ 117314 w 146188"/>
              <a:gd name="connsiteY4" fmla="*/ 823456 h 927380"/>
              <a:gd name="connsiteX5" fmla="*/ 3521 w 146188"/>
              <a:gd name="connsiteY5" fmla="*/ 927380 h 927380"/>
              <a:gd name="connsiteX0" fmla="*/ 3521 w 146188"/>
              <a:gd name="connsiteY0" fmla="*/ 927380 h 927380"/>
              <a:gd name="connsiteX1" fmla="*/ 23422 w 146188"/>
              <a:gd name="connsiteY1" fmla="*/ 191247 h 927380"/>
              <a:gd name="connsiteX2" fmla="*/ 66139 w 146188"/>
              <a:gd name="connsiteY2" fmla="*/ 0 h 927380"/>
              <a:gd name="connsiteX3" fmla="*/ 146188 w 146188"/>
              <a:gd name="connsiteY3" fmla="*/ 17598 h 927380"/>
              <a:gd name="connsiteX4" fmla="*/ 117314 w 146188"/>
              <a:gd name="connsiteY4" fmla="*/ 823456 h 927380"/>
              <a:gd name="connsiteX5" fmla="*/ 3521 w 146188"/>
              <a:gd name="connsiteY5" fmla="*/ 927380 h 9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188" h="927380">
                <a:moveTo>
                  <a:pt x="3521" y="927380"/>
                </a:moveTo>
                <a:cubicBezTo>
                  <a:pt x="-8419" y="822912"/>
                  <a:pt x="12986" y="345810"/>
                  <a:pt x="23422" y="191247"/>
                </a:cubicBezTo>
                <a:cubicBezTo>
                  <a:pt x="26410" y="164455"/>
                  <a:pt x="49386" y="29841"/>
                  <a:pt x="66139" y="0"/>
                </a:cubicBezTo>
                <a:lnTo>
                  <a:pt x="146188" y="17598"/>
                </a:lnTo>
                <a:lnTo>
                  <a:pt x="117314" y="823456"/>
                </a:lnTo>
                <a:lnTo>
                  <a:pt x="3521" y="92738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64620" y="1336662"/>
            <a:ext cx="1199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NCD-SWEET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6" name="Trapezoid 25"/>
          <p:cNvSpPr/>
          <p:nvPr/>
        </p:nvSpPr>
        <p:spPr>
          <a:xfrm rot="9700739">
            <a:off x="464164" y="1578825"/>
            <a:ext cx="193333" cy="996288"/>
          </a:xfrm>
          <a:custGeom>
            <a:avLst/>
            <a:gdLst>
              <a:gd name="connsiteX0" fmla="*/ 0 w 217825"/>
              <a:gd name="connsiteY0" fmla="*/ 835176 h 835176"/>
              <a:gd name="connsiteX1" fmla="*/ 54456 w 217825"/>
              <a:gd name="connsiteY1" fmla="*/ 0 h 835176"/>
              <a:gd name="connsiteX2" fmla="*/ 163369 w 217825"/>
              <a:gd name="connsiteY2" fmla="*/ 0 h 835176"/>
              <a:gd name="connsiteX3" fmla="*/ 217825 w 217825"/>
              <a:gd name="connsiteY3" fmla="*/ 835176 h 835176"/>
              <a:gd name="connsiteX4" fmla="*/ 0 w 217825"/>
              <a:gd name="connsiteY4" fmla="*/ 835176 h 835176"/>
              <a:gd name="connsiteX0" fmla="*/ 0 w 200938"/>
              <a:gd name="connsiteY0" fmla="*/ 996288 h 996288"/>
              <a:gd name="connsiteX1" fmla="*/ 37569 w 200938"/>
              <a:gd name="connsiteY1" fmla="*/ 0 h 996288"/>
              <a:gd name="connsiteX2" fmla="*/ 146482 w 200938"/>
              <a:gd name="connsiteY2" fmla="*/ 0 h 996288"/>
              <a:gd name="connsiteX3" fmla="*/ 200938 w 200938"/>
              <a:gd name="connsiteY3" fmla="*/ 835176 h 996288"/>
              <a:gd name="connsiteX4" fmla="*/ 0 w 200938"/>
              <a:gd name="connsiteY4" fmla="*/ 996288 h 996288"/>
              <a:gd name="connsiteX0" fmla="*/ 0 w 193333"/>
              <a:gd name="connsiteY0" fmla="*/ 996288 h 996288"/>
              <a:gd name="connsiteX1" fmla="*/ 37569 w 193333"/>
              <a:gd name="connsiteY1" fmla="*/ 0 h 996288"/>
              <a:gd name="connsiteX2" fmla="*/ 146482 w 193333"/>
              <a:gd name="connsiteY2" fmla="*/ 0 h 996288"/>
              <a:gd name="connsiteX3" fmla="*/ 193333 w 193333"/>
              <a:gd name="connsiteY3" fmla="*/ 797540 h 996288"/>
              <a:gd name="connsiteX4" fmla="*/ 0 w 193333"/>
              <a:gd name="connsiteY4" fmla="*/ 996288 h 99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33" h="996288">
                <a:moveTo>
                  <a:pt x="0" y="996288"/>
                </a:moveTo>
                <a:lnTo>
                  <a:pt x="37569" y="0"/>
                </a:lnTo>
                <a:lnTo>
                  <a:pt x="146482" y="0"/>
                </a:lnTo>
                <a:lnTo>
                  <a:pt x="193333" y="797540"/>
                </a:lnTo>
                <a:lnTo>
                  <a:pt x="0" y="9962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-33620" y="2198759"/>
            <a:ext cx="842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FAXTOR</a:t>
            </a:r>
            <a:endParaRPr lang="en-AU" sz="1400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7782" y="1143185"/>
            <a:ext cx="988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300"/>
              </a:spcAft>
            </a:pPr>
            <a:r>
              <a:rPr lang="en-AU" sz="1400" b="1" dirty="0" smtClean="0">
                <a:cs typeface="Arial" panose="020B0604020202020204" pitchFamily="34" charset="0"/>
              </a:rPr>
              <a:t>MIRAS</a:t>
            </a:r>
            <a:endParaRPr lang="en-AU" sz="1400" dirty="0" smtClean="0">
              <a:cs typeface="Arial" panose="020B0604020202020204" pitchFamily="34" charset="0"/>
            </a:endParaRPr>
          </a:p>
        </p:txBody>
      </p:sp>
      <p:sp>
        <p:nvSpPr>
          <p:cNvPr id="20" name="Trapezoid 21"/>
          <p:cNvSpPr/>
          <p:nvPr/>
        </p:nvSpPr>
        <p:spPr>
          <a:xfrm rot="10800000">
            <a:off x="667426" y="1492918"/>
            <a:ext cx="173949" cy="533767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  <a:gd name="connsiteX0" fmla="*/ 44223 w 201623"/>
              <a:gd name="connsiteY0" fmla="*/ 952809 h 952809"/>
              <a:gd name="connsiteX1" fmla="*/ 8 w 201623"/>
              <a:gd name="connsiteY1" fmla="*/ 392250 h 952809"/>
              <a:gd name="connsiteX2" fmla="*/ 46863 w 201623"/>
              <a:gd name="connsiteY2" fmla="*/ 0 h 952809"/>
              <a:gd name="connsiteX3" fmla="*/ 114416 w 201623"/>
              <a:gd name="connsiteY3" fmla="*/ 1880 h 952809"/>
              <a:gd name="connsiteX4" fmla="*/ 201623 w 201623"/>
              <a:gd name="connsiteY4" fmla="*/ 792413 h 952809"/>
              <a:gd name="connsiteX5" fmla="*/ 44223 w 201623"/>
              <a:gd name="connsiteY5" fmla="*/ 952809 h 952809"/>
              <a:gd name="connsiteX0" fmla="*/ 45108 w 202508"/>
              <a:gd name="connsiteY0" fmla="*/ 952809 h 952809"/>
              <a:gd name="connsiteX1" fmla="*/ 40584 w 202508"/>
              <a:gd name="connsiteY1" fmla="*/ 396733 h 952809"/>
              <a:gd name="connsiteX2" fmla="*/ 893 w 202508"/>
              <a:gd name="connsiteY2" fmla="*/ 392250 h 952809"/>
              <a:gd name="connsiteX3" fmla="*/ 47748 w 202508"/>
              <a:gd name="connsiteY3" fmla="*/ 0 h 952809"/>
              <a:gd name="connsiteX4" fmla="*/ 115301 w 202508"/>
              <a:gd name="connsiteY4" fmla="*/ 1880 h 952809"/>
              <a:gd name="connsiteX5" fmla="*/ 202508 w 202508"/>
              <a:gd name="connsiteY5" fmla="*/ 792413 h 952809"/>
              <a:gd name="connsiteX6" fmla="*/ 45108 w 202508"/>
              <a:gd name="connsiteY6" fmla="*/ 952809 h 952809"/>
              <a:gd name="connsiteX0" fmla="*/ 29843 w 202508"/>
              <a:gd name="connsiteY0" fmla="*/ 795902 h 795902"/>
              <a:gd name="connsiteX1" fmla="*/ 40584 w 202508"/>
              <a:gd name="connsiteY1" fmla="*/ 396733 h 795902"/>
              <a:gd name="connsiteX2" fmla="*/ 893 w 202508"/>
              <a:gd name="connsiteY2" fmla="*/ 392250 h 795902"/>
              <a:gd name="connsiteX3" fmla="*/ 47748 w 202508"/>
              <a:gd name="connsiteY3" fmla="*/ 0 h 795902"/>
              <a:gd name="connsiteX4" fmla="*/ 115301 w 202508"/>
              <a:gd name="connsiteY4" fmla="*/ 1880 h 795902"/>
              <a:gd name="connsiteX5" fmla="*/ 202508 w 202508"/>
              <a:gd name="connsiteY5" fmla="*/ 792413 h 795902"/>
              <a:gd name="connsiteX6" fmla="*/ 29843 w 202508"/>
              <a:gd name="connsiteY6" fmla="*/ 795902 h 795902"/>
              <a:gd name="connsiteX0" fmla="*/ 29843 w 202508"/>
              <a:gd name="connsiteY0" fmla="*/ 795902 h 795902"/>
              <a:gd name="connsiteX1" fmla="*/ 40584 w 202508"/>
              <a:gd name="connsiteY1" fmla="*/ 396733 h 795902"/>
              <a:gd name="connsiteX2" fmla="*/ 893 w 202508"/>
              <a:gd name="connsiteY2" fmla="*/ 392250 h 795902"/>
              <a:gd name="connsiteX3" fmla="*/ 47748 w 202508"/>
              <a:gd name="connsiteY3" fmla="*/ 0 h 795902"/>
              <a:gd name="connsiteX4" fmla="*/ 115301 w 202508"/>
              <a:gd name="connsiteY4" fmla="*/ 1880 h 795902"/>
              <a:gd name="connsiteX5" fmla="*/ 202508 w 202508"/>
              <a:gd name="connsiteY5" fmla="*/ 792413 h 795902"/>
              <a:gd name="connsiteX6" fmla="*/ 29843 w 202508"/>
              <a:gd name="connsiteY6" fmla="*/ 795902 h 795902"/>
              <a:gd name="connsiteX0" fmla="*/ 28950 w 201615"/>
              <a:gd name="connsiteY0" fmla="*/ 795902 h 795902"/>
              <a:gd name="connsiteX1" fmla="*/ 39691 w 201615"/>
              <a:gd name="connsiteY1" fmla="*/ 396733 h 795902"/>
              <a:gd name="connsiteX2" fmla="*/ 0 w 201615"/>
              <a:gd name="connsiteY2" fmla="*/ 392250 h 795902"/>
              <a:gd name="connsiteX3" fmla="*/ 46855 w 201615"/>
              <a:gd name="connsiteY3" fmla="*/ 0 h 795902"/>
              <a:gd name="connsiteX4" fmla="*/ 114408 w 201615"/>
              <a:gd name="connsiteY4" fmla="*/ 1880 h 795902"/>
              <a:gd name="connsiteX5" fmla="*/ 201615 w 201615"/>
              <a:gd name="connsiteY5" fmla="*/ 792413 h 795902"/>
              <a:gd name="connsiteX6" fmla="*/ 28950 w 201615"/>
              <a:gd name="connsiteY6" fmla="*/ 795902 h 795902"/>
              <a:gd name="connsiteX0" fmla="*/ 28950 w 201615"/>
              <a:gd name="connsiteY0" fmla="*/ 795902 h 795902"/>
              <a:gd name="connsiteX1" fmla="*/ 39691 w 201615"/>
              <a:gd name="connsiteY1" fmla="*/ 396733 h 795902"/>
              <a:gd name="connsiteX2" fmla="*/ 0 w 201615"/>
              <a:gd name="connsiteY2" fmla="*/ 392250 h 795902"/>
              <a:gd name="connsiteX3" fmla="*/ 46855 w 201615"/>
              <a:gd name="connsiteY3" fmla="*/ 0 h 795902"/>
              <a:gd name="connsiteX4" fmla="*/ 114408 w 201615"/>
              <a:gd name="connsiteY4" fmla="*/ 1880 h 795902"/>
              <a:gd name="connsiteX5" fmla="*/ 201615 w 201615"/>
              <a:gd name="connsiteY5" fmla="*/ 792413 h 795902"/>
              <a:gd name="connsiteX6" fmla="*/ 28950 w 201615"/>
              <a:gd name="connsiteY6" fmla="*/ 795902 h 795902"/>
              <a:gd name="connsiteX0" fmla="*/ 28950 w 201615"/>
              <a:gd name="connsiteY0" fmla="*/ 794023 h 794023"/>
              <a:gd name="connsiteX1" fmla="*/ 39691 w 201615"/>
              <a:gd name="connsiteY1" fmla="*/ 394854 h 794023"/>
              <a:gd name="connsiteX2" fmla="*/ 0 w 201615"/>
              <a:gd name="connsiteY2" fmla="*/ 390371 h 794023"/>
              <a:gd name="connsiteX3" fmla="*/ 30826 w 201615"/>
              <a:gd name="connsiteY3" fmla="*/ 45194 h 794023"/>
              <a:gd name="connsiteX4" fmla="*/ 114408 w 201615"/>
              <a:gd name="connsiteY4" fmla="*/ 1 h 794023"/>
              <a:gd name="connsiteX5" fmla="*/ 201615 w 201615"/>
              <a:gd name="connsiteY5" fmla="*/ 790534 h 794023"/>
              <a:gd name="connsiteX6" fmla="*/ 28950 w 201615"/>
              <a:gd name="connsiteY6" fmla="*/ 794023 h 794023"/>
              <a:gd name="connsiteX0" fmla="*/ 28950 w 201615"/>
              <a:gd name="connsiteY0" fmla="*/ 763760 h 763760"/>
              <a:gd name="connsiteX1" fmla="*/ 39691 w 201615"/>
              <a:gd name="connsiteY1" fmla="*/ 364591 h 763760"/>
              <a:gd name="connsiteX2" fmla="*/ 0 w 201615"/>
              <a:gd name="connsiteY2" fmla="*/ 360108 h 763760"/>
              <a:gd name="connsiteX3" fmla="*/ 30826 w 201615"/>
              <a:gd name="connsiteY3" fmla="*/ 14931 h 763760"/>
              <a:gd name="connsiteX4" fmla="*/ 121277 w 201615"/>
              <a:gd name="connsiteY4" fmla="*/ 0 h 763760"/>
              <a:gd name="connsiteX5" fmla="*/ 201615 w 201615"/>
              <a:gd name="connsiteY5" fmla="*/ 760271 h 763760"/>
              <a:gd name="connsiteX6" fmla="*/ 28950 w 201615"/>
              <a:gd name="connsiteY6" fmla="*/ 763760 h 763760"/>
              <a:gd name="connsiteX0" fmla="*/ 28950 w 167269"/>
              <a:gd name="connsiteY0" fmla="*/ 763760 h 763760"/>
              <a:gd name="connsiteX1" fmla="*/ 39691 w 167269"/>
              <a:gd name="connsiteY1" fmla="*/ 364591 h 763760"/>
              <a:gd name="connsiteX2" fmla="*/ 0 w 167269"/>
              <a:gd name="connsiteY2" fmla="*/ 360108 h 763760"/>
              <a:gd name="connsiteX3" fmla="*/ 30826 w 167269"/>
              <a:gd name="connsiteY3" fmla="*/ 14931 h 763760"/>
              <a:gd name="connsiteX4" fmla="*/ 121277 w 167269"/>
              <a:gd name="connsiteY4" fmla="*/ 0 h 763760"/>
              <a:gd name="connsiteX5" fmla="*/ 167269 w 167269"/>
              <a:gd name="connsiteY5" fmla="*/ 736735 h 763760"/>
              <a:gd name="connsiteX6" fmla="*/ 28950 w 167269"/>
              <a:gd name="connsiteY6" fmla="*/ 763760 h 763760"/>
              <a:gd name="connsiteX0" fmla="*/ 17501 w 167269"/>
              <a:gd name="connsiteY0" fmla="*/ 753673 h 753673"/>
              <a:gd name="connsiteX1" fmla="*/ 39691 w 167269"/>
              <a:gd name="connsiteY1" fmla="*/ 364591 h 753673"/>
              <a:gd name="connsiteX2" fmla="*/ 0 w 167269"/>
              <a:gd name="connsiteY2" fmla="*/ 360108 h 753673"/>
              <a:gd name="connsiteX3" fmla="*/ 30826 w 167269"/>
              <a:gd name="connsiteY3" fmla="*/ 14931 h 753673"/>
              <a:gd name="connsiteX4" fmla="*/ 121277 w 167269"/>
              <a:gd name="connsiteY4" fmla="*/ 0 h 753673"/>
              <a:gd name="connsiteX5" fmla="*/ 167269 w 167269"/>
              <a:gd name="connsiteY5" fmla="*/ 736735 h 753673"/>
              <a:gd name="connsiteX6" fmla="*/ 17501 w 167269"/>
              <a:gd name="connsiteY6" fmla="*/ 753673 h 753673"/>
              <a:gd name="connsiteX0" fmla="*/ 17501 w 167269"/>
              <a:gd name="connsiteY0" fmla="*/ 753673 h 753673"/>
              <a:gd name="connsiteX1" fmla="*/ 39691 w 167269"/>
              <a:gd name="connsiteY1" fmla="*/ 364591 h 753673"/>
              <a:gd name="connsiteX2" fmla="*/ 0 w 167269"/>
              <a:gd name="connsiteY2" fmla="*/ 360108 h 753673"/>
              <a:gd name="connsiteX3" fmla="*/ 30826 w 167269"/>
              <a:gd name="connsiteY3" fmla="*/ 14931 h 753673"/>
              <a:gd name="connsiteX4" fmla="*/ 121277 w 167269"/>
              <a:gd name="connsiteY4" fmla="*/ 0 h 753673"/>
              <a:gd name="connsiteX5" fmla="*/ 167269 w 167269"/>
              <a:gd name="connsiteY5" fmla="*/ 736735 h 753673"/>
              <a:gd name="connsiteX6" fmla="*/ 17501 w 167269"/>
              <a:gd name="connsiteY6" fmla="*/ 753673 h 75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269" h="753673">
                <a:moveTo>
                  <a:pt x="17501" y="753673"/>
                </a:moveTo>
                <a:cubicBezTo>
                  <a:pt x="28677" y="648872"/>
                  <a:pt x="47060" y="458017"/>
                  <a:pt x="39691" y="364591"/>
                </a:cubicBezTo>
                <a:cubicBezTo>
                  <a:pt x="-18053" y="355223"/>
                  <a:pt x="27047" y="370567"/>
                  <a:pt x="0" y="360108"/>
                </a:cubicBezTo>
                <a:cubicBezTo>
                  <a:pt x="7300" y="285767"/>
                  <a:pt x="16847" y="80740"/>
                  <a:pt x="30826" y="14931"/>
                </a:cubicBezTo>
                <a:lnTo>
                  <a:pt x="121277" y="0"/>
                </a:lnTo>
                <a:lnTo>
                  <a:pt x="167269" y="736735"/>
                </a:lnTo>
                <a:lnTo>
                  <a:pt x="17501" y="753673"/>
                </a:lnTo>
                <a:close/>
              </a:path>
            </a:pathLst>
          </a:custGeom>
          <a:solidFill>
            <a:schemeClr val="accent6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8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5219844" y="2566335"/>
            <a:ext cx="3717435" cy="94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Cellular level</a:t>
            </a:r>
            <a:endParaRPr lang="en-US" sz="1400" dirty="0" smtClean="0"/>
          </a:p>
          <a:p>
            <a:pPr lvl="1"/>
            <a:r>
              <a:rPr lang="en-US" sz="1200" dirty="0" smtClean="0"/>
              <a:t>MISTRAL – soft X-ray microscopy</a:t>
            </a:r>
          </a:p>
        </p:txBody>
      </p:sp>
      <p:sp>
        <p:nvSpPr>
          <p:cNvPr id="29" name="Marcador de contenido 2">
            <a:extLst>
              <a:ext uri="{FF2B5EF4-FFF2-40B4-BE49-F238E27FC236}">
                <a16:creationId xmlns="" xmlns:a16="http://schemas.microsoft.com/office/drawing/2014/main" id="{2BAADA4C-CAD4-9041-A0CE-3C85500205E3}"/>
              </a:ext>
            </a:extLst>
          </p:cNvPr>
          <p:cNvSpPr txBox="1">
            <a:spLocks/>
          </p:cNvSpPr>
          <p:nvPr/>
        </p:nvSpPr>
        <p:spPr>
          <a:xfrm>
            <a:off x="5219844" y="3750067"/>
            <a:ext cx="3717435" cy="94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Tissue level</a:t>
            </a:r>
            <a:endParaRPr lang="en-US" sz="1400" dirty="0" smtClean="0"/>
          </a:p>
          <a:p>
            <a:pPr lvl="1"/>
            <a:r>
              <a:rPr lang="en-US" sz="1200" dirty="0" smtClean="0"/>
              <a:t>MIRAS – IR</a:t>
            </a:r>
          </a:p>
          <a:p>
            <a:pPr lv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FAXTOR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 – Hard X-ray microscopy</a:t>
            </a:r>
          </a:p>
        </p:txBody>
      </p:sp>
      <p:sp>
        <p:nvSpPr>
          <p:cNvPr id="30" name="Trapezoid 21"/>
          <p:cNvSpPr/>
          <p:nvPr/>
        </p:nvSpPr>
        <p:spPr>
          <a:xfrm rot="13304303">
            <a:off x="3223190" y="534585"/>
            <a:ext cx="895516" cy="467116"/>
          </a:xfrm>
          <a:custGeom>
            <a:avLst/>
            <a:gdLst>
              <a:gd name="connsiteX0" fmla="*/ 0 w 308882"/>
              <a:gd name="connsiteY0" fmla="*/ 763339 h 763339"/>
              <a:gd name="connsiteX1" fmla="*/ 77221 w 308882"/>
              <a:gd name="connsiteY1" fmla="*/ 0 h 763339"/>
              <a:gd name="connsiteX2" fmla="*/ 231662 w 308882"/>
              <a:gd name="connsiteY2" fmla="*/ 0 h 763339"/>
              <a:gd name="connsiteX3" fmla="*/ 308882 w 308882"/>
              <a:gd name="connsiteY3" fmla="*/ 763339 h 763339"/>
              <a:gd name="connsiteX4" fmla="*/ 0 w 308882"/>
              <a:gd name="connsiteY4" fmla="*/ 763339 h 763339"/>
              <a:gd name="connsiteX0" fmla="*/ 0 w 293994"/>
              <a:gd name="connsiteY0" fmla="*/ 944704 h 944704"/>
              <a:gd name="connsiteX1" fmla="*/ 62333 w 293994"/>
              <a:gd name="connsiteY1" fmla="*/ 0 h 944704"/>
              <a:gd name="connsiteX2" fmla="*/ 216774 w 293994"/>
              <a:gd name="connsiteY2" fmla="*/ 0 h 944704"/>
              <a:gd name="connsiteX3" fmla="*/ 293994 w 293994"/>
              <a:gd name="connsiteY3" fmla="*/ 763339 h 944704"/>
              <a:gd name="connsiteX4" fmla="*/ 0 w 293994"/>
              <a:gd name="connsiteY4" fmla="*/ 944704 h 944704"/>
              <a:gd name="connsiteX0" fmla="*/ 3361 w 297355"/>
              <a:gd name="connsiteY0" fmla="*/ 944704 h 944704"/>
              <a:gd name="connsiteX1" fmla="*/ 65694 w 297355"/>
              <a:gd name="connsiteY1" fmla="*/ 0 h 944704"/>
              <a:gd name="connsiteX2" fmla="*/ 220135 w 297355"/>
              <a:gd name="connsiteY2" fmla="*/ 0 h 944704"/>
              <a:gd name="connsiteX3" fmla="*/ 297355 w 297355"/>
              <a:gd name="connsiteY3" fmla="*/ 763339 h 944704"/>
              <a:gd name="connsiteX4" fmla="*/ 3361 w 297355"/>
              <a:gd name="connsiteY4" fmla="*/ 944704 h 944704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230033 w 307253"/>
              <a:gd name="connsiteY2" fmla="*/ 8105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307253"/>
              <a:gd name="connsiteY0" fmla="*/ 952809 h 952809"/>
              <a:gd name="connsiteX1" fmla="*/ 15899 w 307253"/>
              <a:gd name="connsiteY1" fmla="*/ 0 h 952809"/>
              <a:gd name="connsiteX2" fmla="*/ 83452 w 307253"/>
              <a:gd name="connsiteY2" fmla="*/ 1880 h 952809"/>
              <a:gd name="connsiteX3" fmla="*/ 307253 w 307253"/>
              <a:gd name="connsiteY3" fmla="*/ 771444 h 952809"/>
              <a:gd name="connsiteX4" fmla="*/ 13259 w 307253"/>
              <a:gd name="connsiteY4" fmla="*/ 952809 h 952809"/>
              <a:gd name="connsiteX0" fmla="*/ 13259 w 170659"/>
              <a:gd name="connsiteY0" fmla="*/ 952809 h 952809"/>
              <a:gd name="connsiteX1" fmla="*/ 15899 w 170659"/>
              <a:gd name="connsiteY1" fmla="*/ 0 h 952809"/>
              <a:gd name="connsiteX2" fmla="*/ 83452 w 170659"/>
              <a:gd name="connsiteY2" fmla="*/ 1880 h 952809"/>
              <a:gd name="connsiteX3" fmla="*/ 170659 w 170659"/>
              <a:gd name="connsiteY3" fmla="*/ 792413 h 952809"/>
              <a:gd name="connsiteX4" fmla="*/ 13259 w 170659"/>
              <a:gd name="connsiteY4" fmla="*/ 952809 h 952809"/>
              <a:gd name="connsiteX0" fmla="*/ 13259 w 170659"/>
              <a:gd name="connsiteY0" fmla="*/ 952945 h 952945"/>
              <a:gd name="connsiteX1" fmla="*/ 15899 w 170659"/>
              <a:gd name="connsiteY1" fmla="*/ 136 h 952945"/>
              <a:gd name="connsiteX2" fmla="*/ 127396 w 170659"/>
              <a:gd name="connsiteY2" fmla="*/ 31659 h 952945"/>
              <a:gd name="connsiteX3" fmla="*/ 83452 w 170659"/>
              <a:gd name="connsiteY3" fmla="*/ 2016 h 952945"/>
              <a:gd name="connsiteX4" fmla="*/ 170659 w 170659"/>
              <a:gd name="connsiteY4" fmla="*/ 792549 h 952945"/>
              <a:gd name="connsiteX5" fmla="*/ 13259 w 170659"/>
              <a:gd name="connsiteY5" fmla="*/ 952945 h 952945"/>
              <a:gd name="connsiteX0" fmla="*/ 16042 w 173442"/>
              <a:gd name="connsiteY0" fmla="*/ 950929 h 950929"/>
              <a:gd name="connsiteX1" fmla="*/ 13391 w 173442"/>
              <a:gd name="connsiteY1" fmla="*/ 91365 h 950929"/>
              <a:gd name="connsiteX2" fmla="*/ 130179 w 173442"/>
              <a:gd name="connsiteY2" fmla="*/ 29643 h 950929"/>
              <a:gd name="connsiteX3" fmla="*/ 86235 w 173442"/>
              <a:gd name="connsiteY3" fmla="*/ 0 h 950929"/>
              <a:gd name="connsiteX4" fmla="*/ 173442 w 173442"/>
              <a:gd name="connsiteY4" fmla="*/ 790533 h 950929"/>
              <a:gd name="connsiteX5" fmla="*/ 16042 w 173442"/>
              <a:gd name="connsiteY5" fmla="*/ 950929 h 950929"/>
              <a:gd name="connsiteX0" fmla="*/ 12152 w 169552"/>
              <a:gd name="connsiteY0" fmla="*/ 950929 h 950929"/>
              <a:gd name="connsiteX1" fmla="*/ 9501 w 169552"/>
              <a:gd name="connsiteY1" fmla="*/ 91365 h 950929"/>
              <a:gd name="connsiteX2" fmla="*/ 126289 w 169552"/>
              <a:gd name="connsiteY2" fmla="*/ 29643 h 950929"/>
              <a:gd name="connsiteX3" fmla="*/ 82345 w 169552"/>
              <a:gd name="connsiteY3" fmla="*/ 0 h 950929"/>
              <a:gd name="connsiteX4" fmla="*/ 169552 w 169552"/>
              <a:gd name="connsiteY4" fmla="*/ 790533 h 950929"/>
              <a:gd name="connsiteX5" fmla="*/ 12152 w 169552"/>
              <a:gd name="connsiteY5" fmla="*/ 950929 h 950929"/>
              <a:gd name="connsiteX0" fmla="*/ 10892 w 171158"/>
              <a:gd name="connsiteY0" fmla="*/ 776407 h 790533"/>
              <a:gd name="connsiteX1" fmla="*/ 11107 w 171158"/>
              <a:gd name="connsiteY1" fmla="*/ 91365 h 790533"/>
              <a:gd name="connsiteX2" fmla="*/ 127895 w 171158"/>
              <a:gd name="connsiteY2" fmla="*/ 29643 h 790533"/>
              <a:gd name="connsiteX3" fmla="*/ 83951 w 171158"/>
              <a:gd name="connsiteY3" fmla="*/ 0 h 790533"/>
              <a:gd name="connsiteX4" fmla="*/ 171158 w 171158"/>
              <a:gd name="connsiteY4" fmla="*/ 790533 h 790533"/>
              <a:gd name="connsiteX5" fmla="*/ 10892 w 171158"/>
              <a:gd name="connsiteY5" fmla="*/ 776407 h 790533"/>
              <a:gd name="connsiteX0" fmla="*/ 10892 w 139324"/>
              <a:gd name="connsiteY0" fmla="*/ 776407 h 776407"/>
              <a:gd name="connsiteX1" fmla="*/ 11107 w 139324"/>
              <a:gd name="connsiteY1" fmla="*/ 91365 h 776407"/>
              <a:gd name="connsiteX2" fmla="*/ 127895 w 139324"/>
              <a:gd name="connsiteY2" fmla="*/ 29643 h 776407"/>
              <a:gd name="connsiteX3" fmla="*/ 83951 w 139324"/>
              <a:gd name="connsiteY3" fmla="*/ 0 h 776407"/>
              <a:gd name="connsiteX4" fmla="*/ 139324 w 139324"/>
              <a:gd name="connsiteY4" fmla="*/ 672780 h 776407"/>
              <a:gd name="connsiteX5" fmla="*/ 10892 w 139324"/>
              <a:gd name="connsiteY5" fmla="*/ 776407 h 776407"/>
              <a:gd name="connsiteX0" fmla="*/ 10892 w 139324"/>
              <a:gd name="connsiteY0" fmla="*/ 746764 h 746764"/>
              <a:gd name="connsiteX1" fmla="*/ 11107 w 139324"/>
              <a:gd name="connsiteY1" fmla="*/ 61722 h 746764"/>
              <a:gd name="connsiteX2" fmla="*/ 127895 w 139324"/>
              <a:gd name="connsiteY2" fmla="*/ 0 h 746764"/>
              <a:gd name="connsiteX3" fmla="*/ 128147 w 139324"/>
              <a:gd name="connsiteY3" fmla="*/ 294020 h 746764"/>
              <a:gd name="connsiteX4" fmla="*/ 139324 w 139324"/>
              <a:gd name="connsiteY4" fmla="*/ 643137 h 746764"/>
              <a:gd name="connsiteX5" fmla="*/ 10892 w 139324"/>
              <a:gd name="connsiteY5" fmla="*/ 746764 h 746764"/>
              <a:gd name="connsiteX0" fmla="*/ 10892 w 139324"/>
              <a:gd name="connsiteY0" fmla="*/ 761101 h 761101"/>
              <a:gd name="connsiteX1" fmla="*/ 11107 w 139324"/>
              <a:gd name="connsiteY1" fmla="*/ 76059 h 761101"/>
              <a:gd name="connsiteX2" fmla="*/ 119133 w 139324"/>
              <a:gd name="connsiteY2" fmla="*/ 0 h 761101"/>
              <a:gd name="connsiteX3" fmla="*/ 128147 w 139324"/>
              <a:gd name="connsiteY3" fmla="*/ 308357 h 761101"/>
              <a:gd name="connsiteX4" fmla="*/ 139324 w 139324"/>
              <a:gd name="connsiteY4" fmla="*/ 657474 h 761101"/>
              <a:gd name="connsiteX5" fmla="*/ 10892 w 139324"/>
              <a:gd name="connsiteY5" fmla="*/ 761101 h 761101"/>
              <a:gd name="connsiteX0" fmla="*/ 10892 w 139324"/>
              <a:gd name="connsiteY0" fmla="*/ 761101 h 761101"/>
              <a:gd name="connsiteX1" fmla="*/ 11107 w 139324"/>
              <a:gd name="connsiteY1" fmla="*/ 76059 h 761101"/>
              <a:gd name="connsiteX2" fmla="*/ 119133 w 139324"/>
              <a:gd name="connsiteY2" fmla="*/ 0 h 761101"/>
              <a:gd name="connsiteX3" fmla="*/ 128147 w 139324"/>
              <a:gd name="connsiteY3" fmla="*/ 308357 h 761101"/>
              <a:gd name="connsiteX4" fmla="*/ 139324 w 139324"/>
              <a:gd name="connsiteY4" fmla="*/ 657474 h 761101"/>
              <a:gd name="connsiteX5" fmla="*/ 71494 w 139324"/>
              <a:gd name="connsiteY5" fmla="*/ 744048 h 761101"/>
              <a:gd name="connsiteX6" fmla="*/ 10892 w 139324"/>
              <a:gd name="connsiteY6" fmla="*/ 761101 h 761101"/>
              <a:gd name="connsiteX0" fmla="*/ 11602 w 140034"/>
              <a:gd name="connsiteY0" fmla="*/ 761101 h 761101"/>
              <a:gd name="connsiteX1" fmla="*/ 10145 w 140034"/>
              <a:gd name="connsiteY1" fmla="*/ 64266 h 761101"/>
              <a:gd name="connsiteX2" fmla="*/ 119843 w 140034"/>
              <a:gd name="connsiteY2" fmla="*/ 0 h 761101"/>
              <a:gd name="connsiteX3" fmla="*/ 128857 w 140034"/>
              <a:gd name="connsiteY3" fmla="*/ 308357 h 761101"/>
              <a:gd name="connsiteX4" fmla="*/ 140034 w 140034"/>
              <a:gd name="connsiteY4" fmla="*/ 657474 h 761101"/>
              <a:gd name="connsiteX5" fmla="*/ 72204 w 140034"/>
              <a:gd name="connsiteY5" fmla="*/ 744048 h 761101"/>
              <a:gd name="connsiteX6" fmla="*/ 11602 w 140034"/>
              <a:gd name="connsiteY6" fmla="*/ 761101 h 761101"/>
              <a:gd name="connsiteX0" fmla="*/ 9124 w 137556"/>
              <a:gd name="connsiteY0" fmla="*/ 761101 h 761101"/>
              <a:gd name="connsiteX1" fmla="*/ 7667 w 137556"/>
              <a:gd name="connsiteY1" fmla="*/ 64266 h 761101"/>
              <a:gd name="connsiteX2" fmla="*/ 117365 w 137556"/>
              <a:gd name="connsiteY2" fmla="*/ 0 h 761101"/>
              <a:gd name="connsiteX3" fmla="*/ 126379 w 137556"/>
              <a:gd name="connsiteY3" fmla="*/ 308357 h 761101"/>
              <a:gd name="connsiteX4" fmla="*/ 137556 w 137556"/>
              <a:gd name="connsiteY4" fmla="*/ 657474 h 761101"/>
              <a:gd name="connsiteX5" fmla="*/ 69726 w 137556"/>
              <a:gd name="connsiteY5" fmla="*/ 744048 h 761101"/>
              <a:gd name="connsiteX6" fmla="*/ 9124 w 137556"/>
              <a:gd name="connsiteY6" fmla="*/ 761101 h 761101"/>
              <a:gd name="connsiteX0" fmla="*/ 7660 w 141410"/>
              <a:gd name="connsiteY0" fmla="*/ 759194 h 759195"/>
              <a:gd name="connsiteX1" fmla="*/ 11521 w 141410"/>
              <a:gd name="connsiteY1" fmla="*/ 64266 h 759195"/>
              <a:gd name="connsiteX2" fmla="*/ 121219 w 141410"/>
              <a:gd name="connsiteY2" fmla="*/ 0 h 759195"/>
              <a:gd name="connsiteX3" fmla="*/ 130233 w 141410"/>
              <a:gd name="connsiteY3" fmla="*/ 308357 h 759195"/>
              <a:gd name="connsiteX4" fmla="*/ 141410 w 141410"/>
              <a:gd name="connsiteY4" fmla="*/ 657474 h 759195"/>
              <a:gd name="connsiteX5" fmla="*/ 73580 w 141410"/>
              <a:gd name="connsiteY5" fmla="*/ 744048 h 759195"/>
              <a:gd name="connsiteX6" fmla="*/ 7660 w 141410"/>
              <a:gd name="connsiteY6" fmla="*/ 759194 h 759195"/>
              <a:gd name="connsiteX0" fmla="*/ 1207 w 134957"/>
              <a:gd name="connsiteY0" fmla="*/ 759194 h 759193"/>
              <a:gd name="connsiteX1" fmla="*/ 5068 w 134957"/>
              <a:gd name="connsiteY1" fmla="*/ 64266 h 759193"/>
              <a:gd name="connsiteX2" fmla="*/ 114766 w 134957"/>
              <a:gd name="connsiteY2" fmla="*/ 0 h 759193"/>
              <a:gd name="connsiteX3" fmla="*/ 123780 w 134957"/>
              <a:gd name="connsiteY3" fmla="*/ 308357 h 759193"/>
              <a:gd name="connsiteX4" fmla="*/ 134957 w 134957"/>
              <a:gd name="connsiteY4" fmla="*/ 657474 h 759193"/>
              <a:gd name="connsiteX5" fmla="*/ 67127 w 134957"/>
              <a:gd name="connsiteY5" fmla="*/ 744048 h 759193"/>
              <a:gd name="connsiteX6" fmla="*/ 1207 w 134957"/>
              <a:gd name="connsiteY6" fmla="*/ 759194 h 759193"/>
              <a:gd name="connsiteX0" fmla="*/ 78 w 235701"/>
              <a:gd name="connsiteY0" fmla="*/ 717057 h 744048"/>
              <a:gd name="connsiteX1" fmla="*/ 105812 w 235701"/>
              <a:gd name="connsiteY1" fmla="*/ 64266 h 744048"/>
              <a:gd name="connsiteX2" fmla="*/ 215510 w 235701"/>
              <a:gd name="connsiteY2" fmla="*/ 0 h 744048"/>
              <a:gd name="connsiteX3" fmla="*/ 224524 w 235701"/>
              <a:gd name="connsiteY3" fmla="*/ 308357 h 744048"/>
              <a:gd name="connsiteX4" fmla="*/ 235701 w 235701"/>
              <a:gd name="connsiteY4" fmla="*/ 657474 h 744048"/>
              <a:gd name="connsiteX5" fmla="*/ 167871 w 235701"/>
              <a:gd name="connsiteY5" fmla="*/ 744048 h 744048"/>
              <a:gd name="connsiteX6" fmla="*/ 78 w 235701"/>
              <a:gd name="connsiteY6" fmla="*/ 717057 h 744048"/>
              <a:gd name="connsiteX0" fmla="*/ 445 w 236068"/>
              <a:gd name="connsiteY0" fmla="*/ 717057 h 744048"/>
              <a:gd name="connsiteX1" fmla="*/ 16612 w 236068"/>
              <a:gd name="connsiteY1" fmla="*/ 37736 h 744048"/>
              <a:gd name="connsiteX2" fmla="*/ 215877 w 236068"/>
              <a:gd name="connsiteY2" fmla="*/ 0 h 744048"/>
              <a:gd name="connsiteX3" fmla="*/ 224891 w 236068"/>
              <a:gd name="connsiteY3" fmla="*/ 308357 h 744048"/>
              <a:gd name="connsiteX4" fmla="*/ 236068 w 236068"/>
              <a:gd name="connsiteY4" fmla="*/ 657474 h 744048"/>
              <a:gd name="connsiteX5" fmla="*/ 168238 w 236068"/>
              <a:gd name="connsiteY5" fmla="*/ 744048 h 744048"/>
              <a:gd name="connsiteX6" fmla="*/ 445 w 236068"/>
              <a:gd name="connsiteY6" fmla="*/ 717057 h 744048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215877 w 236068"/>
              <a:gd name="connsiteY2" fmla="*/ 0 h 775035"/>
              <a:gd name="connsiteX3" fmla="*/ 224891 w 236068"/>
              <a:gd name="connsiteY3" fmla="*/ 308357 h 775035"/>
              <a:gd name="connsiteX4" fmla="*/ 236068 w 236068"/>
              <a:gd name="connsiteY4" fmla="*/ 657474 h 775035"/>
              <a:gd name="connsiteX5" fmla="*/ 98602 w 236068"/>
              <a:gd name="connsiteY5" fmla="*/ 775035 h 775035"/>
              <a:gd name="connsiteX6" fmla="*/ 445 w 236068"/>
              <a:gd name="connsiteY6" fmla="*/ 717057 h 775035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215877 w 236068"/>
              <a:gd name="connsiteY2" fmla="*/ 0 h 775035"/>
              <a:gd name="connsiteX3" fmla="*/ 224891 w 236068"/>
              <a:gd name="connsiteY3" fmla="*/ 308357 h 775035"/>
              <a:gd name="connsiteX4" fmla="*/ 236068 w 236068"/>
              <a:gd name="connsiteY4" fmla="*/ 657474 h 775035"/>
              <a:gd name="connsiteX5" fmla="*/ 98602 w 236068"/>
              <a:gd name="connsiteY5" fmla="*/ 775035 h 775035"/>
              <a:gd name="connsiteX6" fmla="*/ 445 w 236068"/>
              <a:gd name="connsiteY6" fmla="*/ 717057 h 775035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215877 w 236068"/>
              <a:gd name="connsiteY2" fmla="*/ 0 h 775035"/>
              <a:gd name="connsiteX3" fmla="*/ 224891 w 236068"/>
              <a:gd name="connsiteY3" fmla="*/ 308357 h 775035"/>
              <a:gd name="connsiteX4" fmla="*/ 236068 w 236068"/>
              <a:gd name="connsiteY4" fmla="*/ 657474 h 775035"/>
              <a:gd name="connsiteX5" fmla="*/ 98602 w 236068"/>
              <a:gd name="connsiteY5" fmla="*/ 775035 h 775035"/>
              <a:gd name="connsiteX6" fmla="*/ 445 w 236068"/>
              <a:gd name="connsiteY6" fmla="*/ 717057 h 775035"/>
              <a:gd name="connsiteX0" fmla="*/ 445 w 236068"/>
              <a:gd name="connsiteY0" fmla="*/ 727009 h 784987"/>
              <a:gd name="connsiteX1" fmla="*/ 16612 w 236068"/>
              <a:gd name="connsiteY1" fmla="*/ 47688 h 784987"/>
              <a:gd name="connsiteX2" fmla="*/ 101219 w 236068"/>
              <a:gd name="connsiteY2" fmla="*/ 103144 h 784987"/>
              <a:gd name="connsiteX3" fmla="*/ 215877 w 236068"/>
              <a:gd name="connsiteY3" fmla="*/ 9952 h 784987"/>
              <a:gd name="connsiteX4" fmla="*/ 224891 w 236068"/>
              <a:gd name="connsiteY4" fmla="*/ 318309 h 784987"/>
              <a:gd name="connsiteX5" fmla="*/ 236068 w 236068"/>
              <a:gd name="connsiteY5" fmla="*/ 667426 h 784987"/>
              <a:gd name="connsiteX6" fmla="*/ 98602 w 236068"/>
              <a:gd name="connsiteY6" fmla="*/ 784987 h 784987"/>
              <a:gd name="connsiteX7" fmla="*/ 445 w 236068"/>
              <a:gd name="connsiteY7" fmla="*/ 727009 h 784987"/>
              <a:gd name="connsiteX0" fmla="*/ 445 w 236068"/>
              <a:gd name="connsiteY0" fmla="*/ 727009 h 784987"/>
              <a:gd name="connsiteX1" fmla="*/ 16612 w 236068"/>
              <a:gd name="connsiteY1" fmla="*/ 47688 h 784987"/>
              <a:gd name="connsiteX2" fmla="*/ 101219 w 236068"/>
              <a:gd name="connsiteY2" fmla="*/ 103144 h 784987"/>
              <a:gd name="connsiteX3" fmla="*/ 215877 w 236068"/>
              <a:gd name="connsiteY3" fmla="*/ 9952 h 784987"/>
              <a:gd name="connsiteX4" fmla="*/ 224891 w 236068"/>
              <a:gd name="connsiteY4" fmla="*/ 318309 h 784987"/>
              <a:gd name="connsiteX5" fmla="*/ 236068 w 236068"/>
              <a:gd name="connsiteY5" fmla="*/ 667426 h 784987"/>
              <a:gd name="connsiteX6" fmla="*/ 98602 w 236068"/>
              <a:gd name="connsiteY6" fmla="*/ 784987 h 784987"/>
              <a:gd name="connsiteX7" fmla="*/ 445 w 236068"/>
              <a:gd name="connsiteY7" fmla="*/ 727009 h 784987"/>
              <a:gd name="connsiteX0" fmla="*/ 445 w 236068"/>
              <a:gd name="connsiteY0" fmla="*/ 717057 h 775035"/>
              <a:gd name="connsiteX1" fmla="*/ 16612 w 236068"/>
              <a:gd name="connsiteY1" fmla="*/ 37736 h 775035"/>
              <a:gd name="connsiteX2" fmla="*/ 101219 w 236068"/>
              <a:gd name="connsiteY2" fmla="*/ 93192 h 775035"/>
              <a:gd name="connsiteX3" fmla="*/ 215877 w 236068"/>
              <a:gd name="connsiteY3" fmla="*/ 0 h 775035"/>
              <a:gd name="connsiteX4" fmla="*/ 224891 w 236068"/>
              <a:gd name="connsiteY4" fmla="*/ 308357 h 775035"/>
              <a:gd name="connsiteX5" fmla="*/ 236068 w 236068"/>
              <a:gd name="connsiteY5" fmla="*/ 657474 h 775035"/>
              <a:gd name="connsiteX6" fmla="*/ 98602 w 236068"/>
              <a:gd name="connsiteY6" fmla="*/ 775035 h 775035"/>
              <a:gd name="connsiteX7" fmla="*/ 445 w 236068"/>
              <a:gd name="connsiteY7" fmla="*/ 717057 h 7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068" h="775035">
                <a:moveTo>
                  <a:pt x="445" y="717057"/>
                </a:moveTo>
                <a:cubicBezTo>
                  <a:pt x="-2928" y="402420"/>
                  <a:pt x="13863" y="325524"/>
                  <a:pt x="16612" y="37736"/>
                </a:cubicBezTo>
                <a:cubicBezTo>
                  <a:pt x="47608" y="67574"/>
                  <a:pt x="68008" y="99481"/>
                  <a:pt x="101219" y="93192"/>
                </a:cubicBezTo>
                <a:cubicBezTo>
                  <a:pt x="134430" y="86903"/>
                  <a:pt x="178899" y="36620"/>
                  <a:pt x="215877" y="0"/>
                </a:cubicBezTo>
                <a:lnTo>
                  <a:pt x="224891" y="308357"/>
                </a:lnTo>
                <a:lnTo>
                  <a:pt x="236068" y="657474"/>
                </a:lnTo>
                <a:cubicBezTo>
                  <a:pt x="190246" y="696661"/>
                  <a:pt x="147666" y="770591"/>
                  <a:pt x="98602" y="775035"/>
                </a:cubicBezTo>
                <a:cubicBezTo>
                  <a:pt x="53374" y="762415"/>
                  <a:pt x="33164" y="736383"/>
                  <a:pt x="445" y="717057"/>
                </a:cubicBez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4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people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01853" y="3776170"/>
            <a:ext cx="1988267" cy="876338"/>
          </a:xfrm>
        </p:spPr>
        <p:txBody>
          <a:bodyPr>
            <a:noAutofit/>
          </a:bodyPr>
          <a:lstStyle/>
          <a:p>
            <a:pPr marL="112713" indent="-112713">
              <a:spcBef>
                <a:spcPts val="400"/>
              </a:spcBef>
            </a:pPr>
            <a:r>
              <a:rPr lang="en-US" sz="1200" dirty="0" smtClean="0"/>
              <a:t>Bio lab </a:t>
            </a:r>
            <a:r>
              <a:rPr lang="en-US" sz="1200" dirty="0" smtClean="0">
                <a:solidFill>
                  <a:srgbClr val="0070C0"/>
                </a:solidFill>
              </a:rPr>
              <a:t>(</a:t>
            </a:r>
            <a:r>
              <a:rPr lang="en-US" sz="1200" dirty="0" err="1" smtClean="0">
                <a:solidFill>
                  <a:srgbClr val="0070C0"/>
                </a:solidFill>
              </a:rPr>
              <a:t>Sacristán</a:t>
            </a:r>
            <a:r>
              <a:rPr lang="en-US" sz="1200" dirty="0" smtClean="0">
                <a:solidFill>
                  <a:srgbClr val="0070C0"/>
                </a:solidFill>
              </a:rPr>
              <a:t>, A)</a:t>
            </a:r>
            <a:endParaRPr lang="en-US" sz="1200" dirty="0">
              <a:solidFill>
                <a:srgbClr val="0070C0"/>
              </a:solidFill>
            </a:endParaRPr>
          </a:p>
          <a:p>
            <a:pPr marL="112713" indent="-112713">
              <a:spcBef>
                <a:spcPts val="400"/>
              </a:spcBef>
            </a:pPr>
            <a:r>
              <a:rPr lang="en-US" sz="1200" dirty="0" smtClean="0"/>
              <a:t>Mammalian cell lab</a:t>
            </a:r>
          </a:p>
          <a:p>
            <a:pPr marL="112713" indent="-112713">
              <a:spcBef>
                <a:spcPts val="400"/>
              </a:spcBef>
            </a:pPr>
            <a:r>
              <a:rPr lang="en-US" sz="1200" dirty="0" smtClean="0"/>
              <a:t>P2 level lab</a:t>
            </a:r>
            <a:endParaRPr lang="en-US" sz="120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4DFA724-96E0-5442-A4F4-272BF6982074}"/>
              </a:ext>
            </a:extLst>
          </p:cNvPr>
          <p:cNvCxnSpPr>
            <a:cxnSpLocks/>
          </p:cNvCxnSpPr>
          <p:nvPr/>
        </p:nvCxnSpPr>
        <p:spPr>
          <a:xfrm>
            <a:off x="6595037" y="790961"/>
            <a:ext cx="0" cy="438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E1B0161-95B2-CE42-A92D-6B447BD16A3E}"/>
              </a:ext>
            </a:extLst>
          </p:cNvPr>
          <p:cNvSpPr/>
          <p:nvPr/>
        </p:nvSpPr>
        <p:spPr>
          <a:xfrm>
            <a:off x="762327" y="422141"/>
            <a:ext cx="3602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Instruments: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2B1291F-466E-7D49-B71B-7154A232998A}"/>
              </a:ext>
            </a:extLst>
          </p:cNvPr>
          <p:cNvSpPr/>
          <p:nvPr/>
        </p:nvSpPr>
        <p:spPr>
          <a:xfrm>
            <a:off x="4148670" y="426631"/>
            <a:ext cx="3755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Staff &amp; </a:t>
            </a:r>
            <a:r>
              <a:rPr lang="es-ES" b="1" dirty="0" err="1"/>
              <a:t>Associate</a:t>
            </a:r>
            <a:r>
              <a:rPr lang="es-ES" b="1" dirty="0"/>
              <a:t> Staff: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A1B22AC-AF99-744F-B805-945AD598F4D2}"/>
              </a:ext>
            </a:extLst>
          </p:cNvPr>
          <p:cNvCxnSpPr>
            <a:cxnSpLocks/>
          </p:cNvCxnSpPr>
          <p:nvPr/>
        </p:nvCxnSpPr>
        <p:spPr>
          <a:xfrm flipV="1">
            <a:off x="4181475" y="3342664"/>
            <a:ext cx="4961003" cy="8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B7A3420-E9AC-C04A-9DCA-3D5F069294AB}"/>
              </a:ext>
            </a:extLst>
          </p:cNvPr>
          <p:cNvSpPr txBox="1"/>
          <p:nvPr/>
        </p:nvSpPr>
        <p:spPr>
          <a:xfrm>
            <a:off x="124948" y="1044723"/>
            <a:ext cx="3333750" cy="21022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C7AB06F-0A05-E441-A56F-D268D9C27715}"/>
              </a:ext>
            </a:extLst>
          </p:cNvPr>
          <p:cNvGrpSpPr/>
          <p:nvPr/>
        </p:nvGrpSpPr>
        <p:grpSpPr>
          <a:xfrm>
            <a:off x="371024" y="1044723"/>
            <a:ext cx="1400175" cy="1188268"/>
            <a:chOff x="5418151" y="542890"/>
            <a:chExt cx="1400175" cy="1188268"/>
          </a:xfrm>
        </p:grpSpPr>
        <p:pic>
          <p:nvPicPr>
            <p:cNvPr id="20" name="Picture 2" descr="IM-MIRAS_ExperimentalHutch">
              <a:extLst>
                <a:ext uri="{FF2B5EF4-FFF2-40B4-BE49-F238E27FC236}">
                  <a16:creationId xmlns="" xmlns:a16="http://schemas.microsoft.com/office/drawing/2014/main" id="{5608E8F7-733B-B343-BEB7-24B352F1F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151" y="827486"/>
              <a:ext cx="1232140" cy="534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9750FF5-EAAE-9545-AC6A-4B423E9D2B35}"/>
                </a:ext>
              </a:extLst>
            </p:cNvPr>
            <p:cNvSpPr txBox="1"/>
            <p:nvPr/>
          </p:nvSpPr>
          <p:spPr>
            <a:xfrm>
              <a:off x="5418151" y="542890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MIRAS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C1B3780C-9D3F-3A48-ADF7-6FCF793CFE8F}"/>
                </a:ext>
              </a:extLst>
            </p:cNvPr>
            <p:cNvSpPr txBox="1"/>
            <p:nvPr/>
          </p:nvSpPr>
          <p:spPr>
            <a:xfrm>
              <a:off x="5418151" y="1306250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IR spectroscopy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and microscopy-BL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A6640E8-1C7B-7D46-A157-FBF14E896FC6}"/>
              </a:ext>
            </a:extLst>
          </p:cNvPr>
          <p:cNvGrpSpPr/>
          <p:nvPr/>
        </p:nvGrpSpPr>
        <p:grpSpPr>
          <a:xfrm>
            <a:off x="2024641" y="1044723"/>
            <a:ext cx="1400175" cy="1188268"/>
            <a:chOff x="7071768" y="542890"/>
            <a:chExt cx="1400175" cy="1188268"/>
          </a:xfrm>
        </p:grpSpPr>
        <p:pic>
          <p:nvPicPr>
            <p:cNvPr id="24" name="Picture 4" descr="IM-MISTRAL_Endstation">
              <a:extLst>
                <a:ext uri="{FF2B5EF4-FFF2-40B4-BE49-F238E27FC236}">
                  <a16:creationId xmlns="" xmlns:a16="http://schemas.microsoft.com/office/drawing/2014/main" id="{1B08D216-1E1E-7B41-98DB-2E7BC0D31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768" y="827486"/>
              <a:ext cx="1232141" cy="534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0421607-0E0E-7A49-B11F-3CFBF4652877}"/>
                </a:ext>
              </a:extLst>
            </p:cNvPr>
            <p:cNvSpPr txBox="1"/>
            <p:nvPr/>
          </p:nvSpPr>
          <p:spPr>
            <a:xfrm>
              <a:off x="7071768" y="542890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MISTRAL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1549CE3A-39FB-4449-A89C-257C21DD6153}"/>
                </a:ext>
              </a:extLst>
            </p:cNvPr>
            <p:cNvSpPr txBox="1"/>
            <p:nvPr/>
          </p:nvSpPr>
          <p:spPr>
            <a:xfrm>
              <a:off x="7071768" y="1306250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Soft X-ray </a:t>
              </a:r>
              <a:b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microscopy-BL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F086716F-1262-CF40-AD39-D2CECA2E7BA6}"/>
              </a:ext>
            </a:extLst>
          </p:cNvPr>
          <p:cNvGrpSpPr/>
          <p:nvPr/>
        </p:nvGrpSpPr>
        <p:grpSpPr>
          <a:xfrm>
            <a:off x="371024" y="2180998"/>
            <a:ext cx="1400175" cy="1171660"/>
            <a:chOff x="5418151" y="1679165"/>
            <a:chExt cx="1400175" cy="1171660"/>
          </a:xfrm>
        </p:grpSpPr>
        <p:pic>
          <p:nvPicPr>
            <p:cNvPr id="28" name="Picture 6" descr="Endstation of XALOC">
              <a:extLst>
                <a:ext uri="{FF2B5EF4-FFF2-40B4-BE49-F238E27FC236}">
                  <a16:creationId xmlns="" xmlns:a16="http://schemas.microsoft.com/office/drawing/2014/main" id="{1380A291-3E62-C843-9DEF-673C90A4A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151" y="1960155"/>
              <a:ext cx="1204873" cy="522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596EEB-E32B-A54B-8793-2CFC9C84A4D6}"/>
                </a:ext>
              </a:extLst>
            </p:cNvPr>
            <p:cNvSpPr txBox="1"/>
            <p:nvPr/>
          </p:nvSpPr>
          <p:spPr>
            <a:xfrm>
              <a:off x="5418151" y="1679165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XALOC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865D83E1-C952-6E42-9DF8-93FE65F9AD8C}"/>
                </a:ext>
              </a:extLst>
            </p:cNvPr>
            <p:cNvSpPr txBox="1"/>
            <p:nvPr/>
          </p:nvSpPr>
          <p:spPr>
            <a:xfrm>
              <a:off x="5418151" y="2425917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MX-BL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D28B018-6399-9A4E-A6AB-BDA4A544CEB6}"/>
              </a:ext>
            </a:extLst>
          </p:cNvPr>
          <p:cNvGrpSpPr/>
          <p:nvPr/>
        </p:nvGrpSpPr>
        <p:grpSpPr>
          <a:xfrm>
            <a:off x="1967491" y="2180998"/>
            <a:ext cx="1457325" cy="1171660"/>
            <a:chOff x="7014618" y="1679165"/>
            <a:chExt cx="1457325" cy="1171660"/>
          </a:xfrm>
        </p:grpSpPr>
        <p:pic>
          <p:nvPicPr>
            <p:cNvPr id="32" name="Picture 8" descr="NCD Endstation">
              <a:extLst>
                <a:ext uri="{FF2B5EF4-FFF2-40B4-BE49-F238E27FC236}">
                  <a16:creationId xmlns="" xmlns:a16="http://schemas.microsoft.com/office/drawing/2014/main" id="{AD39F793-B395-CA4C-B78E-CEC95C184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768" y="1962413"/>
              <a:ext cx="1194465" cy="518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F7EA92C-EC45-F443-9F89-1E7C1A0FE125}"/>
                </a:ext>
              </a:extLst>
            </p:cNvPr>
            <p:cNvSpPr txBox="1"/>
            <p:nvPr/>
          </p:nvSpPr>
          <p:spPr>
            <a:xfrm>
              <a:off x="7071768" y="1679165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NCD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D0630023-27CE-7044-ABDC-075A00FA319A}"/>
                </a:ext>
              </a:extLst>
            </p:cNvPr>
            <p:cNvSpPr txBox="1"/>
            <p:nvPr/>
          </p:nvSpPr>
          <p:spPr>
            <a:xfrm>
              <a:off x="7014618" y="2425917"/>
              <a:ext cx="1400175" cy="42490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WAXS</a:t>
              </a: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/(GI)SAXS-BL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225BFE67-A8BC-984A-9BAA-B0424212F6A7}"/>
              </a:ext>
            </a:extLst>
          </p:cNvPr>
          <p:cNvSpPr/>
          <p:nvPr/>
        </p:nvSpPr>
        <p:spPr>
          <a:xfrm>
            <a:off x="763129" y="687032"/>
            <a:ext cx="2455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err="1"/>
              <a:t>Operating</a:t>
            </a:r>
            <a:r>
              <a:rPr lang="es-ES" sz="1600" b="1" dirty="0"/>
              <a:t> </a:t>
            </a:r>
            <a:r>
              <a:rPr lang="es-ES" sz="1600" b="1" dirty="0" err="1"/>
              <a:t>beamlines</a:t>
            </a:r>
            <a:r>
              <a:rPr lang="es-ES" b="1" dirty="0"/>
              <a:t>: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8C35CD6-FA56-3D48-A10F-E83BC75B8A1C}"/>
              </a:ext>
            </a:extLst>
          </p:cNvPr>
          <p:cNvSpPr/>
          <p:nvPr/>
        </p:nvSpPr>
        <p:spPr>
          <a:xfrm>
            <a:off x="113141" y="3172310"/>
            <a:ext cx="2011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Under construction</a:t>
            </a:r>
            <a:r>
              <a:rPr lang="en-US" b="1" dirty="0"/>
              <a:t>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8E1BB46-AE7C-664C-B513-F18D02AD4175}"/>
              </a:ext>
            </a:extLst>
          </p:cNvPr>
          <p:cNvSpPr txBox="1"/>
          <p:nvPr/>
        </p:nvSpPr>
        <p:spPr>
          <a:xfrm>
            <a:off x="114301" y="3574989"/>
            <a:ext cx="2382778" cy="11715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t">
            <a:no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44FA50D4-8FC2-0843-9130-C1941C1B5371}"/>
              </a:ext>
            </a:extLst>
          </p:cNvPr>
          <p:cNvSpPr txBox="1"/>
          <p:nvPr/>
        </p:nvSpPr>
        <p:spPr>
          <a:xfrm>
            <a:off x="171175" y="3583624"/>
            <a:ext cx="1400175" cy="4249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FAXTOR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98FCB869-1872-1849-BACE-F9B56FF3FE9C}"/>
              </a:ext>
            </a:extLst>
          </p:cNvPr>
          <p:cNvSpPr txBox="1"/>
          <p:nvPr/>
        </p:nvSpPr>
        <p:spPr>
          <a:xfrm>
            <a:off x="171175" y="4423184"/>
            <a:ext cx="1400175" cy="4249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Tomography-BL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09756FE2-31EC-3649-9ED3-4A83C3E22582}"/>
              </a:ext>
            </a:extLst>
          </p:cNvPr>
          <p:cNvSpPr txBox="1"/>
          <p:nvPr/>
        </p:nvSpPr>
        <p:spPr>
          <a:xfrm>
            <a:off x="1338955" y="4421003"/>
            <a:ext cx="1248608" cy="4249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Microfocus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MX-BL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913A499D-CBD7-4248-8714-BF9767107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"/>
          <a:stretch/>
        </p:blipFill>
        <p:spPr>
          <a:xfrm>
            <a:off x="276135" y="3951279"/>
            <a:ext cx="937962" cy="496277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">
            <a:extLst>
              <a:ext uri="{FF2B5EF4-FFF2-40B4-BE49-F238E27FC236}">
                <a16:creationId xmlns="" xmlns:a16="http://schemas.microsoft.com/office/drawing/2014/main" id="{781F2332-BA01-FC43-BDA9-29251320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88" y="3919452"/>
            <a:ext cx="645094" cy="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98B8AC34-18C3-F348-9D36-4430C378A10B}"/>
              </a:ext>
            </a:extLst>
          </p:cNvPr>
          <p:cNvSpPr/>
          <p:nvPr/>
        </p:nvSpPr>
        <p:spPr>
          <a:xfrm>
            <a:off x="2578376" y="3442643"/>
            <a:ext cx="2011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Lab infrastructure</a:t>
            </a:r>
            <a:r>
              <a:rPr lang="en-US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9D7804D-9799-8044-9642-D859B8467DE5}"/>
              </a:ext>
            </a:extLst>
          </p:cNvPr>
          <p:cNvSpPr txBox="1"/>
          <p:nvPr/>
        </p:nvSpPr>
        <p:spPr>
          <a:xfrm>
            <a:off x="4264756" y="826448"/>
            <a:ext cx="1096656" cy="25162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MIRAS: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Yousef, I.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Kreuzer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Ducic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Ribó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Prieto, F.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Alloza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Falcón, C.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0F766A98-8D9A-7646-B284-C0E44B58C72B}"/>
              </a:ext>
            </a:extLst>
          </p:cNvPr>
          <p:cNvSpPr txBox="1"/>
          <p:nvPr/>
        </p:nvSpPr>
        <p:spPr>
          <a:xfrm>
            <a:off x="5359152" y="826448"/>
            <a:ext cx="1334596" cy="20879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MISTRAL:</a:t>
            </a: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Pereiro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E.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Pérez-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Berná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Sorrentino, A.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Groen</a:t>
            </a:r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</a:t>
            </a:r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Crisol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Valcárcel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Ávila, J.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Oliete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2D5811ED-71F6-3849-BB53-F73F0F6C2F09}"/>
              </a:ext>
            </a:extLst>
          </p:cNvPr>
          <p:cNvCxnSpPr>
            <a:cxnSpLocks/>
          </p:cNvCxnSpPr>
          <p:nvPr/>
        </p:nvCxnSpPr>
        <p:spPr>
          <a:xfrm>
            <a:off x="4172352" y="767388"/>
            <a:ext cx="13957" cy="2602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DBA89E70-C4F9-D74E-9F14-C0B378306720}"/>
              </a:ext>
            </a:extLst>
          </p:cNvPr>
          <p:cNvSpPr txBox="1"/>
          <p:nvPr/>
        </p:nvSpPr>
        <p:spPr>
          <a:xfrm>
            <a:off x="6647084" y="826448"/>
            <a:ext cx="1112745" cy="24540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XALOC: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Boer, R.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Gil, F.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Carpena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X.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Crespo, I.</a:t>
            </a:r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Álvarez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J.M.</a:t>
            </a: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Valcárcel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Ávila, J.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Andreu, J.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Diego, I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9EB8115-2546-7D4D-8B78-FA388C8A9DAC}"/>
              </a:ext>
            </a:extLst>
          </p:cNvPr>
          <p:cNvSpPr txBox="1"/>
          <p:nvPr/>
        </p:nvSpPr>
        <p:spPr>
          <a:xfrm>
            <a:off x="7932399" y="826448"/>
            <a:ext cx="1136877" cy="24540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NCD:</a:t>
            </a: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Malfois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J.C.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Solano, 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endParaRPr lang="en-US" sz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Prieto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</a:t>
            </a: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Farré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Serra, X.</a:t>
            </a: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Jové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Martínez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7D01FFB-C25E-3849-B437-7422349CA201}"/>
              </a:ext>
            </a:extLst>
          </p:cNvPr>
          <p:cNvCxnSpPr>
            <a:cxnSpLocks/>
          </p:cNvCxnSpPr>
          <p:nvPr/>
        </p:nvCxnSpPr>
        <p:spPr>
          <a:xfrm flipV="1">
            <a:off x="4172352" y="790963"/>
            <a:ext cx="4946173" cy="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9D7804D-9799-8044-9642-D859B8467DE5}"/>
              </a:ext>
            </a:extLst>
          </p:cNvPr>
          <p:cNvSpPr txBox="1"/>
          <p:nvPr/>
        </p:nvSpPr>
        <p:spPr>
          <a:xfrm>
            <a:off x="3500050" y="826448"/>
            <a:ext cx="686259" cy="20879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LBl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PostD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PostD</a:t>
            </a:r>
            <a:endParaRPr lang="en-US" sz="12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</a:t>
            </a:r>
          </a:p>
          <a:p>
            <a:pPr algn="r"/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</a:t>
            </a:r>
          </a:p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4FA50D4-8FC2-0843-9130-C1941C1B5371}"/>
              </a:ext>
            </a:extLst>
          </p:cNvPr>
          <p:cNvSpPr txBox="1"/>
          <p:nvPr/>
        </p:nvSpPr>
        <p:spPr>
          <a:xfrm>
            <a:off x="1429439" y="3583624"/>
            <a:ext cx="1067640" cy="42490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XAIRA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C4DFA724-96E0-5442-A4F4-272BF6982074}"/>
              </a:ext>
            </a:extLst>
          </p:cNvPr>
          <p:cNvCxnSpPr>
            <a:cxnSpLocks/>
          </p:cNvCxnSpPr>
          <p:nvPr/>
        </p:nvCxnSpPr>
        <p:spPr>
          <a:xfrm>
            <a:off x="5388256" y="762000"/>
            <a:ext cx="0" cy="438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C4DFA724-96E0-5442-A4F4-272BF6982074}"/>
              </a:ext>
            </a:extLst>
          </p:cNvPr>
          <p:cNvCxnSpPr>
            <a:cxnSpLocks/>
          </p:cNvCxnSpPr>
          <p:nvPr/>
        </p:nvCxnSpPr>
        <p:spPr>
          <a:xfrm>
            <a:off x="7801818" y="767388"/>
            <a:ext cx="0" cy="438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9D7804D-9799-8044-9642-D859B8467DE5}"/>
              </a:ext>
            </a:extLst>
          </p:cNvPr>
          <p:cNvSpPr txBox="1"/>
          <p:nvPr/>
        </p:nvSpPr>
        <p:spPr>
          <a:xfrm>
            <a:off x="4672893" y="3430871"/>
            <a:ext cx="686259" cy="17126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LBS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</a:t>
            </a:r>
          </a:p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2F62C137-60FB-F24B-AB18-7E902066C47D}"/>
              </a:ext>
            </a:extLst>
          </p:cNvPr>
          <p:cNvSpPr txBox="1"/>
          <p:nvPr/>
        </p:nvSpPr>
        <p:spPr>
          <a:xfrm>
            <a:off x="5370124" y="3419750"/>
            <a:ext cx="1372518" cy="142616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FAXTOR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Mittone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A.</a:t>
            </a:r>
          </a:p>
          <a:p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Ribó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</a:t>
            </a:r>
          </a:p>
          <a:p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B7C4F99B-AF50-1946-AE54-0F41F161C5FD}"/>
              </a:ext>
            </a:extLst>
          </p:cNvPr>
          <p:cNvSpPr txBox="1"/>
          <p:nvPr/>
        </p:nvSpPr>
        <p:spPr>
          <a:xfrm>
            <a:off x="6645731" y="3419265"/>
            <a:ext cx="1156087" cy="172423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XAIRA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Juanhuix, J.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Garriga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D.</a:t>
            </a:r>
          </a:p>
          <a:p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TBA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González, N.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Valcárcel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Molas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</a:t>
            </a:r>
          </a:p>
          <a:p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Andreu, J.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 smtClean="0"/>
              <a:t>XALOC – Macromolecular crystallography: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new key target for the treatment of prostate cancer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5950784" y="4183758"/>
            <a:ext cx="2616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M Nadal </a:t>
            </a:r>
            <a:r>
              <a:rPr lang="en-US" sz="1100" dirty="0" smtClean="0"/>
              <a:t> et al. Structure </a:t>
            </a:r>
            <a:r>
              <a:rPr lang="en-US" sz="1100" dirty="0"/>
              <a:t>of the </a:t>
            </a:r>
            <a:r>
              <a:rPr lang="en-US" sz="1100" dirty="0" err="1"/>
              <a:t>homodimeric</a:t>
            </a:r>
            <a:r>
              <a:rPr lang="en-US" sz="1100" dirty="0"/>
              <a:t> androgen receptor ligand-binding </a:t>
            </a:r>
            <a:r>
              <a:rPr lang="en-US" sz="1100" dirty="0" smtClean="0"/>
              <a:t>domain</a:t>
            </a:r>
            <a:r>
              <a:rPr lang="en-US" sz="1100" dirty="0" smtClean="0"/>
              <a:t>. Nat</a:t>
            </a:r>
            <a:r>
              <a:rPr lang="en-US" sz="1100" dirty="0" smtClean="0"/>
              <a:t>. Comm. </a:t>
            </a:r>
            <a:r>
              <a:rPr lang="en-US" sz="1100" b="1" dirty="0" smtClean="0"/>
              <a:t>8</a:t>
            </a:r>
            <a:r>
              <a:rPr lang="en-US" sz="1100" dirty="0" smtClean="0"/>
              <a:t>:14388 (2017</a:t>
            </a:r>
            <a:r>
              <a:rPr lang="en-US" sz="1100" dirty="0"/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175" y="975562"/>
            <a:ext cx="485112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defTabSz="914034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Androgen </a:t>
            </a:r>
            <a:r>
              <a:rPr lang="en-US" sz="1400" dirty="0"/>
              <a:t>receptor (AR) plays a crucial role in </a:t>
            </a:r>
            <a:r>
              <a:rPr lang="en-US" sz="1400" dirty="0" smtClean="0"/>
              <a:t>development </a:t>
            </a:r>
            <a:r>
              <a:rPr lang="en-US" sz="1400" dirty="0"/>
              <a:t>and metabolism as well as in </a:t>
            </a:r>
            <a:r>
              <a:rPr lang="en-US" sz="1400" dirty="0" smtClean="0"/>
              <a:t>diverse </a:t>
            </a:r>
            <a:r>
              <a:rPr lang="en-US" sz="1400" dirty="0"/>
              <a:t>pathologies such as androgen insensitivity </a:t>
            </a:r>
            <a:r>
              <a:rPr lang="en-US" sz="1400" dirty="0" smtClean="0"/>
              <a:t>syndromes, </a:t>
            </a:r>
            <a:r>
              <a:rPr lang="en-US" sz="1400" dirty="0"/>
              <a:t>male infertility and prostate </a:t>
            </a:r>
            <a:r>
              <a:rPr lang="en-US" sz="1400" dirty="0" smtClean="0"/>
              <a:t>cancer. </a:t>
            </a:r>
          </a:p>
          <a:p>
            <a:pPr marL="231775" indent="-2317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Dimerization through Ligand Binding </a:t>
            </a:r>
            <a:r>
              <a:rPr lang="en-US" sz="1400" dirty="0" smtClean="0"/>
              <a:t>Domain </a:t>
            </a:r>
            <a:r>
              <a:rPr lang="en-US" sz="1400" dirty="0" smtClean="0"/>
              <a:t>was controversial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The structure </a:t>
            </a:r>
            <a:r>
              <a:rPr lang="en-US" sz="1400" dirty="0"/>
              <a:t>of the human AR-LBD homodimer bound </a:t>
            </a:r>
            <a:r>
              <a:rPr lang="en-US" sz="1400" dirty="0" smtClean="0"/>
              <a:t>to dihydrotestosterone explains dimerization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Also AR-LBD </a:t>
            </a:r>
            <a:r>
              <a:rPr lang="en-US" sz="1400" dirty="0"/>
              <a:t>d</a:t>
            </a:r>
            <a:r>
              <a:rPr lang="en-US" sz="1400" dirty="0" smtClean="0"/>
              <a:t>imer has been solved by FRET </a:t>
            </a:r>
            <a:r>
              <a:rPr lang="en-US" sz="1400" i="1" dirty="0"/>
              <a:t>in </a:t>
            </a:r>
            <a:r>
              <a:rPr lang="en-US" sz="1400" i="1" dirty="0" smtClean="0"/>
              <a:t>vivo</a:t>
            </a:r>
            <a:r>
              <a:rPr lang="en-US" sz="1400" dirty="0" smtClean="0"/>
              <a:t>.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Explains 40 point </a:t>
            </a:r>
            <a:r>
              <a:rPr lang="en-US" sz="1400" dirty="0"/>
              <a:t>mutations </a:t>
            </a:r>
            <a:r>
              <a:rPr lang="en-US" sz="1400" dirty="0" smtClean="0"/>
              <a:t>responsible of either androgen </a:t>
            </a:r>
            <a:r>
              <a:rPr lang="en-US" sz="1400" dirty="0"/>
              <a:t>insensitivity </a:t>
            </a:r>
            <a:r>
              <a:rPr lang="en-US" sz="1400" dirty="0" smtClean="0"/>
              <a:t>syndromes and/or </a:t>
            </a:r>
            <a:r>
              <a:rPr lang="en-US" sz="1400" dirty="0"/>
              <a:t>prostate </a:t>
            </a:r>
            <a:r>
              <a:rPr lang="en-US" sz="1400" dirty="0" smtClean="0"/>
              <a:t>cancer</a:t>
            </a:r>
          </a:p>
          <a:p>
            <a:pPr marL="231775" indent="-231775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Small </a:t>
            </a:r>
            <a:r>
              <a:rPr lang="en-US" sz="1400" dirty="0"/>
              <a:t>molecules that may interfere with AR dimerization could be potentially useful for </a:t>
            </a:r>
            <a:r>
              <a:rPr lang="en-US" sz="1400" dirty="0" err="1"/>
              <a:t>PCa</a:t>
            </a:r>
            <a:r>
              <a:rPr lang="en-US" sz="1400" dirty="0"/>
              <a:t> </a:t>
            </a:r>
            <a:r>
              <a:rPr lang="en-US" sz="1400" dirty="0" smtClean="0"/>
              <a:t>treatment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67650" y="975562"/>
            <a:ext cx="101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dirty="0" smtClean="0"/>
              <a:t>Details of </a:t>
            </a:r>
            <a:r>
              <a:rPr lang="en-US" sz="1200" dirty="0" err="1" smtClean="0"/>
              <a:t>interdomain</a:t>
            </a:r>
            <a:r>
              <a:rPr lang="en-US" sz="1200" dirty="0" smtClean="0"/>
              <a:t> interactions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83" y="975562"/>
            <a:ext cx="1916867" cy="15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84" y="2507988"/>
            <a:ext cx="1900848" cy="153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 smtClean="0"/>
              <a:t>XALOC – Macromolecular crystallography: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</a:t>
            </a:r>
            <a:r>
              <a:rPr lang="en-US" dirty="0" smtClean="0"/>
              <a:t>hy some diabetes drugs are not effective 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3988044" y="472937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/>
              <a:t>A.Castellví</a:t>
            </a:r>
            <a:r>
              <a:rPr lang="en-US" sz="1000" dirty="0"/>
              <a:t> et </a:t>
            </a:r>
            <a:r>
              <a:rPr lang="en-US" sz="1000" dirty="0" smtClean="0"/>
              <a:t>al. </a:t>
            </a:r>
            <a:r>
              <a:rPr lang="en-US" sz="1000" dirty="0"/>
              <a:t>Efficacy </a:t>
            </a:r>
            <a:r>
              <a:rPr lang="en-US" sz="1000" dirty="0"/>
              <a:t>of aldose reductase inhibitors is affected by oxidative stress induced under X-ray irradiation</a:t>
            </a:r>
            <a:r>
              <a:rPr lang="en-US" sz="1000" dirty="0" smtClean="0"/>
              <a:t>.. </a:t>
            </a:r>
            <a:r>
              <a:rPr lang="en-US" sz="1000" dirty="0"/>
              <a:t>Scientific Reports (2019) 9, 3177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8692" r="2037" b="11704"/>
          <a:stretch/>
        </p:blipFill>
        <p:spPr bwMode="auto">
          <a:xfrm>
            <a:off x="1350628" y="2237931"/>
            <a:ext cx="6621797" cy="240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arcador de contenido 2"/>
          <p:cNvSpPr>
            <a:spLocks noGrp="1"/>
          </p:cNvSpPr>
          <p:nvPr>
            <p:ph idx="1"/>
          </p:nvPr>
        </p:nvSpPr>
        <p:spPr>
          <a:xfrm>
            <a:off x="704675" y="1061089"/>
            <a:ext cx="7650760" cy="1621209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1200" dirty="0" smtClean="0"/>
              <a:t>Aldose </a:t>
            </a:r>
            <a:r>
              <a:rPr lang="en-US" sz="1200" dirty="0"/>
              <a:t>reductase </a:t>
            </a:r>
            <a:r>
              <a:rPr lang="en-US" sz="1200" dirty="0" smtClean="0"/>
              <a:t>(hAR) is key in diabetes complications and has been explored as a </a:t>
            </a:r>
            <a:r>
              <a:rPr lang="en-US" sz="1200" dirty="0"/>
              <a:t>drug target since the </a:t>
            </a:r>
            <a:r>
              <a:rPr lang="en-US" sz="1200" dirty="0" smtClean="0"/>
              <a:t>1980. </a:t>
            </a:r>
            <a:r>
              <a:rPr lang="en-US" sz="1200" dirty="0" smtClean="0"/>
              <a:t>But drugs </a:t>
            </a:r>
            <a:r>
              <a:rPr lang="en-US" sz="1200" dirty="0" smtClean="0"/>
              <a:t>were not effective</a:t>
            </a:r>
          </a:p>
          <a:p>
            <a:pPr>
              <a:spcBef>
                <a:spcPts val="400"/>
              </a:spcBef>
            </a:pPr>
            <a:r>
              <a:rPr lang="en-US" sz="1200" u="sng" dirty="0" smtClean="0"/>
              <a:t>Irradiation simulating oxidative stress </a:t>
            </a:r>
            <a:r>
              <a:rPr lang="en-US" sz="1200" dirty="0" smtClean="0"/>
              <a:t>showed that there is one conformational change (</a:t>
            </a:r>
            <a:r>
              <a:rPr lang="en-US" sz="1200" i="1" dirty="0" smtClean="0"/>
              <a:t>mutation</a:t>
            </a:r>
            <a:r>
              <a:rPr lang="en-US" sz="1200" dirty="0" smtClean="0"/>
              <a:t>) in hAR (Cys298Ser)</a:t>
            </a:r>
          </a:p>
          <a:p>
            <a:pPr>
              <a:spcBef>
                <a:spcPts val="400"/>
              </a:spcBef>
            </a:pPr>
            <a:r>
              <a:rPr lang="en-US" sz="1200" dirty="0" smtClean="0"/>
              <a:t>New drugs must be designed using the irradiated form and not the native form, as done in recombinant techniques</a:t>
            </a:r>
            <a:endParaRPr lang="en-US" sz="1200" dirty="0"/>
          </a:p>
          <a:p>
            <a:pPr marL="0" lvl="0" indent="0">
              <a:lnSpc>
                <a:spcPct val="140000"/>
              </a:lnSpc>
              <a:spcBef>
                <a:spcPts val="400"/>
              </a:spcBef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770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6363" y="102392"/>
            <a:ext cx="5232558" cy="994172"/>
          </a:xfrm>
        </p:spPr>
        <p:txBody>
          <a:bodyPr/>
          <a:lstStyle/>
          <a:p>
            <a:r>
              <a:rPr lang="en-US" dirty="0" smtClean="0"/>
              <a:t>NCD-SWEET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New biocompatible nanoparticles for breast cancer </a:t>
            </a:r>
            <a:r>
              <a:rPr lang="en-US" dirty="0" err="1" smtClean="0"/>
              <a:t>theraphy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945" y="1358258"/>
            <a:ext cx="4244829" cy="318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447875" y="4666301"/>
            <a:ext cx="5058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Enrique </a:t>
            </a:r>
            <a:r>
              <a:rPr lang="en-US" sz="1000" dirty="0" err="1" smtClean="0"/>
              <a:t>Niza</a:t>
            </a:r>
            <a:r>
              <a:rPr lang="en-US" sz="1000" dirty="0"/>
              <a:t> </a:t>
            </a:r>
            <a:r>
              <a:rPr lang="en-US" sz="1000" dirty="0" smtClean="0"/>
              <a:t>et al</a:t>
            </a:r>
            <a:r>
              <a:rPr lang="en-US" sz="1000" dirty="0" smtClean="0"/>
              <a:t>. </a:t>
            </a:r>
            <a:r>
              <a:rPr lang="en-US" sz="1000" dirty="0"/>
              <a:t>Poly(Cyclohexene Phthalate) Nanoparticles for Controlled </a:t>
            </a:r>
            <a:r>
              <a:rPr lang="en-US" sz="1000" dirty="0" err="1"/>
              <a:t>Dasatinib</a:t>
            </a:r>
            <a:r>
              <a:rPr lang="en-US" sz="1000" dirty="0"/>
              <a:t> Delivery in Breast Cancer </a:t>
            </a:r>
            <a:r>
              <a:rPr lang="en-US" sz="1000" dirty="0" smtClean="0"/>
              <a:t>Therapy. Nanomaterials </a:t>
            </a:r>
            <a:r>
              <a:rPr lang="en-US" sz="1000" dirty="0"/>
              <a:t>2019, 9, 1208. DOI: 10.3390/nano9091208.</a:t>
            </a:r>
          </a:p>
        </p:txBody>
      </p:sp>
      <p:sp>
        <p:nvSpPr>
          <p:cNvPr id="19" name="Marcador de contenido 2"/>
          <p:cNvSpPr txBox="1">
            <a:spLocks/>
          </p:cNvSpPr>
          <p:nvPr/>
        </p:nvSpPr>
        <p:spPr>
          <a:xfrm>
            <a:off x="640463" y="1258349"/>
            <a:ext cx="3847647" cy="1621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200" dirty="0" err="1" smtClean="0"/>
              <a:t>Dasatinibhas</a:t>
            </a:r>
            <a:r>
              <a:rPr lang="en-US" sz="1200" dirty="0" smtClean="0"/>
              <a:t> </a:t>
            </a:r>
            <a:r>
              <a:rPr lang="en-US" sz="1200" dirty="0" smtClean="0"/>
              <a:t>is an excellent potential </a:t>
            </a:r>
            <a:r>
              <a:rPr lang="en-US" sz="1200" dirty="0"/>
              <a:t>candidate for </a:t>
            </a:r>
            <a:r>
              <a:rPr lang="en-US" sz="1200" dirty="0" smtClean="0"/>
              <a:t>breast cancer therapy, but solubility is </a:t>
            </a:r>
            <a:r>
              <a:rPr lang="en-US" sz="1200" dirty="0"/>
              <a:t>extremely low</a:t>
            </a:r>
            <a:endParaRPr lang="en-US" sz="1200" dirty="0" smtClean="0"/>
          </a:p>
          <a:p>
            <a:pPr>
              <a:spcBef>
                <a:spcPts val="400"/>
              </a:spcBef>
            </a:pPr>
            <a:r>
              <a:rPr lang="en-US" sz="1200" dirty="0" smtClean="0"/>
              <a:t>A polymeric nanoparticle is being developed for a sustained </a:t>
            </a:r>
            <a:r>
              <a:rPr lang="en-US" sz="1200" dirty="0"/>
              <a:t>and controlled delivery of the </a:t>
            </a:r>
            <a:r>
              <a:rPr lang="en-US" sz="1200" dirty="0" smtClean="0"/>
              <a:t>drug</a:t>
            </a:r>
          </a:p>
          <a:p>
            <a:pPr>
              <a:spcBef>
                <a:spcPts val="400"/>
              </a:spcBef>
            </a:pPr>
            <a:r>
              <a:rPr lang="en-US" sz="1200" dirty="0" smtClean="0"/>
              <a:t>The polymer </a:t>
            </a:r>
            <a:r>
              <a:rPr lang="en-US" sz="1200" dirty="0"/>
              <a:t>maintains its properties when forming the </a:t>
            </a:r>
            <a:r>
              <a:rPr lang="en-US" sz="1200" dirty="0" smtClean="0"/>
              <a:t>nanoparticles </a:t>
            </a:r>
            <a:r>
              <a:rPr lang="en-US" sz="1200" dirty="0" smtClean="0"/>
              <a:t>and is </a:t>
            </a:r>
            <a:r>
              <a:rPr lang="en-US" sz="1200" dirty="0" smtClean="0"/>
              <a:t>biodegradable</a:t>
            </a:r>
            <a:r>
              <a:rPr lang="en-US" sz="1200" dirty="0"/>
              <a:t>, non-toxic and blood </a:t>
            </a:r>
            <a:r>
              <a:rPr lang="en-US" sz="1200" dirty="0" smtClean="0"/>
              <a:t>compatible.</a:t>
            </a:r>
          </a:p>
          <a:p>
            <a:pPr marL="0" indent="0">
              <a:lnSpc>
                <a:spcPct val="14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47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MISTRAL </a:t>
            </a:r>
            <a:r>
              <a:rPr lang="en-US" dirty="0"/>
              <a:t>- </a:t>
            </a:r>
            <a:r>
              <a:rPr lang="en-US" dirty="0" smtClean="0"/>
              <a:t>Full-field transmission </a:t>
            </a:r>
            <a:r>
              <a:rPr lang="en-US" dirty="0"/>
              <a:t>X-ray </a:t>
            </a:r>
            <a:r>
              <a:rPr lang="en-US" dirty="0" smtClean="0"/>
              <a:t>microscopy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Unveiling the mechanism of most commonly used antimalarial drugs in near-native conditions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17/12/2020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3" y="2592643"/>
            <a:ext cx="6891130" cy="181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473042" y="4667087"/>
            <a:ext cx="50921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Sergey </a:t>
            </a:r>
            <a:r>
              <a:rPr lang="en-US" sz="1050" dirty="0" err="1"/>
              <a:t>Kapishnikov</a:t>
            </a:r>
            <a:r>
              <a:rPr lang="en-US" sz="1050" dirty="0"/>
              <a:t>, </a:t>
            </a:r>
            <a:r>
              <a:rPr lang="en-US" sz="1050" dirty="0" smtClean="0"/>
              <a:t>et al. </a:t>
            </a:r>
            <a:r>
              <a:rPr lang="en-US" sz="1050" dirty="0"/>
              <a:t>Mode of action of </a:t>
            </a:r>
            <a:r>
              <a:rPr lang="en-US" sz="1050" dirty="0" err="1"/>
              <a:t>quinoline</a:t>
            </a:r>
            <a:r>
              <a:rPr lang="en-US" sz="1050" dirty="0"/>
              <a:t> antimalarial drugs in red blood cells infected by Plasmodium falciparum revealed in </a:t>
            </a:r>
            <a:r>
              <a:rPr lang="en-US" sz="1050" dirty="0" smtClean="0"/>
              <a:t>vivo. PNAS </a:t>
            </a:r>
            <a:r>
              <a:rPr lang="en-US" sz="1050" dirty="0"/>
              <a:t>(2019). DOI: 1910123116.</a:t>
            </a:r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1182848" y="1227340"/>
            <a:ext cx="6669248" cy="109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200" dirty="0" err="1" smtClean="0"/>
              <a:t>Quinoline</a:t>
            </a:r>
            <a:r>
              <a:rPr lang="en-US" sz="1200" dirty="0" smtClean="0"/>
              <a:t>-family </a:t>
            </a:r>
            <a:r>
              <a:rPr lang="en-US" sz="1200" dirty="0" smtClean="0"/>
              <a:t>anti-</a:t>
            </a:r>
            <a:r>
              <a:rPr lang="en-US" sz="1200" dirty="0" err="1" smtClean="0"/>
              <a:t>malarian</a:t>
            </a:r>
            <a:r>
              <a:rPr lang="en-US" sz="1200" dirty="0" smtClean="0"/>
              <a:t> drugs are effective, but mechanism was unknown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200" dirty="0" smtClean="0"/>
              <a:t>MISTRAL imaged </a:t>
            </a:r>
            <a:r>
              <a:rPr lang="en-US" sz="1200" dirty="0"/>
              <a:t>whole cell samples in their </a:t>
            </a:r>
            <a:r>
              <a:rPr lang="en-US" sz="1200" u="sng" dirty="0"/>
              <a:t>native </a:t>
            </a:r>
            <a:r>
              <a:rPr lang="en-US" sz="1200" u="sng" dirty="0" smtClean="0"/>
              <a:t>state</a:t>
            </a:r>
            <a:r>
              <a:rPr lang="en-US" sz="1200" dirty="0" smtClean="0"/>
              <a:t>, locating active centers of the </a:t>
            </a:r>
            <a:r>
              <a:rPr lang="en-US" sz="1200" dirty="0" smtClean="0"/>
              <a:t>drug.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200" dirty="0" smtClean="0"/>
              <a:t>By </a:t>
            </a:r>
            <a:r>
              <a:rPr lang="en-US" sz="1200" dirty="0" smtClean="0">
                <a:latin typeface="Symbol" panose="05050102010706020507" pitchFamily="18" charset="2"/>
              </a:rPr>
              <a:t>m</a:t>
            </a:r>
            <a:r>
              <a:rPr lang="en-US" sz="1200" dirty="0" smtClean="0"/>
              <a:t>-fluorescence the </a:t>
            </a:r>
            <a:r>
              <a:rPr lang="en-US" sz="1200" dirty="0" err="1" smtClean="0"/>
              <a:t>bromoquine</a:t>
            </a:r>
            <a:r>
              <a:rPr lang="en-US" sz="1200" dirty="0" smtClean="0"/>
              <a:t> was located, so mechanism was found</a:t>
            </a:r>
          </a:p>
          <a:p>
            <a:pPr>
              <a:spcBef>
                <a:spcPts val="400"/>
              </a:spcBef>
              <a:spcAft>
                <a:spcPts val="600"/>
              </a:spcAft>
            </a:pPr>
            <a:r>
              <a:rPr lang="en-US" sz="1200" dirty="0"/>
              <a:t>These results show a model that can be generalized to all </a:t>
            </a:r>
            <a:r>
              <a:rPr lang="en-US" sz="1200" dirty="0" err="1"/>
              <a:t>quinoline</a:t>
            </a:r>
            <a:r>
              <a:rPr lang="en-US" sz="1200" dirty="0"/>
              <a:t> drugs, such as </a:t>
            </a:r>
            <a:r>
              <a:rPr lang="en-US" sz="1200" dirty="0" smtClean="0"/>
              <a:t>quinine.</a:t>
            </a:r>
          </a:p>
          <a:p>
            <a:pPr marL="0" indent="0">
              <a:lnSpc>
                <a:spcPct val="140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86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MISTRAL </a:t>
            </a:r>
            <a:r>
              <a:rPr lang="en-US" dirty="0"/>
              <a:t>- </a:t>
            </a:r>
            <a:r>
              <a:rPr lang="en-US" dirty="0" smtClean="0"/>
              <a:t>Full-field transmission </a:t>
            </a:r>
            <a:r>
              <a:rPr lang="en-US" dirty="0"/>
              <a:t>X-ray </a:t>
            </a:r>
            <a:r>
              <a:rPr lang="en-US" dirty="0" smtClean="0"/>
              <a:t>microscopy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Key factor of the immune response intensity identified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17/12/2020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6848475" y="4188401"/>
            <a:ext cx="21844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N.B. </a:t>
            </a:r>
            <a:r>
              <a:rPr lang="en-US" sz="1050" dirty="0" smtClean="0"/>
              <a:t>Martín-</a:t>
            </a:r>
            <a:r>
              <a:rPr lang="en-US" sz="1050" dirty="0" err="1" smtClean="0"/>
              <a:t>Cofreces</a:t>
            </a:r>
            <a:r>
              <a:rPr lang="en-US" sz="1050" dirty="0" smtClean="0"/>
              <a:t> et al. </a:t>
            </a:r>
            <a:r>
              <a:rPr lang="en-US" sz="1050" dirty="0"/>
              <a:t>The chaperonin CCT controls T cell receptor-driven 3D configuration of centrioles. Science Advances (6), 49.</a:t>
            </a:r>
            <a:endParaRPr lang="en-US" sz="1050" dirty="0"/>
          </a:p>
        </p:txBody>
      </p:sp>
      <p:sp>
        <p:nvSpPr>
          <p:cNvPr id="21" name="Marcador de contenido 2"/>
          <p:cNvSpPr txBox="1">
            <a:spLocks/>
          </p:cNvSpPr>
          <p:nvPr/>
        </p:nvSpPr>
        <p:spPr>
          <a:xfrm>
            <a:off x="499890" y="798715"/>
            <a:ext cx="8115300" cy="15680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200" dirty="0" smtClean="0"/>
              <a:t>The antigen-presenting cells activate T-</a:t>
            </a:r>
            <a:r>
              <a:rPr lang="en-US" sz="1200" dirty="0" err="1" smtClean="0"/>
              <a:t>lymphocites</a:t>
            </a:r>
            <a:r>
              <a:rPr lang="en-US" sz="1200" dirty="0" smtClean="0"/>
              <a:t> </a:t>
            </a:r>
            <a:r>
              <a:rPr lang="en-US" sz="1200" dirty="0" smtClean="0"/>
              <a:t>via a structure called immune synapse, which determines the intensity of the </a:t>
            </a:r>
            <a:r>
              <a:rPr lang="en-US" sz="1200" dirty="0" err="1" smtClean="0"/>
              <a:t>inmune</a:t>
            </a:r>
            <a:r>
              <a:rPr lang="en-US" sz="1200" dirty="0" smtClean="0"/>
              <a:t> response</a:t>
            </a:r>
            <a:endParaRPr lang="en-US" sz="1200" dirty="0" smtClean="0"/>
          </a:p>
          <a:p>
            <a:pPr>
              <a:spcBef>
                <a:spcPts val="400"/>
              </a:spcBef>
            </a:pPr>
            <a:r>
              <a:rPr lang="en-US" sz="1200" dirty="0" smtClean="0"/>
              <a:t>The immune response requires the reorganization of the cytoskeleton and the centrosome</a:t>
            </a:r>
            <a:r>
              <a:rPr lang="en-US" sz="1200" dirty="0" smtClean="0"/>
              <a:t>.</a:t>
            </a:r>
          </a:p>
          <a:p>
            <a:pPr>
              <a:spcBef>
                <a:spcPts val="400"/>
              </a:spcBef>
            </a:pPr>
            <a:r>
              <a:rPr lang="en-US" sz="1200" dirty="0" smtClean="0"/>
              <a:t>The cytosolic chaperonin CCT is found to control the changes involved in the centrosome and mitochondria distribution through the regulation of production of cytoskeletal elements such as α - and β-tubulin</a:t>
            </a:r>
            <a:endParaRPr lang="en-US" sz="1200" dirty="0" smtClean="0"/>
          </a:p>
          <a:p>
            <a:pPr>
              <a:spcBef>
                <a:spcPts val="400"/>
              </a:spcBef>
            </a:pPr>
            <a:r>
              <a:rPr lang="en-US" sz="1200" dirty="0" smtClean="0"/>
              <a:t>The </a:t>
            </a:r>
            <a:r>
              <a:rPr lang="en-US" sz="1200" dirty="0"/>
              <a:t>door </a:t>
            </a:r>
            <a:r>
              <a:rPr lang="en-US" sz="1200" dirty="0" smtClean="0"/>
              <a:t>is open to design </a:t>
            </a:r>
            <a:r>
              <a:rPr lang="en-US" sz="1200" dirty="0"/>
              <a:t>of </a:t>
            </a:r>
            <a:r>
              <a:rPr lang="en-US" sz="1200" dirty="0" smtClean="0"/>
              <a:t>new strategies </a:t>
            </a:r>
            <a:r>
              <a:rPr lang="en-US" sz="1200" dirty="0"/>
              <a:t>aimed at blocking CCT as a therapy against autoimmune processes that occur with </a:t>
            </a:r>
            <a:r>
              <a:rPr lang="en-US" sz="1200" dirty="0" err="1"/>
              <a:t>hyperactivation</a:t>
            </a:r>
            <a:r>
              <a:rPr lang="en-US" sz="1200" dirty="0"/>
              <a:t> of lymphoid </a:t>
            </a:r>
            <a:r>
              <a:rPr lang="en-US" sz="1200" dirty="0" smtClean="0"/>
              <a:t>cells</a:t>
            </a:r>
            <a:r>
              <a:rPr lang="en-US" sz="1200" dirty="0" smtClean="0"/>
              <a:t>.</a:t>
            </a:r>
          </a:p>
          <a:p>
            <a:pPr marL="0" indent="0">
              <a:lnSpc>
                <a:spcPct val="14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9" y="2366736"/>
            <a:ext cx="8760182" cy="174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449" y="4234568"/>
            <a:ext cx="6451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3D  </a:t>
            </a:r>
            <a:r>
              <a:rPr lang="en-US" sz="1200" dirty="0"/>
              <a:t>reconstruction of an unstimulated </a:t>
            </a:r>
            <a:r>
              <a:rPr lang="en-US" sz="1200" dirty="0" smtClean="0"/>
              <a:t>lymphocyte. </a:t>
            </a:r>
            <a:r>
              <a:rPr lang="en-US" sz="1200" dirty="0">
                <a:solidFill>
                  <a:schemeClr val="tx2"/>
                </a:solidFill>
              </a:rPr>
              <a:t>Blue</a:t>
            </a:r>
            <a:r>
              <a:rPr lang="en-US" sz="1200" dirty="0"/>
              <a:t>, reconstructed volume of the </a:t>
            </a:r>
            <a:r>
              <a:rPr lang="en-US" sz="1200" dirty="0" smtClean="0"/>
              <a:t>nucleus; </a:t>
            </a:r>
            <a:r>
              <a:rPr lang="en-US" sz="1200" dirty="0">
                <a:solidFill>
                  <a:srgbClr val="FF0000"/>
                </a:solidFill>
              </a:rPr>
              <a:t>red</a:t>
            </a:r>
            <a:r>
              <a:rPr lang="en-US" sz="1200" dirty="0"/>
              <a:t>, mitochondria; </a:t>
            </a:r>
            <a:r>
              <a:rPr lang="en-US" sz="1200" dirty="0">
                <a:solidFill>
                  <a:schemeClr val="accent6"/>
                </a:solidFill>
              </a:rPr>
              <a:t>green</a:t>
            </a:r>
            <a:r>
              <a:rPr lang="en-US" sz="1200" dirty="0"/>
              <a:t>, </a:t>
            </a:r>
            <a:r>
              <a:rPr lang="en-US" sz="1200" dirty="0" smtClean="0"/>
              <a:t>the two </a:t>
            </a:r>
            <a:r>
              <a:rPr lang="en-US" sz="1200" dirty="0"/>
              <a:t>centrioles of the centrosome </a:t>
            </a:r>
            <a:r>
              <a:rPr lang="en-US" sz="1200" dirty="0" smtClean="0"/>
              <a:t>surrounded </a:t>
            </a:r>
            <a:r>
              <a:rPr lang="en-US" sz="1200" dirty="0"/>
              <a:t>by many proteins and, among them, the chaperonin CCT. </a:t>
            </a:r>
            <a:r>
              <a:rPr lang="en-US" sz="1200" dirty="0" smtClean="0"/>
              <a:t> Right</a:t>
            </a:r>
            <a:r>
              <a:rPr lang="en-US" sz="1200" dirty="0"/>
              <a:t>: </a:t>
            </a:r>
            <a:r>
              <a:rPr lang="en-US" sz="1200" dirty="0" smtClean="0"/>
              <a:t>reconstruction </a:t>
            </a:r>
            <a:r>
              <a:rPr lang="en-US" sz="1200" dirty="0"/>
              <a:t>of a lymphocyte forming an immune </a:t>
            </a:r>
            <a:r>
              <a:rPr lang="en-US" sz="1200" dirty="0" smtClean="0"/>
              <a:t>synapse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8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 smtClean="0"/>
              <a:t>MIRAS - IR spectroscopy and microscopy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</a:t>
            </a:r>
            <a:r>
              <a:rPr lang="en-US" dirty="0" smtClean="0"/>
              <a:t> new muscular disease: </a:t>
            </a:r>
            <a:r>
              <a:rPr lang="en-US" dirty="0" err="1" smtClean="0"/>
              <a:t>Myoglobinopathy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7338" y="942041"/>
            <a:ext cx="8024316" cy="1621209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1200" dirty="0" smtClean="0"/>
              <a:t>New </a:t>
            </a:r>
            <a:r>
              <a:rPr lang="en-US" sz="1200" dirty="0"/>
              <a:t>muscular disease caused by a mutation in the myoglobin </a:t>
            </a:r>
            <a:r>
              <a:rPr lang="en-US" sz="1200" dirty="0" smtClean="0"/>
              <a:t>gene </a:t>
            </a:r>
            <a:r>
              <a:rPr lang="en-US" sz="1200" dirty="0" smtClean="0"/>
              <a:t>discovered</a:t>
            </a:r>
          </a:p>
          <a:p>
            <a:pPr>
              <a:spcBef>
                <a:spcPts val="400"/>
              </a:spcBef>
            </a:pPr>
            <a:r>
              <a:rPr lang="en-US" sz="1200" dirty="0" smtClean="0"/>
              <a:t>It has been observed </a:t>
            </a:r>
            <a:r>
              <a:rPr lang="en-US" sz="1200" dirty="0"/>
              <a:t>that sarcoplasmic bodies correspond to oxidized lipids and misfolded proteins</a:t>
            </a:r>
            <a:endParaRPr lang="en-US" sz="1200" dirty="0" smtClean="0"/>
          </a:p>
          <a:p>
            <a:pPr>
              <a:spcBef>
                <a:spcPts val="400"/>
              </a:spcBef>
            </a:pPr>
            <a:r>
              <a:rPr lang="en-US" sz="1200" dirty="0" smtClean="0"/>
              <a:t>Causes </a:t>
            </a:r>
            <a:r>
              <a:rPr lang="en-US" sz="1200" dirty="0"/>
              <a:t>a progressive weakness of the axial and limb muscles, </a:t>
            </a:r>
            <a:r>
              <a:rPr lang="en-US" sz="1200" dirty="0" smtClean="0"/>
              <a:t>later affects </a:t>
            </a:r>
            <a:r>
              <a:rPr lang="en-US" sz="1200" dirty="0"/>
              <a:t>the respiratory musculature and the </a:t>
            </a:r>
            <a:r>
              <a:rPr lang="en-US" sz="1200" dirty="0" smtClean="0"/>
              <a:t>heart</a:t>
            </a:r>
          </a:p>
          <a:p>
            <a:pPr>
              <a:spcBef>
                <a:spcPts val="400"/>
              </a:spcBef>
            </a:pPr>
            <a:r>
              <a:rPr lang="en-US" sz="1200" dirty="0" smtClean="0"/>
              <a:t>Allows the </a:t>
            </a:r>
            <a:r>
              <a:rPr lang="en-US" sz="1200" dirty="0"/>
              <a:t>diagnosis for some patients after many years and will allow researchers to focus on finding a </a:t>
            </a:r>
            <a:r>
              <a:rPr lang="en-US" sz="1200" dirty="0" smtClean="0"/>
              <a:t>cure.</a:t>
            </a:r>
            <a:endParaRPr lang="en-US" sz="1200" dirty="0"/>
          </a:p>
          <a:p>
            <a:pPr marL="0" lvl="0" indent="0">
              <a:lnSpc>
                <a:spcPct val="140000"/>
              </a:lnSpc>
              <a:spcBef>
                <a:spcPts val="400"/>
              </a:spcBef>
              <a:buNone/>
            </a:pPr>
            <a:endParaRPr lang="en-U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17/12/2020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9</a:t>
            </a:fld>
            <a:endParaRPr lang="es-ES"/>
          </a:p>
        </p:txBody>
      </p:sp>
      <p:pic>
        <p:nvPicPr>
          <p:cNvPr id="102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08" y="2563250"/>
            <a:ext cx="6010342" cy="2303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052451" y="4165421"/>
            <a:ext cx="20915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/>
              <a:t>Olivé</a:t>
            </a:r>
            <a:r>
              <a:rPr lang="en-US" sz="1000" dirty="0"/>
              <a:t> </a:t>
            </a:r>
            <a:r>
              <a:rPr lang="en-US" sz="1000" dirty="0" smtClean="0"/>
              <a:t>M et al. </a:t>
            </a:r>
            <a:r>
              <a:rPr lang="en-US" sz="1000" dirty="0" err="1"/>
              <a:t>Myoglobinopathy</a:t>
            </a:r>
            <a:r>
              <a:rPr lang="en-US" sz="1000" dirty="0"/>
              <a:t> is an adult-onset autosomal dominant myopathy with characteristic sarcoplasmic </a:t>
            </a:r>
            <a:r>
              <a:rPr lang="en-US" sz="1000" dirty="0" smtClean="0"/>
              <a:t>inclusions. Nature </a:t>
            </a:r>
            <a:r>
              <a:rPr lang="en-US" sz="1000" dirty="0" err="1" smtClean="0"/>
              <a:t>Comm</a:t>
            </a:r>
            <a:r>
              <a:rPr lang="en-US" sz="1000" dirty="0" smtClean="0"/>
              <a:t>, 2019</a:t>
            </a:r>
            <a:r>
              <a:rPr lang="en-US" sz="1000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9366" y="3446362"/>
            <a:ext cx="2182288" cy="264201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Protein aggregation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600583" y="3126562"/>
            <a:ext cx="1085967" cy="3310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71600" y="2997347"/>
            <a:ext cx="600075" cy="299416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r"/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ES" sz="1100" dirty="0" smtClean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s-E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98" y="2132363"/>
            <a:ext cx="50290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Optical </a:t>
            </a:r>
            <a:r>
              <a:rPr lang="en-US" sz="1100" dirty="0"/>
              <a:t>image of a tissue section with sarcoplasmic bodies. The color bar represents intensity of the ratio: blue and red mean low and high lipid content, respectively</a:t>
            </a:r>
          </a:p>
        </p:txBody>
      </p:sp>
    </p:spTree>
    <p:extLst>
      <p:ext uri="{BB962C8B-B14F-4D97-AF65-F5344CB8AC3E}">
        <p14:creationId xmlns:p14="http://schemas.microsoft.com/office/powerpoint/2010/main" val="36536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22619</TotalTime>
  <Words>1940</Words>
  <Application>Microsoft Office PowerPoint</Application>
  <PresentationFormat>On-screen Show (16:9)</PresentationFormat>
  <Paragraphs>285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Tema de Office</vt:lpstr>
      <vt:lpstr>Life Sciences at ALBA</vt:lpstr>
      <vt:lpstr>Life Sciences: overview  </vt:lpstr>
      <vt:lpstr>The people </vt:lpstr>
      <vt:lpstr>XALOC – Macromolecular crystallography:  A new key target for the treatment of prostate cancer</vt:lpstr>
      <vt:lpstr>XALOC – Macromolecular crystallography:  Why some diabetes drugs are not effective </vt:lpstr>
      <vt:lpstr>NCD-SWEET:  New biocompatible nanoparticles for breast cancer theraphy</vt:lpstr>
      <vt:lpstr>MISTRAL - Full-field transmission X-ray microscopy  Unveiling the mechanism of most commonly used antimalarial drugs in near-native conditions</vt:lpstr>
      <vt:lpstr>MISTRAL - Full-field transmission X-ray microscopy  Key factor of the immune response intensity identified</vt:lpstr>
      <vt:lpstr>MIRAS - IR spectroscopy and microscopy A new muscular disease: Myoglobinopathy</vt:lpstr>
      <vt:lpstr>Facilities: Close-by labs for in-situ preparation </vt:lpstr>
      <vt:lpstr>Next to come: Correlative microscopy to couple with MISTRAL Cryo EM New BEAMLINES  </vt:lpstr>
      <vt:lpstr>Life Sciences: overview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Judith Juanhuix Gibert</cp:lastModifiedBy>
  <cp:revision>233</cp:revision>
  <dcterms:created xsi:type="dcterms:W3CDTF">2015-04-21T23:16:41Z</dcterms:created>
  <dcterms:modified xsi:type="dcterms:W3CDTF">2020-12-17T16:15:06Z</dcterms:modified>
</cp:coreProperties>
</file>