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65" r:id="rId5"/>
    <p:sldId id="266" r:id="rId6"/>
    <p:sldId id="284" r:id="rId7"/>
    <p:sldId id="281" r:id="rId8"/>
    <p:sldId id="282" r:id="rId9"/>
    <p:sldId id="283" r:id="rId10"/>
    <p:sldId id="285" r:id="rId11"/>
    <p:sldId id="287" r:id="rId12"/>
    <p:sldId id="288" r:id="rId13"/>
    <p:sldId id="268" r:id="rId14"/>
    <p:sldId id="269" r:id="rId15"/>
    <p:sldId id="280" r:id="rId16"/>
    <p:sldId id="270" r:id="rId17"/>
    <p:sldId id="275" r:id="rId18"/>
    <p:sldId id="271" r:id="rId19"/>
    <p:sldId id="272" r:id="rId20"/>
    <p:sldId id="279" r:id="rId21"/>
    <p:sldId id="278" r:id="rId22"/>
    <p:sldId id="273" r:id="rId23"/>
    <p:sldId id="258" r:id="rId24"/>
    <p:sldId id="264" r:id="rId25"/>
    <p:sldId id="263" r:id="rId26"/>
    <p:sldId id="276" r:id="rId27"/>
    <p:sldId id="274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905"/>
    <a:srgbClr val="FFF4D1"/>
    <a:srgbClr val="FFE89F"/>
    <a:srgbClr val="DDF6FF"/>
    <a:srgbClr val="FFF9E7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5" autoAdjust="0"/>
    <p:restoredTop sz="94844"/>
  </p:normalViewPr>
  <p:slideViewPr>
    <p:cSldViewPr snapToGrid="0">
      <p:cViewPr varScale="1">
        <p:scale>
          <a:sx n="60" d="100"/>
          <a:sy n="60" d="100"/>
        </p:scale>
        <p:origin x="-11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1A3EA-EF90-48FC-BE2F-1F321E28235C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D1ECF-CEBB-456B-9BCE-2BFE061584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3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ExPaNDS</a:t>
            </a:r>
            <a:r>
              <a:rPr lang="it-IT" dirty="0"/>
              <a:t> &amp; PANOSC symposium </a:t>
            </a:r>
            <a:r>
              <a:rPr lang="it-IT" dirty="0" err="1"/>
              <a:t>Nov</a:t>
            </a:r>
            <a:r>
              <a:rPr lang="it-IT" dirty="0"/>
              <a:t> 9</a:t>
            </a:r>
          </a:p>
          <a:p>
            <a:r>
              <a:rPr lang="it-IT" dirty="0"/>
              <a:t>Fast-</a:t>
            </a:r>
            <a:r>
              <a:rPr lang="it-IT" dirty="0" err="1"/>
              <a:t>track</a:t>
            </a:r>
            <a:r>
              <a:rPr lang="it-IT" dirty="0"/>
              <a:t> for industrial </a:t>
            </a:r>
            <a:r>
              <a:rPr lang="it-IT" dirty="0" err="1"/>
              <a:t>users</a:t>
            </a:r>
            <a:endParaRPr lang="it-IT" dirty="0"/>
          </a:p>
          <a:p>
            <a:r>
              <a:rPr lang="it-IT" dirty="0"/>
              <a:t>Network of </a:t>
            </a:r>
            <a:r>
              <a:rPr lang="it-IT" dirty="0" err="1"/>
              <a:t>experts</a:t>
            </a:r>
            <a:r>
              <a:rPr lang="it-IT" dirty="0"/>
              <a:t> </a:t>
            </a:r>
            <a:r>
              <a:rPr lang="it-IT" dirty="0">
                <a:sym typeface="Wingdings" pitchFamily="2" charset="2"/>
              </a:rPr>
              <a:t> Green Deal call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47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acronym</a:t>
            </a:r>
            <a:r>
              <a:rPr lang="it-IT" dirty="0"/>
              <a:t> </a:t>
            </a:r>
            <a:r>
              <a:rPr lang="it-IT" dirty="0" err="1"/>
              <a:t>proposed</a:t>
            </a:r>
            <a:r>
              <a:rPr lang="it-IT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53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acronym</a:t>
            </a:r>
            <a:r>
              <a:rPr lang="it-IT" dirty="0"/>
              <a:t> </a:t>
            </a:r>
            <a:r>
              <a:rPr lang="it-IT" dirty="0" err="1"/>
              <a:t>proposed</a:t>
            </a:r>
            <a:r>
              <a:rPr lang="it-IT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53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acronym</a:t>
            </a:r>
            <a:r>
              <a:rPr lang="it-IT" dirty="0"/>
              <a:t> </a:t>
            </a:r>
            <a:r>
              <a:rPr lang="it-IT" dirty="0" err="1"/>
              <a:t>proposed</a:t>
            </a:r>
            <a:r>
              <a:rPr lang="it-IT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53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acronym</a:t>
            </a:r>
            <a:r>
              <a:rPr lang="it-IT" dirty="0"/>
              <a:t> </a:t>
            </a:r>
            <a:r>
              <a:rPr lang="it-IT" dirty="0" err="1"/>
              <a:t>proposed</a:t>
            </a:r>
            <a:r>
              <a:rPr lang="it-IT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5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RIPATHS </a:t>
            </a:r>
            <a:r>
              <a:rPr lang="it-IT" dirty="0" err="1">
                <a:solidFill>
                  <a:srgbClr val="002060"/>
                </a:solidFill>
              </a:rPr>
              <a:t>pilot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arising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experiments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carried</a:t>
            </a:r>
            <a:r>
              <a:rPr lang="it-IT" dirty="0">
                <a:solidFill>
                  <a:srgbClr val="002060"/>
                </a:solidFill>
              </a:rPr>
              <a:t> out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ALBA and the </a:t>
            </a:r>
            <a:r>
              <a:rPr lang="it-IT" dirty="0" err="1">
                <a:solidFill>
                  <a:srgbClr val="002060"/>
                </a:solidFill>
              </a:rPr>
              <a:t>pathways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materialise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5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7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686" y="-1"/>
            <a:ext cx="15783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5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B2FE738-146D-49F4-AF37-EE8327504D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63552" y="1600203"/>
            <a:ext cx="95188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9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686" y="-1"/>
            <a:ext cx="15783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 descr="&#10;&#10;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AF9C248D-D6EE-084A-9830-3C20293EF6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00" y="6126166"/>
            <a:ext cx="2520000" cy="5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2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ahn\Desktop\LEAPS Slide\LEAPS Slide\LEAPS slide background no tx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5" r="7334" b="2697"/>
          <a:stretch/>
        </p:blipFill>
        <p:spPr bwMode="auto">
          <a:xfrm>
            <a:off x="861116" y="0"/>
            <a:ext cx="11330884" cy="68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2" y="499313"/>
            <a:ext cx="3789452" cy="105931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96226" y="2160967"/>
            <a:ext cx="4562842" cy="2411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GB" sz="2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5707" y="6307337"/>
            <a:ext cx="1026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24 November 2020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85707" y="3350576"/>
            <a:ext cx="9570473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de-DE" sz="2400" i="1" dirty="0" err="1" smtClean="0">
                <a:solidFill>
                  <a:schemeClr val="bg1"/>
                </a:solidFill>
              </a:rPr>
              <a:t>SGs</a:t>
            </a:r>
            <a:r>
              <a:rPr lang="de-DE" sz="2400" i="1" dirty="0" smtClean="0">
                <a:solidFill>
                  <a:schemeClr val="bg1"/>
                </a:solidFill>
              </a:rPr>
              <a:t> and WGs </a:t>
            </a:r>
            <a:r>
              <a:rPr lang="de-DE" sz="2400" i="1" dirty="0" err="1" smtClean="0">
                <a:solidFill>
                  <a:schemeClr val="bg1"/>
                </a:solidFill>
              </a:rPr>
              <a:t>spokespersons</a:t>
            </a:r>
            <a:endParaRPr lang="de-DE" sz="2400" i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</a:pPr>
            <a:endParaRPr lang="de-DE" sz="1200" i="1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</a:pPr>
            <a:endParaRPr lang="de-DE" sz="1400" i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DCA68DD9-45BF-48E9-AFA2-FD3E4D56819C}"/>
              </a:ext>
            </a:extLst>
          </p:cNvPr>
          <p:cNvSpPr/>
          <p:nvPr/>
        </p:nvSpPr>
        <p:spPr>
          <a:xfrm>
            <a:off x="724298" y="2072351"/>
            <a:ext cx="9802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4000" dirty="0" smtClean="0">
                <a:solidFill>
                  <a:schemeClr val="bg1"/>
                </a:solidFill>
              </a:rPr>
              <a:t>Status Report and Planned Activities for 2021 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6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WG1.1 – Beamline Technologies - Detectors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WG1.1</a:t>
            </a:r>
            <a:endParaRPr lang="en-US" sz="2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1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WG1.2 Optics </a:t>
            </a:r>
            <a:r>
              <a:rPr lang="en-US" dirty="0"/>
              <a:t>and Beamline Instrumentation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WG1.2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4" name="Platshållare för innehåll 5">
            <a:extLst>
              <a:ext uri="{FF2B5EF4-FFF2-40B4-BE49-F238E27FC236}">
                <a16:creationId xmlns="" xmlns:a16="http://schemas.microsoft.com/office/drawing/2014/main" id="{0B0485C3-EA3F-EF4D-B88F-2978A693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600203"/>
            <a:ext cx="9518848" cy="4525963"/>
          </a:xfrm>
        </p:spPr>
        <p:txBody>
          <a:bodyPr>
            <a:normAutofit fontScale="92500"/>
          </a:bodyPr>
          <a:lstStyle/>
          <a:p>
            <a:r>
              <a:rPr lang="sv-SE" dirty="0"/>
              <a:t>COVID epidemic has significantly affected the general activities of the WG this year – no face-to-face meetings and few meetings of whole group. </a:t>
            </a:r>
          </a:p>
          <a:p>
            <a:r>
              <a:rPr lang="sv-SE" dirty="0"/>
              <a:t>Joint Activities 2020</a:t>
            </a:r>
          </a:p>
          <a:p>
            <a:pPr lvl="1"/>
            <a:r>
              <a:rPr lang="sv-SE" dirty="0"/>
              <a:t>Inventory of existing collaborations relevant to WG activities</a:t>
            </a:r>
          </a:p>
          <a:p>
            <a:pPr lvl="1"/>
            <a:r>
              <a:rPr lang="sv-SE" dirty="0"/>
              <a:t>DIGITAL LEAPS discussion</a:t>
            </a:r>
          </a:p>
          <a:p>
            <a:pPr lvl="1"/>
            <a:r>
              <a:rPr lang="sv-SE" dirty="0"/>
              <a:t>Execution of ongoing projects</a:t>
            </a:r>
          </a:p>
          <a:p>
            <a:pPr lvl="2"/>
            <a:r>
              <a:rPr lang="sv-SE" dirty="0"/>
              <a:t>CALIPSOplus: JRA1 -  MooNpics (Metrology developments for nanometre scale optics)</a:t>
            </a:r>
          </a:p>
          <a:p>
            <a:pPr lvl="2"/>
            <a:r>
              <a:rPr lang="sv-SE" dirty="0"/>
              <a:t>NFFA: JRA1,2,4 – X-ray Optics related activities</a:t>
            </a:r>
          </a:p>
          <a:p>
            <a:pPr lvl="1"/>
            <a:r>
              <a:rPr lang="sv-SE" dirty="0"/>
              <a:t>LEAPS Innov Proposal Preparation</a:t>
            </a:r>
          </a:p>
          <a:p>
            <a:pPr lvl="2"/>
            <a:r>
              <a:rPr lang="sv-SE" dirty="0"/>
              <a:t>Superflat – Driving improvements in production of high performance X-ray mirrors</a:t>
            </a:r>
          </a:p>
          <a:p>
            <a:pPr lvl="2"/>
            <a:r>
              <a:rPr lang="sv-SE" dirty="0"/>
              <a:t>NeXtgrating – Exploring new methods for X-ray diffraction grating fabrication</a:t>
            </a:r>
          </a:p>
          <a:p>
            <a:pPr lvl="1"/>
            <a:r>
              <a:rPr lang="sv-SE" dirty="0"/>
              <a:t>NEP Proposal Preparation</a:t>
            </a:r>
          </a:p>
          <a:p>
            <a:pPr lvl="2"/>
            <a:r>
              <a:rPr lang="en-US" dirty="0"/>
              <a:t>X-Ray </a:t>
            </a:r>
            <a:r>
              <a:rPr lang="en-US" dirty="0" err="1"/>
              <a:t>Wavefront</a:t>
            </a:r>
            <a:r>
              <a:rPr lang="en-US" dirty="0"/>
              <a:t> Metrology, Correction and Manipulation for Nanoscience</a:t>
            </a:r>
            <a:endParaRPr lang="sv-SE" dirty="0"/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611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WG1.2 Optics </a:t>
            </a:r>
            <a:r>
              <a:rPr lang="en-US" dirty="0"/>
              <a:t>and Beamline Instrumentation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WG1.2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="" xmlns:a16="http://schemas.microsoft.com/office/drawing/2014/main" id="{0B0485C3-EA3F-EF4D-B88F-2978A693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600203"/>
            <a:ext cx="9518848" cy="4525963"/>
          </a:xfrm>
        </p:spPr>
        <p:txBody>
          <a:bodyPr>
            <a:normAutofit/>
          </a:bodyPr>
          <a:lstStyle/>
          <a:p>
            <a:r>
              <a:rPr lang="sv-SE" dirty="0"/>
              <a:t>Plans for 2021</a:t>
            </a:r>
          </a:p>
          <a:p>
            <a:pPr lvl="1"/>
            <a:r>
              <a:rPr lang="sv-SE" dirty="0"/>
              <a:t>Execution phase of LEAPS Innov WPs (NeXtgrating and Superflat) and NEP WP will mobilise significant in-kind resources</a:t>
            </a:r>
          </a:p>
          <a:p>
            <a:pPr lvl="1"/>
            <a:r>
              <a:rPr lang="sv-SE" dirty="0"/>
              <a:t>Pre-kick off meetings for both projects in early 2021</a:t>
            </a:r>
          </a:p>
          <a:p>
            <a:pPr lvl="1"/>
            <a:r>
              <a:rPr lang="sv-SE" dirty="0"/>
              <a:t>More regular WG1.2 meetings in video-conferencing. </a:t>
            </a:r>
          </a:p>
          <a:p>
            <a:pPr lvl="1"/>
            <a:endParaRPr lang="sv-SE" dirty="0"/>
          </a:p>
          <a:p>
            <a:r>
              <a:rPr lang="sv-SE" dirty="0"/>
              <a:t>Digital Leaps</a:t>
            </a:r>
          </a:p>
          <a:p>
            <a:pPr lvl="1"/>
            <a:r>
              <a:rPr lang="sv-SE" dirty="0"/>
              <a:t>Reference Design for a Fully Automated Beamline: </a:t>
            </a:r>
          </a:p>
          <a:p>
            <a:pPr lvl="2"/>
            <a:r>
              <a:rPr lang="sv-SE" dirty="0"/>
              <a:t>Particular role for WG1.2  in design and implementation of automatic beamline alignment/beam-stabilisation.  Builds upon existing initiatives at several facilities</a:t>
            </a:r>
          </a:p>
        </p:txBody>
      </p:sp>
    </p:spTree>
    <p:extLst>
      <p:ext uri="{BB962C8B-B14F-4D97-AF65-F5344CB8AC3E}">
        <p14:creationId xmlns:p14="http://schemas.microsoft.com/office/powerpoint/2010/main" val="294734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WG1.3 Experiment Environment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WG1.3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4" name="Platshållare för innehåll 5">
            <a:extLst>
              <a:ext uri="{FF2B5EF4-FFF2-40B4-BE49-F238E27FC236}">
                <a16:creationId xmlns:a16="http://schemas.microsoft.com/office/drawing/2014/main" xmlns="" id="{0B0485C3-EA3F-EF4D-B88F-2978A693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142999"/>
            <a:ext cx="9518848" cy="5574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>LEAPS-INNOV</a:t>
            </a:r>
            <a:endParaRPr lang="de-DE" sz="2800" b="1" dirty="0">
              <a:solidFill>
                <a:schemeClr val="tx2"/>
              </a:solidFill>
            </a:endParaRPr>
          </a:p>
          <a:p>
            <a:r>
              <a:rPr lang="en-GB" dirty="0" smtClean="0"/>
              <a:t>Finalization of the WP5 “New positioning and scanning systems for speed and accuracy”</a:t>
            </a:r>
          </a:p>
          <a:p>
            <a:r>
              <a:rPr lang="en-GB" dirty="0" smtClean="0"/>
              <a:t>Tasks 5.1 and 5.2 closer communication and collaboration with industrial partners </a:t>
            </a:r>
          </a:p>
          <a:p>
            <a:r>
              <a:rPr lang="en-GB" dirty="0" smtClean="0"/>
              <a:t>Preparation of the project phase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tx2"/>
                </a:solidFill>
              </a:rPr>
              <a:t>Database for Experiment Environment Information</a:t>
            </a:r>
          </a:p>
          <a:p>
            <a:r>
              <a:rPr lang="en-GB" dirty="0" smtClean="0"/>
              <a:t>Several virtual meetings</a:t>
            </a:r>
          </a:p>
          <a:p>
            <a:r>
              <a:rPr lang="en-GB" dirty="0" smtClean="0"/>
              <a:t>Feedbacks from the different facilities on the database structure </a:t>
            </a:r>
          </a:p>
          <a:p>
            <a:r>
              <a:rPr lang="en-GB" dirty="0" smtClean="0"/>
              <a:t>Now resources needed (digital LEAPS / STARS ?)</a:t>
            </a:r>
          </a:p>
          <a:p>
            <a:pPr marL="0" indent="0">
              <a:buNone/>
            </a:pPr>
            <a:endParaRPr lang="sv-SE" dirty="0"/>
          </a:p>
          <a:p>
            <a:pPr marL="742950" lvl="1" indent="-285750" algn="just"/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8047741" y="4006130"/>
            <a:ext cx="3671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0" dirty="0">
                <a:solidFill>
                  <a:schemeClr val="tx1"/>
                </a:solidFill>
              </a:rPr>
              <a:t>SEM micrographs of an e-beam exposed blazed PMMA grating structure.</a:t>
            </a:r>
          </a:p>
        </p:txBody>
      </p:sp>
      <p:pic>
        <p:nvPicPr>
          <p:cNvPr id="6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3" b="36845"/>
          <a:stretch>
            <a:fillRect/>
          </a:stretch>
        </p:blipFill>
        <p:spPr bwMode="auto">
          <a:xfrm>
            <a:off x="8047741" y="3074070"/>
            <a:ext cx="36814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18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WG1.3 Experiment Environment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WG1.3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xmlns="" id="{0B0485C3-EA3F-EF4D-B88F-2978A693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142999"/>
            <a:ext cx="9518848" cy="55746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tx2"/>
                </a:solidFill>
              </a:rPr>
              <a:t>LEAPS-INNOV</a:t>
            </a:r>
          </a:p>
          <a:p>
            <a:r>
              <a:rPr lang="en-GB" sz="2000" dirty="0" smtClean="0"/>
              <a:t>Pre-project phase starting January 2021</a:t>
            </a:r>
          </a:p>
          <a:p>
            <a:r>
              <a:rPr lang="en-GB" sz="2000" dirty="0" smtClean="0"/>
              <a:t>Establish mechanisms for regular exchange</a:t>
            </a:r>
          </a:p>
          <a:p>
            <a:r>
              <a:rPr lang="en-GB" sz="2000" dirty="0" smtClean="0"/>
              <a:t>Kick-off April 2021</a:t>
            </a:r>
          </a:p>
          <a:p>
            <a:r>
              <a:rPr lang="en-GB" sz="2000" dirty="0" smtClean="0"/>
              <a:t>Workshops for tasks 5.3, 5.4</a:t>
            </a:r>
          </a:p>
          <a:p>
            <a:r>
              <a:rPr lang="en-GB" sz="2000" dirty="0" smtClean="0"/>
              <a:t>Work on deliverables</a:t>
            </a:r>
          </a:p>
          <a:p>
            <a:r>
              <a:rPr lang="en-GB" sz="2000" dirty="0" smtClean="0"/>
              <a:t>Milestone MS5.1 (M6) „Target specification for magnetic levitation stage and online metrology system“</a:t>
            </a:r>
          </a:p>
          <a:p>
            <a:endParaRPr lang="en-GB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tx2"/>
                </a:solidFill>
              </a:rPr>
              <a:t>Database for Experiment Environment Information</a:t>
            </a:r>
          </a:p>
          <a:p>
            <a:r>
              <a:rPr lang="en-GB" sz="2000" dirty="0" smtClean="0"/>
              <a:t>Refinement of the concept</a:t>
            </a:r>
          </a:p>
          <a:p>
            <a:r>
              <a:rPr lang="en-GB" sz="2000" dirty="0" smtClean="0"/>
              <a:t>Changes to </a:t>
            </a:r>
            <a:r>
              <a:rPr lang="en-GB" sz="2000" dirty="0" err="1" smtClean="0"/>
              <a:t>WayForLight</a:t>
            </a:r>
            <a:r>
              <a:rPr lang="en-GB" sz="2000" dirty="0" smtClean="0"/>
              <a:t> database? Resources? STARS?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tx2"/>
                </a:solidFill>
              </a:rPr>
              <a:t>Digital LEAPS</a:t>
            </a:r>
          </a:p>
          <a:p>
            <a:r>
              <a:rPr lang="en-GB" sz="2000" dirty="0" smtClean="0"/>
              <a:t>STARS, fully automated user beamline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742950" lvl="1" indent="-285750" algn="just"/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0148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WG2 Photon 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WG2</a:t>
            </a:r>
            <a:endParaRPr lang="en-US" sz="2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1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WG3 – Data management and software- STATUS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WG3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64992" y="1284528"/>
            <a:ext cx="5713581" cy="4953726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 smtClean="0"/>
              <a:t>LEAPS </a:t>
            </a:r>
            <a:r>
              <a:rPr lang="en-GB" sz="2600" dirty="0"/>
              <a:t>IT WG3 Executive</a:t>
            </a:r>
          </a:p>
          <a:p>
            <a:pPr lvl="1"/>
            <a:r>
              <a:rPr lang="en-GB" sz="2300" dirty="0"/>
              <a:t>Mark Heron – Diamond</a:t>
            </a:r>
          </a:p>
          <a:p>
            <a:pPr lvl="1"/>
            <a:r>
              <a:rPr lang="en-GB" sz="2300" dirty="0"/>
              <a:t>Daniel </a:t>
            </a:r>
            <a:r>
              <a:rPr lang="en-GB" sz="2300" dirty="0" err="1"/>
              <a:t>Salvat</a:t>
            </a:r>
            <a:r>
              <a:rPr lang="en-GB" sz="2300" dirty="0"/>
              <a:t> – Alba</a:t>
            </a:r>
          </a:p>
          <a:p>
            <a:pPr lvl="1"/>
            <a:r>
              <a:rPr lang="en-GB" sz="2300" dirty="0"/>
              <a:t>Darren Spruce – </a:t>
            </a:r>
            <a:r>
              <a:rPr lang="en-GB" sz="2300" dirty="0" err="1"/>
              <a:t>MaxIV</a:t>
            </a:r>
            <a:endParaRPr lang="en-GB" sz="2300" dirty="0"/>
          </a:p>
          <a:p>
            <a:pPr lvl="1"/>
            <a:r>
              <a:rPr lang="en-GB" sz="2300" dirty="0" err="1"/>
              <a:t>Gerd</a:t>
            </a:r>
            <a:r>
              <a:rPr lang="en-GB" sz="2300" dirty="0"/>
              <a:t> Mann – PSI</a:t>
            </a:r>
          </a:p>
          <a:p>
            <a:pPr lvl="1"/>
            <a:r>
              <a:rPr lang="en-GB" sz="2300" dirty="0"/>
              <a:t>Lorenzo Pivetta – </a:t>
            </a:r>
            <a:r>
              <a:rPr lang="en-GB" sz="2300" dirty="0" err="1"/>
              <a:t>Elettra</a:t>
            </a:r>
            <a:endParaRPr lang="en-GB" sz="2300" dirty="0"/>
          </a:p>
          <a:p>
            <a:r>
              <a:rPr lang="en-GB" sz="2600" dirty="0"/>
              <a:t>Work Group </a:t>
            </a:r>
            <a:r>
              <a:rPr lang="en-GB" sz="2600" dirty="0" smtClean="0"/>
              <a:t>activities</a:t>
            </a:r>
            <a:endParaRPr lang="en-GB" sz="2600" dirty="0"/>
          </a:p>
          <a:p>
            <a:pPr lvl="1"/>
            <a:r>
              <a:rPr lang="en-GB" sz="2300" dirty="0" smtClean="0"/>
              <a:t>Technical meeting </a:t>
            </a:r>
            <a:r>
              <a:rPr lang="en-GB" sz="2300" dirty="0"/>
              <a:t>June “IT Solutions to address Operational Challenges during COVID-19”</a:t>
            </a:r>
          </a:p>
          <a:p>
            <a:pPr lvl="1"/>
            <a:r>
              <a:rPr lang="en-GB" sz="2300" dirty="0"/>
              <a:t>CALIPSO+ </a:t>
            </a:r>
            <a:r>
              <a:rPr lang="en-GB" sz="2300" dirty="0" smtClean="0"/>
              <a:t>JRA2</a:t>
            </a:r>
            <a:endParaRPr lang="en-GB" sz="2300" dirty="0"/>
          </a:p>
          <a:p>
            <a:pPr lvl="1"/>
            <a:r>
              <a:rPr lang="en-GB" sz="2300" dirty="0" err="1"/>
              <a:t>PaNOSC</a:t>
            </a:r>
            <a:r>
              <a:rPr lang="en-GB" sz="2300" dirty="0"/>
              <a:t> </a:t>
            </a:r>
          </a:p>
          <a:p>
            <a:pPr lvl="1"/>
            <a:r>
              <a:rPr lang="en-GB" sz="2300" dirty="0" err="1"/>
              <a:t>ExPaNDS</a:t>
            </a:r>
            <a:endParaRPr lang="en-GB" sz="23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47" y="2241905"/>
            <a:ext cx="3445956" cy="13760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133" y="218319"/>
            <a:ext cx="3593125" cy="208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541" y="3714653"/>
            <a:ext cx="3387725" cy="114806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/>
        </p:blipFill>
        <p:spPr>
          <a:xfrm>
            <a:off x="8390400" y="4985794"/>
            <a:ext cx="3342119" cy="1082903"/>
          </a:xfrm>
          <a:prstGeom prst="rect">
            <a:avLst/>
          </a:prstGeom>
          <a:ln>
            <a:noFill/>
          </a:ln>
        </p:spPr>
      </p:pic>
      <p:sp>
        <p:nvSpPr>
          <p:cNvPr id="11" name="Right Brace 10"/>
          <p:cNvSpPr/>
          <p:nvPr/>
        </p:nvSpPr>
        <p:spPr>
          <a:xfrm>
            <a:off x="4204060" y="4832266"/>
            <a:ext cx="548640" cy="1026942"/>
          </a:xfrm>
          <a:prstGeom prst="rightBrac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865243" y="4832266"/>
            <a:ext cx="3280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Up and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Delivering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Successful  Collaborations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18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WG3 – Data management and software – FUTURE ACTIVITIES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WG3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01620" y="1157033"/>
            <a:ext cx="7029424" cy="6301225"/>
          </a:xfrm>
        </p:spPr>
        <p:txBody>
          <a:bodyPr>
            <a:normAutofit fontScale="70000" lnSpcReduction="20000"/>
          </a:bodyPr>
          <a:lstStyle/>
          <a:p>
            <a:r>
              <a:rPr lang="en-GB" sz="3200" dirty="0" smtClean="0"/>
              <a:t>Continue current activities</a:t>
            </a:r>
          </a:p>
          <a:p>
            <a:pPr marL="447675" lvl="1" indent="-179388"/>
            <a:r>
              <a:rPr lang="en-GB" sz="2600" dirty="0" smtClean="0"/>
              <a:t>Technical meetings, and  CALIPSO</a:t>
            </a:r>
            <a:r>
              <a:rPr lang="en-GB" sz="2600" dirty="0"/>
              <a:t>+ JRA2, </a:t>
            </a:r>
            <a:r>
              <a:rPr lang="en-GB" sz="2600" dirty="0" err="1" smtClean="0"/>
              <a:t>PaNOSC</a:t>
            </a:r>
            <a:r>
              <a:rPr lang="en-GB" sz="2600" dirty="0" smtClean="0"/>
              <a:t>, </a:t>
            </a:r>
            <a:r>
              <a:rPr lang="en-GB" sz="2600" dirty="0" err="1" smtClean="0"/>
              <a:t>ExPaNDS</a:t>
            </a:r>
            <a:endParaRPr lang="en-GB" sz="2600" dirty="0"/>
          </a:p>
          <a:p>
            <a:pPr marL="147637" indent="-179388"/>
            <a:r>
              <a:rPr lang="en-GB" sz="2900" dirty="0" smtClean="0"/>
              <a:t>Innovation WP7 </a:t>
            </a:r>
            <a:r>
              <a:rPr lang="en-GB" sz="2900" dirty="0"/>
              <a:t>Data </a:t>
            </a:r>
            <a:r>
              <a:rPr lang="en-GB" sz="2900" dirty="0" smtClean="0"/>
              <a:t>Compression</a:t>
            </a:r>
          </a:p>
          <a:p>
            <a:pPr marL="147637" indent="-179388"/>
            <a:r>
              <a:rPr lang="en-GB" sz="2900" dirty="0" smtClean="0"/>
              <a:t>Digital LEAPS</a:t>
            </a:r>
          </a:p>
          <a:p>
            <a:pPr marL="447675" lvl="1" indent="-179388"/>
            <a:r>
              <a:rPr lang="en-GB" sz="2600" dirty="0" smtClean="0"/>
              <a:t>Involved in nearly all the proposals </a:t>
            </a:r>
          </a:p>
          <a:p>
            <a:r>
              <a:rPr lang="en-GB" sz="2900" dirty="0" smtClean="0"/>
              <a:t>Data tsunami has </a:t>
            </a:r>
            <a:r>
              <a:rPr lang="en-GB" sz="2900" dirty="0"/>
              <a:t>not gone away</a:t>
            </a:r>
          </a:p>
          <a:p>
            <a:pPr marL="447675" lvl="1" indent="-179388"/>
            <a:r>
              <a:rPr lang="en-GB" sz="2600" dirty="0"/>
              <a:t>Upgrade </a:t>
            </a:r>
            <a:r>
              <a:rPr lang="en-GB" sz="2600" dirty="0" smtClean="0"/>
              <a:t>of facilities</a:t>
            </a:r>
            <a:r>
              <a:rPr lang="en-GB" sz="2600" dirty="0"/>
              <a:t>: ESRF, Petra, Soleil, SLS, Diamond, </a:t>
            </a:r>
            <a:r>
              <a:rPr lang="en-GB" sz="2600" dirty="0" err="1" smtClean="0"/>
              <a:t>Elettra</a:t>
            </a:r>
            <a:r>
              <a:rPr lang="en-GB" sz="2600" dirty="0" smtClean="0"/>
              <a:t> </a:t>
            </a:r>
          </a:p>
          <a:p>
            <a:pPr marL="447675" lvl="1" indent="-179388"/>
            <a:r>
              <a:rPr lang="en-GB" sz="2600" dirty="0"/>
              <a:t>I</a:t>
            </a:r>
            <a:r>
              <a:rPr lang="en-GB" sz="2600" dirty="0" smtClean="0"/>
              <a:t>ncrease brightness and coherence</a:t>
            </a:r>
            <a:endParaRPr lang="en-GB" sz="2600" dirty="0"/>
          </a:p>
          <a:p>
            <a:pPr marL="447675" lvl="1" indent="-179388"/>
            <a:r>
              <a:rPr lang="en-GB" sz="2600" dirty="0"/>
              <a:t>New detectors coming online</a:t>
            </a:r>
          </a:p>
          <a:p>
            <a:pPr marL="447675" lvl="1" indent="-179388"/>
            <a:r>
              <a:rPr lang="en-GB" sz="2600" dirty="0" smtClean="0"/>
              <a:t>Drive data rates, volumes and complexity</a:t>
            </a:r>
          </a:p>
          <a:p>
            <a:pPr marL="447675" lvl="1" indent="-179388"/>
            <a:r>
              <a:rPr lang="en-GB" sz="2600" dirty="0" smtClean="0"/>
              <a:t>Data </a:t>
            </a:r>
            <a:r>
              <a:rPr lang="en-GB" sz="2600" dirty="0"/>
              <a:t>processing is more and more demanding in terms of computing and software</a:t>
            </a:r>
          </a:p>
          <a:p>
            <a:pPr marL="447675" lvl="1" indent="-179388"/>
            <a:r>
              <a:rPr lang="en-GB" sz="2600" dirty="0"/>
              <a:t>There is no, or little, new money</a:t>
            </a:r>
          </a:p>
          <a:p>
            <a:pPr marL="447675" lvl="1" indent="-179388"/>
            <a:r>
              <a:rPr lang="en-GB" sz="2600" dirty="0"/>
              <a:t>We need to work </a:t>
            </a:r>
            <a:r>
              <a:rPr lang="en-GB" sz="2600" dirty="0" smtClean="0"/>
              <a:t>together</a:t>
            </a:r>
          </a:p>
          <a:p>
            <a:r>
              <a:rPr lang="en-GB" sz="2900" dirty="0" smtClean="0"/>
              <a:t>We will explore establishing </a:t>
            </a:r>
            <a:r>
              <a:rPr lang="en-GB" sz="2900" dirty="0"/>
              <a:t>a  LEAPS IT “Collaboration Forum” </a:t>
            </a:r>
          </a:p>
          <a:p>
            <a:pPr marL="447675" lvl="1" indent="-179388"/>
            <a:r>
              <a:rPr lang="en-GB" sz="2600" dirty="0" smtClean="0"/>
              <a:t>Move </a:t>
            </a:r>
            <a:r>
              <a:rPr lang="en-GB" sz="2600" dirty="0"/>
              <a:t>from </a:t>
            </a:r>
            <a:r>
              <a:rPr lang="en-GB" sz="2600" dirty="0">
                <a:solidFill>
                  <a:srgbClr val="FF0000"/>
                </a:solidFill>
              </a:rPr>
              <a:t>“Talking Together” </a:t>
            </a:r>
            <a:r>
              <a:rPr lang="en-GB" sz="2600" dirty="0"/>
              <a:t>to </a:t>
            </a:r>
            <a:r>
              <a:rPr lang="en-GB" sz="2600" dirty="0">
                <a:solidFill>
                  <a:srgbClr val="FF0000"/>
                </a:solidFill>
              </a:rPr>
              <a:t>“Working Together”</a:t>
            </a:r>
          </a:p>
          <a:p>
            <a:pPr marL="447675" lvl="1" indent="-179388"/>
            <a:r>
              <a:rPr lang="en-GB" sz="2600" b="1" dirty="0" smtClean="0">
                <a:solidFill>
                  <a:srgbClr val="FF0000"/>
                </a:solidFill>
              </a:rPr>
              <a:t>Objective is to stimulate interest for </a:t>
            </a:r>
            <a:r>
              <a:rPr lang="en-GB" sz="2600" b="1" dirty="0">
                <a:solidFill>
                  <a:srgbClr val="FF0000"/>
                </a:solidFill>
              </a:rPr>
              <a:t>new self funded </a:t>
            </a:r>
            <a:r>
              <a:rPr lang="en-GB" sz="2600" b="1" dirty="0" smtClean="0">
                <a:solidFill>
                  <a:srgbClr val="FF0000"/>
                </a:solidFill>
              </a:rPr>
              <a:t>collaborations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v-SE" sz="2900" dirty="0" smtClean="0"/>
              <a:t>Establish LENS-LEAPS partnership on </a:t>
            </a:r>
            <a:r>
              <a:rPr lang="sv-SE" sz="2900" dirty="0"/>
              <a:t>Software and Computing </a:t>
            </a:r>
            <a:endParaRPr lang="en-GB" sz="2900" dirty="0" smtClean="0"/>
          </a:p>
          <a:p>
            <a:pPr marL="447675" lvl="1" indent="-179388"/>
            <a:r>
              <a:rPr lang="en-GB" sz="2600" dirty="0" smtClean="0"/>
              <a:t>Build on the history of Photon and Neutron facilities working together in software and computing</a:t>
            </a:r>
            <a:endParaRPr lang="en-GB" sz="2600" dirty="0"/>
          </a:p>
        </p:txBody>
      </p:sp>
      <p:grpSp>
        <p:nvGrpSpPr>
          <p:cNvPr id="5" name="Group 4"/>
          <p:cNvGrpSpPr/>
          <p:nvPr/>
        </p:nvGrpSpPr>
        <p:grpSpPr>
          <a:xfrm>
            <a:off x="8530682" y="367748"/>
            <a:ext cx="3354897" cy="2822596"/>
            <a:chOff x="531495" y="1474687"/>
            <a:chExt cx="4227562" cy="3464749"/>
          </a:xfrm>
        </p:grpSpPr>
        <p:sp>
          <p:nvSpPr>
            <p:cNvPr id="6" name="Rectangle 5"/>
            <p:cNvSpPr/>
            <p:nvPr/>
          </p:nvSpPr>
          <p:spPr>
            <a:xfrm>
              <a:off x="577189" y="4561638"/>
              <a:ext cx="4032910" cy="377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552818" y="1474687"/>
              <a:ext cx="4206239" cy="37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b="1" i="1" dirty="0" smtClean="0"/>
                <a:t>Diamond Light  Source</a:t>
              </a:r>
              <a:endParaRPr lang="en-GB" sz="1600" b="1" i="1" dirty="0"/>
            </a:p>
          </p:txBody>
        </p:sp>
        <p:pic>
          <p:nvPicPr>
            <p:cNvPr id="10" name="Picture 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7" r="11732"/>
            <a:stretch/>
          </p:blipFill>
          <p:spPr bwMode="auto">
            <a:xfrm>
              <a:off x="531495" y="1942476"/>
              <a:ext cx="4054794" cy="28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605837" y="3220277"/>
            <a:ext cx="3228354" cy="2395332"/>
            <a:chOff x="4826000" y="1243092"/>
            <a:chExt cx="4124960" cy="3176508"/>
          </a:xfrm>
        </p:grpSpPr>
        <p:sp>
          <p:nvSpPr>
            <p:cNvPr id="12" name="TextBox 12"/>
            <p:cNvSpPr txBox="1"/>
            <p:nvPr/>
          </p:nvSpPr>
          <p:spPr>
            <a:xfrm>
              <a:off x="4826000" y="1243092"/>
              <a:ext cx="4124960" cy="448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i="1" dirty="0" smtClean="0"/>
                <a:t>ISIS Neutron Source </a:t>
              </a:r>
              <a:endParaRPr lang="en-GB" b="1" i="1" dirty="0"/>
            </a:p>
          </p:txBody>
        </p:sp>
        <p:pic>
          <p:nvPicPr>
            <p:cNvPr id="13" name="Picture 12" descr="08EC2338 ISIS TS2 build 1 Ma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27331" y="1636679"/>
              <a:ext cx="4065209" cy="278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080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WG4 – Industry and Innovation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WG4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1320" y="2165164"/>
            <a:ext cx="56886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 smtClean="0"/>
              <a:t>WP22: SME Access </a:t>
            </a:r>
            <a:r>
              <a:rPr lang="en-US" sz="1400" b="1" dirty="0" err="1" smtClean="0"/>
              <a:t>Tamata</a:t>
            </a:r>
            <a:endParaRPr lang="en-US" sz="1400" b="1" dirty="0"/>
          </a:p>
          <a:p>
            <a:pPr marL="570929" lvl="1" indent="-2143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Focus to foster </a:t>
            </a:r>
            <a:r>
              <a:rPr lang="en-US" sz="1400" dirty="0" smtClean="0"/>
              <a:t>SME applications</a:t>
            </a:r>
          </a:p>
          <a:p>
            <a:endParaRPr lang="en-US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 smtClean="0"/>
              <a:t>WP4: </a:t>
            </a:r>
            <a:r>
              <a:rPr lang="en-US" sz="1400" b="1" dirty="0" err="1" smtClean="0"/>
              <a:t>ELSIIplus</a:t>
            </a:r>
            <a:r>
              <a:rPr lang="en-US" sz="1400" b="1" dirty="0" smtClean="0"/>
              <a:t> industry networking</a:t>
            </a:r>
          </a:p>
          <a:p>
            <a:pPr marL="570929" lvl="1" indent="-214313">
              <a:buFont typeface="Arial" panose="020B0604020202020204" pitchFamily="34" charset="0"/>
              <a:buChar char="•"/>
            </a:pPr>
            <a:r>
              <a:rPr lang="en-US" sz="1400" b="1" dirty="0" smtClean="0"/>
              <a:t>Task </a:t>
            </a:r>
            <a:r>
              <a:rPr lang="en-US" sz="1400" b="1" dirty="0"/>
              <a:t>4.1: </a:t>
            </a:r>
            <a:r>
              <a:rPr lang="en-US" sz="1400" dirty="0">
                <a:solidFill>
                  <a:srgbClr val="FF0000"/>
                </a:solidFill>
              </a:rPr>
              <a:t>Virtual industry office network meeting </a:t>
            </a:r>
            <a:r>
              <a:rPr lang="en-US" sz="1400" dirty="0"/>
              <a:t>Spring </a:t>
            </a:r>
            <a:r>
              <a:rPr lang="en-US" sz="1400" dirty="0" smtClean="0"/>
              <a:t>2021</a:t>
            </a:r>
          </a:p>
          <a:p>
            <a:pPr marL="570929" lvl="1" indent="-2143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C3C3C"/>
                </a:solidFill>
              </a:rPr>
              <a:t>Task 4.4.1: </a:t>
            </a:r>
            <a:r>
              <a:rPr lang="en-US" sz="1400" dirty="0">
                <a:solidFill>
                  <a:srgbClr val="FF0000"/>
                </a:solidFill>
              </a:rPr>
              <a:t>Position paper or policy brief </a:t>
            </a:r>
            <a:r>
              <a:rPr lang="en-US" sz="1400" dirty="0"/>
              <a:t>on how governments and stakeholders could support access to and structuring of light sources for </a:t>
            </a:r>
            <a:r>
              <a:rPr lang="en-US" sz="1400" dirty="0" smtClean="0"/>
              <a:t>industry</a:t>
            </a:r>
            <a:endParaRPr lang="en-US" sz="1400" b="1" dirty="0"/>
          </a:p>
          <a:p>
            <a:pPr marL="570929" lvl="1" indent="-214313">
              <a:buFont typeface="Arial" panose="020B0604020202020204" pitchFamily="34" charset="0"/>
              <a:buChar char="•"/>
            </a:pPr>
            <a:r>
              <a:rPr lang="en-US" sz="1400" b="1" dirty="0"/>
              <a:t>Task 4.4.2: </a:t>
            </a:r>
            <a:r>
              <a:rPr lang="en-US" sz="1400" dirty="0"/>
              <a:t>“High level” industry </a:t>
            </a:r>
            <a:r>
              <a:rPr lang="en-US" sz="1400" dirty="0" smtClean="0"/>
              <a:t>event. </a:t>
            </a:r>
            <a:r>
              <a:rPr lang="en-US" sz="1400" dirty="0"/>
              <a:t>F</a:t>
            </a:r>
            <a:r>
              <a:rPr lang="en-US" sz="1400" dirty="0" smtClean="0"/>
              <a:t>ocus </a:t>
            </a:r>
            <a:r>
              <a:rPr lang="en-US" sz="1400" dirty="0"/>
              <a:t>the final year activities upon </a:t>
            </a:r>
            <a:r>
              <a:rPr lang="en-US" sz="1400" dirty="0" smtClean="0">
                <a:solidFill>
                  <a:srgbClr val="FF0000"/>
                </a:solidFill>
              </a:rPr>
              <a:t>BSBF2021</a:t>
            </a:r>
            <a:r>
              <a:rPr lang="en-US" sz="1400" dirty="0" smtClean="0"/>
              <a:t> (28 Sept  - 1 Oct 2021:</a:t>
            </a:r>
            <a:endParaRPr lang="en-US" sz="1400" dirty="0"/>
          </a:p>
          <a:p>
            <a:pPr marL="970407" lvl="2" indent="-257175">
              <a:buAutoNum type="alphaLcParenR"/>
            </a:pPr>
            <a:r>
              <a:rPr lang="en-US" sz="1400" dirty="0" smtClean="0"/>
              <a:t>Task 4.1: </a:t>
            </a:r>
            <a:r>
              <a:rPr lang="en-US" sz="1400" dirty="0"/>
              <a:t>F</a:t>
            </a:r>
            <a:r>
              <a:rPr lang="en-US" sz="1400" dirty="0" smtClean="0"/>
              <a:t>inal </a:t>
            </a:r>
            <a:r>
              <a:rPr lang="en-US" sz="1400" dirty="0" err="1" smtClean="0"/>
              <a:t>CALIPSOplus</a:t>
            </a:r>
            <a:r>
              <a:rPr lang="en-US" sz="1400" dirty="0" smtClean="0"/>
              <a:t> light sources industry office networking face-to-face</a:t>
            </a:r>
          </a:p>
          <a:p>
            <a:pPr marL="970407" lvl="2" indent="-257175">
              <a:buAutoNum type="alphaLcParenR"/>
            </a:pPr>
            <a:r>
              <a:rPr lang="en-US" sz="1400" dirty="0" smtClean="0"/>
              <a:t>Task </a:t>
            </a:r>
            <a:r>
              <a:rPr lang="en-US" sz="1400" dirty="0"/>
              <a:t>4.4.2: </a:t>
            </a:r>
            <a:r>
              <a:rPr lang="en-US" sz="1400" dirty="0" err="1" smtClean="0"/>
              <a:t>CALIPSOplus</a:t>
            </a:r>
            <a:r>
              <a:rPr lang="en-US" sz="1400" dirty="0" smtClean="0"/>
              <a:t> </a:t>
            </a:r>
            <a:r>
              <a:rPr lang="en-US" sz="1400" dirty="0"/>
              <a:t>funded booth at BSBF2021 (branded </a:t>
            </a:r>
            <a:r>
              <a:rPr lang="en-US" sz="1400" dirty="0" err="1"/>
              <a:t>CALIPSOplus</a:t>
            </a:r>
            <a:r>
              <a:rPr lang="en-US" sz="1400" dirty="0"/>
              <a:t>/LEAPS)</a:t>
            </a:r>
          </a:p>
          <a:p>
            <a:pPr marL="970407" lvl="2" indent="-257175">
              <a:buAutoNum type="alphaLcParenR"/>
            </a:pPr>
            <a:r>
              <a:rPr lang="en-US" sz="1400" dirty="0"/>
              <a:t>Task 4.4.2: </a:t>
            </a:r>
            <a:r>
              <a:rPr lang="en-US" sz="1400" dirty="0" smtClean="0"/>
              <a:t>Potential </a:t>
            </a:r>
            <a:r>
              <a:rPr lang="en-US" sz="1400" dirty="0" err="1"/>
              <a:t>CALIPSOplus</a:t>
            </a:r>
            <a:r>
              <a:rPr lang="en-US" sz="1400" dirty="0"/>
              <a:t> sponsored activity (e.g. Market Place) at BSBF2021 (branded </a:t>
            </a:r>
            <a:r>
              <a:rPr lang="en-US" sz="1400" dirty="0" err="1"/>
              <a:t>CALIPSOplus</a:t>
            </a:r>
            <a:r>
              <a:rPr lang="en-US" sz="1400" dirty="0"/>
              <a:t>/LEAPS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73171" y="1184079"/>
            <a:ext cx="8566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4777BD"/>
                </a:solidFill>
                <a:latin typeface="Calibri" pitchFamily="34" charset="0"/>
              </a:rPr>
              <a:t>LEAPS WG4 2021 activities: </a:t>
            </a:r>
            <a:r>
              <a:rPr lang="en-US" altLang="en-US" sz="2800" dirty="0" err="1" smtClean="0">
                <a:solidFill>
                  <a:srgbClr val="4777BD"/>
                </a:solidFill>
                <a:latin typeface="Calibri" pitchFamily="34" charset="0"/>
              </a:rPr>
              <a:t>CALIPSOplus</a:t>
            </a:r>
            <a:r>
              <a:rPr lang="en-US" altLang="en-US" sz="2800" dirty="0" smtClean="0">
                <a:solidFill>
                  <a:srgbClr val="4777BD"/>
                </a:solidFill>
                <a:latin typeface="Calibri" pitchFamily="34" charset="0"/>
              </a:rPr>
              <a:t> </a:t>
            </a:r>
            <a:r>
              <a:rPr lang="en-US" altLang="en-US" sz="2800" dirty="0">
                <a:solidFill>
                  <a:srgbClr val="4777BD"/>
                </a:solidFill>
                <a:latin typeface="Calibri" pitchFamily="34" charset="0"/>
              </a:rPr>
              <a:t>final 12 months</a:t>
            </a:r>
            <a:endParaRPr lang="es-ES" altLang="en-US" sz="2800" dirty="0">
              <a:solidFill>
                <a:srgbClr val="4777BD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72" y="2562818"/>
            <a:ext cx="1767293" cy="1186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3976" y="3821348"/>
            <a:ext cx="2596287" cy="2596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7" y="1900823"/>
            <a:ext cx="944222" cy="4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4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WG4 – Industry and Innovation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WG4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4" name="Rubrik 4">
            <a:extLst>
              <a:ext uri="{FF2B5EF4-FFF2-40B4-BE49-F238E27FC236}">
                <a16:creationId xmlns="" xmlns:a16="http://schemas.microsoft.com/office/drawing/2014/main" id="{E55E6BBF-5EE0-3C4D-B540-FADF9BA16FA1}"/>
              </a:ext>
            </a:extLst>
          </p:cNvPr>
          <p:cNvSpPr txBox="1">
            <a:spLocks/>
          </p:cNvSpPr>
          <p:nvPr/>
        </p:nvSpPr>
        <p:spPr>
          <a:xfrm>
            <a:off x="3014883" y="1079383"/>
            <a:ext cx="7596336" cy="52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i="1" smtClean="0">
                <a:solidFill>
                  <a:srgbClr val="4777BD"/>
                </a:solidFill>
                <a:latin typeface="Calibri" pitchFamily="34" charset="0"/>
                <a:ea typeface="+mn-ea"/>
                <a:cs typeface="+mn-cs"/>
              </a:rPr>
              <a:t>LEAPS WG4 2021 Activities: LEAPS INNOV Pilot Activities</a:t>
            </a:r>
            <a:endParaRPr lang="sv-SE" sz="2400" i="1" dirty="0">
              <a:solidFill>
                <a:srgbClr val="4777BD"/>
              </a:solidFill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F440A4D-7EB8-4E43-B5B6-3FDA45C4D789}"/>
              </a:ext>
            </a:extLst>
          </p:cNvPr>
          <p:cNvGrpSpPr/>
          <p:nvPr/>
        </p:nvGrpSpPr>
        <p:grpSpPr>
          <a:xfrm>
            <a:off x="3590947" y="1660345"/>
            <a:ext cx="5854964" cy="4019771"/>
            <a:chOff x="2398927" y="1417638"/>
            <a:chExt cx="6521860" cy="4837066"/>
          </a:xfrm>
        </p:grpSpPr>
        <p:sp>
          <p:nvSpPr>
            <p:cNvPr id="6" name="Content Placeholder 2">
              <a:extLst>
                <a:ext uri="{FF2B5EF4-FFF2-40B4-BE49-F238E27FC236}">
                  <a16:creationId xmlns="" xmlns:a16="http://schemas.microsoft.com/office/drawing/2014/main" id="{F30164DF-C4E7-4908-A08F-D9B0C0BDB443}"/>
                </a:ext>
              </a:extLst>
            </p:cNvPr>
            <p:cNvSpPr txBox="1">
              <a:spLocks/>
            </p:cNvSpPr>
            <p:nvPr/>
          </p:nvSpPr>
          <p:spPr>
            <a:xfrm>
              <a:off x="2403723" y="2990066"/>
              <a:ext cx="2031223" cy="3264638"/>
            </a:xfrm>
            <a:prstGeom prst="rect">
              <a:avLst/>
            </a:prstGeom>
            <a:solidFill>
              <a:srgbClr val="1D2845"/>
            </a:solidFill>
          </p:spPr>
          <p:txBody>
            <a:bodyPr vert="horz" lIns="68580" tIns="68580" rIns="68580" bIns="68580" rtlCol="0">
              <a:noAutofit/>
            </a:bodyPr>
            <a:lstStyle>
              <a:lvl1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GB" sz="1350" i="0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Call for IPR training launched</a:t>
              </a:r>
            </a:p>
            <a:p>
              <a:pPr defTabSz="685800"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en-GB" sz="1350" i="0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Industry engagement teams established in collaboration with technology WPs</a:t>
              </a:r>
            </a:p>
          </p:txBody>
        </p:sp>
        <p:sp>
          <p:nvSpPr>
            <p:cNvPr id="8" name="Content Placeholder 3">
              <a:extLst>
                <a:ext uri="{FF2B5EF4-FFF2-40B4-BE49-F238E27FC236}">
                  <a16:creationId xmlns="" xmlns:a16="http://schemas.microsoft.com/office/drawing/2014/main" id="{EAE25884-B235-4E7A-95DC-AE40395A61B5}"/>
                </a:ext>
              </a:extLst>
            </p:cNvPr>
            <p:cNvSpPr txBox="1">
              <a:spLocks/>
            </p:cNvSpPr>
            <p:nvPr/>
          </p:nvSpPr>
          <p:spPr>
            <a:xfrm>
              <a:off x="4638147" y="2990064"/>
              <a:ext cx="2031223" cy="3264639"/>
            </a:xfrm>
            <a:prstGeom prst="rect">
              <a:avLst/>
            </a:prstGeom>
            <a:solidFill>
              <a:srgbClr val="00AEA9"/>
            </a:solidFill>
          </p:spPr>
          <p:txBody>
            <a:bodyPr vert="horz" lIns="68580" tIns="68580" rIns="68580" bIns="68580" rtlCol="0">
              <a:noAutofit/>
            </a:bodyPr>
            <a:lstStyle>
              <a:lvl1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GB" sz="1350" i="0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Extension and widening of the TAMATA activity which </a:t>
              </a:r>
              <a:r>
                <a:rPr lang="en-GB" sz="1350" i="0" dirty="0" smtClean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ran </a:t>
              </a:r>
              <a:r>
                <a:rPr lang="en-GB" sz="1350" i="0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under </a:t>
              </a:r>
              <a:r>
                <a:rPr lang="en-GB" sz="1350" i="0" dirty="0" err="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CALIPSOplus</a:t>
              </a:r>
              <a:endParaRPr lang="en-GB" sz="1350" i="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defTabSz="685800"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en-GB" sz="1350" i="0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SME selection panel established</a:t>
              </a:r>
            </a:p>
            <a:p>
              <a:pPr defTabSz="685800"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en-GB" sz="1350" i="0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First call issued</a:t>
              </a:r>
            </a:p>
          </p:txBody>
        </p:sp>
        <p:sp>
          <p:nvSpPr>
            <p:cNvPr id="10" name="Content Placeholder 4">
              <a:extLst>
                <a:ext uri="{FF2B5EF4-FFF2-40B4-BE49-F238E27FC236}">
                  <a16:creationId xmlns="" xmlns:a16="http://schemas.microsoft.com/office/drawing/2014/main" id="{C3C7FFE8-5927-4418-BCF0-C0851ED4AAE1}"/>
                </a:ext>
              </a:extLst>
            </p:cNvPr>
            <p:cNvSpPr txBox="1">
              <a:spLocks/>
            </p:cNvSpPr>
            <p:nvPr/>
          </p:nvSpPr>
          <p:spPr>
            <a:xfrm>
              <a:off x="6889564" y="2990066"/>
              <a:ext cx="2031223" cy="3264638"/>
            </a:xfrm>
            <a:prstGeom prst="rect">
              <a:avLst/>
            </a:prstGeom>
            <a:solidFill>
              <a:srgbClr val="308B30"/>
            </a:solidFill>
          </p:spPr>
          <p:txBody>
            <a:bodyPr vert="horz" lIns="68580" tIns="68580" rIns="68580" bIns="68580" rtlCol="0">
              <a:noAutofit/>
            </a:bodyPr>
            <a:lstStyle>
              <a:lvl1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+"/>
                <a:defRPr sz="1100" i="1" kern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GB" sz="1350" i="0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Joint presentation at BSBF 2021 with </a:t>
              </a:r>
              <a:r>
                <a:rPr lang="en-GB" sz="1350" i="0" dirty="0" err="1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CALIPSOplus</a:t>
              </a:r>
              <a:endParaRPr lang="en-GB" sz="1350" i="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defTabSz="685800"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en-GB" sz="1350" b="1" i="0" dirty="0">
                  <a:solidFill>
                    <a:srgbClr val="F79646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Innovation Mall (Digital LEAPS) </a:t>
              </a:r>
              <a:r>
                <a:rPr lang="en-GB" sz="1350" b="1" i="0" dirty="0" smtClean="0">
                  <a:solidFill>
                    <a:srgbClr val="F79646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could </a:t>
              </a:r>
              <a:r>
                <a:rPr lang="en-GB" sz="1350" b="1" i="0" dirty="0">
                  <a:solidFill>
                    <a:srgbClr val="F79646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 discussed with other innovation pilots (AIDA &amp; IFAST)</a:t>
              </a:r>
            </a:p>
            <a:p>
              <a:pPr defTabSz="685800">
                <a:spcBef>
                  <a:spcPts val="450"/>
                </a:spcBef>
                <a:spcAft>
                  <a:spcPts val="450"/>
                </a:spcAft>
                <a:defRPr/>
              </a:pPr>
              <a:r>
                <a:rPr lang="en-GB" sz="1350" i="0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Survey of European industry to be drafted</a:t>
              </a:r>
            </a:p>
            <a:p>
              <a:pPr marL="0" indent="0" defTabSz="6858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r>
                <a:rPr lang="en-GB" sz="1350" i="0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  <a:p>
              <a:pPr marL="0" indent="0" defTabSz="6858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endParaRPr lang="en-GB" sz="1350" i="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 defTabSz="685800">
                <a:spcBef>
                  <a:spcPts val="450"/>
                </a:spcBef>
                <a:spcAft>
                  <a:spcPts val="450"/>
                </a:spcAft>
                <a:buNone/>
                <a:defRPr/>
              </a:pPr>
              <a:endParaRPr lang="en-GB" sz="1350" i="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Text Placeholder 7">
              <a:extLst>
                <a:ext uri="{FF2B5EF4-FFF2-40B4-BE49-F238E27FC236}">
                  <a16:creationId xmlns="" xmlns:a16="http://schemas.microsoft.com/office/drawing/2014/main" id="{1EE724A6-6CF0-4A3C-8A79-710F3671A46D}"/>
                </a:ext>
              </a:extLst>
            </p:cNvPr>
            <p:cNvSpPr txBox="1">
              <a:spLocks/>
            </p:cNvSpPr>
            <p:nvPr/>
          </p:nvSpPr>
          <p:spPr>
            <a:xfrm>
              <a:off x="4630954" y="2084499"/>
              <a:ext cx="2032000" cy="95227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i="0" kern="1200">
                  <a:solidFill>
                    <a:schemeClr val="accent4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spcBef>
                  <a:spcPts val="450"/>
                </a:spcBef>
                <a:buNone/>
                <a:defRPr/>
              </a:pPr>
              <a:r>
                <a:rPr lang="en-GB" sz="1350" b="1" dirty="0">
                  <a:solidFill>
                    <a:srgbClr val="00AEA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Boost Innovation in European SMEs</a:t>
              </a:r>
              <a:endParaRPr lang="en-GB" sz="135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" name="Text Placeholder 8">
              <a:extLst>
                <a:ext uri="{FF2B5EF4-FFF2-40B4-BE49-F238E27FC236}">
                  <a16:creationId xmlns="" xmlns:a16="http://schemas.microsoft.com/office/drawing/2014/main" id="{CC8BC18D-962F-45FB-B20B-900EB9B8270C}"/>
                </a:ext>
              </a:extLst>
            </p:cNvPr>
            <p:cNvSpPr txBox="1">
              <a:spLocks/>
            </p:cNvSpPr>
            <p:nvPr/>
          </p:nvSpPr>
          <p:spPr>
            <a:xfrm>
              <a:off x="2398927" y="2084499"/>
              <a:ext cx="2032000" cy="95227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i="0" kern="1200">
                  <a:solidFill>
                    <a:schemeClr val="bg2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spcBef>
                  <a:spcPts val="450"/>
                </a:spcBef>
                <a:buNone/>
                <a:defRPr/>
              </a:pPr>
              <a:r>
                <a:rPr lang="en-GB" sz="1350" b="1" dirty="0">
                  <a:solidFill>
                    <a:srgbClr val="1D284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Light Source Exploitation</a:t>
              </a:r>
            </a:p>
            <a:p>
              <a:pPr marL="0" indent="0" defTabSz="685800">
                <a:spcBef>
                  <a:spcPts val="450"/>
                </a:spcBef>
                <a:buNone/>
                <a:defRPr/>
              </a:pPr>
              <a:endParaRPr lang="en-GB" sz="1350" b="1" dirty="0">
                <a:solidFill>
                  <a:srgbClr val="1D2845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 defTabSz="685800">
                <a:spcBef>
                  <a:spcPts val="450"/>
                </a:spcBef>
                <a:buNone/>
                <a:defRPr/>
              </a:pPr>
              <a:endParaRPr lang="en-GB" sz="135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Text Placeholder 9">
              <a:extLst>
                <a:ext uri="{FF2B5EF4-FFF2-40B4-BE49-F238E27FC236}">
                  <a16:creationId xmlns="" xmlns:a16="http://schemas.microsoft.com/office/drawing/2014/main" id="{88CE6112-B0B7-49A1-91AB-DE1CA331AB26}"/>
                </a:ext>
              </a:extLst>
            </p:cNvPr>
            <p:cNvSpPr txBox="1">
              <a:spLocks/>
            </p:cNvSpPr>
            <p:nvPr/>
          </p:nvSpPr>
          <p:spPr>
            <a:xfrm>
              <a:off x="6888787" y="2084499"/>
              <a:ext cx="2032000" cy="95227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i="0" kern="120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spcBef>
                  <a:spcPts val="450"/>
                </a:spcBef>
                <a:buNone/>
                <a:defRPr/>
              </a:pPr>
              <a:r>
                <a:rPr lang="en-GB" sz="1350" b="1" dirty="0">
                  <a:solidFill>
                    <a:srgbClr val="308B3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Bridging Towards Industry as Technology Collaborators</a:t>
              </a:r>
              <a:endParaRPr lang="en-GB" sz="135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Text Placeholder 12">
              <a:extLst>
                <a:ext uri="{FF2B5EF4-FFF2-40B4-BE49-F238E27FC236}">
                  <a16:creationId xmlns="" xmlns:a16="http://schemas.microsoft.com/office/drawing/2014/main" id="{D47580A1-4F66-4163-A9B0-B5C7EEF4A0A8}"/>
                </a:ext>
              </a:extLst>
            </p:cNvPr>
            <p:cNvSpPr txBox="1">
              <a:spLocks/>
            </p:cNvSpPr>
            <p:nvPr/>
          </p:nvSpPr>
          <p:spPr>
            <a:xfrm>
              <a:off x="4635816" y="1417639"/>
              <a:ext cx="2029603" cy="719502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5400" b="1" i="0" kern="1200" spc="-300">
                  <a:solidFill>
                    <a:schemeClr val="accent4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GB" sz="2700" spc="-225" dirty="0">
                  <a:solidFill>
                    <a:srgbClr val="00AEA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8. 2</a:t>
              </a:r>
            </a:p>
          </p:txBody>
        </p:sp>
        <p:sp>
          <p:nvSpPr>
            <p:cNvPr id="15" name="Text Placeholder 13">
              <a:extLst>
                <a:ext uri="{FF2B5EF4-FFF2-40B4-BE49-F238E27FC236}">
                  <a16:creationId xmlns="" xmlns:a16="http://schemas.microsoft.com/office/drawing/2014/main" id="{D297BEAD-5378-47F6-8EC6-123A48AA0AE2}"/>
                </a:ext>
              </a:extLst>
            </p:cNvPr>
            <p:cNvSpPr txBox="1">
              <a:spLocks/>
            </p:cNvSpPr>
            <p:nvPr/>
          </p:nvSpPr>
          <p:spPr>
            <a:xfrm>
              <a:off x="6875879" y="1417638"/>
              <a:ext cx="2029603" cy="7200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5400" b="1" i="0" kern="1200" spc="-300">
                  <a:solidFill>
                    <a:schemeClr val="accent2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GB" sz="2700" spc="-225" dirty="0">
                  <a:solidFill>
                    <a:srgbClr val="308B3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8. 3</a:t>
              </a:r>
            </a:p>
          </p:txBody>
        </p:sp>
        <p:sp>
          <p:nvSpPr>
            <p:cNvPr id="16" name="Text Placeholder 16">
              <a:extLst>
                <a:ext uri="{FF2B5EF4-FFF2-40B4-BE49-F238E27FC236}">
                  <a16:creationId xmlns="" xmlns:a16="http://schemas.microsoft.com/office/drawing/2014/main" id="{3E022B6F-5140-4204-BD61-EC1E68828A2B}"/>
                </a:ext>
              </a:extLst>
            </p:cNvPr>
            <p:cNvSpPr txBox="1">
              <a:spLocks/>
            </p:cNvSpPr>
            <p:nvPr/>
          </p:nvSpPr>
          <p:spPr>
            <a:xfrm>
              <a:off x="2398927" y="1417639"/>
              <a:ext cx="2029603" cy="719503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400" b="1" i="0" kern="1200">
                  <a:solidFill>
                    <a:schemeClr val="bg2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GB" sz="2700" dirty="0">
                  <a:solidFill>
                    <a:srgbClr val="1D284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8.1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611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672" y="873891"/>
            <a:ext cx="805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SG1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SG1 Storage Rings/ Synchrotron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25" y="1304778"/>
            <a:ext cx="6996112" cy="487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18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0B0485C3-EA3F-EF4D-B88F-2978A693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424791"/>
            <a:ext cx="9790991" cy="27540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b="1" dirty="0">
                <a:solidFill>
                  <a:srgbClr val="002060"/>
                </a:solidFill>
              </a:rPr>
              <a:t>Status </a:t>
            </a:r>
            <a:r>
              <a:rPr lang="sv-SE" b="1" dirty="0" err="1">
                <a:solidFill>
                  <a:srgbClr val="002060"/>
                </a:solidFill>
              </a:rPr>
              <a:t>report</a:t>
            </a:r>
            <a:endParaRPr lang="sv-SE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600" b="1" dirty="0" err="1">
                <a:solidFill>
                  <a:srgbClr val="FBA905"/>
                </a:solidFill>
              </a:rPr>
              <a:t>Impact</a:t>
            </a:r>
            <a:r>
              <a:rPr lang="sv-SE" sz="2600" b="1" dirty="0">
                <a:solidFill>
                  <a:srgbClr val="FBA905"/>
                </a:solidFill>
              </a:rPr>
              <a:t> </a:t>
            </a:r>
            <a:r>
              <a:rPr lang="sv-SE" sz="2600" b="1" dirty="0" err="1">
                <a:solidFill>
                  <a:srgbClr val="FBA905"/>
                </a:solidFill>
              </a:rPr>
              <a:t>assessment</a:t>
            </a:r>
            <a:r>
              <a:rPr lang="sv-SE" sz="2600" b="1" dirty="0">
                <a:solidFill>
                  <a:srgbClr val="FBA905"/>
                </a:solidFill>
              </a:rPr>
              <a:t> and LEAPS </a:t>
            </a:r>
            <a:r>
              <a:rPr lang="sv-SE" sz="2600" b="1" dirty="0" err="1">
                <a:solidFill>
                  <a:srgbClr val="FBA905"/>
                </a:solidFill>
              </a:rPr>
              <a:t>metrics</a:t>
            </a:r>
            <a:r>
              <a:rPr lang="sv-SE" sz="2600" b="1" dirty="0">
                <a:solidFill>
                  <a:srgbClr val="FBA905"/>
                </a:solidFill>
              </a:rPr>
              <a:t> </a:t>
            </a:r>
          </a:p>
          <a:p>
            <a:r>
              <a:rPr lang="it-IT" sz="2600" dirty="0">
                <a:solidFill>
                  <a:srgbClr val="002060"/>
                </a:solidFill>
              </a:rPr>
              <a:t>Workshops </a:t>
            </a:r>
            <a:r>
              <a:rPr lang="it-IT" sz="2600" dirty="0" err="1">
                <a:solidFill>
                  <a:srgbClr val="002060"/>
                </a:solidFill>
              </a:rPr>
              <a:t>organised</a:t>
            </a:r>
            <a:r>
              <a:rPr lang="it-IT" sz="2600" dirty="0">
                <a:solidFill>
                  <a:srgbClr val="002060"/>
                </a:solidFill>
              </a:rPr>
              <a:t> </a:t>
            </a:r>
            <a:r>
              <a:rPr lang="it-IT" sz="2600" dirty="0" err="1">
                <a:solidFill>
                  <a:srgbClr val="002060"/>
                </a:solidFill>
              </a:rPr>
              <a:t>within</a:t>
            </a:r>
            <a:r>
              <a:rPr lang="it-IT" sz="2600" dirty="0">
                <a:solidFill>
                  <a:srgbClr val="002060"/>
                </a:solidFill>
              </a:rPr>
              <a:t> the </a:t>
            </a:r>
            <a:r>
              <a:rPr lang="it-IT" sz="2600" b="1" dirty="0">
                <a:solidFill>
                  <a:srgbClr val="002060"/>
                </a:solidFill>
              </a:rPr>
              <a:t>RI-PATHS H2020 </a:t>
            </a:r>
            <a:r>
              <a:rPr lang="it-IT" sz="2600" dirty="0" err="1">
                <a:solidFill>
                  <a:srgbClr val="002060"/>
                </a:solidFill>
              </a:rPr>
              <a:t>project</a:t>
            </a:r>
            <a:r>
              <a:rPr lang="it-IT" sz="2600" dirty="0">
                <a:solidFill>
                  <a:srgbClr val="002060"/>
                </a:solidFill>
              </a:rPr>
              <a:t> </a:t>
            </a:r>
          </a:p>
          <a:p>
            <a:r>
              <a:rPr lang="it-IT" sz="2600" i="1" dirty="0" err="1">
                <a:solidFill>
                  <a:srgbClr val="002060"/>
                </a:solidFill>
              </a:rPr>
              <a:t>Pilot</a:t>
            </a:r>
            <a:r>
              <a:rPr lang="it-IT" sz="2600" i="1" dirty="0">
                <a:solidFill>
                  <a:srgbClr val="002060"/>
                </a:solidFill>
              </a:rPr>
              <a:t> on the </a:t>
            </a:r>
            <a:r>
              <a:rPr lang="it-IT" sz="2600" i="1" dirty="0" err="1">
                <a:solidFill>
                  <a:srgbClr val="002060"/>
                </a:solidFill>
              </a:rPr>
              <a:t>innovation</a:t>
            </a:r>
            <a:r>
              <a:rPr lang="it-IT" sz="2600" i="1" dirty="0">
                <a:solidFill>
                  <a:srgbClr val="002060"/>
                </a:solidFill>
              </a:rPr>
              <a:t> </a:t>
            </a:r>
            <a:r>
              <a:rPr lang="it-IT" sz="2600" i="1" dirty="0" err="1">
                <a:solidFill>
                  <a:srgbClr val="002060"/>
                </a:solidFill>
              </a:rPr>
              <a:t>impacts</a:t>
            </a:r>
            <a:r>
              <a:rPr lang="it-IT" sz="2600" i="1" dirty="0">
                <a:solidFill>
                  <a:srgbClr val="002060"/>
                </a:solidFill>
              </a:rPr>
              <a:t> </a:t>
            </a:r>
            <a:r>
              <a:rPr lang="it-IT" sz="2600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it-IT" sz="2600" dirty="0" err="1">
                <a:solidFill>
                  <a:srgbClr val="002060"/>
                </a:solidFill>
              </a:rPr>
              <a:t>shared</a:t>
            </a:r>
            <a:r>
              <a:rPr lang="it-IT" sz="2600" dirty="0">
                <a:solidFill>
                  <a:srgbClr val="002060"/>
                </a:solidFill>
              </a:rPr>
              <a:t> </a:t>
            </a:r>
            <a:r>
              <a:rPr lang="it-IT" sz="2600" dirty="0" err="1">
                <a:solidFill>
                  <a:srgbClr val="002060"/>
                </a:solidFill>
              </a:rPr>
              <a:t>through</a:t>
            </a:r>
            <a:r>
              <a:rPr lang="it-IT" sz="2600" dirty="0">
                <a:solidFill>
                  <a:srgbClr val="002060"/>
                </a:solidFill>
              </a:rPr>
              <a:t> the </a:t>
            </a:r>
            <a:r>
              <a:rPr lang="it-IT" sz="2600" dirty="0" err="1">
                <a:solidFill>
                  <a:srgbClr val="002060"/>
                </a:solidFill>
              </a:rPr>
              <a:t>Coordination</a:t>
            </a:r>
            <a:r>
              <a:rPr lang="it-IT" sz="2600" dirty="0">
                <a:solidFill>
                  <a:srgbClr val="002060"/>
                </a:solidFill>
              </a:rPr>
              <a:t> Board</a:t>
            </a:r>
          </a:p>
          <a:p>
            <a:r>
              <a:rPr lang="it-IT" sz="2600" b="1" dirty="0" err="1">
                <a:solidFill>
                  <a:srgbClr val="002060"/>
                </a:solidFill>
              </a:rPr>
              <a:t>Metrics</a:t>
            </a:r>
            <a:r>
              <a:rPr lang="it-IT" sz="2600" b="1" dirty="0">
                <a:solidFill>
                  <a:srgbClr val="002060"/>
                </a:solidFill>
              </a:rPr>
              <a:t> for LEAPS </a:t>
            </a:r>
            <a:r>
              <a:rPr lang="it-IT" sz="2600" dirty="0">
                <a:solidFill>
                  <a:srgbClr val="002060"/>
                </a:solidFill>
              </a:rPr>
              <a:t>- last </a:t>
            </a:r>
            <a:r>
              <a:rPr lang="it-IT" sz="2600" dirty="0" err="1">
                <a:solidFill>
                  <a:srgbClr val="002060"/>
                </a:solidFill>
              </a:rPr>
              <a:t>survey</a:t>
            </a:r>
            <a:r>
              <a:rPr lang="it-IT" sz="2600" dirty="0">
                <a:solidFill>
                  <a:srgbClr val="002060"/>
                </a:solidFill>
              </a:rPr>
              <a:t> in 2019, </a:t>
            </a:r>
            <a:r>
              <a:rPr lang="it-IT" sz="2600" dirty="0" err="1">
                <a:solidFill>
                  <a:srgbClr val="002060"/>
                </a:solidFill>
              </a:rPr>
              <a:t>completed</a:t>
            </a:r>
            <a:r>
              <a:rPr lang="it-IT" sz="2600" dirty="0">
                <a:solidFill>
                  <a:srgbClr val="002060"/>
                </a:solidFill>
              </a:rPr>
              <a:t> </a:t>
            </a:r>
            <a:r>
              <a:rPr lang="it-IT" sz="2600" dirty="0" err="1">
                <a:solidFill>
                  <a:srgbClr val="002060"/>
                </a:solidFill>
              </a:rPr>
              <a:t>early</a:t>
            </a:r>
            <a:r>
              <a:rPr lang="it-IT" sz="2600" dirty="0">
                <a:solidFill>
                  <a:srgbClr val="002060"/>
                </a:solidFill>
              </a:rPr>
              <a:t> 2020</a:t>
            </a:r>
            <a:endParaRPr lang="sv-SE" sz="26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70AEB771-073D-F347-862A-412793BBE499}"/>
              </a:ext>
            </a:extLst>
          </p:cNvPr>
          <p:cNvSpPr/>
          <p:nvPr/>
        </p:nvSpPr>
        <p:spPr>
          <a:xfrm>
            <a:off x="2063552" y="4580195"/>
            <a:ext cx="8354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>
                <a:solidFill>
                  <a:srgbClr val="FBA905"/>
                </a:solidFill>
              </a:rPr>
              <a:t>Sample</a:t>
            </a:r>
            <a:r>
              <a:rPr lang="sv-SE" sz="2400" b="1" dirty="0">
                <a:solidFill>
                  <a:srgbClr val="FBA905"/>
                </a:solidFill>
              </a:rPr>
              <a:t> Environment </a:t>
            </a:r>
            <a:r>
              <a:rPr lang="sv-SE" sz="2400" b="1" dirty="0" err="1">
                <a:solidFill>
                  <a:srgbClr val="FBA905"/>
                </a:solidFill>
              </a:rPr>
              <a:t>database</a:t>
            </a:r>
            <a:r>
              <a:rPr lang="sv-SE" sz="2400" b="1" dirty="0"/>
              <a:t> </a:t>
            </a:r>
            <a:r>
              <a:rPr lang="sv-SE" sz="2400" dirty="0">
                <a:solidFill>
                  <a:srgbClr val="002060"/>
                </a:solidFill>
              </a:rPr>
              <a:t>- </a:t>
            </a:r>
            <a:r>
              <a:rPr lang="sv-SE" sz="2400" dirty="0" err="1">
                <a:solidFill>
                  <a:srgbClr val="002060"/>
                </a:solidFill>
              </a:rPr>
              <a:t>work</a:t>
            </a:r>
            <a:r>
              <a:rPr lang="sv-SE" sz="2400" dirty="0">
                <a:solidFill>
                  <a:srgbClr val="002060"/>
                </a:solidFill>
              </a:rPr>
              <a:t> </a:t>
            </a:r>
            <a:r>
              <a:rPr lang="sv-SE" sz="2400" dirty="0" err="1">
                <a:solidFill>
                  <a:srgbClr val="002060"/>
                </a:solidFill>
              </a:rPr>
              <a:t>together</a:t>
            </a:r>
            <a:r>
              <a:rPr lang="sv-SE" sz="2400" dirty="0">
                <a:solidFill>
                  <a:srgbClr val="002060"/>
                </a:solidFill>
              </a:rPr>
              <a:t> </a:t>
            </a:r>
            <a:r>
              <a:rPr lang="sv-SE" sz="2400" dirty="0" err="1">
                <a:solidFill>
                  <a:srgbClr val="002060"/>
                </a:solidFill>
              </a:rPr>
              <a:t>with</a:t>
            </a:r>
            <a:r>
              <a:rPr lang="sv-SE" sz="2400" dirty="0">
                <a:solidFill>
                  <a:srgbClr val="002060"/>
                </a:solidFill>
              </a:rPr>
              <a:t> WG1.3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2060"/>
                </a:solidFill>
              </a:rPr>
              <a:t>170 </a:t>
            </a:r>
            <a:r>
              <a:rPr lang="sv-SE" sz="2400" dirty="0" err="1">
                <a:solidFill>
                  <a:srgbClr val="002060"/>
                </a:solidFill>
              </a:rPr>
              <a:t>environment</a:t>
            </a:r>
            <a:r>
              <a:rPr lang="sv-SE" sz="2400" dirty="0">
                <a:solidFill>
                  <a:srgbClr val="002060"/>
                </a:solidFill>
              </a:rPr>
              <a:t> </a:t>
            </a:r>
            <a:r>
              <a:rPr lang="sv-SE" sz="2400" dirty="0" err="1">
                <a:solidFill>
                  <a:srgbClr val="002060"/>
                </a:solidFill>
              </a:rPr>
              <a:t>setups</a:t>
            </a:r>
            <a:r>
              <a:rPr lang="sv-SE" sz="2400" dirty="0">
                <a:solidFill>
                  <a:srgbClr val="002060"/>
                </a:solidFill>
              </a:rPr>
              <a:t> from 11 </a:t>
            </a:r>
            <a:r>
              <a:rPr lang="sv-SE" sz="2400" dirty="0" err="1">
                <a:solidFill>
                  <a:srgbClr val="002060"/>
                </a:solidFill>
              </a:rPr>
              <a:t>facilities</a:t>
            </a:r>
            <a:endParaRPr lang="sv-SE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2060"/>
                </a:solidFill>
              </a:rPr>
              <a:t>List </a:t>
            </a:r>
            <a:r>
              <a:rPr lang="sv-SE" sz="2400" dirty="0" err="1">
                <a:solidFill>
                  <a:srgbClr val="002060"/>
                </a:solidFill>
              </a:rPr>
              <a:t>of</a:t>
            </a:r>
            <a:r>
              <a:rPr lang="sv-SE" sz="2400" dirty="0">
                <a:solidFill>
                  <a:srgbClr val="002060"/>
                </a:solidFill>
              </a:rPr>
              <a:t> </a:t>
            </a:r>
            <a:r>
              <a:rPr lang="sv-SE" sz="2400" dirty="0" err="1">
                <a:solidFill>
                  <a:srgbClr val="002060"/>
                </a:solidFill>
              </a:rPr>
              <a:t>required</a:t>
            </a:r>
            <a:r>
              <a:rPr lang="sv-SE" sz="2400" dirty="0">
                <a:solidFill>
                  <a:srgbClr val="002060"/>
                </a:solidFill>
              </a:rPr>
              <a:t> </a:t>
            </a:r>
            <a:r>
              <a:rPr lang="sv-SE" sz="2400" i="1" dirty="0" err="1">
                <a:solidFill>
                  <a:srgbClr val="002060"/>
                </a:solidFill>
              </a:rPr>
              <a:t>changes</a:t>
            </a:r>
            <a:r>
              <a:rPr lang="sv-SE" sz="2400" i="1" dirty="0">
                <a:solidFill>
                  <a:srgbClr val="002060"/>
                </a:solidFill>
              </a:rPr>
              <a:t> to the </a:t>
            </a:r>
            <a:r>
              <a:rPr lang="sv-SE" sz="2400" i="1" dirty="0" err="1">
                <a:solidFill>
                  <a:srgbClr val="002060"/>
                </a:solidFill>
              </a:rPr>
              <a:t>database</a:t>
            </a:r>
            <a:r>
              <a:rPr lang="sv-SE" sz="24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WG5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WG5 – User service and impact 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18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110A1236-0D4F-624F-835D-9CD88EF30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16" y="1444144"/>
            <a:ext cx="4649247" cy="2609885"/>
          </a:xfrm>
          <a:prstGeom prst="rect">
            <a:avLst/>
          </a:prstGeom>
        </p:spPr>
      </p:pic>
      <p:sp>
        <p:nvSpPr>
          <p:cNvPr id="14" name="Platshållare för innehåll 5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7CF6672D-0332-9F43-89AA-FA5FAA468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274690"/>
            <a:ext cx="5829717" cy="1939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b="1" dirty="0">
                <a:solidFill>
                  <a:srgbClr val="002060"/>
                </a:solidFill>
              </a:rPr>
              <a:t>Status </a:t>
            </a:r>
            <a:r>
              <a:rPr lang="sv-SE" b="1" dirty="0" err="1">
                <a:solidFill>
                  <a:srgbClr val="002060"/>
                </a:solidFill>
              </a:rPr>
              <a:t>report</a:t>
            </a:r>
            <a:endParaRPr lang="sv-SE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v-SE" b="1" dirty="0">
              <a:solidFill>
                <a:srgbClr val="FBA905"/>
              </a:solidFill>
            </a:endParaRPr>
          </a:p>
          <a:p>
            <a:pPr marL="0" indent="0">
              <a:buNone/>
            </a:pPr>
            <a:r>
              <a:rPr lang="sv-SE" b="1" dirty="0" err="1">
                <a:solidFill>
                  <a:srgbClr val="FBA905"/>
                </a:solidFill>
              </a:rPr>
              <a:t>Wayforlight</a:t>
            </a:r>
            <a:r>
              <a:rPr lang="sv-SE" b="1" dirty="0">
                <a:solidFill>
                  <a:srgbClr val="FBA905"/>
                </a:solidFill>
              </a:rPr>
              <a:t>: </a:t>
            </a:r>
            <a:r>
              <a:rPr lang="sv-SE" b="1" dirty="0" err="1">
                <a:solidFill>
                  <a:srgbClr val="FBA905"/>
                </a:solidFill>
              </a:rPr>
              <a:t>looking</a:t>
            </a:r>
            <a:r>
              <a:rPr lang="sv-SE" b="1" dirty="0">
                <a:solidFill>
                  <a:srgbClr val="FBA905"/>
                </a:solidFill>
              </a:rPr>
              <a:t> for </a:t>
            </a:r>
            <a:r>
              <a:rPr lang="sv-SE" b="1" dirty="0" err="1">
                <a:solidFill>
                  <a:srgbClr val="FBA905"/>
                </a:solidFill>
              </a:rPr>
              <a:t>sustainability</a:t>
            </a:r>
            <a:r>
              <a:rPr lang="sv-SE" b="1" dirty="0">
                <a:solidFill>
                  <a:srgbClr val="FBA905"/>
                </a:solidFill>
              </a:rPr>
              <a:t> </a:t>
            </a:r>
            <a:endParaRPr lang="sv-SE" dirty="0"/>
          </a:p>
          <a:p>
            <a:r>
              <a:rPr lang="sv-SE" dirty="0">
                <a:solidFill>
                  <a:srgbClr val="002060"/>
                </a:solidFill>
              </a:rPr>
              <a:t>Bridge from </a:t>
            </a:r>
            <a:r>
              <a:rPr lang="sv-SE" dirty="0" err="1">
                <a:solidFill>
                  <a:srgbClr val="002060"/>
                </a:solidFill>
              </a:rPr>
              <a:t>CALIPSOplus</a:t>
            </a:r>
            <a:r>
              <a:rPr lang="sv-SE" dirty="0">
                <a:solidFill>
                  <a:srgbClr val="002060"/>
                </a:solidFill>
              </a:rPr>
              <a:t> to LEASP…to ARIE </a:t>
            </a:r>
          </a:p>
          <a:p>
            <a:r>
              <a:rPr lang="sv-SE" dirty="0" err="1">
                <a:solidFill>
                  <a:srgbClr val="002060"/>
                </a:solidFill>
              </a:rPr>
              <a:t>Exploring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compatibility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with</a:t>
            </a:r>
            <a:r>
              <a:rPr lang="sv-SE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sv-SE" i="1" dirty="0" err="1">
                <a:solidFill>
                  <a:srgbClr val="002060"/>
                </a:solidFill>
                <a:sym typeface="Wingdings" pitchFamily="2" charset="2"/>
              </a:rPr>
              <a:t>CatRIS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catalogue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– </a:t>
            </a:r>
            <a:r>
              <a:rPr lang="sv-SE" i="1" dirty="0">
                <a:solidFill>
                  <a:srgbClr val="002060"/>
                </a:solidFill>
                <a:sym typeface="Wingdings" pitchFamily="2" charset="2"/>
              </a:rPr>
              <a:t>PANOSC &amp; </a:t>
            </a:r>
            <a:r>
              <a:rPr lang="sv-SE" i="1" dirty="0" err="1">
                <a:solidFill>
                  <a:srgbClr val="002060"/>
                </a:solidFill>
                <a:sym typeface="Wingdings" pitchFamily="2" charset="2"/>
              </a:rPr>
              <a:t>ExPaNDS</a:t>
            </a:r>
            <a:endParaRPr lang="sv-SE" dirty="0">
              <a:solidFill>
                <a:srgbClr val="00206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5" name="Platshållare för innehåll 5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C878D3E6-5A2F-024F-92D7-B9DCECE02776}"/>
              </a:ext>
            </a:extLst>
          </p:cNvPr>
          <p:cNvSpPr txBox="1">
            <a:spLocks/>
          </p:cNvSpPr>
          <p:nvPr/>
        </p:nvSpPr>
        <p:spPr>
          <a:xfrm>
            <a:off x="1845040" y="3962474"/>
            <a:ext cx="7952807" cy="2555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 err="1">
                <a:solidFill>
                  <a:srgbClr val="002060"/>
                </a:solidFill>
              </a:rPr>
              <a:t>Internal</a:t>
            </a:r>
            <a:r>
              <a:rPr lang="sv-SE" sz="2000" b="1" dirty="0">
                <a:solidFill>
                  <a:srgbClr val="002060"/>
                </a:solidFill>
              </a:rPr>
              <a:t> </a:t>
            </a:r>
            <a:r>
              <a:rPr lang="sv-SE" sz="2000" b="1" dirty="0" err="1">
                <a:solidFill>
                  <a:srgbClr val="002060"/>
                </a:solidFill>
              </a:rPr>
              <a:t>project</a:t>
            </a:r>
            <a:r>
              <a:rPr lang="sv-SE" sz="2000" b="1" dirty="0">
                <a:solidFill>
                  <a:srgbClr val="002060"/>
                </a:solidFill>
              </a:rPr>
              <a:t>: </a:t>
            </a:r>
            <a:r>
              <a:rPr lang="sv-SE" sz="2000" b="1" dirty="0">
                <a:solidFill>
                  <a:srgbClr val="FBA905"/>
                </a:solidFill>
              </a:rPr>
              <a:t>Smart User </a:t>
            </a:r>
            <a:r>
              <a:rPr lang="sv-SE" sz="2000" b="1" dirty="0" err="1">
                <a:solidFill>
                  <a:srgbClr val="FBA905"/>
                </a:solidFill>
              </a:rPr>
              <a:t>Network</a:t>
            </a:r>
            <a:endParaRPr lang="sv-SE" sz="2000" dirty="0"/>
          </a:p>
          <a:p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upgrade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of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sz="2000" i="1" dirty="0">
                <a:solidFill>
                  <a:srgbClr val="FBA905"/>
                </a:solidFill>
                <a:sym typeface="Wingdings" pitchFamily="2" charset="2"/>
              </a:rPr>
              <a:t>digital </a:t>
            </a:r>
            <a:r>
              <a:rPr lang="sv-SE" sz="2000" i="1" dirty="0" err="1">
                <a:solidFill>
                  <a:srgbClr val="FBA905"/>
                </a:solidFill>
                <a:sym typeface="Wingdings" pitchFamily="2" charset="2"/>
              </a:rPr>
              <a:t>repositories</a:t>
            </a:r>
            <a:endParaRPr lang="sv-SE" sz="2000" i="1" dirty="0">
              <a:solidFill>
                <a:srgbClr val="FBA905"/>
              </a:solidFill>
              <a:sym typeface="Wingdings" pitchFamily="2" charset="2"/>
            </a:endParaRPr>
          </a:p>
          <a:p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attempt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to </a:t>
            </a:r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share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and </a:t>
            </a:r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standardize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sz="2000" i="1" dirty="0" err="1">
                <a:solidFill>
                  <a:srgbClr val="FBA905"/>
                </a:solidFill>
                <a:sym typeface="Wingdings" pitchFamily="2" charset="2"/>
              </a:rPr>
              <a:t>remote</a:t>
            </a:r>
            <a:r>
              <a:rPr lang="sv-SE" sz="2000" i="1" dirty="0">
                <a:solidFill>
                  <a:srgbClr val="FBA905"/>
                </a:solidFill>
                <a:sym typeface="Wingdings" pitchFamily="2" charset="2"/>
              </a:rPr>
              <a:t> / mail-in </a:t>
            </a:r>
            <a:r>
              <a:rPr lang="sv-SE" sz="2000" i="1" dirty="0" err="1">
                <a:solidFill>
                  <a:srgbClr val="FBA905"/>
                </a:solidFill>
                <a:sym typeface="Wingdings" pitchFamily="2" charset="2"/>
              </a:rPr>
              <a:t>facility</a:t>
            </a:r>
            <a:r>
              <a:rPr lang="sv-SE" sz="2000" i="1" dirty="0">
                <a:solidFill>
                  <a:srgbClr val="FBA905"/>
                </a:solidFill>
                <a:sym typeface="Wingdings" pitchFamily="2" charset="2"/>
              </a:rPr>
              <a:t> </a:t>
            </a:r>
            <a:r>
              <a:rPr lang="sv-SE" sz="2000" i="1" dirty="0" err="1">
                <a:solidFill>
                  <a:srgbClr val="FBA905"/>
                </a:solidFill>
                <a:sym typeface="Wingdings" pitchFamily="2" charset="2"/>
              </a:rPr>
              <a:t>procedures</a:t>
            </a:r>
            <a:endParaRPr lang="sv-SE" sz="2000" i="1" dirty="0">
              <a:solidFill>
                <a:srgbClr val="FBA905"/>
              </a:solidFill>
              <a:sym typeface="Wingdings" pitchFamily="2" charset="2"/>
            </a:endParaRPr>
          </a:p>
          <a:p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Links </a:t>
            </a:r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with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users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through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sz="2000" dirty="0">
                <a:solidFill>
                  <a:srgbClr val="FBA905"/>
                </a:solidFill>
                <a:sym typeface="Wingdings" pitchFamily="2" charset="2"/>
              </a:rPr>
              <a:t>ESUO</a:t>
            </a:r>
          </a:p>
          <a:p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Interaction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between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Industrial </a:t>
            </a:r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Liasion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Offices</a:t>
            </a:r>
            <a:br>
              <a:rPr lang="sv-SE" sz="2000" dirty="0">
                <a:solidFill>
                  <a:srgbClr val="002060"/>
                </a:solidFill>
                <a:sym typeface="Wingdings" pitchFamily="2" charset="2"/>
              </a:rPr>
            </a:br>
            <a:endParaRPr lang="sv-SE" sz="2000" dirty="0">
              <a:solidFill>
                <a:srgbClr val="00206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 Most </a:t>
            </a:r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but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not all </a:t>
            </a:r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activities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now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sz="2000" dirty="0" err="1">
                <a:solidFill>
                  <a:srgbClr val="002060"/>
                </a:solidFill>
                <a:sym typeface="Wingdings" pitchFamily="2" charset="2"/>
              </a:rPr>
              <a:t>included</a:t>
            </a:r>
            <a:r>
              <a:rPr lang="sv-SE" sz="2000" dirty="0">
                <a:solidFill>
                  <a:srgbClr val="002060"/>
                </a:solidFill>
                <a:sym typeface="Wingdings" pitchFamily="2" charset="2"/>
              </a:rPr>
              <a:t> in the </a:t>
            </a:r>
            <a:r>
              <a:rPr lang="sv-SE" sz="2000" b="1" i="1" dirty="0">
                <a:solidFill>
                  <a:srgbClr val="002060"/>
                </a:solidFill>
                <a:sym typeface="Wingdings" pitchFamily="2" charset="2"/>
              </a:rPr>
              <a:t>”STARS” </a:t>
            </a:r>
            <a:r>
              <a:rPr lang="sv-SE" sz="2000" b="1" i="1" dirty="0" err="1">
                <a:solidFill>
                  <a:srgbClr val="002060"/>
                </a:solidFill>
                <a:sym typeface="Wingdings" pitchFamily="2" charset="2"/>
              </a:rPr>
              <a:t>proposal</a:t>
            </a:r>
            <a:endParaRPr lang="sv-SE" sz="2000" b="1" i="1" dirty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WG5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WG5 – User service and impact - 2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1659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0B0485C3-EA3F-EF4D-B88F-2978A693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579960"/>
            <a:ext cx="9886710" cy="4525963"/>
          </a:xfrm>
        </p:spPr>
        <p:txBody>
          <a:bodyPr/>
          <a:lstStyle/>
          <a:p>
            <a:pPr marL="0" indent="0">
              <a:buNone/>
            </a:pPr>
            <a:r>
              <a:rPr lang="sv-SE" b="1" dirty="0" err="1">
                <a:solidFill>
                  <a:srgbClr val="002060"/>
                </a:solidFill>
              </a:rPr>
              <a:t>Planned</a:t>
            </a:r>
            <a:r>
              <a:rPr lang="sv-SE" b="1" dirty="0">
                <a:solidFill>
                  <a:srgbClr val="002060"/>
                </a:solidFill>
              </a:rPr>
              <a:t> </a:t>
            </a:r>
            <a:r>
              <a:rPr lang="sv-SE" b="1" dirty="0" err="1">
                <a:solidFill>
                  <a:srgbClr val="002060"/>
                </a:solidFill>
              </a:rPr>
              <a:t>Activities</a:t>
            </a:r>
            <a:r>
              <a:rPr lang="sv-SE" b="1" dirty="0">
                <a:solidFill>
                  <a:srgbClr val="002060"/>
                </a:solidFill>
              </a:rPr>
              <a:t> for 2021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Further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discuss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b="1" dirty="0" err="1">
                <a:solidFill>
                  <a:srgbClr val="002060"/>
                </a:solidFill>
                <a:sym typeface="Wingdings" pitchFamily="2" charset="2"/>
              </a:rPr>
              <a:t>Impact</a:t>
            </a:r>
            <a:r>
              <a:rPr lang="sv-SE" b="1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Assessment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&amp; </a:t>
            </a:r>
            <a:r>
              <a:rPr lang="sv-SE" b="1" dirty="0" err="1">
                <a:solidFill>
                  <a:srgbClr val="002060"/>
                </a:solidFill>
                <a:sym typeface="Wingdings" pitchFamily="2" charset="2"/>
              </a:rPr>
              <a:t>Metrics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for LEAPS</a:t>
            </a:r>
          </a:p>
          <a:p>
            <a:pPr marL="0" indent="0">
              <a:buNone/>
            </a:pPr>
            <a:endParaRPr lang="sv-SE" dirty="0">
              <a:solidFill>
                <a:srgbClr val="002060"/>
              </a:solidFill>
              <a:sym typeface="Wingdings" pitchFamily="2" charset="2"/>
            </a:endParaRPr>
          </a:p>
          <a:p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User </a:t>
            </a:r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involvement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: </a:t>
            </a:r>
            <a:r>
              <a:rPr lang="sv-SE" b="1" dirty="0">
                <a:solidFill>
                  <a:srgbClr val="FBA905"/>
                </a:solidFill>
                <a:sym typeface="Wingdings" pitchFamily="2" charset="2"/>
              </a:rPr>
              <a:t>LEAPS-ESUO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partnership, </a:t>
            </a:r>
            <a:r>
              <a:rPr lang="sv-SE" b="1" dirty="0">
                <a:solidFill>
                  <a:srgbClr val="FBA905"/>
                </a:solidFill>
                <a:sym typeface="Wingdings" pitchFamily="2" charset="2"/>
              </a:rPr>
              <a:t>LEAPS-INNOV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WP9 co-</a:t>
            </a:r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creation</a:t>
            </a:r>
            <a:endParaRPr lang="sv-SE" dirty="0">
              <a:solidFill>
                <a:srgbClr val="00206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sv-SE" dirty="0">
              <a:solidFill>
                <a:srgbClr val="002060"/>
              </a:solidFill>
              <a:sym typeface="Wingdings" pitchFamily="2" charset="2"/>
            </a:endParaRPr>
          </a:p>
          <a:p>
            <a:r>
              <a:rPr lang="sv-SE" b="1" dirty="0">
                <a:solidFill>
                  <a:srgbClr val="002060"/>
                </a:solidFill>
                <a:sym typeface="Wingdings" pitchFamily="2" charset="2"/>
              </a:rPr>
              <a:t>STARS </a:t>
            </a:r>
            <a:r>
              <a:rPr lang="sv-SE" b="1" dirty="0" err="1">
                <a:solidFill>
                  <a:srgbClr val="002060"/>
                </a:solidFill>
                <a:sym typeface="Wingdings" pitchFamily="2" charset="2"/>
              </a:rPr>
              <a:t>proposal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:</a:t>
            </a:r>
          </a:p>
          <a:p>
            <a:pPr lvl="1"/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Evaluate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superposition / integration </a:t>
            </a:r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with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other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Digital LEAPS parts </a:t>
            </a:r>
          </a:p>
          <a:p>
            <a:pPr lvl="1"/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Refine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the </a:t>
            </a:r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concept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with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prioritisation</a:t>
            </a:r>
            <a:r>
              <a:rPr lang="sv-SE" dirty="0">
                <a:solidFill>
                  <a:srgbClr val="002060"/>
                </a:solidFill>
                <a:sym typeface="Wingdings" pitchFamily="2" charset="2"/>
              </a:rPr>
              <a:t> and </a:t>
            </a:r>
            <a:r>
              <a:rPr lang="sv-SE" dirty="0" err="1">
                <a:solidFill>
                  <a:srgbClr val="002060"/>
                </a:solidFill>
                <a:sym typeface="Wingdings" pitchFamily="2" charset="2"/>
              </a:rPr>
              <a:t>commitment</a:t>
            </a:r>
            <a:endParaRPr lang="sv-SE" dirty="0">
              <a:sym typeface="Wingdings" pitchFamily="2" charset="2"/>
            </a:endParaRPr>
          </a:p>
          <a:p>
            <a:pPr>
              <a:buFontTx/>
              <a:buChar char="-"/>
            </a:pPr>
            <a:endParaRPr lang="sv-SE" dirty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WG5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WG5 – User service and impact - 3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9582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WG6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85800">
              <a:spcBef>
                <a:spcPct val="0"/>
              </a:spcBef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WG6 </a:t>
            </a: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Education, Training &amp; Outreach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65176" y="15896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i="1" dirty="0" smtClean="0"/>
              <a:t>“The strength of LEAPS lies in its staff and users, hailing from all European countries, beyond those which host the facilities.”</a:t>
            </a:r>
          </a:p>
        </p:txBody>
      </p:sp>
    </p:spTree>
    <p:extLst>
      <p:ext uri="{BB962C8B-B14F-4D97-AF65-F5344CB8AC3E}">
        <p14:creationId xmlns:p14="http://schemas.microsoft.com/office/powerpoint/2010/main" val="4077983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WG6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85800">
              <a:spcBef>
                <a:spcPct val="0"/>
              </a:spcBef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WG6 </a:t>
            </a: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Education, Training &amp; </a:t>
            </a: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Outreach - STATUS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87794" y="1589651"/>
            <a:ext cx="10055942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WG6 aimed a restart of activities in 2020</a:t>
            </a:r>
          </a:p>
          <a:p>
            <a:r>
              <a:rPr lang="en-GB" dirty="0" smtClean="0"/>
              <a:t>The pandemic has made this more difficult</a:t>
            </a:r>
          </a:p>
          <a:p>
            <a:endParaRPr lang="en-GB" dirty="0" smtClean="0"/>
          </a:p>
          <a:p>
            <a:r>
              <a:rPr lang="en-GB" dirty="0" smtClean="0"/>
              <a:t>WG6 has more attendance and clear interest from many facilities but individual abilities to support activities are mostly rather limited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LEAPS-INNOV WP9 exists more or less outside WG6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582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101" y="873891"/>
            <a:ext cx="101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WG6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85800">
              <a:spcBef>
                <a:spcPct val="0"/>
              </a:spcBef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WG6 </a:t>
            </a: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Education, Training &amp; </a:t>
            </a: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Outreach – GOING FURTHER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53189" y="1417638"/>
            <a:ext cx="9792117" cy="435133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IDEA task force represents many of the values that guide WG6 work</a:t>
            </a:r>
          </a:p>
          <a:p>
            <a:endParaRPr lang="en-GB" dirty="0" smtClean="0"/>
          </a:p>
          <a:p>
            <a:r>
              <a:rPr lang="en-GB" dirty="0" smtClean="0"/>
              <a:t>WG6 internal proposal MOON (small but specific) directly addressing challenges and opportunities of outreach during and after the pandemic (hybrid meetings)</a:t>
            </a:r>
          </a:p>
          <a:p>
            <a:r>
              <a:rPr lang="en-GB" dirty="0" smtClean="0"/>
              <a:t>Some aspects still exist in STARS and LIP</a:t>
            </a:r>
          </a:p>
          <a:p>
            <a:r>
              <a:rPr lang="en-GB" dirty="0" smtClean="0"/>
              <a:t>Unclear how WG6 members can support expected remote education activities for STARS and LIP, will need resource commitments from facilities</a:t>
            </a:r>
          </a:p>
          <a:p>
            <a:endParaRPr lang="en-GB" dirty="0" smtClean="0"/>
          </a:p>
          <a:p>
            <a:r>
              <a:rPr lang="en-GB" dirty="0" smtClean="0"/>
              <a:t>Further </a:t>
            </a:r>
            <a:r>
              <a:rPr lang="en-GB" dirty="0"/>
              <a:t>c</a:t>
            </a:r>
            <a:r>
              <a:rPr lang="en-GB" dirty="0" smtClean="0"/>
              <a:t>larifying </a:t>
            </a:r>
            <a:r>
              <a:rPr lang="en-GB" dirty="0"/>
              <a:t>r</a:t>
            </a:r>
            <a:r>
              <a:rPr lang="en-GB" dirty="0" smtClean="0"/>
              <a:t>ole and expectations on WG6 will strengthen LEAPS;  “Soft skill activities” need increased support from across LEAPS beyond expecting in-kind contributions only.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24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672" y="873891"/>
            <a:ext cx="805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SG1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SG1 Storage Rings/ Synchrotron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02" y="1089334"/>
            <a:ext cx="9658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672" y="873891"/>
            <a:ext cx="805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SG1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63552" y="-56448"/>
            <a:ext cx="9518848" cy="1143000"/>
          </a:xfrm>
        </p:spPr>
        <p:txBody>
          <a:bodyPr/>
          <a:lstStyle/>
          <a:p>
            <a:r>
              <a:rPr lang="en-US" dirty="0"/>
              <a:t>SG1 Storage Rings/ Synchrotron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12" y="727348"/>
            <a:ext cx="868536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672" y="873891"/>
            <a:ext cx="805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SG1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SG1 Storage Rings/ Synchrotron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13" y="1310058"/>
            <a:ext cx="866078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672" y="873891"/>
            <a:ext cx="805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SG1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SG1 Storage Rings/ Synchrotron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09" y="1159085"/>
            <a:ext cx="931668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0672" y="873891"/>
            <a:ext cx="805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SG2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1143000"/>
          </a:xfrm>
        </p:spPr>
        <p:txBody>
          <a:bodyPr/>
          <a:lstStyle/>
          <a:p>
            <a:r>
              <a:rPr lang="en-US" dirty="0"/>
              <a:t>SG2 Free Electron </a:t>
            </a:r>
            <a:r>
              <a:rPr lang="en-US" dirty="0" smtClean="0"/>
              <a:t>Lasers - STATUS</a:t>
            </a:r>
            <a:endParaRPr lang="en-US" dirty="0"/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xmlns="" id="{0B0485C3-EA3F-EF4D-B88F-2978A693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194767"/>
            <a:ext cx="9518848" cy="5551090"/>
          </a:xfrm>
        </p:spPr>
        <p:txBody>
          <a:bodyPr>
            <a:normAutofit/>
          </a:bodyPr>
          <a:lstStyle/>
          <a:p>
            <a:pPr marL="457200" indent="-457200"/>
            <a:r>
              <a:rPr lang="sv-SE" sz="3200" dirty="0"/>
              <a:t>Contribution to LEAPS Position Paper on HE Missions</a:t>
            </a:r>
          </a:p>
          <a:p>
            <a:pPr marL="457200" indent="-457200"/>
            <a:r>
              <a:rPr lang="sv-SE" sz="3200" dirty="0"/>
              <a:t>Involvement in the Green Deal Task Force</a:t>
            </a:r>
            <a:br>
              <a:rPr lang="sv-SE" sz="3200" dirty="0"/>
            </a:br>
            <a:r>
              <a:rPr lang="sv-SE" sz="2000" i="1" dirty="0"/>
              <a:t>e.g. suggestion of beamlines at LEAPS FEL facilities that could be part of the project</a:t>
            </a:r>
            <a:endParaRPr lang="sv-SE" sz="3200" i="1" dirty="0"/>
          </a:p>
          <a:p>
            <a:pPr marL="457200" indent="-457200"/>
            <a:r>
              <a:rPr lang="sv-SE" sz="3200" dirty="0"/>
              <a:t>Involvement in the R&amp;D Board </a:t>
            </a:r>
            <a:br>
              <a:rPr lang="sv-SE" sz="3200" dirty="0"/>
            </a:br>
            <a:r>
              <a:rPr lang="sv-SE" sz="2000" i="1" dirty="0"/>
              <a:t>(with spokesperson and 2 co-spokespersons)</a:t>
            </a:r>
            <a:endParaRPr lang="sv-SE" i="1" dirty="0"/>
          </a:p>
          <a:p>
            <a:pPr marL="457200" indent="-457200"/>
            <a:r>
              <a:rPr lang="sv-SE" sz="3200" dirty="0"/>
              <a:t>Ideas for Internal Projects proposed to R&amp;D Board</a:t>
            </a:r>
            <a:br>
              <a:rPr lang="sv-SE" sz="3200" dirty="0"/>
            </a:br>
            <a:r>
              <a:rPr lang="sv-SE" sz="2000" i="1" dirty="0"/>
              <a:t>included in </a:t>
            </a:r>
            <a:r>
              <a:rPr lang="sv-SE" sz="2000" b="1" i="1" dirty="0">
                <a:solidFill>
                  <a:srgbClr val="FFC000"/>
                </a:solidFill>
              </a:rPr>
              <a:t>D</a:t>
            </a:r>
            <a:r>
              <a:rPr lang="sv-SE" sz="2000" b="1" i="1" dirty="0">
                <a:solidFill>
                  <a:schemeClr val="tx2"/>
                </a:solidFill>
              </a:rPr>
              <a:t>L </a:t>
            </a:r>
            <a:r>
              <a:rPr lang="sv-SE" sz="2000" i="1" dirty="0"/>
              <a:t>document section 2</a:t>
            </a:r>
          </a:p>
          <a:p>
            <a:pPr marL="457200" indent="-457200"/>
            <a:r>
              <a:rPr lang="sv-SE" sz="3200" dirty="0"/>
              <a:t>Proposal for a Photonic Diagnostics WG</a:t>
            </a:r>
            <a:br>
              <a:rPr lang="sv-SE" sz="3200" dirty="0"/>
            </a:br>
            <a:r>
              <a:rPr lang="en-US" sz="2000" i="1" dirty="0"/>
              <a:t>aiming at initiating joint activities between the FELs and SR sources in the areas of photon diagnostics and machine learning application focusing on the special requirements of non-invasive diagnostics tools.</a:t>
            </a:r>
          </a:p>
          <a:p>
            <a:pPr marL="457200" indent="-457200"/>
            <a:r>
              <a:rPr lang="sv-SE" sz="3200" dirty="0"/>
              <a:t>Regular interaction with SG1</a:t>
            </a:r>
            <a:endParaRPr lang="sv-SE" sz="2000" i="1" dirty="0"/>
          </a:p>
        </p:txBody>
      </p:sp>
    </p:spTree>
    <p:extLst>
      <p:ext uri="{BB962C8B-B14F-4D97-AF65-F5344CB8AC3E}">
        <p14:creationId xmlns:p14="http://schemas.microsoft.com/office/powerpoint/2010/main" val="196021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0672" y="873891"/>
            <a:ext cx="805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SG2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1143000"/>
          </a:xfrm>
        </p:spPr>
        <p:txBody>
          <a:bodyPr/>
          <a:lstStyle/>
          <a:p>
            <a:r>
              <a:rPr lang="en-US" dirty="0"/>
              <a:t>SG2 Free Electron </a:t>
            </a:r>
            <a:r>
              <a:rPr lang="en-US" dirty="0" smtClean="0"/>
              <a:t>Lasers – PERSPECTIVES 2021</a:t>
            </a:r>
            <a:endParaRPr lang="en-US" dirty="0"/>
          </a:p>
        </p:txBody>
      </p:sp>
      <p:sp>
        <p:nvSpPr>
          <p:cNvPr id="4" name="Platshållare för innehåll 5">
            <a:extLst>
              <a:ext uri="{FF2B5EF4-FFF2-40B4-BE49-F238E27FC236}">
                <a16:creationId xmlns:a16="http://schemas.microsoft.com/office/drawing/2014/main" xmlns="" id="{0B0485C3-EA3F-EF4D-B88F-2978A693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194767"/>
            <a:ext cx="9518848" cy="4973120"/>
          </a:xfrm>
        </p:spPr>
        <p:txBody>
          <a:bodyPr>
            <a:normAutofit fontScale="92500"/>
          </a:bodyPr>
          <a:lstStyle/>
          <a:p>
            <a:r>
              <a:rPr lang="sv-SE" sz="3100" dirty="0"/>
              <a:t>Further elaborate ideas for strategic internal projects, starting from </a:t>
            </a:r>
            <a:r>
              <a:rPr lang="sv-SE" sz="2800" b="1" dirty="0">
                <a:solidFill>
                  <a:srgbClr val="FFC000"/>
                </a:solidFill>
              </a:rPr>
              <a:t>D</a:t>
            </a:r>
            <a:r>
              <a:rPr lang="sv-SE" sz="2800" b="1" dirty="0">
                <a:solidFill>
                  <a:schemeClr val="tx2"/>
                </a:solidFill>
              </a:rPr>
              <a:t>L</a:t>
            </a:r>
            <a:r>
              <a:rPr lang="sv-SE" sz="3100" dirty="0"/>
              <a:t> section 2, but not limiting ourselves to them</a:t>
            </a:r>
          </a:p>
          <a:p>
            <a:pPr marL="715963" lvl="1" indent="-373063"/>
            <a:r>
              <a:rPr lang="en-US" sz="2800" dirty="0"/>
              <a:t>Studies and developments towards full coherent FEL radiation, </a:t>
            </a:r>
            <a:r>
              <a:rPr lang="en-US" sz="2200" i="1" dirty="0"/>
              <a:t>e.g. jointly explore the ideas and benchmark possibilities given by seeding and self-seeding to achieve a strong development of the techniques</a:t>
            </a:r>
          </a:p>
          <a:p>
            <a:pPr marL="715963" lvl="1" indent="-373063"/>
            <a:r>
              <a:rPr lang="en-US" sz="2800" dirty="0"/>
              <a:t>Further developments for X-ray FELs towards shorter pulses and harder photon energies</a:t>
            </a:r>
            <a:br>
              <a:rPr lang="en-US" sz="2800" dirty="0"/>
            </a:br>
            <a:r>
              <a:rPr lang="en-US" sz="2200" i="1" dirty="0"/>
              <a:t>could be relevant for the Advanced Materials </a:t>
            </a:r>
            <a:r>
              <a:rPr lang="sv-SE" sz="2200" b="1" i="1" dirty="0">
                <a:solidFill>
                  <a:srgbClr val="FFC000"/>
                </a:solidFill>
              </a:rPr>
              <a:t>D</a:t>
            </a:r>
            <a:r>
              <a:rPr lang="sv-SE" sz="2200" b="1" i="1" dirty="0">
                <a:solidFill>
                  <a:schemeClr val="tx2"/>
                </a:solidFill>
              </a:rPr>
              <a:t>L</a:t>
            </a:r>
            <a:r>
              <a:rPr lang="en-US" sz="2200" i="1" dirty="0"/>
              <a:t> strategic Element</a:t>
            </a:r>
            <a:endParaRPr lang="sv-SE" sz="2200" i="1" dirty="0"/>
          </a:p>
          <a:p>
            <a:r>
              <a:rPr lang="sv-SE" sz="3100" dirty="0"/>
              <a:t>Contribute to discussion on support base for (internal) LEAPS projects</a:t>
            </a:r>
          </a:p>
          <a:p>
            <a:pPr lvl="1"/>
            <a:r>
              <a:rPr lang="sv-SE" sz="2800" dirty="0"/>
              <a:t> dissemination, promotion, concepts of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59200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0672" y="873891"/>
            <a:ext cx="805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FFFF"/>
                </a:solidFill>
              </a:rPr>
              <a:t>SG2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1143000"/>
          </a:xfrm>
        </p:spPr>
        <p:txBody>
          <a:bodyPr/>
          <a:lstStyle/>
          <a:p>
            <a:r>
              <a:rPr lang="en-US" dirty="0"/>
              <a:t>SG2 Free Electron </a:t>
            </a:r>
            <a:r>
              <a:rPr lang="en-US" dirty="0" smtClean="0"/>
              <a:t>Lasers – PERSPECTIVES 2021</a:t>
            </a:r>
            <a:endParaRPr lang="en-US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0B0485C3-EA3F-EF4D-B88F-2978A693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194767"/>
            <a:ext cx="9518848" cy="4973120"/>
          </a:xfrm>
        </p:spPr>
        <p:txBody>
          <a:bodyPr>
            <a:normAutofit lnSpcReduction="10000"/>
          </a:bodyPr>
          <a:lstStyle/>
          <a:p>
            <a:r>
              <a:rPr lang="sv-SE" sz="3100" dirty="0"/>
              <a:t>Scientific Webinars</a:t>
            </a:r>
          </a:p>
          <a:p>
            <a:pPr marL="715963" lvl="1" indent="-373063"/>
            <a:r>
              <a:rPr lang="sv-SE" sz="2800" dirty="0"/>
              <a:t>Starting from the positive feedback received for the tutorials at the Science@FELs conference 2020, we intend to organize in 2021, together with FELs OF EUROPE, a series of </a:t>
            </a:r>
            <a:r>
              <a:rPr lang="sv-SE" sz="2800" i="1" dirty="0"/>
              <a:t>Webinars on Scientific Highlights from the FEL community.</a:t>
            </a:r>
            <a:endParaRPr lang="sv-SE" sz="2900" i="1" dirty="0"/>
          </a:p>
          <a:p>
            <a:r>
              <a:rPr lang="sv-SE" sz="3100" dirty="0"/>
              <a:t>Document repository for SG2</a:t>
            </a:r>
          </a:p>
          <a:p>
            <a:pPr lvl="1"/>
            <a:r>
              <a:rPr lang="sv-SE" sz="2800" dirty="0"/>
              <a:t> central point of information (useful for all WGs/SGs?)</a:t>
            </a:r>
          </a:p>
          <a:p>
            <a:pPr lvl="1"/>
            <a:r>
              <a:rPr lang="sv-SE" sz="2800" dirty="0"/>
              <a:t> via the official LEAPS cloud?</a:t>
            </a:r>
          </a:p>
          <a:p>
            <a:r>
              <a:rPr lang="sv-SE" sz="3100" dirty="0"/>
              <a:t>The community starts to find SG2</a:t>
            </a:r>
          </a:p>
          <a:p>
            <a:pPr lvl="1"/>
            <a:r>
              <a:rPr lang="sv-SE" sz="2800" dirty="0"/>
              <a:t> Visibility of SGs on the official LEAPS website</a:t>
            </a:r>
          </a:p>
          <a:p>
            <a:pPr marL="342900" lvl="1" indent="0">
              <a:buNone/>
            </a:pPr>
            <a:endParaRPr lang="sv-SE" sz="2800" dirty="0"/>
          </a:p>
          <a:p>
            <a:endParaRPr lang="sv-SE" sz="3100" dirty="0"/>
          </a:p>
          <a:p>
            <a:endParaRPr lang="sv-SE" sz="3100" dirty="0"/>
          </a:p>
          <a:p>
            <a:pPr marL="0" indent="0">
              <a:buNone/>
            </a:pPr>
            <a:endParaRPr lang="sv-SE" sz="3100" dirty="0"/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3164825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34C5E13ACC946B43CB8320D155564" ma:contentTypeVersion="2" ma:contentTypeDescription="Create a new document." ma:contentTypeScope="" ma:versionID="81249a7823fdc635460e71824dd07091">
  <xsd:schema xmlns:xsd="http://www.w3.org/2001/XMLSchema" xmlns:xs="http://www.w3.org/2001/XMLSchema" xmlns:p="http://schemas.microsoft.com/office/2006/metadata/properties" xmlns:ns2="49b498c2-5969-4524-b542-f9e2aa952fe9" targetNamespace="http://schemas.microsoft.com/office/2006/metadata/properties" ma:root="true" ma:fieldsID="b27ae4cf2d6694e2393be51aa8bc528e" ns2:_="">
    <xsd:import namespace="49b498c2-5969-4524-b542-f9e2aa952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98c2-5969-4524-b542-f9e2aa952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62EEEF-7642-459F-BCC8-C3FF2488F318}">
  <ds:schemaRefs>
    <ds:schemaRef ds:uri="49b498c2-5969-4524-b542-f9e2aa952f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A4743CD-4858-498D-966A-FE90E0B6F2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9302C6-E363-418A-ABDD-782EA923AC33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9b498c2-5969-4524-b542-f9e2aa952fe9"/>
    <ds:schemaRef ds:uri="http://purl.org/dc/elements/1.1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1776</Words>
  <Application>Microsoft Office PowerPoint</Application>
  <PresentationFormat>Custom</PresentationFormat>
  <Paragraphs>277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Thème Office</vt:lpstr>
      <vt:lpstr>PowerPoint Presentation</vt:lpstr>
      <vt:lpstr>SG1 Storage Rings/ Synchrotron</vt:lpstr>
      <vt:lpstr>SG1 Storage Rings/ Synchrotron</vt:lpstr>
      <vt:lpstr>SG1 Storage Rings/ Synchrotron</vt:lpstr>
      <vt:lpstr>SG1 Storage Rings/ Synchrotron</vt:lpstr>
      <vt:lpstr>SG1 Storage Rings/ Synchrotron</vt:lpstr>
      <vt:lpstr>SG2 Free Electron Lasers - STATUS</vt:lpstr>
      <vt:lpstr>SG2 Free Electron Lasers – PERSPECTIVES 2021</vt:lpstr>
      <vt:lpstr>SG2 Free Electron Lasers – PERSPECTIVES 2021</vt:lpstr>
      <vt:lpstr>WG1.1 – Beamline Technologies - Detectors</vt:lpstr>
      <vt:lpstr>WG1.2 Optics and Beamline Instrumentation </vt:lpstr>
      <vt:lpstr>WG1.2 Optics and Beamline Instrumentation </vt:lpstr>
      <vt:lpstr>WG1.3 Experiment Environment</vt:lpstr>
      <vt:lpstr>WG1.3 Experiment Environment</vt:lpstr>
      <vt:lpstr>WG2 Photon Sources</vt:lpstr>
      <vt:lpstr>WG3 – Data management and software- STATUS</vt:lpstr>
      <vt:lpstr>WG3 – Data management and software – FUTURE ACTIVITIES</vt:lpstr>
      <vt:lpstr>WG4 – Industry and Innovation</vt:lpstr>
      <vt:lpstr>WG4 – Industry and Innovation</vt:lpstr>
      <vt:lpstr>WG5 – User service and impact -1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François Cesmat</dc:creator>
  <cp:lastModifiedBy>Barbara Machado</cp:lastModifiedBy>
  <cp:revision>239</cp:revision>
  <dcterms:created xsi:type="dcterms:W3CDTF">2020-11-23T21:27:23Z</dcterms:created>
  <dcterms:modified xsi:type="dcterms:W3CDTF">2020-11-24T10:21:31Z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0x0101009AF34C5E13ACC946B43CB8320D155564</vt:lpwstr>
  </property>
</Properties>
</file>