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84" r:id="rId5"/>
    <p:sldId id="262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4D1"/>
    <a:srgbClr val="FBA905"/>
    <a:srgbClr val="FFE89F"/>
    <a:srgbClr val="DDF6FF"/>
    <a:srgbClr val="FFF9E7"/>
    <a:srgbClr val="FFD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3" autoAdjust="0"/>
    <p:restoredTop sz="94758"/>
  </p:normalViewPr>
  <p:slideViewPr>
    <p:cSldViewPr snapToGrid="0">
      <p:cViewPr varScale="1">
        <p:scale>
          <a:sx n="105" d="100"/>
          <a:sy n="105" d="100"/>
        </p:scale>
        <p:origin x="12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1A3EA-EF90-48FC-BE2F-1F321E28235C}" type="datetimeFigureOut">
              <a:rPr lang="en-GB" smtClean="0"/>
              <a:t>21/11/2020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D1ECF-CEBB-456B-9BCE-2BFE06158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930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pic>
        <p:nvPicPr>
          <p:cNvPr id="7" name="Picture 2" descr="C:\Users\chahn\Desktop\LEAPS Slide\LEAPS Slide\LEAPS slide background no txt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069"/>
          <a:stretch/>
        </p:blipFill>
        <p:spPr bwMode="auto">
          <a:xfrm>
            <a:off x="1686" y="-1"/>
            <a:ext cx="157839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95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9B2FE738-146D-49F4-AF37-EE8327504D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063552" y="274638"/>
            <a:ext cx="95188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063552" y="1600203"/>
            <a:ext cx="951884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pic>
        <p:nvPicPr>
          <p:cNvPr id="9" name="Picture 2" descr="C:\Users\chahn\Desktop\LEAPS Slide\LEAPS Slide\LEAPS slide background no txt.jpg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069"/>
          <a:stretch/>
        </p:blipFill>
        <p:spPr bwMode="auto">
          <a:xfrm>
            <a:off x="1686" y="-1"/>
            <a:ext cx="157839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Bildobjekt 4" descr="&#10;&#10;">
            <a:extLst>
              <a:ext uri="{FF2B5EF4-FFF2-40B4-BE49-F238E27FC236}">
                <a16:creationId xmlns:a16="http://schemas.microsoft.com/office/drawing/2014/main" id="{AF9C248D-D6EE-084A-9830-3C20293EF6E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400" y="6126166"/>
            <a:ext cx="2520000" cy="574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626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ctr" defTabSz="685800" rtl="0" eaLnBrk="1" latinLnBrk="0" hangingPunct="1">
        <a:spcBef>
          <a:spcPct val="0"/>
        </a:spcBef>
        <a:buNone/>
        <a:defRPr sz="33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813" y="501583"/>
            <a:ext cx="3130550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856" y="182592"/>
            <a:ext cx="6355936" cy="1348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6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57" y="1367732"/>
            <a:ext cx="5672620" cy="5476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9" r="19261"/>
          <a:stretch/>
        </p:blipFill>
        <p:spPr bwMode="auto">
          <a:xfrm>
            <a:off x="5816010" y="1850065"/>
            <a:ext cx="6251944" cy="2429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hteck 5"/>
          <p:cNvSpPr/>
          <p:nvPr/>
        </p:nvSpPr>
        <p:spPr>
          <a:xfrm>
            <a:off x="5605792" y="4714384"/>
            <a:ext cx="6096000" cy="13542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GB" b="1" dirty="0">
                <a:solidFill>
                  <a:srgbClr val="FFC000"/>
                </a:solidFill>
              </a:rPr>
              <a:t>DIGITAL</a:t>
            </a:r>
            <a:r>
              <a:rPr lang="en-GB" b="1" dirty="0"/>
              <a:t> </a:t>
            </a:r>
            <a:r>
              <a:rPr lang="en-GB" b="1" dirty="0">
                <a:solidFill>
                  <a:schemeClr val="tx2"/>
                </a:solidFill>
              </a:rPr>
              <a:t>LEAPS</a:t>
            </a:r>
            <a:r>
              <a:rPr lang="en-GB" b="1" dirty="0"/>
              <a:t> framework program with 4 transversal project proposals (conceptual level)</a:t>
            </a:r>
            <a:r>
              <a:rPr lang="en-GB" b="1" dirty="0">
                <a:sym typeface="Wingdings" panose="05000000000000000000" pitchFamily="2" charset="2"/>
              </a:rPr>
              <a:t> </a:t>
            </a:r>
            <a:endParaRPr lang="en-GB" b="1" dirty="0"/>
          </a:p>
          <a:p>
            <a:endParaRPr lang="en-GB" b="1" dirty="0"/>
          </a:p>
          <a:p>
            <a:r>
              <a:rPr lang="en-GB" sz="1400" dirty="0"/>
              <a:t>While some of the ideas presented are agnostic with respect to the source and wavelength range, others focus in on specific parameters to yield tangible goals. </a:t>
            </a:r>
          </a:p>
        </p:txBody>
      </p:sp>
      <p:sp>
        <p:nvSpPr>
          <p:cNvPr id="7" name="Nach rechts gekrümmter Pfeil 6"/>
          <p:cNvSpPr/>
          <p:nvPr/>
        </p:nvSpPr>
        <p:spPr>
          <a:xfrm>
            <a:off x="4157330" y="4221348"/>
            <a:ext cx="1448462" cy="1031358"/>
          </a:xfrm>
          <a:prstGeom prst="curved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5673106" y="4335233"/>
            <a:ext cx="53455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i="1" dirty="0">
                <a:solidFill>
                  <a:schemeClr val="tx2"/>
                </a:solidFill>
              </a:rPr>
              <a:t>Bottom </a:t>
            </a:r>
            <a:r>
              <a:rPr lang="de-DE" sz="1600" i="1" dirty="0" err="1">
                <a:solidFill>
                  <a:schemeClr val="tx2"/>
                </a:solidFill>
              </a:rPr>
              <a:t>up</a:t>
            </a:r>
            <a:r>
              <a:rPr lang="de-DE" sz="1600" i="1" dirty="0">
                <a:solidFill>
                  <a:schemeClr val="tx2"/>
                </a:solidFill>
              </a:rPr>
              <a:t> </a:t>
            </a:r>
            <a:r>
              <a:rPr lang="de-DE" sz="1600" i="1" dirty="0" err="1">
                <a:solidFill>
                  <a:schemeClr val="tx2"/>
                </a:solidFill>
              </a:rPr>
              <a:t>brainstorming</a:t>
            </a:r>
            <a:r>
              <a:rPr lang="de-DE" sz="1600" i="1" dirty="0">
                <a:solidFill>
                  <a:schemeClr val="tx2"/>
                </a:solidFill>
              </a:rPr>
              <a:t> </a:t>
            </a:r>
            <a:r>
              <a:rPr lang="de-DE" sz="1600" i="1" dirty="0">
                <a:solidFill>
                  <a:schemeClr val="tx2"/>
                </a:solidFill>
                <a:sym typeface="Wingdings" panose="05000000000000000000" pitchFamily="2" charset="2"/>
              </a:rPr>
              <a:t></a:t>
            </a:r>
            <a:r>
              <a:rPr lang="de-DE" sz="1600" i="1" dirty="0">
                <a:solidFill>
                  <a:schemeClr val="tx2"/>
                </a:solidFill>
              </a:rPr>
              <a:t> </a:t>
            </a:r>
            <a:r>
              <a:rPr lang="de-DE" sz="1600" i="1" dirty="0" err="1">
                <a:solidFill>
                  <a:schemeClr val="tx2"/>
                </a:solidFill>
              </a:rPr>
              <a:t>synergies</a:t>
            </a:r>
            <a:r>
              <a:rPr lang="de-DE" sz="1600" i="1" dirty="0">
                <a:solidFill>
                  <a:schemeClr val="tx2"/>
                </a:solidFill>
              </a:rPr>
              <a:t> </a:t>
            </a:r>
            <a:r>
              <a:rPr lang="de-DE" sz="1600" i="1" dirty="0">
                <a:solidFill>
                  <a:schemeClr val="tx2"/>
                </a:solidFill>
                <a:sym typeface="Wingdings" panose="05000000000000000000" pitchFamily="2" charset="2"/>
              </a:rPr>
              <a:t></a:t>
            </a:r>
            <a:r>
              <a:rPr lang="de-DE" sz="1600" i="1" dirty="0">
                <a:solidFill>
                  <a:schemeClr val="tx2"/>
                </a:solidFill>
              </a:rPr>
              <a:t> transversal </a:t>
            </a:r>
            <a:r>
              <a:rPr lang="de-DE" sz="1600" i="1" dirty="0" err="1">
                <a:solidFill>
                  <a:schemeClr val="tx2"/>
                </a:solidFill>
              </a:rPr>
              <a:t>projects</a:t>
            </a:r>
            <a:r>
              <a:rPr lang="de-DE" sz="1600" i="1" dirty="0">
                <a:solidFill>
                  <a:schemeClr val="tx2"/>
                </a:solidFill>
              </a:rPr>
              <a:t> </a:t>
            </a:r>
            <a:endParaRPr lang="en-GB" sz="16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282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182F33-0C37-0D4C-9A38-26E86F465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2790" y="0"/>
            <a:ext cx="10579210" cy="130401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000" b="1" dirty="0"/>
            </a:br>
            <a:r>
              <a:rPr lang="en-US" sz="3100" b="1" dirty="0">
                <a:solidFill>
                  <a:srgbClr val="FFC000"/>
                </a:solidFill>
              </a:rPr>
              <a:t>DIGITAL</a:t>
            </a:r>
            <a:r>
              <a:rPr lang="en-US" sz="3100" b="1" dirty="0"/>
              <a:t> LEAPS (</a:t>
            </a:r>
            <a:r>
              <a:rPr lang="en-US" sz="3100" b="1" dirty="0">
                <a:solidFill>
                  <a:srgbClr val="FFC000"/>
                </a:solidFill>
              </a:rPr>
              <a:t>D</a:t>
            </a:r>
            <a:r>
              <a:rPr lang="en-US" sz="3100" b="1" dirty="0"/>
              <a:t>L):</a:t>
            </a:r>
            <a:br>
              <a:rPr lang="en-US" sz="3100" b="1" dirty="0"/>
            </a:br>
            <a:r>
              <a:rPr lang="en-US" sz="3100" b="1" dirty="0"/>
              <a:t>a new Pathway of LEAPS Facilities into the Post-Corona Era </a:t>
            </a:r>
            <a:br>
              <a:rPr lang="en-US" b="1" dirty="0"/>
            </a:br>
            <a:br>
              <a:rPr lang="fr-FR" dirty="0">
                <a:effectLst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5BA58D-7A76-384A-B75E-2FF4E0678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750" y="1304014"/>
            <a:ext cx="10220185" cy="472247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3400" b="1" dirty="0">
                <a:solidFill>
                  <a:schemeClr val="tx2"/>
                </a:solidFill>
              </a:rPr>
              <a:t>The DL proposal is made up by four projects, transversal to the WGs:</a:t>
            </a:r>
            <a:endParaRPr lang="en-US" sz="3400" b="1" i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FR" sz="3400" dirty="0">
              <a:solidFill>
                <a:schemeClr val="accent1"/>
              </a:solidFill>
            </a:endParaRPr>
          </a:p>
          <a:p>
            <a:pPr lvl="0"/>
            <a:r>
              <a:rPr lang="en-US" sz="3400" b="1" dirty="0" err="1">
                <a:solidFill>
                  <a:srgbClr val="FFC000"/>
                </a:solidFill>
              </a:rPr>
              <a:t>STA</a:t>
            </a:r>
            <a:r>
              <a:rPr lang="en-US" sz="3400" b="1" dirty="0" err="1">
                <a:solidFill>
                  <a:schemeClr val="accent1"/>
                </a:solidFill>
              </a:rPr>
              <a:t>ndardisation</a:t>
            </a:r>
            <a:r>
              <a:rPr lang="en-US" sz="3400" b="1" dirty="0">
                <a:solidFill>
                  <a:schemeClr val="accent1"/>
                </a:solidFill>
              </a:rPr>
              <a:t> for </a:t>
            </a:r>
            <a:r>
              <a:rPr lang="en-US" sz="3400" b="1" dirty="0">
                <a:solidFill>
                  <a:srgbClr val="FFC000"/>
                </a:solidFill>
              </a:rPr>
              <a:t>R</a:t>
            </a:r>
            <a:r>
              <a:rPr lang="en-US" sz="3400" b="1" dirty="0">
                <a:solidFill>
                  <a:schemeClr val="accent1"/>
                </a:solidFill>
              </a:rPr>
              <a:t>emote </a:t>
            </a:r>
            <a:r>
              <a:rPr lang="en-US" sz="3400" b="1" dirty="0">
                <a:solidFill>
                  <a:srgbClr val="FFC000"/>
                </a:solidFill>
              </a:rPr>
              <a:t>S</a:t>
            </a:r>
            <a:r>
              <a:rPr lang="en-US" sz="3400" b="1" dirty="0">
                <a:solidFill>
                  <a:schemeClr val="accent1"/>
                </a:solidFill>
              </a:rPr>
              <a:t>ample handling </a:t>
            </a:r>
            <a:r>
              <a:rPr lang="en-US" sz="3400" b="1" dirty="0">
                <a:solidFill>
                  <a:srgbClr val="FFC000"/>
                </a:solidFill>
              </a:rPr>
              <a:t>(STARS)</a:t>
            </a:r>
            <a:endParaRPr lang="fr-FR" sz="3400" dirty="0">
              <a:solidFill>
                <a:srgbClr val="FFC000"/>
              </a:solidFill>
            </a:endParaRPr>
          </a:p>
          <a:p>
            <a:pPr lvl="0"/>
            <a:r>
              <a:rPr lang="en-US" sz="3400" b="1" dirty="0">
                <a:solidFill>
                  <a:srgbClr val="FFC000"/>
                </a:solidFill>
              </a:rPr>
              <a:t>L</a:t>
            </a:r>
            <a:r>
              <a:rPr lang="en-US" sz="3400" b="1" dirty="0">
                <a:solidFill>
                  <a:schemeClr val="accent1"/>
                </a:solidFill>
              </a:rPr>
              <a:t>EAPS </a:t>
            </a:r>
            <a:r>
              <a:rPr lang="en-US" sz="3400" b="1" dirty="0">
                <a:solidFill>
                  <a:srgbClr val="FFC000"/>
                </a:solidFill>
              </a:rPr>
              <a:t>I</a:t>
            </a:r>
            <a:r>
              <a:rPr lang="en-US" sz="3400" b="1" dirty="0">
                <a:solidFill>
                  <a:schemeClr val="accent1"/>
                </a:solidFill>
              </a:rPr>
              <a:t>ntegrated </a:t>
            </a:r>
            <a:r>
              <a:rPr lang="en-US" sz="3400" b="1" dirty="0">
                <a:solidFill>
                  <a:srgbClr val="FFC000"/>
                </a:solidFill>
              </a:rPr>
              <a:t>P</a:t>
            </a:r>
            <a:r>
              <a:rPr lang="en-US" sz="3400" b="1" dirty="0">
                <a:solidFill>
                  <a:schemeClr val="accent1"/>
                </a:solidFill>
              </a:rPr>
              <a:t>latform </a:t>
            </a:r>
            <a:r>
              <a:rPr lang="en-US" sz="3400" b="1" dirty="0">
                <a:solidFill>
                  <a:srgbClr val="FFC000"/>
                </a:solidFill>
              </a:rPr>
              <a:t>(LIP)</a:t>
            </a:r>
            <a:endParaRPr lang="fr-FR" sz="3400" dirty="0">
              <a:solidFill>
                <a:srgbClr val="FFC000"/>
              </a:solidFill>
            </a:endParaRPr>
          </a:p>
          <a:p>
            <a:pPr lvl="0"/>
            <a:r>
              <a:rPr lang="en-US" sz="3400" b="1" dirty="0">
                <a:solidFill>
                  <a:schemeClr val="accent1"/>
                </a:solidFill>
              </a:rPr>
              <a:t>Reference Design for a Fully Automated User Beamline</a:t>
            </a:r>
            <a:endParaRPr lang="fr-FR" sz="3400" dirty="0">
              <a:solidFill>
                <a:schemeClr val="accent1"/>
              </a:solidFill>
            </a:endParaRPr>
          </a:p>
          <a:p>
            <a:pPr lvl="0"/>
            <a:r>
              <a:rPr lang="en-US" sz="3400" b="1" dirty="0">
                <a:solidFill>
                  <a:schemeClr val="accent1"/>
                </a:solidFill>
              </a:rPr>
              <a:t>Collaboration Platform for LEAPS Members: From Technology News to “Innovation Mall”</a:t>
            </a:r>
            <a:endParaRPr lang="fr-FR" sz="3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3400" b="1" dirty="0">
                <a:solidFill>
                  <a:schemeClr val="accent1"/>
                </a:solidFill>
              </a:rPr>
              <a:t> </a:t>
            </a:r>
            <a:endParaRPr lang="fr-FR" sz="3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3400" i="1" dirty="0">
                <a:solidFill>
                  <a:schemeClr val="tx2"/>
                </a:solidFill>
              </a:rPr>
              <a:t>Proposed internal</a:t>
            </a:r>
            <a:r>
              <a:rPr lang="en-CA" sz="3400" i="1" dirty="0">
                <a:solidFill>
                  <a:schemeClr val="tx2"/>
                </a:solidFill>
              </a:rPr>
              <a:t> </a:t>
            </a:r>
            <a:r>
              <a:rPr lang="en-US" sz="3400" i="1" dirty="0">
                <a:solidFill>
                  <a:schemeClr val="tx2"/>
                </a:solidFill>
              </a:rPr>
              <a:t>projects related to </a:t>
            </a:r>
            <a:r>
              <a:rPr lang="en-CA" sz="3400" b="1" i="1" dirty="0">
                <a:solidFill>
                  <a:schemeClr val="tx2"/>
                </a:solidFill>
              </a:rPr>
              <a:t>Developments of Facilities </a:t>
            </a:r>
            <a:r>
              <a:rPr lang="en-CA" sz="3400" i="1" dirty="0">
                <a:solidFill>
                  <a:schemeClr val="tx2"/>
                </a:solidFill>
              </a:rPr>
              <a:t>and to </a:t>
            </a:r>
            <a:r>
              <a:rPr lang="en-CA" sz="3400" b="1" i="1" dirty="0">
                <a:solidFill>
                  <a:schemeClr val="tx2"/>
                </a:solidFill>
              </a:rPr>
              <a:t>Platforms and Networks </a:t>
            </a:r>
            <a:r>
              <a:rPr lang="en-CA" sz="3400" i="1" dirty="0">
                <a:solidFill>
                  <a:schemeClr val="tx2"/>
                </a:solidFill>
              </a:rPr>
              <a:t>are listed separately in</a:t>
            </a:r>
            <a:r>
              <a:rPr lang="en-CA" sz="3400" b="1" i="1" dirty="0">
                <a:solidFill>
                  <a:schemeClr val="tx2"/>
                </a:solidFill>
              </a:rPr>
              <a:t> section 2 </a:t>
            </a:r>
            <a:r>
              <a:rPr lang="en-CA" sz="3400" i="1" dirty="0">
                <a:solidFill>
                  <a:schemeClr val="tx2"/>
                </a:solidFill>
              </a:rPr>
              <a:t>of</a:t>
            </a:r>
            <a:r>
              <a:rPr lang="en-CA" sz="3400" b="1" i="1" dirty="0">
                <a:solidFill>
                  <a:schemeClr val="tx2"/>
                </a:solidFill>
              </a:rPr>
              <a:t> </a:t>
            </a:r>
            <a:r>
              <a:rPr lang="en-CA" sz="3400" b="1" i="1" dirty="0">
                <a:solidFill>
                  <a:srgbClr val="FFC000"/>
                </a:solidFill>
              </a:rPr>
              <a:t>D</a:t>
            </a:r>
            <a:r>
              <a:rPr lang="en-CA" sz="3400" b="1" i="1" dirty="0">
                <a:solidFill>
                  <a:schemeClr val="tx2"/>
                </a:solidFill>
              </a:rPr>
              <a:t>L document</a:t>
            </a:r>
            <a:r>
              <a:rPr lang="en-CA" sz="3400" i="1" dirty="0">
                <a:solidFill>
                  <a:schemeClr val="tx2"/>
                </a:solidFill>
              </a:rPr>
              <a:t>, for they do not fit within </a:t>
            </a:r>
            <a:r>
              <a:rPr lang="en-CA" sz="3400" b="1" i="1" dirty="0">
                <a:solidFill>
                  <a:srgbClr val="FFC000"/>
                </a:solidFill>
              </a:rPr>
              <a:t>D</a:t>
            </a:r>
            <a:r>
              <a:rPr lang="en-CA" sz="3400" b="1" i="1" dirty="0">
                <a:solidFill>
                  <a:schemeClr val="tx2"/>
                </a:solidFill>
              </a:rPr>
              <a:t>L</a:t>
            </a:r>
            <a:r>
              <a:rPr lang="en-CA" sz="3400" i="1" dirty="0">
                <a:solidFill>
                  <a:schemeClr val="tx2"/>
                </a:solidFill>
              </a:rPr>
              <a:t> or they </a:t>
            </a:r>
            <a:r>
              <a:rPr lang="en-US" sz="3400" i="1" dirty="0">
                <a:solidFill>
                  <a:schemeClr val="tx2"/>
                </a:solidFill>
              </a:rPr>
              <a:t>could fit on a different time scale.</a:t>
            </a:r>
            <a:endParaRPr lang="fr-FR" sz="2000" i="1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9950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E55E6BBF-5EE0-3C4D-B540-FADF9BA16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/>
              <a:t>SESSION 2 WG and SG meetings (24 November, 9:40 – 10:20)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B0485C3-EA3F-EF4D-B88F-2978A6935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Within these meetings, foresee </a:t>
            </a:r>
            <a:r>
              <a:rPr lang="sv-SE" i="1" dirty="0"/>
              <a:t>at least a brief moment </a:t>
            </a:r>
            <a:r>
              <a:rPr lang="sv-SE" dirty="0"/>
              <a:t>dedicated to</a:t>
            </a:r>
            <a:r>
              <a:rPr lang="sv-SE" b="1" dirty="0"/>
              <a:t> </a:t>
            </a:r>
            <a:r>
              <a:rPr lang="sv-SE" b="1" dirty="0">
                <a:solidFill>
                  <a:srgbClr val="FFC000"/>
                </a:solidFill>
              </a:rPr>
              <a:t>DIGITAL</a:t>
            </a:r>
            <a:r>
              <a:rPr lang="sv-SE" b="1" dirty="0"/>
              <a:t> </a:t>
            </a:r>
            <a:r>
              <a:rPr lang="sv-SE" b="1" dirty="0">
                <a:solidFill>
                  <a:schemeClr val="tx2"/>
                </a:solidFill>
              </a:rPr>
              <a:t>LEAPS</a:t>
            </a:r>
          </a:p>
          <a:p>
            <a:r>
              <a:rPr lang="sv-SE" dirty="0"/>
              <a:t>Make sure the content of the </a:t>
            </a:r>
            <a:r>
              <a:rPr lang="it-IT" b="1" i="1" dirty="0">
                <a:solidFill>
                  <a:srgbClr val="FFC000"/>
                </a:solidFill>
                <a:ea typeface="+mj-ea"/>
                <a:cs typeface="+mj-cs"/>
              </a:rPr>
              <a:t>DIGITAL</a:t>
            </a:r>
            <a:r>
              <a:rPr lang="it-IT" b="1" i="1" dirty="0">
                <a:solidFill>
                  <a:srgbClr val="1F497D"/>
                </a:solidFill>
                <a:ea typeface="+mj-ea"/>
                <a:cs typeface="+mj-cs"/>
              </a:rPr>
              <a:t> LEAPS</a:t>
            </a:r>
            <a:r>
              <a:rPr lang="sv-SE" i="1" dirty="0"/>
              <a:t> document </a:t>
            </a:r>
            <a:r>
              <a:rPr lang="sv-SE" dirty="0"/>
              <a:t>is known (</a:t>
            </a:r>
            <a:r>
              <a:rPr lang="sv-SE" i="1" dirty="0"/>
              <a:t>section 1 and section 2</a:t>
            </a:r>
            <a:r>
              <a:rPr lang="sv-SE" dirty="0"/>
              <a:t>)</a:t>
            </a:r>
          </a:p>
          <a:p>
            <a:r>
              <a:rPr lang="sv-SE" dirty="0"/>
              <a:t>Collect any comment and/or new ideas</a:t>
            </a:r>
          </a:p>
          <a:p>
            <a:r>
              <a:rPr lang="sv-SE" dirty="0"/>
              <a:t>Discuss how to promote the proposal within the own facilities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6118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E55E6BBF-5EE0-3C4D-B540-FADF9BA16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SESSION 2 Joint WG and SG meeting dedicated to the </a:t>
            </a:r>
            <a:r>
              <a:rPr lang="it-IT" sz="2400" dirty="0">
                <a:solidFill>
                  <a:srgbClr val="FFC000"/>
                </a:solidFill>
              </a:rPr>
              <a:t>DIGITAL</a:t>
            </a:r>
            <a:r>
              <a:rPr lang="it-IT" sz="2400" dirty="0"/>
              <a:t> LEAPS </a:t>
            </a:r>
            <a:r>
              <a:rPr lang="en-GB" sz="2400" dirty="0"/>
              <a:t>program</a:t>
            </a:r>
            <a:r>
              <a:rPr lang="it-IT" sz="2400" dirty="0"/>
              <a:t> projects (24 November, 10:40 – 11:25) </a:t>
            </a:r>
            <a:endParaRPr lang="sv-SE" sz="2400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B0485C3-EA3F-EF4D-B88F-2978A6935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3552" y="1546935"/>
            <a:ext cx="964991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i="1" dirty="0"/>
              <a:t>STARS, LIP, </a:t>
            </a:r>
            <a:r>
              <a:rPr lang="en-US" i="1" dirty="0"/>
              <a:t>Reference </a:t>
            </a:r>
            <a:r>
              <a:rPr lang="it-IT" i="1" dirty="0"/>
              <a:t>Design for </a:t>
            </a:r>
            <a:r>
              <a:rPr lang="en-GB" i="1" dirty="0"/>
              <a:t>Fully</a:t>
            </a:r>
            <a:r>
              <a:rPr lang="it-IT" i="1" dirty="0"/>
              <a:t> </a:t>
            </a:r>
            <a:r>
              <a:rPr lang="it-IT" i="1" dirty="0" err="1"/>
              <a:t>Automated</a:t>
            </a:r>
            <a:r>
              <a:rPr lang="it-IT" i="1" dirty="0"/>
              <a:t> </a:t>
            </a:r>
            <a:r>
              <a:rPr lang="it-IT" i="1" dirty="0" err="1"/>
              <a:t>Beamline</a:t>
            </a:r>
            <a:r>
              <a:rPr lang="it-IT" i="1" dirty="0"/>
              <a:t>, Innovation Mall</a:t>
            </a:r>
          </a:p>
          <a:p>
            <a:r>
              <a:rPr lang="it-IT" b="1" dirty="0"/>
              <a:t>Brief presentation </a:t>
            </a:r>
            <a:r>
              <a:rPr lang="it-IT" dirty="0"/>
              <a:t>of the project. Highlight the added </a:t>
            </a:r>
            <a:r>
              <a:rPr lang="it-IT" dirty="0" err="1"/>
              <a:t>value</a:t>
            </a:r>
            <a:r>
              <a:rPr lang="it-IT" dirty="0"/>
              <a:t> of LEAPS to the project and </a:t>
            </a:r>
            <a:r>
              <a:rPr lang="it-IT" dirty="0" err="1"/>
              <a:t>how</a:t>
            </a:r>
            <a:r>
              <a:rPr lang="it-IT" dirty="0"/>
              <a:t> LEAPS members can benefit in </a:t>
            </a:r>
            <a:r>
              <a:rPr lang="it-IT" dirty="0" err="1"/>
              <a:t>participating</a:t>
            </a:r>
            <a:r>
              <a:rPr lang="it-IT" dirty="0"/>
              <a:t>.</a:t>
            </a:r>
          </a:p>
          <a:p>
            <a:r>
              <a:rPr lang="en-US" dirty="0"/>
              <a:t>Foster project </a:t>
            </a:r>
            <a:r>
              <a:rPr lang="sv-SE" b="1" dirty="0"/>
              <a:t>promotion</a:t>
            </a:r>
            <a:r>
              <a:rPr lang="sv-SE" dirty="0"/>
              <a:t> within the facilities in the coming weeks.</a:t>
            </a:r>
          </a:p>
          <a:p>
            <a:r>
              <a:rPr lang="it-IT" dirty="0" err="1"/>
              <a:t>Analyse</a:t>
            </a:r>
            <a:r>
              <a:rPr lang="it-IT" dirty="0"/>
              <a:t> </a:t>
            </a:r>
            <a:r>
              <a:rPr lang="it-IT" b="1" dirty="0"/>
              <a:t>missing </a:t>
            </a:r>
            <a:r>
              <a:rPr lang="it-IT" b="1" dirty="0" err="1"/>
              <a:t>parts</a:t>
            </a:r>
            <a:r>
              <a:rPr lang="it-IT" dirty="0"/>
              <a:t>, opportunities of </a:t>
            </a:r>
            <a:r>
              <a:rPr lang="it-IT" b="1" dirty="0"/>
              <a:t>integration</a:t>
            </a:r>
            <a:r>
              <a:rPr lang="it-IT" dirty="0"/>
              <a:t> or </a:t>
            </a:r>
            <a:r>
              <a:rPr lang="it-IT" b="1" dirty="0" err="1"/>
              <a:t>synergies</a:t>
            </a:r>
            <a:r>
              <a:rPr lang="it-IT" dirty="0"/>
              <a:t> with other projects of the </a:t>
            </a:r>
            <a:r>
              <a:rPr lang="it-IT" b="1" dirty="0">
                <a:solidFill>
                  <a:srgbClr val="FFC000"/>
                </a:solidFill>
                <a:ea typeface="+mj-ea"/>
                <a:cs typeface="+mj-cs"/>
              </a:rPr>
              <a:t>DIGITAL</a:t>
            </a:r>
            <a:r>
              <a:rPr lang="it-IT" b="1" dirty="0">
                <a:solidFill>
                  <a:srgbClr val="1F497D"/>
                </a:solidFill>
                <a:ea typeface="+mj-ea"/>
                <a:cs typeface="+mj-cs"/>
              </a:rPr>
              <a:t> LEAPS</a:t>
            </a:r>
            <a:r>
              <a:rPr lang="it-IT" dirty="0"/>
              <a:t> </a:t>
            </a:r>
            <a:r>
              <a:rPr lang="it-IT" dirty="0" err="1"/>
              <a:t>program</a:t>
            </a:r>
            <a:r>
              <a:rPr lang="it-IT" dirty="0"/>
              <a:t>.</a:t>
            </a:r>
          </a:p>
          <a:p>
            <a:r>
              <a:rPr lang="it-IT" dirty="0" err="1"/>
              <a:t>Explore</a:t>
            </a:r>
            <a:r>
              <a:rPr lang="it-IT" dirty="0"/>
              <a:t> </a:t>
            </a:r>
            <a:r>
              <a:rPr lang="it-IT" b="1" dirty="0" err="1"/>
              <a:t>synergies</a:t>
            </a:r>
            <a:r>
              <a:rPr lang="it-IT" dirty="0"/>
              <a:t> with </a:t>
            </a:r>
            <a:r>
              <a:rPr lang="en-US" b="1" dirty="0"/>
              <a:t>EU funded projects </a:t>
            </a:r>
            <a:r>
              <a:rPr lang="en-US" dirty="0"/>
              <a:t>running from the LEAPS community, e.g. </a:t>
            </a:r>
            <a:r>
              <a:rPr lang="en-US" i="1" dirty="0" err="1"/>
              <a:t>CALIPSOplus</a:t>
            </a:r>
            <a:r>
              <a:rPr lang="en-US" i="1" dirty="0"/>
              <a:t>, EXPANDS/</a:t>
            </a:r>
            <a:r>
              <a:rPr lang="en-US" i="1" dirty="0" err="1"/>
              <a:t>PANOSc</a:t>
            </a:r>
            <a:r>
              <a:rPr lang="en-US" i="1" dirty="0"/>
              <a:t> and LEAPS-INNOV</a:t>
            </a:r>
            <a:r>
              <a:rPr lang="en-US" dirty="0"/>
              <a:t>.</a:t>
            </a:r>
            <a:endParaRPr lang="sv-SE" dirty="0"/>
          </a:p>
          <a:p>
            <a:r>
              <a:rPr lang="it-IT" dirty="0"/>
              <a:t>Start </a:t>
            </a:r>
            <a:r>
              <a:rPr lang="it-IT" dirty="0" err="1"/>
              <a:t>exploring</a:t>
            </a:r>
            <a:r>
              <a:rPr lang="it-IT" dirty="0"/>
              <a:t> </a:t>
            </a:r>
            <a:r>
              <a:rPr lang="it-IT" b="1" dirty="0"/>
              <a:t>facilities </a:t>
            </a:r>
            <a:r>
              <a:rPr lang="en-GB" b="1" dirty="0"/>
              <a:t>involvement</a:t>
            </a:r>
            <a:r>
              <a:rPr lang="it-IT" b="1" dirty="0"/>
              <a:t> </a:t>
            </a:r>
            <a:r>
              <a:rPr lang="it-IT" dirty="0"/>
              <a:t>level and </a:t>
            </a:r>
            <a:r>
              <a:rPr lang="it-IT" dirty="0" err="1"/>
              <a:t>confirm</a:t>
            </a:r>
            <a:r>
              <a:rPr lang="it-IT" dirty="0"/>
              <a:t> or </a:t>
            </a:r>
            <a:r>
              <a:rPr lang="it-IT" dirty="0" err="1"/>
              <a:t>refine</a:t>
            </a:r>
            <a:r>
              <a:rPr lang="it-IT" dirty="0"/>
              <a:t> </a:t>
            </a:r>
            <a:r>
              <a:rPr lang="it-IT" dirty="0" err="1"/>
              <a:t>existing</a:t>
            </a:r>
            <a:r>
              <a:rPr lang="it-IT" dirty="0"/>
              <a:t> </a:t>
            </a:r>
            <a:r>
              <a:rPr lang="it-IT" dirty="0" err="1"/>
              <a:t>analysis</a:t>
            </a:r>
            <a:r>
              <a:rPr lang="it-IT" dirty="0"/>
              <a:t> of </a:t>
            </a:r>
            <a:r>
              <a:rPr lang="it-IT" b="1" dirty="0"/>
              <a:t>in-kind </a:t>
            </a:r>
            <a:r>
              <a:rPr lang="it-IT" b="1" dirty="0" err="1"/>
              <a:t>contributions</a:t>
            </a:r>
            <a:r>
              <a:rPr lang="it-IT" b="1" dirty="0"/>
              <a:t> </a:t>
            </a:r>
            <a:r>
              <a:rPr lang="it-IT" i="1" dirty="0"/>
              <a:t>(</a:t>
            </a:r>
            <a:r>
              <a:rPr lang="it-IT" i="1" dirty="0" err="1"/>
              <a:t>if</a:t>
            </a:r>
            <a:r>
              <a:rPr lang="it-IT" i="1" dirty="0"/>
              <a:t> appropriate and time </a:t>
            </a:r>
            <a:r>
              <a:rPr lang="it-IT" i="1" dirty="0" err="1"/>
              <a:t>allows</a:t>
            </a:r>
            <a:r>
              <a:rPr lang="it-IT" i="1" dirty="0"/>
              <a:t>)</a:t>
            </a:r>
            <a:r>
              <a:rPr lang="it-IT" dirty="0"/>
              <a:t>.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19564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34C5E13ACC946B43CB8320D155564" ma:contentTypeVersion="2" ma:contentTypeDescription="Create a new document." ma:contentTypeScope="" ma:versionID="81249a7823fdc635460e71824dd07091">
  <xsd:schema xmlns:xsd="http://www.w3.org/2001/XMLSchema" xmlns:xs="http://www.w3.org/2001/XMLSchema" xmlns:p="http://schemas.microsoft.com/office/2006/metadata/properties" xmlns:ns2="49b498c2-5969-4524-b542-f9e2aa952fe9" targetNamespace="http://schemas.microsoft.com/office/2006/metadata/properties" ma:root="true" ma:fieldsID="b27ae4cf2d6694e2393be51aa8bc528e" ns2:_="">
    <xsd:import namespace="49b498c2-5969-4524-b542-f9e2aa952f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b498c2-5969-4524-b542-f9e2aa952f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9302C6-E363-418A-ABDD-782EA923AC33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49b498c2-5969-4524-b542-f9e2aa952fe9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662EEEF-7642-459F-BCC8-C3FF2488F318}">
  <ds:schemaRefs>
    <ds:schemaRef ds:uri="49b498c2-5969-4524-b542-f9e2aa952fe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A4743CD-4858-498D-966A-FE90E0B6F2A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357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Thème Office</vt:lpstr>
      <vt:lpstr>PowerPoint Presentation</vt:lpstr>
      <vt:lpstr> DIGITAL LEAPS (DL): a new Pathway of LEAPS Facilities into the Post-Corona Era   </vt:lpstr>
      <vt:lpstr>SESSION 2 WG and SG meetings (24 November, 9:40 – 10:20)</vt:lpstr>
      <vt:lpstr>SESSION 2 Joint WG and SG meeting dedicated to the DIGITAL LEAPS program projects (24 November, 10:40 – 11:25)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François Cesmat</dc:creator>
  <cp:lastModifiedBy>Michele Svandrlik</cp:lastModifiedBy>
  <cp:revision>56</cp:revision>
  <dcterms:modified xsi:type="dcterms:W3CDTF">2020-11-21T09:38:20Z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0x0101009AF34C5E13ACC946B43CB8320D155564</vt:lpwstr>
  </property>
</Properties>
</file>