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vi" ContentType="video/x-msvide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1" r:id="rId5"/>
    <p:sldMasterId id="2147483669" r:id="rId6"/>
  </p:sldMasterIdLst>
  <p:notesMasterIdLst>
    <p:notesMasterId r:id="rId30"/>
  </p:notesMasterIdLst>
  <p:handoutMasterIdLst>
    <p:handoutMasterId r:id="rId31"/>
  </p:handoutMasterIdLst>
  <p:sldIdLst>
    <p:sldId id="344" r:id="rId7"/>
    <p:sldId id="490" r:id="rId8"/>
    <p:sldId id="478" r:id="rId9"/>
    <p:sldId id="547" r:id="rId10"/>
    <p:sldId id="532" r:id="rId11"/>
    <p:sldId id="531" r:id="rId12"/>
    <p:sldId id="483" r:id="rId13"/>
    <p:sldId id="535" r:id="rId14"/>
    <p:sldId id="541" r:id="rId15"/>
    <p:sldId id="530" r:id="rId16"/>
    <p:sldId id="542" r:id="rId17"/>
    <p:sldId id="494" r:id="rId18"/>
    <p:sldId id="498" r:id="rId19"/>
    <p:sldId id="493" r:id="rId20"/>
    <p:sldId id="258" r:id="rId21"/>
    <p:sldId id="503" r:id="rId22"/>
    <p:sldId id="378" r:id="rId23"/>
    <p:sldId id="544" r:id="rId24"/>
    <p:sldId id="548" r:id="rId25"/>
    <p:sldId id="540" r:id="rId26"/>
    <p:sldId id="543" r:id="rId27"/>
    <p:sldId id="545" r:id="rId28"/>
    <p:sldId id="376" r:id="rId29"/>
  </p:sldIdLst>
  <p:sldSz cx="12192000" cy="6858000"/>
  <p:notesSz cx="6794500" cy="9931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4296">
          <p15:clr>
            <a:srgbClr val="A4A3A4"/>
          </p15:clr>
        </p15:guide>
        <p15:guide id="4" pos="38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CC"/>
    <a:srgbClr val="00FFFF"/>
    <a:srgbClr val="FCD5B5"/>
    <a:srgbClr val="FE58CF"/>
    <a:srgbClr val="00FF00"/>
    <a:srgbClr val="003366"/>
    <a:srgbClr val="FF33CC"/>
    <a:srgbClr val="F4A784"/>
    <a:srgbClr val="FEE19A"/>
    <a:srgbClr val="3F3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35" autoAdjust="0"/>
    <p:restoredTop sz="94672" autoAdjust="0"/>
  </p:normalViewPr>
  <p:slideViewPr>
    <p:cSldViewPr snapToGrid="0">
      <p:cViewPr varScale="1">
        <p:scale>
          <a:sx n="98" d="100"/>
          <a:sy n="98" d="100"/>
        </p:scale>
        <p:origin x="72" y="252"/>
      </p:cViewPr>
      <p:guideLst>
        <p:guide orient="horz" pos="2160"/>
        <p:guide pos="3840"/>
        <p:guide orient="horz" pos="4296"/>
        <p:guide pos="3832"/>
      </p:guideLst>
    </p:cSldViewPr>
  </p:slideViewPr>
  <p:notesTextViewPr>
    <p:cViewPr>
      <p:scale>
        <a:sx n="1" d="1"/>
        <a:sy n="1" d="1"/>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3B6D5E-D4F7-407F-BB53-5B9EF33E8AA1}" type="doc">
      <dgm:prSet loTypeId="urn:microsoft.com/office/officeart/2005/8/layout/chevronAccent+Icon" loCatId="process" qsTypeId="urn:microsoft.com/office/officeart/2005/8/quickstyle/simple1" qsCatId="simple" csTypeId="urn:microsoft.com/office/officeart/2005/8/colors/accent1_2" csCatId="accent1" phldr="1"/>
      <dgm:spPr/>
    </dgm:pt>
    <dgm:pt modelId="{0C2518FA-10A3-4F14-B9C4-EFB07A461DD1}">
      <dgm:prSet phldrT="[Text]"/>
      <dgm:spPr/>
      <dgm:t>
        <a:bodyPr/>
        <a:lstStyle/>
        <a:p>
          <a:r>
            <a:rPr lang="en-US" dirty="0"/>
            <a:t>Start-up</a:t>
          </a:r>
        </a:p>
      </dgm:t>
    </dgm:pt>
    <dgm:pt modelId="{5F379E28-E69A-4A5E-BE8E-67EE6641BA0B}" type="parTrans" cxnId="{F87F4F09-2EC6-4D24-A107-5F2952186630}">
      <dgm:prSet/>
      <dgm:spPr/>
      <dgm:t>
        <a:bodyPr/>
        <a:lstStyle/>
        <a:p>
          <a:endParaRPr lang="en-US"/>
        </a:p>
      </dgm:t>
    </dgm:pt>
    <dgm:pt modelId="{2BAA2CAB-E6EE-41D8-8AD0-4534D12B6AEF}" type="sibTrans" cxnId="{F87F4F09-2EC6-4D24-A107-5F2952186630}">
      <dgm:prSet/>
      <dgm:spPr/>
      <dgm:t>
        <a:bodyPr/>
        <a:lstStyle/>
        <a:p>
          <a:endParaRPr lang="en-US"/>
        </a:p>
      </dgm:t>
    </dgm:pt>
    <dgm:pt modelId="{DA751282-8233-4FBC-9008-0014D443A193}">
      <dgm:prSet phldrT="[Text]"/>
      <dgm:spPr/>
      <dgm:t>
        <a:bodyPr/>
        <a:lstStyle/>
        <a:p>
          <a:r>
            <a:rPr lang="en-US" dirty="0"/>
            <a:t>Organization</a:t>
          </a:r>
        </a:p>
      </dgm:t>
    </dgm:pt>
    <dgm:pt modelId="{E44B5E01-12E6-4972-BF34-5F008ECC93B5}" type="parTrans" cxnId="{123DC028-2494-444E-BBA0-EDEB5E5C746E}">
      <dgm:prSet/>
      <dgm:spPr/>
      <dgm:t>
        <a:bodyPr/>
        <a:lstStyle/>
        <a:p>
          <a:endParaRPr lang="en-US"/>
        </a:p>
      </dgm:t>
    </dgm:pt>
    <dgm:pt modelId="{9F968AFF-B880-4582-AE58-996C7BD8C081}" type="sibTrans" cxnId="{123DC028-2494-444E-BBA0-EDEB5E5C746E}">
      <dgm:prSet/>
      <dgm:spPr/>
      <dgm:t>
        <a:bodyPr/>
        <a:lstStyle/>
        <a:p>
          <a:endParaRPr lang="en-US"/>
        </a:p>
      </dgm:t>
    </dgm:pt>
    <dgm:pt modelId="{8CE77759-A63C-45E8-98EE-33C0D435815A}">
      <dgm:prSet phldrT="[Text]"/>
      <dgm:spPr/>
      <dgm:t>
        <a:bodyPr/>
        <a:lstStyle/>
        <a:p>
          <a:r>
            <a:rPr lang="en-US" dirty="0"/>
            <a:t>Clear visibility in ERA</a:t>
          </a:r>
        </a:p>
        <a:p>
          <a:r>
            <a:rPr lang="en-US" dirty="0"/>
            <a:t>1</a:t>
          </a:r>
          <a:r>
            <a:rPr lang="en-US" baseline="30000" dirty="0"/>
            <a:t>st</a:t>
          </a:r>
          <a:r>
            <a:rPr lang="en-US" dirty="0"/>
            <a:t> common projects</a:t>
          </a:r>
        </a:p>
      </dgm:t>
    </dgm:pt>
    <dgm:pt modelId="{B0747D2B-84D7-452B-A25F-E9B40BBC5E58}" type="parTrans" cxnId="{D6236997-7CAD-4511-BFBE-71574460F0CD}">
      <dgm:prSet/>
      <dgm:spPr/>
      <dgm:t>
        <a:bodyPr/>
        <a:lstStyle/>
        <a:p>
          <a:endParaRPr lang="en-US"/>
        </a:p>
      </dgm:t>
    </dgm:pt>
    <dgm:pt modelId="{D7D6F9E5-D8AB-4B81-BE90-E7E8D1D25043}" type="sibTrans" cxnId="{D6236997-7CAD-4511-BFBE-71574460F0CD}">
      <dgm:prSet/>
      <dgm:spPr/>
      <dgm:t>
        <a:bodyPr/>
        <a:lstStyle/>
        <a:p>
          <a:endParaRPr lang="en-US"/>
        </a:p>
      </dgm:t>
    </dgm:pt>
    <dgm:pt modelId="{F6DBE043-1761-4DDB-8518-DBDAD052A0D4}">
      <dgm:prSet/>
      <dgm:spPr/>
      <dgm:t>
        <a:bodyPr/>
        <a:lstStyle/>
        <a:p>
          <a:r>
            <a:rPr lang="en-US" dirty="0"/>
            <a:t>Preparing for the future</a:t>
          </a:r>
        </a:p>
      </dgm:t>
    </dgm:pt>
    <dgm:pt modelId="{A71938C7-2F2D-4252-AC2D-D7FB137547BD}" type="parTrans" cxnId="{B9BED3F0-B84B-4811-AD29-2A83841F1916}">
      <dgm:prSet/>
      <dgm:spPr/>
      <dgm:t>
        <a:bodyPr/>
        <a:lstStyle/>
        <a:p>
          <a:endParaRPr lang="en-US"/>
        </a:p>
      </dgm:t>
    </dgm:pt>
    <dgm:pt modelId="{3B83CB86-36B6-44C4-97A9-00FF619389EC}" type="sibTrans" cxnId="{B9BED3F0-B84B-4811-AD29-2A83841F1916}">
      <dgm:prSet/>
      <dgm:spPr/>
      <dgm:t>
        <a:bodyPr/>
        <a:lstStyle/>
        <a:p>
          <a:endParaRPr lang="en-US"/>
        </a:p>
      </dgm:t>
    </dgm:pt>
    <dgm:pt modelId="{9766FF11-D9E7-44C8-ABED-B2D1DA683257}" type="pres">
      <dgm:prSet presAssocID="{513B6D5E-D4F7-407F-BB53-5B9EF33E8AA1}" presName="Name0" presStyleCnt="0">
        <dgm:presLayoutVars>
          <dgm:dir/>
          <dgm:resizeHandles val="exact"/>
        </dgm:presLayoutVars>
      </dgm:prSet>
      <dgm:spPr/>
    </dgm:pt>
    <dgm:pt modelId="{CB351D4E-34F1-4A3E-BD35-8319461712AB}" type="pres">
      <dgm:prSet presAssocID="{0C2518FA-10A3-4F14-B9C4-EFB07A461DD1}" presName="composite" presStyleCnt="0"/>
      <dgm:spPr/>
    </dgm:pt>
    <dgm:pt modelId="{A9F3E961-E875-444C-BFE2-64459E9B1F8A}" type="pres">
      <dgm:prSet presAssocID="{0C2518FA-10A3-4F14-B9C4-EFB07A461DD1}" presName="bgChev" presStyleLbl="node1" presStyleIdx="0" presStyleCnt="4"/>
      <dgm:spPr>
        <a:solidFill>
          <a:schemeClr val="accent4">
            <a:lumMod val="20000"/>
            <a:lumOff val="80000"/>
          </a:schemeClr>
        </a:solidFill>
      </dgm:spPr>
    </dgm:pt>
    <dgm:pt modelId="{1A562AD9-2DBA-49D0-923C-DBAAFCA67DA2}" type="pres">
      <dgm:prSet presAssocID="{0C2518FA-10A3-4F14-B9C4-EFB07A461DD1}" presName="txNode" presStyleLbl="fgAcc1" presStyleIdx="0" presStyleCnt="4" custScaleX="61800" custLinFactNeighborX="-10799" custLinFactNeighborY="155">
        <dgm:presLayoutVars>
          <dgm:bulletEnabled val="1"/>
        </dgm:presLayoutVars>
      </dgm:prSet>
      <dgm:spPr/>
    </dgm:pt>
    <dgm:pt modelId="{2B128A22-2A8E-48EC-B52B-99CAA084BC71}" type="pres">
      <dgm:prSet presAssocID="{2BAA2CAB-E6EE-41D8-8AD0-4534D12B6AEF}" presName="compositeSpace" presStyleCnt="0"/>
      <dgm:spPr/>
    </dgm:pt>
    <dgm:pt modelId="{6F7A2159-3787-4B5F-9B91-350B3CEB84B6}" type="pres">
      <dgm:prSet presAssocID="{DA751282-8233-4FBC-9008-0014D443A193}" presName="composite" presStyleCnt="0"/>
      <dgm:spPr/>
    </dgm:pt>
    <dgm:pt modelId="{E02C65C8-6C99-4067-B720-FB7325714F9F}" type="pres">
      <dgm:prSet presAssocID="{DA751282-8233-4FBC-9008-0014D443A193}" presName="bgChev" presStyleLbl="node1" presStyleIdx="1" presStyleCnt="4"/>
      <dgm:spPr>
        <a:solidFill>
          <a:schemeClr val="accent6">
            <a:lumMod val="60000"/>
            <a:lumOff val="40000"/>
          </a:schemeClr>
        </a:solidFill>
      </dgm:spPr>
    </dgm:pt>
    <dgm:pt modelId="{480867FA-595D-4CE3-B401-653CF134FAA2}" type="pres">
      <dgm:prSet presAssocID="{DA751282-8233-4FBC-9008-0014D443A193}" presName="txNode" presStyleLbl="fgAcc1" presStyleIdx="1" presStyleCnt="4" custScaleX="99762">
        <dgm:presLayoutVars>
          <dgm:bulletEnabled val="1"/>
        </dgm:presLayoutVars>
      </dgm:prSet>
      <dgm:spPr/>
    </dgm:pt>
    <dgm:pt modelId="{1BBA77F5-CDA4-4D14-91F3-669B31FBB25E}" type="pres">
      <dgm:prSet presAssocID="{9F968AFF-B880-4582-AE58-996C7BD8C081}" presName="compositeSpace" presStyleCnt="0"/>
      <dgm:spPr/>
    </dgm:pt>
    <dgm:pt modelId="{9D927B8A-ADBE-4BBE-B634-0FC646850AEF}" type="pres">
      <dgm:prSet presAssocID="{8CE77759-A63C-45E8-98EE-33C0D435815A}" presName="composite" presStyleCnt="0"/>
      <dgm:spPr/>
    </dgm:pt>
    <dgm:pt modelId="{B60CE3B1-2C75-4ECE-9C3F-4AE418C782FD}" type="pres">
      <dgm:prSet presAssocID="{8CE77759-A63C-45E8-98EE-33C0D435815A}" presName="bgChev" presStyleLbl="node1" presStyleIdx="2" presStyleCnt="4"/>
      <dgm:spPr/>
    </dgm:pt>
    <dgm:pt modelId="{A7E7F90C-E67F-4ABA-8DC6-4C905E077C43}" type="pres">
      <dgm:prSet presAssocID="{8CE77759-A63C-45E8-98EE-33C0D435815A}" presName="txNode" presStyleLbl="fgAcc1" presStyleIdx="2" presStyleCnt="4">
        <dgm:presLayoutVars>
          <dgm:bulletEnabled val="1"/>
        </dgm:presLayoutVars>
      </dgm:prSet>
      <dgm:spPr/>
    </dgm:pt>
    <dgm:pt modelId="{40063610-2102-4F12-A665-8FD79B18D018}" type="pres">
      <dgm:prSet presAssocID="{D7D6F9E5-D8AB-4B81-BE90-E7E8D1D25043}" presName="compositeSpace" presStyleCnt="0"/>
      <dgm:spPr/>
    </dgm:pt>
    <dgm:pt modelId="{2660F7C8-2978-4470-B584-BA803912E059}" type="pres">
      <dgm:prSet presAssocID="{F6DBE043-1761-4DDB-8518-DBDAD052A0D4}" presName="composite" presStyleCnt="0"/>
      <dgm:spPr/>
    </dgm:pt>
    <dgm:pt modelId="{62605D83-366C-4098-A984-B3C6859CD2D8}" type="pres">
      <dgm:prSet presAssocID="{F6DBE043-1761-4DDB-8518-DBDAD052A0D4}" presName="bgChev" presStyleLbl="node1" presStyleIdx="3" presStyleCnt="4" custLinFactNeighborX="889" custLinFactNeighborY="331"/>
      <dgm:spPr>
        <a:solidFill>
          <a:schemeClr val="accent1">
            <a:lumMod val="50000"/>
          </a:schemeClr>
        </a:solidFill>
      </dgm:spPr>
    </dgm:pt>
    <dgm:pt modelId="{04363380-5835-4800-8107-9B7ECD8DDFBA}" type="pres">
      <dgm:prSet presAssocID="{F6DBE043-1761-4DDB-8518-DBDAD052A0D4}" presName="txNode" presStyleLbl="fgAcc1" presStyleIdx="3" presStyleCnt="4">
        <dgm:presLayoutVars>
          <dgm:bulletEnabled val="1"/>
        </dgm:presLayoutVars>
      </dgm:prSet>
      <dgm:spPr/>
    </dgm:pt>
  </dgm:ptLst>
  <dgm:cxnLst>
    <dgm:cxn modelId="{F87F4F09-2EC6-4D24-A107-5F2952186630}" srcId="{513B6D5E-D4F7-407F-BB53-5B9EF33E8AA1}" destId="{0C2518FA-10A3-4F14-B9C4-EFB07A461DD1}" srcOrd="0" destOrd="0" parTransId="{5F379E28-E69A-4A5E-BE8E-67EE6641BA0B}" sibTransId="{2BAA2CAB-E6EE-41D8-8AD0-4534D12B6AEF}"/>
    <dgm:cxn modelId="{BFB51126-9ADD-4167-876B-651687BB9E4A}" type="presOf" srcId="{DA751282-8233-4FBC-9008-0014D443A193}" destId="{480867FA-595D-4CE3-B401-653CF134FAA2}" srcOrd="0" destOrd="0" presId="urn:microsoft.com/office/officeart/2005/8/layout/chevronAccent+Icon"/>
    <dgm:cxn modelId="{ACD3D427-713B-4F71-991A-85A95822E4AD}" type="presOf" srcId="{513B6D5E-D4F7-407F-BB53-5B9EF33E8AA1}" destId="{9766FF11-D9E7-44C8-ABED-B2D1DA683257}" srcOrd="0" destOrd="0" presId="urn:microsoft.com/office/officeart/2005/8/layout/chevronAccent+Icon"/>
    <dgm:cxn modelId="{123DC028-2494-444E-BBA0-EDEB5E5C746E}" srcId="{513B6D5E-D4F7-407F-BB53-5B9EF33E8AA1}" destId="{DA751282-8233-4FBC-9008-0014D443A193}" srcOrd="1" destOrd="0" parTransId="{E44B5E01-12E6-4972-BF34-5F008ECC93B5}" sibTransId="{9F968AFF-B880-4582-AE58-996C7BD8C081}"/>
    <dgm:cxn modelId="{D6236997-7CAD-4511-BFBE-71574460F0CD}" srcId="{513B6D5E-D4F7-407F-BB53-5B9EF33E8AA1}" destId="{8CE77759-A63C-45E8-98EE-33C0D435815A}" srcOrd="2" destOrd="0" parTransId="{B0747D2B-84D7-452B-A25F-E9B40BBC5E58}" sibTransId="{D7D6F9E5-D8AB-4B81-BE90-E7E8D1D25043}"/>
    <dgm:cxn modelId="{6D421DA7-A006-40DD-93BB-EBC7F9DD37E1}" type="presOf" srcId="{8CE77759-A63C-45E8-98EE-33C0D435815A}" destId="{A7E7F90C-E67F-4ABA-8DC6-4C905E077C43}" srcOrd="0" destOrd="0" presId="urn:microsoft.com/office/officeart/2005/8/layout/chevronAccent+Icon"/>
    <dgm:cxn modelId="{AD4CA4AF-5717-4EBE-98AC-A9B9CD7DAA47}" type="presOf" srcId="{0C2518FA-10A3-4F14-B9C4-EFB07A461DD1}" destId="{1A562AD9-2DBA-49D0-923C-DBAAFCA67DA2}" srcOrd="0" destOrd="0" presId="urn:microsoft.com/office/officeart/2005/8/layout/chevronAccent+Icon"/>
    <dgm:cxn modelId="{B9BED3F0-B84B-4811-AD29-2A83841F1916}" srcId="{513B6D5E-D4F7-407F-BB53-5B9EF33E8AA1}" destId="{F6DBE043-1761-4DDB-8518-DBDAD052A0D4}" srcOrd="3" destOrd="0" parTransId="{A71938C7-2F2D-4252-AC2D-D7FB137547BD}" sibTransId="{3B83CB86-36B6-44C4-97A9-00FF619389EC}"/>
    <dgm:cxn modelId="{CC5781FF-95B1-4E44-B71B-CF3FB8C8CFBD}" type="presOf" srcId="{F6DBE043-1761-4DDB-8518-DBDAD052A0D4}" destId="{04363380-5835-4800-8107-9B7ECD8DDFBA}" srcOrd="0" destOrd="0" presId="urn:microsoft.com/office/officeart/2005/8/layout/chevronAccent+Icon"/>
    <dgm:cxn modelId="{8D5FCCA1-FCB4-4033-9026-617D709FBC9F}" type="presParOf" srcId="{9766FF11-D9E7-44C8-ABED-B2D1DA683257}" destId="{CB351D4E-34F1-4A3E-BD35-8319461712AB}" srcOrd="0" destOrd="0" presId="urn:microsoft.com/office/officeart/2005/8/layout/chevronAccent+Icon"/>
    <dgm:cxn modelId="{33DA1D3B-286B-4431-98A2-662D3AC47857}" type="presParOf" srcId="{CB351D4E-34F1-4A3E-BD35-8319461712AB}" destId="{A9F3E961-E875-444C-BFE2-64459E9B1F8A}" srcOrd="0" destOrd="0" presId="urn:microsoft.com/office/officeart/2005/8/layout/chevronAccent+Icon"/>
    <dgm:cxn modelId="{CCAAAE3F-4C4E-4BD6-8EED-B05CB64F601E}" type="presParOf" srcId="{CB351D4E-34F1-4A3E-BD35-8319461712AB}" destId="{1A562AD9-2DBA-49D0-923C-DBAAFCA67DA2}" srcOrd="1" destOrd="0" presId="urn:microsoft.com/office/officeart/2005/8/layout/chevronAccent+Icon"/>
    <dgm:cxn modelId="{53483F73-18A9-43F5-82E6-CDA32A2A548D}" type="presParOf" srcId="{9766FF11-D9E7-44C8-ABED-B2D1DA683257}" destId="{2B128A22-2A8E-48EC-B52B-99CAA084BC71}" srcOrd="1" destOrd="0" presId="urn:microsoft.com/office/officeart/2005/8/layout/chevronAccent+Icon"/>
    <dgm:cxn modelId="{9E10AB6B-3321-4F4D-9B88-E06B74248F81}" type="presParOf" srcId="{9766FF11-D9E7-44C8-ABED-B2D1DA683257}" destId="{6F7A2159-3787-4B5F-9B91-350B3CEB84B6}" srcOrd="2" destOrd="0" presId="urn:microsoft.com/office/officeart/2005/8/layout/chevronAccent+Icon"/>
    <dgm:cxn modelId="{05CB8796-44E6-4229-8340-4C53843589C8}" type="presParOf" srcId="{6F7A2159-3787-4B5F-9B91-350B3CEB84B6}" destId="{E02C65C8-6C99-4067-B720-FB7325714F9F}" srcOrd="0" destOrd="0" presId="urn:microsoft.com/office/officeart/2005/8/layout/chevronAccent+Icon"/>
    <dgm:cxn modelId="{CFA078B7-63D9-417B-AAF4-D48B38597885}" type="presParOf" srcId="{6F7A2159-3787-4B5F-9B91-350B3CEB84B6}" destId="{480867FA-595D-4CE3-B401-653CF134FAA2}" srcOrd="1" destOrd="0" presId="urn:microsoft.com/office/officeart/2005/8/layout/chevronAccent+Icon"/>
    <dgm:cxn modelId="{EFFFB336-908A-488B-B36E-123182EC81C4}" type="presParOf" srcId="{9766FF11-D9E7-44C8-ABED-B2D1DA683257}" destId="{1BBA77F5-CDA4-4D14-91F3-669B31FBB25E}" srcOrd="3" destOrd="0" presId="urn:microsoft.com/office/officeart/2005/8/layout/chevronAccent+Icon"/>
    <dgm:cxn modelId="{79788449-B20E-4FEB-88CE-AC673E4296F3}" type="presParOf" srcId="{9766FF11-D9E7-44C8-ABED-B2D1DA683257}" destId="{9D927B8A-ADBE-4BBE-B634-0FC646850AEF}" srcOrd="4" destOrd="0" presId="urn:microsoft.com/office/officeart/2005/8/layout/chevronAccent+Icon"/>
    <dgm:cxn modelId="{B21FBAA4-5D7F-4826-8436-85362E44D6B1}" type="presParOf" srcId="{9D927B8A-ADBE-4BBE-B634-0FC646850AEF}" destId="{B60CE3B1-2C75-4ECE-9C3F-4AE418C782FD}" srcOrd="0" destOrd="0" presId="urn:microsoft.com/office/officeart/2005/8/layout/chevronAccent+Icon"/>
    <dgm:cxn modelId="{DB11D246-CC46-488F-AA41-941C2A280538}" type="presParOf" srcId="{9D927B8A-ADBE-4BBE-B634-0FC646850AEF}" destId="{A7E7F90C-E67F-4ABA-8DC6-4C905E077C43}" srcOrd="1" destOrd="0" presId="urn:microsoft.com/office/officeart/2005/8/layout/chevronAccent+Icon"/>
    <dgm:cxn modelId="{0589BE6E-2C37-4555-8164-AEF3BEA9A389}" type="presParOf" srcId="{9766FF11-D9E7-44C8-ABED-B2D1DA683257}" destId="{40063610-2102-4F12-A665-8FD79B18D018}" srcOrd="5" destOrd="0" presId="urn:microsoft.com/office/officeart/2005/8/layout/chevronAccent+Icon"/>
    <dgm:cxn modelId="{2A1EE512-4458-4525-8A09-8E3744988CEB}" type="presParOf" srcId="{9766FF11-D9E7-44C8-ABED-B2D1DA683257}" destId="{2660F7C8-2978-4470-B584-BA803912E059}" srcOrd="6" destOrd="0" presId="urn:microsoft.com/office/officeart/2005/8/layout/chevronAccent+Icon"/>
    <dgm:cxn modelId="{C8A0C66D-294F-472D-9B2D-5E6C3D7FD051}" type="presParOf" srcId="{2660F7C8-2978-4470-B584-BA803912E059}" destId="{62605D83-366C-4098-A984-B3C6859CD2D8}" srcOrd="0" destOrd="0" presId="urn:microsoft.com/office/officeart/2005/8/layout/chevronAccent+Icon"/>
    <dgm:cxn modelId="{0485F515-E040-48F3-BE33-380EA57CAA7A}" type="presParOf" srcId="{2660F7C8-2978-4470-B584-BA803912E059}" destId="{04363380-5835-4800-8107-9B7ECD8DDFBA}" srcOrd="1" destOrd="0" presId="urn:microsoft.com/office/officeart/2005/8/layout/chevronAccen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F3E961-E875-444C-BFE2-64459E9B1F8A}">
      <dsp:nvSpPr>
        <dsp:cNvPr id="0" name=""/>
        <dsp:cNvSpPr/>
      </dsp:nvSpPr>
      <dsp:spPr>
        <a:xfrm>
          <a:off x="1923" y="187154"/>
          <a:ext cx="2583744" cy="997325"/>
        </a:xfrm>
        <a:prstGeom prst="chevron">
          <a:avLst>
            <a:gd name="adj" fmla="val 40000"/>
          </a:avLst>
        </a:prstGeom>
        <a:solidFill>
          <a:schemeClr val="accent4">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562AD9-2DBA-49D0-923C-DBAAFCA67DA2}">
      <dsp:nvSpPr>
        <dsp:cNvPr id="0" name=""/>
        <dsp:cNvSpPr/>
      </dsp:nvSpPr>
      <dsp:spPr>
        <a:xfrm>
          <a:off x="872035" y="438031"/>
          <a:ext cx="1348370" cy="99732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Start-up</a:t>
          </a:r>
        </a:p>
      </dsp:txBody>
      <dsp:txXfrm>
        <a:off x="901246" y="467242"/>
        <a:ext cx="1289948" cy="938903"/>
      </dsp:txXfrm>
    </dsp:sp>
    <dsp:sp modelId="{E02C65C8-6C99-4067-B720-FB7325714F9F}">
      <dsp:nvSpPr>
        <dsp:cNvPr id="0" name=""/>
        <dsp:cNvSpPr/>
      </dsp:nvSpPr>
      <dsp:spPr>
        <a:xfrm>
          <a:off x="2666051" y="187154"/>
          <a:ext cx="2583744" cy="997325"/>
        </a:xfrm>
        <a:prstGeom prst="chevron">
          <a:avLst>
            <a:gd name="adj" fmla="val 40000"/>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0867FA-595D-4CE3-B401-653CF134FAA2}">
      <dsp:nvSpPr>
        <dsp:cNvPr id="0" name=""/>
        <dsp:cNvSpPr/>
      </dsp:nvSpPr>
      <dsp:spPr>
        <a:xfrm>
          <a:off x="3357646" y="436485"/>
          <a:ext cx="2176635" cy="99732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Organization</a:t>
          </a:r>
        </a:p>
      </dsp:txBody>
      <dsp:txXfrm>
        <a:off x="3386857" y="465696"/>
        <a:ext cx="2118213" cy="938903"/>
      </dsp:txXfrm>
    </dsp:sp>
    <dsp:sp modelId="{B60CE3B1-2C75-4ECE-9C3F-4AE418C782FD}">
      <dsp:nvSpPr>
        <dsp:cNvPr id="0" name=""/>
        <dsp:cNvSpPr/>
      </dsp:nvSpPr>
      <dsp:spPr>
        <a:xfrm>
          <a:off x="5614665" y="187154"/>
          <a:ext cx="2583744" cy="997325"/>
        </a:xfrm>
        <a:prstGeom prst="chevron">
          <a:avLst>
            <a:gd name="adj" fmla="val 4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E7F90C-E67F-4ABA-8DC6-4C905E077C43}">
      <dsp:nvSpPr>
        <dsp:cNvPr id="0" name=""/>
        <dsp:cNvSpPr/>
      </dsp:nvSpPr>
      <dsp:spPr>
        <a:xfrm>
          <a:off x="6303664" y="436485"/>
          <a:ext cx="2181828" cy="99732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Clear visibility in ERA</a:t>
          </a:r>
        </a:p>
        <a:p>
          <a:pPr marL="0" lvl="0" indent="0" algn="ctr" defTabSz="755650">
            <a:lnSpc>
              <a:spcPct val="90000"/>
            </a:lnSpc>
            <a:spcBef>
              <a:spcPct val="0"/>
            </a:spcBef>
            <a:spcAft>
              <a:spcPct val="35000"/>
            </a:spcAft>
            <a:buNone/>
          </a:pPr>
          <a:r>
            <a:rPr lang="en-US" sz="1700" kern="1200" dirty="0"/>
            <a:t>1</a:t>
          </a:r>
          <a:r>
            <a:rPr lang="en-US" sz="1700" kern="1200" baseline="30000" dirty="0"/>
            <a:t>st</a:t>
          </a:r>
          <a:r>
            <a:rPr lang="en-US" sz="1700" kern="1200" dirty="0"/>
            <a:t> common projects</a:t>
          </a:r>
        </a:p>
      </dsp:txBody>
      <dsp:txXfrm>
        <a:off x="6332875" y="465696"/>
        <a:ext cx="2123406" cy="938903"/>
      </dsp:txXfrm>
    </dsp:sp>
    <dsp:sp modelId="{62605D83-366C-4098-A984-B3C6859CD2D8}">
      <dsp:nvSpPr>
        <dsp:cNvPr id="0" name=""/>
        <dsp:cNvSpPr/>
      </dsp:nvSpPr>
      <dsp:spPr>
        <a:xfrm>
          <a:off x="8588845" y="190455"/>
          <a:ext cx="2583744" cy="997325"/>
        </a:xfrm>
        <a:prstGeom prst="chevron">
          <a:avLst>
            <a:gd name="adj" fmla="val 40000"/>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363380-5835-4800-8107-9B7ECD8DDFBA}">
      <dsp:nvSpPr>
        <dsp:cNvPr id="0" name=""/>
        <dsp:cNvSpPr/>
      </dsp:nvSpPr>
      <dsp:spPr>
        <a:xfrm>
          <a:off x="9254874" y="436485"/>
          <a:ext cx="2181828" cy="99732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Preparing for the future</a:t>
          </a:r>
        </a:p>
      </dsp:txBody>
      <dsp:txXfrm>
        <a:off x="9284085" y="465696"/>
        <a:ext cx="2123406" cy="938903"/>
      </dsp:txXfrm>
    </dsp:sp>
  </dsp:spTree>
</dsp:drawing>
</file>

<file path=ppt/diagrams/layout1.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4486" cy="496031"/>
          </a:xfrm>
          <a:prstGeom prst="rect">
            <a:avLst/>
          </a:prstGeom>
        </p:spPr>
        <p:txBody>
          <a:bodyPr vert="horz" lIns="88230" tIns="44115" rIns="88230" bIns="44115" rtlCol="0"/>
          <a:lstStyle>
            <a:lvl1pPr algn="l">
              <a:defRPr sz="1200"/>
            </a:lvl1pPr>
          </a:lstStyle>
          <a:p>
            <a:endParaRPr lang="de-DE"/>
          </a:p>
        </p:txBody>
      </p:sp>
      <p:sp>
        <p:nvSpPr>
          <p:cNvPr id="3" name="Datumsplatzhalter 2"/>
          <p:cNvSpPr>
            <a:spLocks noGrp="1"/>
          </p:cNvSpPr>
          <p:nvPr>
            <p:ph type="dt" sz="quarter" idx="1"/>
          </p:nvPr>
        </p:nvSpPr>
        <p:spPr>
          <a:xfrm>
            <a:off x="3848496" y="0"/>
            <a:ext cx="2944486" cy="496031"/>
          </a:xfrm>
          <a:prstGeom prst="rect">
            <a:avLst/>
          </a:prstGeom>
        </p:spPr>
        <p:txBody>
          <a:bodyPr vert="horz" lIns="88230" tIns="44115" rIns="88230" bIns="44115" rtlCol="0"/>
          <a:lstStyle>
            <a:lvl1pPr algn="r">
              <a:defRPr sz="1200"/>
            </a:lvl1pPr>
          </a:lstStyle>
          <a:p>
            <a:fld id="{CCC7E6CB-7541-4A0E-86CC-B47BF2238A57}" type="datetimeFigureOut">
              <a:rPr lang="de-DE" smtClean="0"/>
              <a:t>24.11.2020</a:t>
            </a:fld>
            <a:endParaRPr lang="de-DE"/>
          </a:p>
        </p:txBody>
      </p:sp>
      <p:sp>
        <p:nvSpPr>
          <p:cNvPr id="4" name="Fußzeilenplatzhalter 3"/>
          <p:cNvSpPr>
            <a:spLocks noGrp="1"/>
          </p:cNvSpPr>
          <p:nvPr>
            <p:ph type="ftr" sz="quarter" idx="2"/>
          </p:nvPr>
        </p:nvSpPr>
        <p:spPr>
          <a:xfrm>
            <a:off x="0" y="9433829"/>
            <a:ext cx="2944486" cy="496031"/>
          </a:xfrm>
          <a:prstGeom prst="rect">
            <a:avLst/>
          </a:prstGeom>
        </p:spPr>
        <p:txBody>
          <a:bodyPr vert="horz" lIns="88230" tIns="44115" rIns="88230" bIns="44115" rtlCol="0" anchor="b"/>
          <a:lstStyle>
            <a:lvl1pPr algn="l">
              <a:defRPr sz="1200"/>
            </a:lvl1pPr>
          </a:lstStyle>
          <a:p>
            <a:endParaRPr lang="de-DE"/>
          </a:p>
        </p:txBody>
      </p:sp>
      <p:sp>
        <p:nvSpPr>
          <p:cNvPr id="5" name="Foliennummernplatzhalter 4"/>
          <p:cNvSpPr>
            <a:spLocks noGrp="1"/>
          </p:cNvSpPr>
          <p:nvPr>
            <p:ph type="sldNum" sz="quarter" idx="3"/>
          </p:nvPr>
        </p:nvSpPr>
        <p:spPr>
          <a:xfrm>
            <a:off x="3848496" y="9433829"/>
            <a:ext cx="2944486" cy="496031"/>
          </a:xfrm>
          <a:prstGeom prst="rect">
            <a:avLst/>
          </a:prstGeom>
        </p:spPr>
        <p:txBody>
          <a:bodyPr vert="horz" lIns="88230" tIns="44115" rIns="88230" bIns="44115" rtlCol="0" anchor="b"/>
          <a:lstStyle>
            <a:lvl1pPr algn="r">
              <a:defRPr sz="1200"/>
            </a:lvl1pPr>
          </a:lstStyle>
          <a:p>
            <a:fld id="{C43469FE-E27B-4851-88A6-35110116461C}" type="slidenum">
              <a:rPr lang="de-DE" smtClean="0"/>
              <a:t>‹#›</a:t>
            </a:fld>
            <a:endParaRPr lang="de-DE"/>
          </a:p>
        </p:txBody>
      </p:sp>
    </p:spTree>
    <p:extLst>
      <p:ext uri="{BB962C8B-B14F-4D97-AF65-F5344CB8AC3E}">
        <p14:creationId xmlns:p14="http://schemas.microsoft.com/office/powerpoint/2010/main" val="42260870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1"/>
            <a:ext cx="2944283" cy="496570"/>
          </a:xfrm>
          <a:prstGeom prst="rect">
            <a:avLst/>
          </a:prstGeom>
        </p:spPr>
        <p:txBody>
          <a:bodyPr vert="horz" lIns="95571" tIns="47786" rIns="95571" bIns="47786" rtlCol="0"/>
          <a:lstStyle>
            <a:lvl1pPr algn="l">
              <a:defRPr sz="1300"/>
            </a:lvl1pPr>
          </a:lstStyle>
          <a:p>
            <a:endParaRPr lang="en-GB"/>
          </a:p>
        </p:txBody>
      </p:sp>
      <p:sp>
        <p:nvSpPr>
          <p:cNvPr id="3" name="Espace réservé de la date 2"/>
          <p:cNvSpPr>
            <a:spLocks noGrp="1"/>
          </p:cNvSpPr>
          <p:nvPr>
            <p:ph type="dt" idx="1"/>
          </p:nvPr>
        </p:nvSpPr>
        <p:spPr>
          <a:xfrm>
            <a:off x="3848645" y="1"/>
            <a:ext cx="2944283" cy="496570"/>
          </a:xfrm>
          <a:prstGeom prst="rect">
            <a:avLst/>
          </a:prstGeom>
        </p:spPr>
        <p:txBody>
          <a:bodyPr vert="horz" lIns="95571" tIns="47786" rIns="95571" bIns="47786" rtlCol="0"/>
          <a:lstStyle>
            <a:lvl1pPr algn="r">
              <a:defRPr sz="1300"/>
            </a:lvl1pPr>
          </a:lstStyle>
          <a:p>
            <a:fld id="{12E1A3EA-EF90-48FC-BE2F-1F321E28235C}" type="datetimeFigureOut">
              <a:rPr lang="en-GB" smtClean="0"/>
              <a:t>24/11/2020</a:t>
            </a:fld>
            <a:endParaRPr lang="en-GB"/>
          </a:p>
        </p:txBody>
      </p:sp>
      <p:sp>
        <p:nvSpPr>
          <p:cNvPr id="4" name="Espace réservé de l'image des diapositives 3"/>
          <p:cNvSpPr>
            <a:spLocks noGrp="1" noRot="1" noChangeAspect="1"/>
          </p:cNvSpPr>
          <p:nvPr>
            <p:ph type="sldImg" idx="2"/>
          </p:nvPr>
        </p:nvSpPr>
        <p:spPr>
          <a:xfrm>
            <a:off x="88900" y="746125"/>
            <a:ext cx="6616700" cy="3722688"/>
          </a:xfrm>
          <a:prstGeom prst="rect">
            <a:avLst/>
          </a:prstGeom>
          <a:noFill/>
          <a:ln w="12700">
            <a:solidFill>
              <a:prstClr val="black"/>
            </a:solidFill>
          </a:ln>
        </p:spPr>
        <p:txBody>
          <a:bodyPr vert="horz" lIns="95571" tIns="47786" rIns="95571" bIns="47786" rtlCol="0" anchor="ctr"/>
          <a:lstStyle/>
          <a:p>
            <a:endParaRPr lang="en-GB"/>
          </a:p>
        </p:txBody>
      </p:sp>
      <p:sp>
        <p:nvSpPr>
          <p:cNvPr id="5" name="Espace réservé des commentaires 4"/>
          <p:cNvSpPr>
            <a:spLocks noGrp="1"/>
          </p:cNvSpPr>
          <p:nvPr>
            <p:ph type="body" sz="quarter" idx="3"/>
          </p:nvPr>
        </p:nvSpPr>
        <p:spPr>
          <a:xfrm>
            <a:off x="679450" y="4717415"/>
            <a:ext cx="5435600" cy="4469130"/>
          </a:xfrm>
          <a:prstGeom prst="rect">
            <a:avLst/>
          </a:prstGeom>
        </p:spPr>
        <p:txBody>
          <a:bodyPr vert="horz" lIns="95571" tIns="47786" rIns="95571" bIns="47786"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pied de page 5"/>
          <p:cNvSpPr>
            <a:spLocks noGrp="1"/>
          </p:cNvSpPr>
          <p:nvPr>
            <p:ph type="ftr" sz="quarter" idx="4"/>
          </p:nvPr>
        </p:nvSpPr>
        <p:spPr>
          <a:xfrm>
            <a:off x="0" y="9433107"/>
            <a:ext cx="2944283" cy="496570"/>
          </a:xfrm>
          <a:prstGeom prst="rect">
            <a:avLst/>
          </a:prstGeom>
        </p:spPr>
        <p:txBody>
          <a:bodyPr vert="horz" lIns="95571" tIns="47786" rIns="95571" bIns="47786" rtlCol="0" anchor="b"/>
          <a:lstStyle>
            <a:lvl1pPr algn="l">
              <a:defRPr sz="1300"/>
            </a:lvl1pPr>
          </a:lstStyle>
          <a:p>
            <a:endParaRPr lang="en-GB"/>
          </a:p>
        </p:txBody>
      </p:sp>
      <p:sp>
        <p:nvSpPr>
          <p:cNvPr id="7" name="Espace réservé du numéro de diapositive 6"/>
          <p:cNvSpPr>
            <a:spLocks noGrp="1"/>
          </p:cNvSpPr>
          <p:nvPr>
            <p:ph type="sldNum" sz="quarter" idx="5"/>
          </p:nvPr>
        </p:nvSpPr>
        <p:spPr>
          <a:xfrm>
            <a:off x="3848645" y="9433107"/>
            <a:ext cx="2944283" cy="496570"/>
          </a:xfrm>
          <a:prstGeom prst="rect">
            <a:avLst/>
          </a:prstGeom>
        </p:spPr>
        <p:txBody>
          <a:bodyPr vert="horz" lIns="95571" tIns="47786" rIns="95571" bIns="47786" rtlCol="0" anchor="b"/>
          <a:lstStyle>
            <a:lvl1pPr algn="r">
              <a:defRPr sz="1300"/>
            </a:lvl1pPr>
          </a:lstStyle>
          <a:p>
            <a:fld id="{73CD1ECF-CEBB-456B-9BCE-2BFE0615847C}" type="slidenum">
              <a:rPr lang="en-GB" smtClean="0"/>
              <a:t>‹#›</a:t>
            </a:fld>
            <a:endParaRPr lang="en-GB"/>
          </a:p>
        </p:txBody>
      </p:sp>
    </p:spTree>
    <p:extLst>
      <p:ext uri="{BB962C8B-B14F-4D97-AF65-F5344CB8AC3E}">
        <p14:creationId xmlns:p14="http://schemas.microsoft.com/office/powerpoint/2010/main" val="2780930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3CD1ECF-CEBB-456B-9BCE-2BFE0615847C}" type="slidenum">
              <a:rPr lang="en-GB" smtClean="0"/>
              <a:t>12</a:t>
            </a:fld>
            <a:endParaRPr lang="en-GB"/>
          </a:p>
        </p:txBody>
      </p:sp>
    </p:spTree>
    <p:extLst>
      <p:ext uri="{BB962C8B-B14F-4D97-AF65-F5344CB8AC3E}">
        <p14:creationId xmlns:p14="http://schemas.microsoft.com/office/powerpoint/2010/main" val="3837280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832643-BC35-4E9E-8CE3-7B5B7D2C6A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95291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8"/>
            <a:ext cx="10363200" cy="1470025"/>
          </a:xfrm>
        </p:spPr>
        <p:txBody>
          <a:bodyPr/>
          <a:lstStyle/>
          <a:p>
            <a:r>
              <a:rPr lang="fr-FR"/>
              <a:t>Modifiez le style du titre</a:t>
            </a:r>
            <a:endParaRPr lang="en-GB"/>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r-FR"/>
              <a:t>Modifiez le style des sous-titres du masque</a:t>
            </a:r>
            <a:endParaRPr lang="en-GB"/>
          </a:p>
        </p:txBody>
      </p:sp>
      <p:pic>
        <p:nvPicPr>
          <p:cNvPr id="7" name="Picture 2" descr="C:\Users\chahn\Desktop\LEAPS Slide\LEAPS Slide\LEAPS slide background no txt.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87069"/>
          <a:stretch/>
        </p:blipFill>
        <p:spPr bwMode="auto">
          <a:xfrm>
            <a:off x="1686" y="-1"/>
            <a:ext cx="1578399"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2956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r>
              <a:rPr lang="en-US"/>
              <a:t>26-Oct-20</a:t>
            </a:r>
            <a:endParaRPr lang="en-US" dirty="0"/>
          </a:p>
        </p:txBody>
      </p:sp>
      <p:sp>
        <p:nvSpPr>
          <p:cNvPr id="5" name="Footer Placeholder 5"/>
          <p:cNvSpPr>
            <a:spLocks noGrp="1"/>
          </p:cNvSpPr>
          <p:nvPr>
            <p:ph type="ftr" sz="quarter" idx="11"/>
          </p:nvPr>
        </p:nvSpPr>
        <p:spPr/>
        <p:txBody>
          <a:bodyPr/>
          <a:lstStyle/>
          <a:p>
            <a:r>
              <a:rPr lang="en-US"/>
              <a:t>ARIE Chairs meeting</a:t>
            </a:r>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653795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r>
              <a:rPr lang="en-US"/>
              <a:t>26-Oct-20</a:t>
            </a:r>
            <a:endParaRPr lang="en-US" dirty="0"/>
          </a:p>
        </p:txBody>
      </p:sp>
      <p:sp>
        <p:nvSpPr>
          <p:cNvPr id="6" name="Footer Placeholder 5"/>
          <p:cNvSpPr>
            <a:spLocks noGrp="1"/>
          </p:cNvSpPr>
          <p:nvPr>
            <p:ph type="ftr" sz="quarter" idx="11"/>
          </p:nvPr>
        </p:nvSpPr>
        <p:spPr/>
        <p:txBody>
          <a:bodyPr/>
          <a:lstStyle/>
          <a:p>
            <a:r>
              <a:rPr lang="en-US"/>
              <a:t>ARIE Chairs meeting</a:t>
            </a:r>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2962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r>
              <a:rPr lang="en-US"/>
              <a:t>26-Oct-20</a:t>
            </a:r>
            <a:endParaRPr lang="en-US" dirty="0"/>
          </a:p>
        </p:txBody>
      </p:sp>
      <p:sp>
        <p:nvSpPr>
          <p:cNvPr id="6" name="Footer Placeholder 5"/>
          <p:cNvSpPr>
            <a:spLocks noGrp="1"/>
          </p:cNvSpPr>
          <p:nvPr>
            <p:ph type="ftr" sz="quarter" idx="11"/>
          </p:nvPr>
        </p:nvSpPr>
        <p:spPr/>
        <p:txBody>
          <a:bodyPr/>
          <a:lstStyle/>
          <a:p>
            <a:r>
              <a:rPr lang="en-US"/>
              <a:t>ARIE Chairs meeting</a:t>
            </a:r>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9416629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r>
              <a:rPr lang="en-US"/>
              <a:t>26-Oct-20</a:t>
            </a:r>
            <a:endParaRPr lang="en-US" dirty="0"/>
          </a:p>
        </p:txBody>
      </p:sp>
      <p:sp>
        <p:nvSpPr>
          <p:cNvPr id="5" name="Footer Placeholder 4"/>
          <p:cNvSpPr>
            <a:spLocks noGrp="1"/>
          </p:cNvSpPr>
          <p:nvPr>
            <p:ph type="ftr" sz="quarter" idx="11"/>
          </p:nvPr>
        </p:nvSpPr>
        <p:spPr/>
        <p:txBody>
          <a:bodyPr/>
          <a:lstStyle/>
          <a:p>
            <a:r>
              <a:rPr lang="en-US"/>
              <a:t>ARIE Chairs meeting</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8040025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r>
              <a:rPr lang="en-US"/>
              <a:t>26-Oct-20</a:t>
            </a:r>
            <a:endParaRPr lang="en-US" dirty="0"/>
          </a:p>
        </p:txBody>
      </p:sp>
      <p:sp>
        <p:nvSpPr>
          <p:cNvPr id="5" name="Footer Placeholder 4"/>
          <p:cNvSpPr>
            <a:spLocks noGrp="1"/>
          </p:cNvSpPr>
          <p:nvPr>
            <p:ph type="ftr" sz="quarter" idx="11"/>
          </p:nvPr>
        </p:nvSpPr>
        <p:spPr/>
        <p:txBody>
          <a:bodyPr/>
          <a:lstStyle/>
          <a:p>
            <a:r>
              <a:rPr lang="en-US"/>
              <a:t>ARIE Chairs meeting</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559046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US"/>
              <a:t>26-Oct-20</a:t>
            </a:r>
            <a:endParaRPr lang="en-US" dirty="0"/>
          </a:p>
        </p:txBody>
      </p:sp>
      <p:sp>
        <p:nvSpPr>
          <p:cNvPr id="5" name="Footer Placeholder 4"/>
          <p:cNvSpPr>
            <a:spLocks noGrp="1"/>
          </p:cNvSpPr>
          <p:nvPr>
            <p:ph type="ftr" sz="quarter" idx="11"/>
          </p:nvPr>
        </p:nvSpPr>
        <p:spPr/>
        <p:txBody>
          <a:bodyPr/>
          <a:lstStyle/>
          <a:p>
            <a:r>
              <a:rPr lang="en-US"/>
              <a:t>ARIE Chairs meeting</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3365828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r>
              <a:rPr lang="en-US"/>
              <a:t>26-Oct-20</a:t>
            </a:r>
            <a:endParaRPr lang="en-US" dirty="0"/>
          </a:p>
        </p:txBody>
      </p:sp>
      <p:sp>
        <p:nvSpPr>
          <p:cNvPr id="4" name="Footer Placeholder 4"/>
          <p:cNvSpPr>
            <a:spLocks noGrp="1"/>
          </p:cNvSpPr>
          <p:nvPr>
            <p:ph type="ftr" sz="quarter" idx="11"/>
          </p:nvPr>
        </p:nvSpPr>
        <p:spPr/>
        <p:txBody>
          <a:bodyPr/>
          <a:lstStyle/>
          <a:p>
            <a:r>
              <a:rPr lang="en-US"/>
              <a:t>ARIE Chairs meeting</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5456600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r>
              <a:rPr lang="en-US"/>
              <a:t>26-Oct-20</a:t>
            </a:r>
            <a:endParaRPr lang="en-US" dirty="0"/>
          </a:p>
        </p:txBody>
      </p:sp>
      <p:sp>
        <p:nvSpPr>
          <p:cNvPr id="4" name="Footer Placeholder 4"/>
          <p:cNvSpPr>
            <a:spLocks noGrp="1"/>
          </p:cNvSpPr>
          <p:nvPr>
            <p:ph type="ftr" sz="quarter" idx="11"/>
          </p:nvPr>
        </p:nvSpPr>
        <p:spPr/>
        <p:txBody>
          <a:bodyPr/>
          <a:lstStyle/>
          <a:p>
            <a:r>
              <a:rPr lang="en-US"/>
              <a:t>ARIE Chairs meeting</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41992391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26-Oct-20</a:t>
            </a:r>
            <a:endParaRPr lang="en-US" dirty="0"/>
          </a:p>
        </p:txBody>
      </p:sp>
      <p:sp>
        <p:nvSpPr>
          <p:cNvPr id="5" name="Footer Placeholder 4"/>
          <p:cNvSpPr>
            <a:spLocks noGrp="1"/>
          </p:cNvSpPr>
          <p:nvPr>
            <p:ph type="ftr" sz="quarter" idx="11"/>
          </p:nvPr>
        </p:nvSpPr>
        <p:spPr/>
        <p:txBody>
          <a:bodyPr/>
          <a:lstStyle/>
          <a:p>
            <a:r>
              <a:rPr lang="en-US"/>
              <a:t>ARIE Chairs meeting</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4048763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26-Oct-20</a:t>
            </a:r>
            <a:endParaRPr lang="en-US" dirty="0"/>
          </a:p>
        </p:txBody>
      </p:sp>
      <p:sp>
        <p:nvSpPr>
          <p:cNvPr id="5" name="Footer Placeholder 4"/>
          <p:cNvSpPr>
            <a:spLocks noGrp="1"/>
          </p:cNvSpPr>
          <p:nvPr>
            <p:ph type="ftr" sz="quarter" idx="11"/>
          </p:nvPr>
        </p:nvSpPr>
        <p:spPr/>
        <p:txBody>
          <a:bodyPr/>
          <a:lstStyle/>
          <a:p>
            <a:r>
              <a:rPr lang="en-US"/>
              <a:t>ARIE Chairs meeting</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941394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lvl1pPr algn="l">
              <a:defRPr sz="2200">
                <a:solidFill>
                  <a:schemeClr val="tx2"/>
                </a:solidFill>
              </a:defRPr>
            </a:lvl1pPr>
          </a:lstStyle>
          <a:p>
            <a:r>
              <a:rPr lang="fr-FR" dirty="0"/>
              <a:t>Modifiez le style du titre</a:t>
            </a:r>
            <a:endParaRPr lang="en-GB" dirty="0"/>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numéro de diapositive 5"/>
          <p:cNvSpPr>
            <a:spLocks noGrp="1"/>
          </p:cNvSpPr>
          <p:nvPr>
            <p:ph type="sldNum" sz="quarter" idx="12"/>
          </p:nvPr>
        </p:nvSpPr>
        <p:spPr>
          <a:xfrm>
            <a:off x="11685751" y="6372120"/>
            <a:ext cx="2844800" cy="365125"/>
          </a:xfrm>
          <a:prstGeom prst="rect">
            <a:avLst/>
          </a:prstGeom>
        </p:spPr>
        <p:txBody>
          <a:bodyPr/>
          <a:lstStyle>
            <a:lvl1pPr>
              <a:defRPr sz="1200">
                <a:solidFill>
                  <a:schemeClr val="tx2"/>
                </a:solidFill>
              </a:defRPr>
            </a:lvl1pPr>
          </a:lstStyle>
          <a:p>
            <a:fld id="{9B2FE738-146D-49F4-AF37-EE8327504D71}" type="slidenum">
              <a:rPr lang="en-GB" smtClean="0"/>
              <a:pPr/>
              <a:t>‹#›</a:t>
            </a:fld>
            <a:endParaRPr lang="en-GB" dirty="0"/>
          </a:p>
        </p:txBody>
      </p:sp>
    </p:spTree>
    <p:extLst>
      <p:ext uri="{BB962C8B-B14F-4D97-AF65-F5344CB8AC3E}">
        <p14:creationId xmlns:p14="http://schemas.microsoft.com/office/powerpoint/2010/main" val="25060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8"/>
            <a:ext cx="10363200" cy="1470025"/>
          </a:xfrm>
        </p:spPr>
        <p:txBody>
          <a:bodyPr/>
          <a:lstStyle/>
          <a:p>
            <a:r>
              <a:rPr lang="fr-FR"/>
              <a:t>Modifiez le style du titre</a:t>
            </a:r>
            <a:endParaRPr lang="en-GB"/>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r-FR"/>
              <a:t>Modifiez le style des sous-titres du masque</a:t>
            </a:r>
            <a:endParaRPr lang="en-GB"/>
          </a:p>
        </p:txBody>
      </p:sp>
      <p:pic>
        <p:nvPicPr>
          <p:cNvPr id="7" name="Picture 2" descr="C:\Users\chahn\Desktop\LEAPS Slide\LEAPS Slide\LEAPS slide background no txt.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87069"/>
          <a:stretch/>
        </p:blipFill>
        <p:spPr bwMode="auto">
          <a:xfrm>
            <a:off x="1686" y="-1"/>
            <a:ext cx="1578399"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43629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lvl1pPr algn="l">
              <a:defRPr sz="1800">
                <a:solidFill>
                  <a:schemeClr val="tx2"/>
                </a:solidFill>
              </a:defRPr>
            </a:lvl1pPr>
          </a:lstStyle>
          <a:p>
            <a:r>
              <a:rPr lang="fr-FR"/>
              <a:t>Modifiez le style du titre</a:t>
            </a:r>
            <a:endParaRPr lang="en-GB"/>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numéro de diapositive 5"/>
          <p:cNvSpPr>
            <a:spLocks noGrp="1"/>
          </p:cNvSpPr>
          <p:nvPr>
            <p:ph type="sldNum" sz="quarter" idx="12"/>
          </p:nvPr>
        </p:nvSpPr>
        <p:spPr>
          <a:xfrm>
            <a:off x="8737600" y="6356353"/>
            <a:ext cx="2844800" cy="365125"/>
          </a:xfrm>
          <a:prstGeom prst="rect">
            <a:avLst/>
          </a:prstGeom>
        </p:spPr>
        <p:txBody>
          <a:bodyPr/>
          <a:lstStyle/>
          <a:p>
            <a:fld id="{9B2FE738-146D-49F4-AF37-EE8327504D71}" type="slidenum">
              <a:rPr lang="en-GB" smtClean="0"/>
              <a:pPr/>
              <a:t>‹#›</a:t>
            </a:fld>
            <a:endParaRPr lang="en-GB"/>
          </a:p>
        </p:txBody>
      </p:sp>
    </p:spTree>
    <p:extLst>
      <p:ext uri="{BB962C8B-B14F-4D97-AF65-F5344CB8AC3E}">
        <p14:creationId xmlns:p14="http://schemas.microsoft.com/office/powerpoint/2010/main" val="23331677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D75F9E43-12E3-6E4E-A7D7-484D26E34DF3}"/>
              </a:ext>
            </a:extLst>
          </p:cNvPr>
          <p:cNvSpPr>
            <a:spLocks noGrp="1"/>
          </p:cNvSpPr>
          <p:nvPr>
            <p:ph type="dt" sz="half" idx="10"/>
          </p:nvPr>
        </p:nvSpPr>
        <p:spPr/>
        <p:txBody>
          <a:bodyPr/>
          <a:lstStyle/>
          <a:p>
            <a:fld id="{B1259B45-4F86-2940-8FC1-9DE4CFF5665C}" type="datetimeFigureOut">
              <a:rPr lang="fr-FR" smtClean="0"/>
              <a:t>24/11/2020</a:t>
            </a:fld>
            <a:endParaRPr lang="fr-FR"/>
          </a:p>
        </p:txBody>
      </p:sp>
      <p:sp>
        <p:nvSpPr>
          <p:cNvPr id="3" name="Espace réservé du pied de page 2">
            <a:extLst>
              <a:ext uri="{FF2B5EF4-FFF2-40B4-BE49-F238E27FC236}">
                <a16:creationId xmlns:a16="http://schemas.microsoft.com/office/drawing/2014/main" id="{F9C5F096-FA04-714F-A1AC-62FB07739716}"/>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B9DB0BE3-FD50-BF41-BE35-51BE1118246E}"/>
              </a:ext>
            </a:extLst>
          </p:cNvPr>
          <p:cNvSpPr>
            <a:spLocks noGrp="1"/>
          </p:cNvSpPr>
          <p:nvPr>
            <p:ph type="sldNum" sz="quarter" idx="12"/>
          </p:nvPr>
        </p:nvSpPr>
        <p:spPr/>
        <p:txBody>
          <a:bodyPr/>
          <a:lstStyle/>
          <a:p>
            <a:fld id="{1AAC07FE-E5D4-9941-B72D-CC3984C4398C}" type="slidenum">
              <a:rPr lang="fr-FR" smtClean="0"/>
              <a:t>‹#›</a:t>
            </a:fld>
            <a:endParaRPr lang="fr-FR"/>
          </a:p>
        </p:txBody>
      </p:sp>
    </p:spTree>
    <p:extLst>
      <p:ext uri="{BB962C8B-B14F-4D97-AF65-F5344CB8AC3E}">
        <p14:creationId xmlns:p14="http://schemas.microsoft.com/office/powerpoint/2010/main" val="270960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dirty="0"/>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687893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r>
              <a:rPr lang="en-US"/>
              <a:t>26-Oct-20</a:t>
            </a:r>
            <a:endParaRPr lang="en-US" dirty="0"/>
          </a:p>
        </p:txBody>
      </p:sp>
      <p:sp>
        <p:nvSpPr>
          <p:cNvPr id="5" name="Footer Placeholder 4"/>
          <p:cNvSpPr>
            <a:spLocks noGrp="1"/>
          </p:cNvSpPr>
          <p:nvPr>
            <p:ph type="ftr" sz="quarter" idx="11"/>
          </p:nvPr>
        </p:nvSpPr>
        <p:spPr/>
        <p:txBody>
          <a:bodyPr/>
          <a:lstStyle/>
          <a:p>
            <a:r>
              <a:rPr lang="en-US"/>
              <a:t>ARIE Chairs meeting</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553042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dirty="0"/>
              <a:t>Click to edit Master title style</a:t>
            </a:r>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US"/>
              <a:t>26-Oct-20</a:t>
            </a:r>
            <a:endParaRPr lang="en-US" dirty="0"/>
          </a:p>
        </p:txBody>
      </p:sp>
      <p:sp>
        <p:nvSpPr>
          <p:cNvPr id="5" name="Footer Placeholder 4"/>
          <p:cNvSpPr>
            <a:spLocks noGrp="1"/>
          </p:cNvSpPr>
          <p:nvPr>
            <p:ph type="ftr" sz="quarter" idx="11"/>
          </p:nvPr>
        </p:nvSpPr>
        <p:spPr/>
        <p:txBody>
          <a:bodyPr/>
          <a:lstStyle/>
          <a:p>
            <a:r>
              <a:rPr lang="en-US"/>
              <a:t>ARIE Chairs meeting</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526128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26-Oct-20</a:t>
            </a:r>
            <a:endParaRPr lang="en-US" dirty="0"/>
          </a:p>
        </p:txBody>
      </p:sp>
      <p:sp>
        <p:nvSpPr>
          <p:cNvPr id="6" name="Footer Placeholder 5"/>
          <p:cNvSpPr>
            <a:spLocks noGrp="1"/>
          </p:cNvSpPr>
          <p:nvPr>
            <p:ph type="ftr" sz="quarter" idx="11"/>
          </p:nvPr>
        </p:nvSpPr>
        <p:spPr/>
        <p:txBody>
          <a:bodyPr/>
          <a:lstStyle/>
          <a:p>
            <a:r>
              <a:rPr lang="en-US"/>
              <a:t>ARIE Chairs meeting</a:t>
            </a:r>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573165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26-Oct-20</a:t>
            </a:r>
            <a:endParaRPr lang="en-US" dirty="0"/>
          </a:p>
        </p:txBody>
      </p:sp>
      <p:sp>
        <p:nvSpPr>
          <p:cNvPr id="8" name="Footer Placeholder 7"/>
          <p:cNvSpPr>
            <a:spLocks noGrp="1"/>
          </p:cNvSpPr>
          <p:nvPr>
            <p:ph type="ftr" sz="quarter" idx="11"/>
          </p:nvPr>
        </p:nvSpPr>
        <p:spPr/>
        <p:txBody>
          <a:bodyPr/>
          <a:lstStyle/>
          <a:p>
            <a:r>
              <a:rPr lang="en-US" dirty="0"/>
              <a:t>ARIE Chairs meeting</a:t>
            </a:r>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86367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r>
              <a:rPr lang="en-US"/>
              <a:t>26-Oct-20</a:t>
            </a:r>
            <a:endParaRPr lang="en-US" dirty="0"/>
          </a:p>
        </p:txBody>
      </p:sp>
      <p:sp>
        <p:nvSpPr>
          <p:cNvPr id="5" name="Footer Placeholder 3"/>
          <p:cNvSpPr>
            <a:spLocks noGrp="1"/>
          </p:cNvSpPr>
          <p:nvPr>
            <p:ph type="ftr" sz="quarter" idx="11"/>
          </p:nvPr>
        </p:nvSpPr>
        <p:spPr/>
        <p:txBody>
          <a:bodyPr/>
          <a:lstStyle/>
          <a:p>
            <a:r>
              <a:rPr lang="en-US"/>
              <a:t>ARIE Chairs meeting</a:t>
            </a:r>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48631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r>
              <a:rPr lang="en-US"/>
              <a:t>26-Oct-20</a:t>
            </a:r>
            <a:endParaRPr lang="en-US" dirty="0"/>
          </a:p>
        </p:txBody>
      </p:sp>
      <p:sp>
        <p:nvSpPr>
          <p:cNvPr id="5" name="Footer Placeholder 2"/>
          <p:cNvSpPr>
            <a:spLocks noGrp="1"/>
          </p:cNvSpPr>
          <p:nvPr>
            <p:ph type="ftr" sz="quarter" idx="11"/>
          </p:nvPr>
        </p:nvSpPr>
        <p:spPr/>
        <p:txBody>
          <a:bodyPr/>
          <a:lstStyle/>
          <a:p>
            <a:r>
              <a:rPr lang="en-US"/>
              <a:t>ARIE Chairs meeting</a:t>
            </a:r>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67956788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theme" Target="../theme/theme2.xml"/><Relationship Id="rId3" Type="http://schemas.openxmlformats.org/officeDocument/2006/relationships/slideLayout" Target="../slideLayouts/slideLayout5.xml"/><Relationship Id="rId21" Type="http://schemas.openxmlformats.org/officeDocument/2006/relationships/image" Target="../media/image6.png"/><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23" Type="http://schemas.openxmlformats.org/officeDocument/2006/relationships/image" Target="../media/image8.png"/><Relationship Id="rId10" Type="http://schemas.openxmlformats.org/officeDocument/2006/relationships/slideLayout" Target="../slideLayouts/slideLayout12.xml"/><Relationship Id="rId19" Type="http://schemas.openxmlformats.org/officeDocument/2006/relationships/image" Target="../media/image4.png"/><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2063552" y="274638"/>
            <a:ext cx="9518848" cy="1143000"/>
          </a:xfrm>
          <a:prstGeom prst="rect">
            <a:avLst/>
          </a:prstGeom>
        </p:spPr>
        <p:txBody>
          <a:bodyPr vert="horz" lIns="91440" tIns="45720" rIns="91440" bIns="45720" rtlCol="0" anchor="ctr">
            <a:normAutofit/>
          </a:bodyPr>
          <a:lstStyle/>
          <a:p>
            <a:r>
              <a:rPr lang="fr-FR"/>
              <a:t>Modifiez le style du titre</a:t>
            </a:r>
            <a:endParaRPr lang="en-GB"/>
          </a:p>
        </p:txBody>
      </p:sp>
      <p:sp>
        <p:nvSpPr>
          <p:cNvPr id="3" name="Espace réservé du texte 2"/>
          <p:cNvSpPr>
            <a:spLocks noGrp="1"/>
          </p:cNvSpPr>
          <p:nvPr>
            <p:ph type="body" idx="1"/>
          </p:nvPr>
        </p:nvSpPr>
        <p:spPr>
          <a:xfrm>
            <a:off x="2063552" y="1600203"/>
            <a:ext cx="9518848"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pic>
        <p:nvPicPr>
          <p:cNvPr id="9" name="Picture 2" descr="C:\Users\chahn\Desktop\LEAPS Slide\LEAPS Slide\LEAPS slide background no txt.jpg"/>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r="87069"/>
          <a:stretch/>
        </p:blipFill>
        <p:spPr bwMode="auto">
          <a:xfrm>
            <a:off x="1686" y="-1"/>
            <a:ext cx="1578399"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Bildobjekt 4" descr="&#10;&#10;">
            <a:extLst>
              <a:ext uri="{FF2B5EF4-FFF2-40B4-BE49-F238E27FC236}">
                <a16:creationId xmlns:a16="http://schemas.microsoft.com/office/drawing/2014/main" id="{AF9C248D-D6EE-084A-9830-3C20293EF6E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062400" y="6126166"/>
            <a:ext cx="2520000" cy="574035"/>
          </a:xfrm>
          <a:prstGeom prst="rect">
            <a:avLst/>
          </a:prstGeom>
        </p:spPr>
      </p:pic>
      <p:sp>
        <p:nvSpPr>
          <p:cNvPr id="6" name="Espace réservé du numéro de diapositive 5"/>
          <p:cNvSpPr>
            <a:spLocks noGrp="1"/>
          </p:cNvSpPr>
          <p:nvPr>
            <p:ph type="sldNum" sz="quarter" idx="4"/>
          </p:nvPr>
        </p:nvSpPr>
        <p:spPr>
          <a:xfrm>
            <a:off x="2037255" y="6309057"/>
            <a:ext cx="2844800" cy="365125"/>
          </a:xfrm>
          <a:prstGeom prst="rect">
            <a:avLst/>
          </a:prstGeom>
        </p:spPr>
        <p:txBody>
          <a:bodyPr/>
          <a:lstStyle/>
          <a:p>
            <a:fld id="{9B2FE738-146D-49F4-AF37-EE8327504D71}" type="slidenum">
              <a:rPr lang="en-GB" smtClean="0"/>
              <a:t>‹#›</a:t>
            </a:fld>
            <a:endParaRPr lang="en-GB"/>
          </a:p>
        </p:txBody>
      </p:sp>
    </p:spTree>
    <p:extLst>
      <p:ext uri="{BB962C8B-B14F-4D97-AF65-F5344CB8AC3E}">
        <p14:creationId xmlns:p14="http://schemas.microsoft.com/office/powerpoint/2010/main" val="3159626296"/>
      </p:ext>
    </p:extLst>
  </p:cSld>
  <p:clrMap bg1="lt1" tx1="dk1" bg2="lt2" tx2="dk2" accent1="accent1" accent2="accent2" accent3="accent3" accent4="accent4" accent5="accent5" accent6="accent6" hlink="hlink" folHlink="folHlink"/>
  <p:sldLayoutIdLst>
    <p:sldLayoutId id="2147483649" r:id="rId1"/>
    <p:sldLayoutId id="2147483650" r:id="rId2"/>
  </p:sldLayoutIdLst>
  <p:hf hdr="0" ftr="0" dt="0"/>
  <p:txStyles>
    <p:titleStyle>
      <a:lvl1pPr algn="ctr" defTabSz="685800" rtl="0" eaLnBrk="1" latinLnBrk="0" hangingPunct="1">
        <a:spcBef>
          <a:spcPct val="0"/>
        </a:spcBef>
        <a:buNone/>
        <a:defRPr sz="3300" b="1"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43841" y="2702042"/>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7683" y="6448069"/>
            <a:ext cx="1522412" cy="284968"/>
          </a:xfrm>
          <a:prstGeom prst="rect">
            <a:avLst/>
          </a:prstGeom>
        </p:spPr>
        <p:txBody>
          <a:bodyPr vert="horz" lIns="91440" tIns="45720" rIns="91440" bIns="45720" rtlCol="0" anchor="t"/>
          <a:lstStyle>
            <a:lvl1pPr algn="l">
              <a:defRPr sz="1600" b="0" i="0">
                <a:solidFill>
                  <a:schemeClr val="tx1">
                    <a:tint val="75000"/>
                    <a:alpha val="60000"/>
                  </a:schemeClr>
                </a:solidFill>
                <a:latin typeface="Calibri" panose="020F0502020204030204" pitchFamily="34" charset="0"/>
                <a:cs typeface="Calibri" panose="020F0502020204030204" pitchFamily="34" charset="0"/>
              </a:defRPr>
            </a:lvl1pPr>
          </a:lstStyle>
          <a:p>
            <a:r>
              <a:rPr lang="en-US"/>
              <a:t>26-Oct-20</a:t>
            </a:r>
            <a:endParaRPr lang="en-US" dirty="0"/>
          </a:p>
        </p:txBody>
      </p:sp>
      <p:sp>
        <p:nvSpPr>
          <p:cNvPr id="5" name="Footer Placeholder 4"/>
          <p:cNvSpPr>
            <a:spLocks noGrp="1"/>
          </p:cNvSpPr>
          <p:nvPr>
            <p:ph type="ftr" sz="quarter" idx="3"/>
          </p:nvPr>
        </p:nvSpPr>
        <p:spPr>
          <a:xfrm>
            <a:off x="4139617" y="6477000"/>
            <a:ext cx="3859795" cy="304801"/>
          </a:xfrm>
          <a:prstGeom prst="rect">
            <a:avLst/>
          </a:prstGeom>
        </p:spPr>
        <p:txBody>
          <a:bodyPr vert="horz" lIns="91440" tIns="45720" rIns="91440" bIns="45720" rtlCol="0" anchor="b"/>
          <a:lstStyle>
            <a:lvl1pPr algn="l">
              <a:defRPr sz="1800" b="0" i="0">
                <a:solidFill>
                  <a:schemeClr val="tx1">
                    <a:tint val="75000"/>
                    <a:alpha val="60000"/>
                  </a:schemeClr>
                </a:solidFill>
                <a:latin typeface="Calibri" panose="020F0502020204030204" pitchFamily="34" charset="0"/>
                <a:cs typeface="Calibri" panose="020F0502020204030204" pitchFamily="34" charset="0"/>
              </a:defRPr>
            </a:lvl1pPr>
          </a:lstStyle>
          <a:p>
            <a:pPr algn="ctr"/>
            <a:r>
              <a:rPr lang="en-US" dirty="0"/>
              <a:t>ARIE Chairs meeting</a:t>
            </a:r>
          </a:p>
        </p:txBody>
      </p:sp>
      <p:sp>
        <p:nvSpPr>
          <p:cNvPr id="6" name="Slide Number Placeholder 5"/>
          <p:cNvSpPr>
            <a:spLocks noGrp="1"/>
          </p:cNvSpPr>
          <p:nvPr>
            <p:ph type="sldNum" sz="quarter" idx="4"/>
          </p:nvPr>
        </p:nvSpPr>
        <p:spPr bwMode="gray">
          <a:xfrm>
            <a:off x="11608072" y="6384429"/>
            <a:ext cx="498334" cy="397372"/>
          </a:xfrm>
          <a:prstGeom prst="rect">
            <a:avLst/>
          </a:prstGeom>
        </p:spPr>
        <p:txBody>
          <a:bodyPr vert="horz" lIns="91440" tIns="45720" rIns="91440" bIns="45720" rtlCol="0" anchor="b"/>
          <a:lstStyle>
            <a:lvl1pPr algn="ctr">
              <a:defRPr sz="1800" b="0" i="0">
                <a:solidFill>
                  <a:schemeClr val="tx1">
                    <a:tint val="75000"/>
                  </a:schemeClr>
                </a:solidFill>
                <a:latin typeface="Calibri" panose="020F0502020204030204" pitchFamily="34" charset="0"/>
                <a:cs typeface="Calibri" panose="020F0502020204030204" pitchFamily="34" charset="0"/>
              </a:defRPr>
            </a:lvl1pPr>
          </a:lstStyle>
          <a:p>
            <a:fld id="{D57F1E4F-1CFF-5643-939E-02111984F565}" type="slidenum">
              <a:rPr lang="en-US" smtClean="0"/>
              <a:pPr/>
              <a:t>‹#›</a:t>
            </a:fld>
            <a:endParaRPr lang="en-US" dirty="0"/>
          </a:p>
        </p:txBody>
      </p:sp>
      <p:pic>
        <p:nvPicPr>
          <p:cNvPr id="13" name="Picture 12"/>
          <p:cNvPicPr>
            <a:picLocks noChangeAspect="1"/>
          </p:cNvPicPr>
          <p:nvPr userDrawn="1"/>
        </p:nvPicPr>
        <p:blipFill>
          <a:blip r:embed="rId23"/>
          <a:stretch>
            <a:fillRect/>
          </a:stretch>
        </p:blipFill>
        <p:spPr>
          <a:xfrm>
            <a:off x="10877095" y="24095"/>
            <a:ext cx="1291308" cy="1128888"/>
          </a:xfrm>
          <a:prstGeom prst="rect">
            <a:avLst/>
          </a:prstGeom>
        </p:spPr>
      </p:pic>
    </p:spTree>
    <p:extLst>
      <p:ext uri="{BB962C8B-B14F-4D97-AF65-F5344CB8AC3E}">
        <p14:creationId xmlns:p14="http://schemas.microsoft.com/office/powerpoint/2010/main" val="1439827571"/>
      </p:ext>
    </p:extLst>
  </p:cSld>
  <p:clrMap bg1="dk1" tx1="lt1" bg2="dk2"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 id="2147483667" r:id="rId16"/>
    <p:sldLayoutId id="2147483668" r:id="rId17"/>
  </p:sldLayoutIdLst>
  <p:hf hdr="0"/>
  <p:txStyles>
    <p:titleStyle>
      <a:lvl1pPr algn="l" defTabSz="457200" rtl="0" eaLnBrk="1" latinLnBrk="0" hangingPunct="1">
        <a:spcBef>
          <a:spcPct val="0"/>
        </a:spcBef>
        <a:buNone/>
        <a:defRPr sz="4200" b="0" i="0" kern="1200">
          <a:solidFill>
            <a:schemeClr val="tx2"/>
          </a:solidFill>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Calibri" panose="020F0502020204030204" pitchFamily="34" charset="0"/>
          <a:ea typeface="+mj-ea"/>
          <a:cs typeface="Calibri" panose="020F0502020204030204" pitchFamily="34" charset="0"/>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Calibri" panose="020F0502020204030204" pitchFamily="34" charset="0"/>
          <a:ea typeface="+mj-ea"/>
          <a:cs typeface="Calibri" panose="020F0502020204030204" pitchFamily="34" charset="0"/>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Calibri" panose="020F0502020204030204" pitchFamily="34" charset="0"/>
          <a:ea typeface="+mj-ea"/>
          <a:cs typeface="Calibri" panose="020F0502020204030204" pitchFamily="34" charset="0"/>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Calibri" panose="020F0502020204030204" pitchFamily="34" charset="0"/>
          <a:ea typeface="+mj-ea"/>
          <a:cs typeface="Calibri" panose="020F0502020204030204" pitchFamily="34" charset="0"/>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Calibri" panose="020F0502020204030204" pitchFamily="34" charset="0"/>
          <a:ea typeface="+mj-ea"/>
          <a:cs typeface="Calibri" panose="020F0502020204030204" pitchFamily="34" charset="0"/>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2063552" y="274638"/>
            <a:ext cx="9518848" cy="1143000"/>
          </a:xfrm>
          <a:prstGeom prst="rect">
            <a:avLst/>
          </a:prstGeom>
        </p:spPr>
        <p:txBody>
          <a:bodyPr vert="horz" lIns="91440" tIns="45720" rIns="91440" bIns="45720" rtlCol="0" anchor="ctr">
            <a:normAutofit/>
          </a:bodyPr>
          <a:lstStyle/>
          <a:p>
            <a:r>
              <a:rPr lang="fr-FR"/>
              <a:t>Modifiez le style du titre</a:t>
            </a:r>
            <a:endParaRPr lang="en-GB"/>
          </a:p>
        </p:txBody>
      </p:sp>
      <p:sp>
        <p:nvSpPr>
          <p:cNvPr id="3" name="Espace réservé du texte 2"/>
          <p:cNvSpPr>
            <a:spLocks noGrp="1"/>
          </p:cNvSpPr>
          <p:nvPr>
            <p:ph type="body" idx="1"/>
          </p:nvPr>
        </p:nvSpPr>
        <p:spPr>
          <a:xfrm>
            <a:off x="2063552" y="1600203"/>
            <a:ext cx="9518848"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pic>
        <p:nvPicPr>
          <p:cNvPr id="9" name="Picture 2" descr="C:\Users\chahn\Desktop\LEAPS Slide\LEAPS Slide\LEAPS slide background no txt.jpg"/>
          <p:cNvPicPr>
            <a:picLocks noChangeAspect="1" noChangeArrowheads="1"/>
          </p:cNvPicPr>
          <p:nvPr/>
        </p:nvPicPr>
        <p:blipFill rotWithShape="1">
          <a:blip r:embed="rId5">
            <a:extLst>
              <a:ext uri="{28A0092B-C50C-407E-A947-70E740481C1C}">
                <a14:useLocalDpi xmlns:a14="http://schemas.microsoft.com/office/drawing/2010/main" val="0"/>
              </a:ext>
            </a:extLst>
          </a:blip>
          <a:srcRect r="87069"/>
          <a:stretch/>
        </p:blipFill>
        <p:spPr bwMode="auto">
          <a:xfrm>
            <a:off x="1686" y="-1"/>
            <a:ext cx="1578399"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Bildobjekt 4" descr="&#10;&#10;">
            <a:extLst>
              <a:ext uri="{FF2B5EF4-FFF2-40B4-BE49-F238E27FC236}">
                <a16:creationId xmlns:a16="http://schemas.microsoft.com/office/drawing/2014/main" id="{AF9C248D-D6EE-084A-9830-3C20293EF6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62400" y="6126166"/>
            <a:ext cx="2520000" cy="574035"/>
          </a:xfrm>
          <a:prstGeom prst="rect">
            <a:avLst/>
          </a:prstGeom>
        </p:spPr>
      </p:pic>
    </p:spTree>
    <p:extLst>
      <p:ext uri="{BB962C8B-B14F-4D97-AF65-F5344CB8AC3E}">
        <p14:creationId xmlns:p14="http://schemas.microsoft.com/office/powerpoint/2010/main" val="2201837733"/>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Lst>
  <p:hf sldNum="0" hdr="0" dt="0"/>
  <p:txStyles>
    <p:titleStyle>
      <a:lvl1pPr algn="ctr" defTabSz="685800" rtl="0" eaLnBrk="1" latinLnBrk="0" hangingPunct="1">
        <a:spcBef>
          <a:spcPct val="0"/>
        </a:spcBef>
        <a:buNone/>
        <a:defRPr sz="3300" b="1"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hyperlink" Target="https://science.sciencemag.org/content/368/6489/409" TargetMode="External"/><Relationship Id="rId13" Type="http://schemas.openxmlformats.org/officeDocument/2006/relationships/image" Target="../media/image27.png"/><Relationship Id="rId3" Type="http://schemas.openxmlformats.org/officeDocument/2006/relationships/slideLayout" Target="../slideLayouts/slideLayout2.xml"/><Relationship Id="rId7" Type="http://schemas.openxmlformats.org/officeDocument/2006/relationships/image" Target="../media/image23.png"/><Relationship Id="rId12" Type="http://schemas.openxmlformats.org/officeDocument/2006/relationships/image" Target="../media/image26.jpe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hyperlink" Target="https://www.synchrotron-soleil.fr/en/beamlines/proxima-1/acces-ge-covid-19" TargetMode="External"/><Relationship Id="rId11" Type="http://schemas.openxmlformats.org/officeDocument/2006/relationships/image" Target="../media/image25.png"/><Relationship Id="rId5" Type="http://schemas.openxmlformats.org/officeDocument/2006/relationships/image" Target="../media/image22.jpeg"/><Relationship Id="rId10" Type="http://schemas.openxmlformats.org/officeDocument/2006/relationships/image" Target="../media/image24.png"/><Relationship Id="rId4" Type="http://schemas.openxmlformats.org/officeDocument/2006/relationships/hyperlink" Target="https://doi.org/10.1038/s41586-020-2601-5" TargetMode="External"/><Relationship Id="rId9" Type="http://schemas.openxmlformats.org/officeDocument/2006/relationships/hyperlink" Target="https://doi.org/10.1186/s12967-020-02344-6" TargetMode="External"/><Relationship Id="rId1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hyperlink" Target="https://leaps-initiative.eu/wp-content/uploads/2020/09/Viral-Threats-Paper-09.2020-FINAL.pdf" TargetMode="External"/><Relationship Id="rId5" Type="http://schemas.openxmlformats.org/officeDocument/2006/relationships/hyperlink" Target="https://leaps-initiative.eu/wp-content/uploads/2020/09/ARIE-MISSIONS-PosPaper-FINAL-RELEASE_09.2020.pdf" TargetMode="Externa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www.google.de/url?sa=i&amp;url=https://www.hamburg-news.hamburg/innovation-wissenschaft/dem-coronavirus-auf-der-spur&amp;psig=AOvVaw0Txvl4oG4gLBjbHxlYufyA&amp;ust=1601287256869000&amp;source=images&amp;cd=vfe&amp;ved=0CAIQjRxqFwoTCNi6hoOKiewCFQAAAAAdAAAAABAF" TargetMode="Externa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hyperlink" Target="https://www.google.de/url?sa=i&amp;url=https://royalsocietypublishing.org/doi/10.1098/rstb.2013.0314&amp;psig=AOvVaw1mIMuk02Zvw0xFnXQZj768&amp;ust=1601287433085000&amp;source=images&amp;cd=vfe&amp;ved=0CAIQjRxqFwoTCOiLhNeKiewCFQAAAAAdAAAAABAK"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chahn\Desktop\LEAPS Slide\LEAPS Slide\LEAPS slide background no txt.jpg"/>
          <p:cNvPicPr>
            <a:picLocks noChangeAspect="1" noChangeArrowheads="1"/>
          </p:cNvPicPr>
          <p:nvPr/>
        </p:nvPicPr>
        <p:blipFill rotWithShape="1">
          <a:blip r:embed="rId2">
            <a:extLst>
              <a:ext uri="{28A0092B-C50C-407E-A947-70E740481C1C}">
                <a14:useLocalDpi xmlns:a14="http://schemas.microsoft.com/office/drawing/2010/main" val="0"/>
              </a:ext>
            </a:extLst>
          </a:blip>
          <a:srcRect t="14395" r="7334" b="2697"/>
          <a:stretch/>
        </p:blipFill>
        <p:spPr bwMode="auto">
          <a:xfrm>
            <a:off x="861116" y="0"/>
            <a:ext cx="11330884" cy="686708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922" y="499313"/>
            <a:ext cx="3789452" cy="1059313"/>
          </a:xfrm>
          <a:prstGeom prst="rect">
            <a:avLst/>
          </a:prstGeom>
        </p:spPr>
      </p:pic>
      <p:sp>
        <p:nvSpPr>
          <p:cNvPr id="5" name="Content Placeholder 2"/>
          <p:cNvSpPr txBox="1">
            <a:spLocks/>
          </p:cNvSpPr>
          <p:nvPr/>
        </p:nvSpPr>
        <p:spPr>
          <a:xfrm>
            <a:off x="1696226" y="2160967"/>
            <a:ext cx="4562842" cy="2411034"/>
          </a:xfrm>
          <a:prstGeom prst="rect">
            <a:avLst/>
          </a:prstGeom>
        </p:spPr>
        <p:txBody>
          <a:bodyPr vert="horz" lIns="68580" tIns="34290" rIns="68580" bIns="34290" rtlCol="0">
            <a:normAutofit/>
          </a:bodyPr>
          <a:lstStyle>
            <a:lvl1pPr marL="342900" indent="-342900" algn="l" defTabSz="457200" rtl="0" eaLnBrk="1" latinLnBrk="0" hangingPunct="1">
              <a:spcBef>
                <a:spcPct val="20000"/>
              </a:spcBef>
              <a:buFont typeface="Arial"/>
              <a:buChar char="•"/>
              <a:defRPr sz="36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spcBef>
                <a:spcPts val="400"/>
              </a:spcBef>
              <a:buNone/>
            </a:pPr>
            <a:endParaRPr lang="en-GB" sz="2550" b="1" dirty="0">
              <a:effectLst>
                <a:outerShdw blurRad="38100" dist="38100" dir="2700000" algn="tl">
                  <a:srgbClr val="000000">
                    <a:alpha val="43137"/>
                  </a:srgbClr>
                </a:outerShdw>
              </a:effectLst>
              <a:latin typeface="+mj-lt"/>
              <a:cs typeface="Arial" panose="020B0604020202020204" pitchFamily="34" charset="0"/>
            </a:endParaRPr>
          </a:p>
        </p:txBody>
      </p:sp>
      <p:sp>
        <p:nvSpPr>
          <p:cNvPr id="2" name="Textfeld 1"/>
          <p:cNvSpPr txBox="1"/>
          <p:nvPr/>
        </p:nvSpPr>
        <p:spPr>
          <a:xfrm>
            <a:off x="385707" y="6307337"/>
            <a:ext cx="10267950" cy="338554"/>
          </a:xfrm>
          <a:prstGeom prst="rect">
            <a:avLst/>
          </a:prstGeom>
          <a:noFill/>
        </p:spPr>
        <p:txBody>
          <a:bodyPr wrap="square" rtlCol="0">
            <a:spAutoFit/>
          </a:bodyPr>
          <a:lstStyle/>
          <a:p>
            <a:r>
              <a:rPr lang="de-DE" sz="1600" dirty="0">
                <a:solidFill>
                  <a:schemeClr val="bg1"/>
                </a:solidFill>
              </a:rPr>
              <a:t>24 November 2020</a:t>
            </a:r>
          </a:p>
        </p:txBody>
      </p:sp>
      <p:sp>
        <p:nvSpPr>
          <p:cNvPr id="3" name="Textfeld 2"/>
          <p:cNvSpPr txBox="1"/>
          <p:nvPr/>
        </p:nvSpPr>
        <p:spPr>
          <a:xfrm>
            <a:off x="385707" y="3350576"/>
            <a:ext cx="9570473" cy="1010726"/>
          </a:xfrm>
          <a:prstGeom prst="rect">
            <a:avLst/>
          </a:prstGeom>
          <a:noFill/>
        </p:spPr>
        <p:txBody>
          <a:bodyPr wrap="square" rtlCol="0">
            <a:spAutoFit/>
          </a:bodyPr>
          <a:lstStyle/>
          <a:p>
            <a:pPr algn="r">
              <a:lnSpc>
                <a:spcPct val="80000"/>
              </a:lnSpc>
            </a:pPr>
            <a:r>
              <a:rPr lang="de-DE" sz="2400" i="1" dirty="0">
                <a:solidFill>
                  <a:schemeClr val="bg1"/>
                </a:solidFill>
              </a:rPr>
              <a:t>Caterina Biscari</a:t>
            </a:r>
          </a:p>
          <a:p>
            <a:pPr algn="r">
              <a:lnSpc>
                <a:spcPct val="80000"/>
              </a:lnSpc>
            </a:pPr>
            <a:r>
              <a:rPr lang="de-DE" sz="1200" i="1" dirty="0">
                <a:solidFill>
                  <a:schemeClr val="bg1"/>
                </a:solidFill>
              </a:rPr>
              <a:t>ALBA Synchrotron</a:t>
            </a:r>
          </a:p>
          <a:p>
            <a:pPr algn="r">
              <a:lnSpc>
                <a:spcPct val="80000"/>
              </a:lnSpc>
            </a:pPr>
            <a:endParaRPr lang="de-DE" sz="1400" i="1" dirty="0">
              <a:solidFill>
                <a:schemeClr val="bg1"/>
              </a:solidFill>
            </a:endParaRPr>
          </a:p>
          <a:p>
            <a:pPr algn="r">
              <a:lnSpc>
                <a:spcPct val="80000"/>
              </a:lnSpc>
            </a:pPr>
            <a:r>
              <a:rPr lang="de-DE" sz="2400" i="1" dirty="0">
                <a:solidFill>
                  <a:schemeClr val="bg1"/>
                </a:solidFill>
              </a:rPr>
              <a:t>LEAPS Chair</a:t>
            </a:r>
          </a:p>
        </p:txBody>
      </p:sp>
      <p:sp>
        <p:nvSpPr>
          <p:cNvPr id="7" name="Rectangle 6">
            <a:extLst>
              <a:ext uri="{FF2B5EF4-FFF2-40B4-BE49-F238E27FC236}">
                <a16:creationId xmlns:a16="http://schemas.microsoft.com/office/drawing/2014/main" id="{DCA68DD9-45BF-48E9-AFA2-FD3E4D56819C}"/>
              </a:ext>
            </a:extLst>
          </p:cNvPr>
          <p:cNvSpPr/>
          <p:nvPr/>
        </p:nvSpPr>
        <p:spPr>
          <a:xfrm>
            <a:off x="724298" y="2072351"/>
            <a:ext cx="9590767" cy="707886"/>
          </a:xfrm>
          <a:prstGeom prst="rect">
            <a:avLst/>
          </a:prstGeom>
        </p:spPr>
        <p:txBody>
          <a:bodyPr wrap="none">
            <a:spAutoFit/>
          </a:bodyPr>
          <a:lstStyle/>
          <a:p>
            <a:r>
              <a:rPr lang="en-US" sz="4000" b="1" dirty="0">
                <a:solidFill>
                  <a:schemeClr val="bg1"/>
                </a:solidFill>
                <a:latin typeface="Frutiger LT Std"/>
              </a:rPr>
              <a:t>Overview of LEAPS status and perspectives</a:t>
            </a:r>
            <a:endParaRPr lang="de-DE" sz="4000" b="1" i="1" dirty="0">
              <a:solidFill>
                <a:schemeClr val="bg1"/>
              </a:solidFill>
            </a:endParaRPr>
          </a:p>
        </p:txBody>
      </p:sp>
    </p:spTree>
    <p:extLst>
      <p:ext uri="{BB962C8B-B14F-4D97-AF65-F5344CB8AC3E}">
        <p14:creationId xmlns:p14="http://schemas.microsoft.com/office/powerpoint/2010/main" val="17118692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B2FE738-146D-49F4-AF37-EE8327504D71}" type="slidenum">
              <a:rPr lang="en-GB" smtClean="0"/>
              <a:pPr/>
              <a:t>10</a:t>
            </a:fld>
            <a:endParaRPr lang="en-GB" dirty="0"/>
          </a:p>
        </p:txBody>
      </p:sp>
      <p:sp>
        <p:nvSpPr>
          <p:cNvPr id="9" name="Rectangle 8"/>
          <p:cNvSpPr/>
          <p:nvPr/>
        </p:nvSpPr>
        <p:spPr>
          <a:xfrm>
            <a:off x="2009478" y="126138"/>
            <a:ext cx="9715437" cy="523220"/>
          </a:xfrm>
          <a:prstGeom prst="rect">
            <a:avLst/>
          </a:prstGeom>
        </p:spPr>
        <p:txBody>
          <a:bodyPr wrap="square">
            <a:spAutoFit/>
          </a:bodyPr>
          <a:lstStyle/>
          <a:p>
            <a:pPr algn="ctr"/>
            <a:r>
              <a:rPr lang="en-US" sz="2800" b="1" dirty="0">
                <a:ea typeface="+mj-ea"/>
                <a:cs typeface="+mj-cs"/>
              </a:rPr>
              <a:t>Answering to COVID-19 Pandemic</a:t>
            </a:r>
            <a:endParaRPr lang="en-US" sz="2800" dirty="0"/>
          </a:p>
        </p:txBody>
      </p:sp>
      <p:pic>
        <p:nvPicPr>
          <p:cNvPr id="17" name="Content Placeholder 16"/>
          <p:cNvPicPr>
            <a:picLocks noGrp="1" noChangeAspect="1"/>
          </p:cNvPicPr>
          <p:nvPr>
            <p:ph idx="1"/>
          </p:nvPr>
        </p:nvPicPr>
        <p:blipFill>
          <a:blip r:embed="rId2"/>
          <a:stretch>
            <a:fillRect/>
          </a:stretch>
        </p:blipFill>
        <p:spPr>
          <a:xfrm>
            <a:off x="9400629" y="2055462"/>
            <a:ext cx="2669185" cy="3887597"/>
          </a:xfrm>
          <a:prstGeom prst="rect">
            <a:avLst/>
          </a:prstGeom>
        </p:spPr>
      </p:pic>
      <p:pic>
        <p:nvPicPr>
          <p:cNvPr id="21" name="Picture 20"/>
          <p:cNvPicPr>
            <a:picLocks noChangeAspect="1"/>
          </p:cNvPicPr>
          <p:nvPr/>
        </p:nvPicPr>
        <p:blipFill>
          <a:blip r:embed="rId3"/>
          <a:stretch>
            <a:fillRect/>
          </a:stretch>
        </p:blipFill>
        <p:spPr>
          <a:xfrm>
            <a:off x="1681312" y="2055462"/>
            <a:ext cx="3835101" cy="2560320"/>
          </a:xfrm>
          <a:prstGeom prst="rect">
            <a:avLst/>
          </a:prstGeom>
        </p:spPr>
      </p:pic>
      <p:sp>
        <p:nvSpPr>
          <p:cNvPr id="22" name="TextBox 21"/>
          <p:cNvSpPr txBox="1"/>
          <p:nvPr/>
        </p:nvSpPr>
        <p:spPr>
          <a:xfrm>
            <a:off x="9400630" y="2155008"/>
            <a:ext cx="2669185" cy="646331"/>
          </a:xfrm>
          <a:prstGeom prst="rect">
            <a:avLst/>
          </a:prstGeom>
          <a:noFill/>
        </p:spPr>
        <p:txBody>
          <a:bodyPr wrap="square" rtlCol="0">
            <a:spAutoFit/>
          </a:bodyPr>
          <a:lstStyle/>
          <a:p>
            <a:pPr algn="ctr"/>
            <a:r>
              <a:rPr lang="en-US" dirty="0">
                <a:solidFill>
                  <a:schemeClr val="bg1"/>
                </a:solidFill>
              </a:rPr>
              <a:t>LEAPS Position Paper on COVID-19 – May 2020</a:t>
            </a:r>
          </a:p>
        </p:txBody>
      </p:sp>
      <p:sp>
        <p:nvSpPr>
          <p:cNvPr id="2" name="TextBox 1"/>
          <p:cNvSpPr txBox="1"/>
          <p:nvPr/>
        </p:nvSpPr>
        <p:spPr>
          <a:xfrm>
            <a:off x="1887506" y="5224890"/>
            <a:ext cx="6289799" cy="1261884"/>
          </a:xfrm>
          <a:prstGeom prst="rect">
            <a:avLst/>
          </a:prstGeom>
          <a:noFill/>
        </p:spPr>
        <p:txBody>
          <a:bodyPr wrap="none" rtlCol="0">
            <a:spAutoFit/>
          </a:bodyPr>
          <a:lstStyle/>
          <a:p>
            <a:pPr>
              <a:spcAft>
                <a:spcPts val="1200"/>
              </a:spcAft>
            </a:pPr>
            <a:r>
              <a:rPr lang="en-US" sz="2200" b="1" dirty="0"/>
              <a:t>Sharing experiences and solutions through webinars</a:t>
            </a:r>
          </a:p>
          <a:p>
            <a:pPr marL="342900" indent="-342900">
              <a:buFont typeface="Arial" panose="020B0604020202020204" pitchFamily="34" charset="0"/>
              <a:buChar char="•"/>
            </a:pPr>
            <a:r>
              <a:rPr lang="en-US" sz="2200" dirty="0"/>
              <a:t>Operation during and after the pandemic </a:t>
            </a:r>
          </a:p>
          <a:p>
            <a:pPr marL="342900" indent="-342900">
              <a:buFont typeface="Arial" panose="020B0604020202020204" pitchFamily="34" charset="0"/>
              <a:buChar char="•"/>
            </a:pPr>
            <a:r>
              <a:rPr lang="en-US" sz="2200" dirty="0"/>
              <a:t>Scientific contribution to fight the pandemic</a:t>
            </a:r>
          </a:p>
        </p:txBody>
      </p:sp>
      <p:sp>
        <p:nvSpPr>
          <p:cNvPr id="3" name="TextBox 2"/>
          <p:cNvSpPr txBox="1"/>
          <p:nvPr/>
        </p:nvSpPr>
        <p:spPr>
          <a:xfrm>
            <a:off x="1646353" y="676913"/>
            <a:ext cx="10467706" cy="769441"/>
          </a:xfrm>
          <a:prstGeom prst="rect">
            <a:avLst/>
          </a:prstGeom>
          <a:noFill/>
        </p:spPr>
        <p:txBody>
          <a:bodyPr wrap="square" rtlCol="0">
            <a:spAutoFit/>
          </a:bodyPr>
          <a:lstStyle/>
          <a:p>
            <a:r>
              <a:rPr lang="en-US" sz="2200" dirty="0"/>
              <a:t>Dedicated </a:t>
            </a:r>
            <a:r>
              <a:rPr lang="en-US" sz="2200" b="1" dirty="0">
                <a:solidFill>
                  <a:srgbClr val="FF0000"/>
                </a:solidFill>
              </a:rPr>
              <a:t>fast track access mode </a:t>
            </a:r>
            <a:r>
              <a:rPr lang="en-US" sz="2200" dirty="0"/>
              <a:t>on almost all LEAPS facilities, addressed to Academy and Industry from the very first moment, compatibly with each country pandemic conditions.</a:t>
            </a:r>
          </a:p>
        </p:txBody>
      </p:sp>
      <p:pic>
        <p:nvPicPr>
          <p:cNvPr id="5" name="Picture 4"/>
          <p:cNvPicPr>
            <a:picLocks noChangeAspect="1"/>
          </p:cNvPicPr>
          <p:nvPr/>
        </p:nvPicPr>
        <p:blipFill>
          <a:blip r:embed="rId4"/>
          <a:stretch>
            <a:fillRect/>
          </a:stretch>
        </p:blipFill>
        <p:spPr>
          <a:xfrm>
            <a:off x="5582564" y="2055462"/>
            <a:ext cx="3736010" cy="2743200"/>
          </a:xfrm>
          <a:prstGeom prst="rect">
            <a:avLst/>
          </a:prstGeom>
        </p:spPr>
      </p:pic>
      <p:sp>
        <p:nvSpPr>
          <p:cNvPr id="11" name="Rectangle 10"/>
          <p:cNvSpPr/>
          <p:nvPr/>
        </p:nvSpPr>
        <p:spPr>
          <a:xfrm>
            <a:off x="-1" y="447942"/>
            <a:ext cx="1563329" cy="1200329"/>
          </a:xfrm>
          <a:prstGeom prst="rect">
            <a:avLst/>
          </a:prstGeom>
        </p:spPr>
        <p:txBody>
          <a:bodyPr wrap="square">
            <a:spAutoFit/>
          </a:bodyPr>
          <a:lstStyle/>
          <a:p>
            <a:pPr algn="ctr"/>
            <a:r>
              <a:rPr lang="en-US" sz="2400" b="1" i="1" dirty="0">
                <a:solidFill>
                  <a:schemeClr val="bg1"/>
                </a:solidFill>
              </a:rPr>
              <a:t>Reaction</a:t>
            </a:r>
          </a:p>
          <a:p>
            <a:pPr algn="ctr"/>
            <a:r>
              <a:rPr lang="es-ES" sz="2400" b="1" i="1" dirty="0">
                <a:solidFill>
                  <a:schemeClr val="bg1"/>
                </a:solidFill>
              </a:rPr>
              <a:t>to</a:t>
            </a:r>
          </a:p>
          <a:p>
            <a:pPr algn="ctr"/>
            <a:r>
              <a:rPr lang="es-ES" sz="2400" b="1" i="1" dirty="0" err="1">
                <a:solidFill>
                  <a:schemeClr val="bg1"/>
                </a:solidFill>
              </a:rPr>
              <a:t>Pandemic</a:t>
            </a:r>
            <a:endParaRPr lang="en-US" sz="2400" b="1" i="1" dirty="0">
              <a:solidFill>
                <a:schemeClr val="bg1"/>
              </a:solidFill>
            </a:endParaRPr>
          </a:p>
        </p:txBody>
      </p:sp>
    </p:spTree>
    <p:extLst>
      <p:ext uri="{BB962C8B-B14F-4D97-AF65-F5344CB8AC3E}">
        <p14:creationId xmlns:p14="http://schemas.microsoft.com/office/powerpoint/2010/main" val="41089878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2CDE9-7AC7-4917-B7DE-385446AD2D89}"/>
              </a:ext>
            </a:extLst>
          </p:cNvPr>
          <p:cNvSpPr>
            <a:spLocks noGrp="1"/>
          </p:cNvSpPr>
          <p:nvPr>
            <p:ph type="title"/>
          </p:nvPr>
        </p:nvSpPr>
        <p:spPr>
          <a:xfrm>
            <a:off x="1831732" y="0"/>
            <a:ext cx="9518848" cy="1143000"/>
          </a:xfrm>
        </p:spPr>
        <p:txBody>
          <a:bodyPr>
            <a:normAutofit/>
          </a:bodyPr>
          <a:lstStyle/>
          <a:p>
            <a:pPr algn="ctr"/>
            <a:r>
              <a:rPr lang="en-US" sz="2800" dirty="0"/>
              <a:t>Combining safe conditions/operation/user services</a:t>
            </a:r>
            <a:endParaRPr lang="es-ES" sz="2800" dirty="0"/>
          </a:p>
        </p:txBody>
      </p:sp>
      <p:sp>
        <p:nvSpPr>
          <p:cNvPr id="4" name="Slide Number Placeholder 3">
            <a:extLst>
              <a:ext uri="{FF2B5EF4-FFF2-40B4-BE49-F238E27FC236}">
                <a16:creationId xmlns:a16="http://schemas.microsoft.com/office/drawing/2014/main" id="{99C5C3D0-602D-4FB0-BB17-84F3DEEBB757}"/>
              </a:ext>
            </a:extLst>
          </p:cNvPr>
          <p:cNvSpPr>
            <a:spLocks noGrp="1"/>
          </p:cNvSpPr>
          <p:nvPr>
            <p:ph type="sldNum" sz="quarter" idx="12"/>
          </p:nvPr>
        </p:nvSpPr>
        <p:spPr/>
        <p:txBody>
          <a:bodyPr/>
          <a:lstStyle/>
          <a:p>
            <a:fld id="{9B2FE738-146D-49F4-AF37-EE8327504D71}" type="slidenum">
              <a:rPr lang="en-GB" smtClean="0"/>
              <a:pPr/>
              <a:t>11</a:t>
            </a:fld>
            <a:endParaRPr lang="en-GB" dirty="0"/>
          </a:p>
        </p:txBody>
      </p:sp>
      <p:sp>
        <p:nvSpPr>
          <p:cNvPr id="9" name="TextBox 8">
            <a:extLst>
              <a:ext uri="{FF2B5EF4-FFF2-40B4-BE49-F238E27FC236}">
                <a16:creationId xmlns:a16="http://schemas.microsoft.com/office/drawing/2014/main" id="{505C2B13-76EF-4EC2-B1BA-177FCC6DCA7B}"/>
              </a:ext>
            </a:extLst>
          </p:cNvPr>
          <p:cNvSpPr txBox="1"/>
          <p:nvPr/>
        </p:nvSpPr>
        <p:spPr>
          <a:xfrm>
            <a:off x="1960521" y="1609368"/>
            <a:ext cx="3515931" cy="4247317"/>
          </a:xfrm>
          <a:prstGeom prst="rect">
            <a:avLst/>
          </a:prstGeom>
          <a:noFill/>
        </p:spPr>
        <p:txBody>
          <a:bodyPr wrap="square" rtlCol="0">
            <a:spAutoFit/>
          </a:bodyPr>
          <a:lstStyle/>
          <a:p>
            <a:r>
              <a:rPr lang="en-US" dirty="0"/>
              <a:t>LEAPS and its users have </a:t>
            </a:r>
          </a:p>
          <a:p>
            <a:pPr marL="285750" indent="-285750">
              <a:buFontTx/>
              <a:buChar char="-"/>
            </a:pPr>
            <a:r>
              <a:rPr lang="en-US" dirty="0"/>
              <a:t>Reaffirmed safety is the priority</a:t>
            </a:r>
          </a:p>
          <a:p>
            <a:pPr marL="285750" indent="-285750">
              <a:buFontTx/>
              <a:buChar char="-"/>
            </a:pPr>
            <a:r>
              <a:rPr lang="en-US" dirty="0"/>
              <a:t>Maintained alive scientific activity and technological developments</a:t>
            </a:r>
          </a:p>
          <a:p>
            <a:pPr marL="285750" indent="-285750">
              <a:buFontTx/>
              <a:buChar char="-"/>
            </a:pPr>
            <a:r>
              <a:rPr lang="en-US" dirty="0"/>
              <a:t>Optimized the available tools and developed new ones</a:t>
            </a:r>
          </a:p>
          <a:p>
            <a:pPr marL="285750" indent="-285750">
              <a:buFontTx/>
              <a:buChar char="-"/>
            </a:pPr>
            <a:r>
              <a:rPr lang="en-US" dirty="0"/>
              <a:t>Planned for the future learning from the present</a:t>
            </a:r>
          </a:p>
          <a:p>
            <a:pPr marL="285750" indent="-285750">
              <a:buFontTx/>
              <a:buChar char="-"/>
            </a:pPr>
            <a:r>
              <a:rPr lang="en-US" dirty="0"/>
              <a:t>Flexibly react to pandemic indicators and travel restrictions in each country</a:t>
            </a:r>
          </a:p>
          <a:p>
            <a:pPr marL="285750" indent="-285750">
              <a:buFontTx/>
              <a:buChar char="-"/>
            </a:pPr>
            <a:endParaRPr lang="en-US" dirty="0"/>
          </a:p>
          <a:p>
            <a:pPr marL="285750" indent="-285750">
              <a:buFontTx/>
              <a:buChar char="-"/>
            </a:pPr>
            <a:endParaRPr lang="en-US" dirty="0"/>
          </a:p>
          <a:p>
            <a:endParaRPr lang="es-ES" dirty="0"/>
          </a:p>
        </p:txBody>
      </p:sp>
      <p:sp>
        <p:nvSpPr>
          <p:cNvPr id="10" name="TextBox 9">
            <a:extLst>
              <a:ext uri="{FF2B5EF4-FFF2-40B4-BE49-F238E27FC236}">
                <a16:creationId xmlns:a16="http://schemas.microsoft.com/office/drawing/2014/main" id="{43CD2A16-7874-47D3-839C-B393873A376D}"/>
              </a:ext>
            </a:extLst>
          </p:cNvPr>
          <p:cNvSpPr txBox="1"/>
          <p:nvPr/>
        </p:nvSpPr>
        <p:spPr>
          <a:xfrm>
            <a:off x="6333288" y="5518131"/>
            <a:ext cx="5286575" cy="338554"/>
          </a:xfrm>
          <a:prstGeom prst="rect">
            <a:avLst/>
          </a:prstGeom>
          <a:noFill/>
        </p:spPr>
        <p:txBody>
          <a:bodyPr wrap="none" rtlCol="0">
            <a:spAutoFit/>
          </a:bodyPr>
          <a:lstStyle/>
          <a:p>
            <a:r>
              <a:rPr lang="en-US" sz="1600" dirty="0"/>
              <a:t>Example of ALBA occupancy and Spanish pandemic indicators</a:t>
            </a:r>
            <a:endParaRPr lang="es-ES" sz="1600" dirty="0"/>
          </a:p>
        </p:txBody>
      </p:sp>
      <p:pic>
        <p:nvPicPr>
          <p:cNvPr id="6" name="Picture 5">
            <a:extLst>
              <a:ext uri="{FF2B5EF4-FFF2-40B4-BE49-F238E27FC236}">
                <a16:creationId xmlns:a16="http://schemas.microsoft.com/office/drawing/2014/main" id="{545E7869-C8A4-4C48-8914-00195D365C6B}"/>
              </a:ext>
            </a:extLst>
          </p:cNvPr>
          <p:cNvPicPr>
            <a:picLocks noChangeAspect="1"/>
          </p:cNvPicPr>
          <p:nvPr/>
        </p:nvPicPr>
        <p:blipFill>
          <a:blip r:embed="rId2"/>
          <a:stretch>
            <a:fillRect/>
          </a:stretch>
        </p:blipFill>
        <p:spPr>
          <a:xfrm>
            <a:off x="6038850" y="1041380"/>
            <a:ext cx="5543550" cy="4248150"/>
          </a:xfrm>
          <a:prstGeom prst="rect">
            <a:avLst/>
          </a:prstGeom>
        </p:spPr>
      </p:pic>
      <p:sp>
        <p:nvSpPr>
          <p:cNvPr id="7" name="Rectangle 6">
            <a:extLst>
              <a:ext uri="{FF2B5EF4-FFF2-40B4-BE49-F238E27FC236}">
                <a16:creationId xmlns:a16="http://schemas.microsoft.com/office/drawing/2014/main" id="{2D42B82E-1327-4504-B310-12C1D7CCEB8F}"/>
              </a:ext>
            </a:extLst>
          </p:cNvPr>
          <p:cNvSpPr/>
          <p:nvPr/>
        </p:nvSpPr>
        <p:spPr>
          <a:xfrm>
            <a:off x="7870119" y="5800870"/>
            <a:ext cx="3749744" cy="261610"/>
          </a:xfrm>
          <a:prstGeom prst="rect">
            <a:avLst/>
          </a:prstGeom>
        </p:spPr>
        <p:txBody>
          <a:bodyPr wrap="none">
            <a:spAutoFit/>
          </a:bodyPr>
          <a:lstStyle/>
          <a:p>
            <a:r>
              <a:rPr lang="es-ES" sz="1100" dirty="0"/>
              <a:t>(https://www.worldometers.info/coronavirus/country/spain/)</a:t>
            </a:r>
          </a:p>
        </p:txBody>
      </p:sp>
    </p:spTree>
    <p:extLst>
      <p:ext uri="{BB962C8B-B14F-4D97-AF65-F5344CB8AC3E}">
        <p14:creationId xmlns:p14="http://schemas.microsoft.com/office/powerpoint/2010/main" val="21690463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28702" y="0"/>
            <a:ext cx="9518848" cy="1143000"/>
          </a:xfrm>
        </p:spPr>
        <p:txBody>
          <a:bodyPr/>
          <a:lstStyle/>
          <a:p>
            <a:r>
              <a:rPr lang="en-GB" dirty="0"/>
              <a:t>LEAPS facilities operation during the COVID19 pandemic</a:t>
            </a:r>
            <a:endParaRPr lang="en-US" dirty="0"/>
          </a:p>
        </p:txBody>
      </p:sp>
      <p:sp>
        <p:nvSpPr>
          <p:cNvPr id="4" name="Rechteck 3"/>
          <p:cNvSpPr/>
          <p:nvPr/>
        </p:nvSpPr>
        <p:spPr>
          <a:xfrm>
            <a:off x="1830245" y="1170551"/>
            <a:ext cx="10115011" cy="5170646"/>
          </a:xfrm>
          <a:prstGeom prst="rect">
            <a:avLst/>
          </a:prstGeom>
          <a:noFill/>
        </p:spPr>
        <p:txBody>
          <a:bodyPr wrap="square">
            <a:spAutoFit/>
          </a:bodyPr>
          <a:lstStyle/>
          <a:p>
            <a:pPr algn="just">
              <a:spcAft>
                <a:spcPts val="1200"/>
              </a:spcAft>
            </a:pPr>
            <a:r>
              <a:rPr lang="en-GB" b="1" dirty="0"/>
              <a:t>MARCH-MAY</a:t>
            </a:r>
            <a:r>
              <a:rPr lang="en-GB" dirty="0"/>
              <a:t>	</a:t>
            </a:r>
            <a:r>
              <a:rPr lang="en-GB" b="1" dirty="0"/>
              <a:t>Operation was drastically reduced </a:t>
            </a:r>
            <a:r>
              <a:rPr lang="en-GB" dirty="0"/>
              <a:t>at LEAPS facilities</a:t>
            </a:r>
            <a:endParaRPr lang="en-GB" b="1" dirty="0"/>
          </a:p>
          <a:p>
            <a:pPr algn="just"/>
            <a:r>
              <a:rPr lang="en-GB" b="1" dirty="0"/>
              <a:t>APRIL-MAY	</a:t>
            </a:r>
            <a:r>
              <a:rPr lang="en-GB" dirty="0"/>
              <a:t>The majority of sites quickly opened to</a:t>
            </a:r>
            <a:r>
              <a:rPr lang="es-ES" dirty="0"/>
              <a:t> </a:t>
            </a:r>
            <a:r>
              <a:rPr lang="en-GB" b="1" dirty="0"/>
              <a:t>COVID19-related experiments using</a:t>
            </a:r>
          </a:p>
          <a:p>
            <a:pPr algn="just">
              <a:spcAft>
                <a:spcPts val="1200"/>
              </a:spcAft>
            </a:pPr>
            <a:r>
              <a:rPr lang="en-GB" b="1" dirty="0"/>
              <a:t>		specific fast access and operation modes</a:t>
            </a:r>
          </a:p>
          <a:p>
            <a:pPr algn="just">
              <a:spcAft>
                <a:spcPts val="1200"/>
              </a:spcAft>
            </a:pPr>
            <a:r>
              <a:rPr lang="en-GB" b="1" dirty="0"/>
              <a:t>From JUNE	Mail-in service </a:t>
            </a:r>
            <a:r>
              <a:rPr lang="en-GB" dirty="0"/>
              <a:t>was settled also in the majority of facilities</a:t>
            </a:r>
            <a:endParaRPr lang="en-GB" b="1" dirty="0"/>
          </a:p>
          <a:p>
            <a:pPr algn="just"/>
            <a:r>
              <a:rPr lang="en-GB" b="1" dirty="0"/>
              <a:t>From JULY	</a:t>
            </a:r>
            <a:r>
              <a:rPr lang="en-GB" dirty="0"/>
              <a:t>Most facilities were</a:t>
            </a:r>
            <a:r>
              <a:rPr lang="en-GB" b="1" dirty="0"/>
              <a:t> operating under normal user operation </a:t>
            </a:r>
            <a:r>
              <a:rPr lang="en-GB" dirty="0"/>
              <a:t>but having a</a:t>
            </a:r>
          </a:p>
          <a:p>
            <a:pPr algn="just"/>
            <a:r>
              <a:rPr lang="en-GB" dirty="0"/>
              <a:t>		</a:t>
            </a:r>
            <a:r>
              <a:rPr lang="en-GB" b="1" dirty="0"/>
              <a:t>reduced number of users on-site</a:t>
            </a:r>
            <a:r>
              <a:rPr lang="en-GB" dirty="0"/>
              <a:t> (down to 20-50%), in particular a reduced</a:t>
            </a:r>
          </a:p>
          <a:p>
            <a:pPr algn="just">
              <a:spcAft>
                <a:spcPts val="1200"/>
              </a:spcAft>
            </a:pPr>
            <a:r>
              <a:rPr lang="en-GB" dirty="0"/>
              <a:t>		number of foreign users.</a:t>
            </a:r>
          </a:p>
          <a:p>
            <a:pPr algn="just"/>
            <a:r>
              <a:rPr lang="en-GB" b="1" dirty="0"/>
              <a:t>From OCTOBER</a:t>
            </a:r>
            <a:r>
              <a:rPr lang="en-GB" dirty="0"/>
              <a:t>	Most facilities keep the normal user operation but </a:t>
            </a:r>
            <a:r>
              <a:rPr lang="en-GB" b="1" dirty="0"/>
              <a:t>on-site access was again reduced </a:t>
            </a:r>
            <a:r>
              <a:rPr lang="en-GB" dirty="0"/>
              <a:t>to</a:t>
            </a:r>
          </a:p>
          <a:p>
            <a:pPr algn="just"/>
            <a:r>
              <a:rPr lang="en-GB" dirty="0"/>
              <a:t>		national/regional users and with smaller team sizes or users are </a:t>
            </a:r>
            <a:r>
              <a:rPr lang="en-GB" b="1" dirty="0"/>
              <a:t>obliged to test</a:t>
            </a:r>
          </a:p>
          <a:p>
            <a:pPr algn="just">
              <a:spcAft>
                <a:spcPts val="1200"/>
              </a:spcAft>
            </a:pPr>
            <a:r>
              <a:rPr lang="en-GB" b="1" dirty="0"/>
              <a:t>		negative for Covid-19</a:t>
            </a:r>
            <a:r>
              <a:rPr lang="en-GB" dirty="0"/>
              <a:t> to be granted access.</a:t>
            </a:r>
          </a:p>
          <a:p>
            <a:pPr algn="just">
              <a:spcAft>
                <a:spcPts val="1200"/>
              </a:spcAft>
            </a:pPr>
            <a:r>
              <a:rPr lang="en-GB" b="1" dirty="0"/>
              <a:t>*</a:t>
            </a:r>
            <a:r>
              <a:rPr lang="en-GB" dirty="0"/>
              <a:t> Experiments that had to be cancelled are being re-scheduled ASAP</a:t>
            </a:r>
          </a:p>
          <a:p>
            <a:pPr algn="just"/>
            <a:r>
              <a:rPr lang="en-GB" b="1" dirty="0"/>
              <a:t>*</a:t>
            </a:r>
            <a:r>
              <a:rPr lang="en-GB" dirty="0"/>
              <a:t> Mail-in together with fully remote access has developed further in most facilities going up to 20%</a:t>
            </a:r>
          </a:p>
          <a:p>
            <a:pPr algn="just"/>
            <a:r>
              <a:rPr lang="en-GB" dirty="0"/>
              <a:t>   increment for instance at PSI. </a:t>
            </a:r>
          </a:p>
          <a:p>
            <a:pPr algn="just"/>
            <a:r>
              <a:rPr lang="en-GB" b="1" dirty="0"/>
              <a:t>* </a:t>
            </a:r>
            <a:r>
              <a:rPr lang="en-GB" dirty="0"/>
              <a:t>External on-site visits (s</a:t>
            </a:r>
            <a:r>
              <a:rPr lang="en-US" dirty="0" err="1"/>
              <a:t>chools</a:t>
            </a:r>
            <a:r>
              <a:rPr lang="en-US" dirty="0"/>
              <a:t>, meetings and conferences) have been stopped in almost all facilities</a:t>
            </a:r>
          </a:p>
          <a:p>
            <a:pPr algn="just"/>
            <a:endParaRPr lang="en-GB" b="1" dirty="0"/>
          </a:p>
        </p:txBody>
      </p:sp>
    </p:spTree>
    <p:extLst>
      <p:ext uri="{BB962C8B-B14F-4D97-AF65-F5344CB8AC3E}">
        <p14:creationId xmlns:p14="http://schemas.microsoft.com/office/powerpoint/2010/main" val="32730811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8776351" y="3628781"/>
            <a:ext cx="3223601" cy="3108463"/>
          </a:xfrm>
          <a:prstGeom prst="rect">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i="1" dirty="0">
                <a:solidFill>
                  <a:schemeClr val="tx1"/>
                </a:solidFill>
              </a:rPr>
              <a:t>At </a:t>
            </a:r>
            <a:r>
              <a:rPr lang="en-US" sz="1400" b="1" i="1" dirty="0">
                <a:solidFill>
                  <a:schemeClr val="tx1"/>
                </a:solidFill>
              </a:rPr>
              <a:t>SLS</a:t>
            </a:r>
            <a:r>
              <a:rPr lang="en-US" sz="1400" i="1" dirty="0">
                <a:solidFill>
                  <a:schemeClr val="tx1"/>
                </a:solidFill>
              </a:rPr>
              <a:t> </a:t>
            </a:r>
          </a:p>
          <a:p>
            <a:r>
              <a:rPr lang="en-US" sz="1400" i="1" dirty="0">
                <a:solidFill>
                  <a:schemeClr val="tx1"/>
                </a:solidFill>
              </a:rPr>
              <a:t>studying how the inhibition of papain-like protease </a:t>
            </a:r>
            <a:r>
              <a:rPr lang="en-US" sz="1400" i="1" dirty="0" err="1">
                <a:solidFill>
                  <a:schemeClr val="tx1"/>
                </a:solidFill>
              </a:rPr>
              <a:t>PLpro</a:t>
            </a:r>
            <a:r>
              <a:rPr lang="en-US" sz="1400" i="1" dirty="0">
                <a:solidFill>
                  <a:schemeClr val="tx1"/>
                </a:solidFill>
              </a:rPr>
              <a:t> blocks SARS-CoV-2 spread and promotion of anti-viral immunity</a:t>
            </a:r>
          </a:p>
          <a:p>
            <a:endParaRPr lang="en-US" sz="1400" i="1" dirty="0">
              <a:solidFill>
                <a:schemeClr val="tx1"/>
              </a:solidFill>
            </a:endParaRPr>
          </a:p>
          <a:p>
            <a:endParaRPr lang="en-US" sz="1400" i="1" dirty="0">
              <a:solidFill>
                <a:schemeClr val="tx1"/>
              </a:solidFill>
            </a:endParaRPr>
          </a:p>
          <a:p>
            <a:endParaRPr lang="en-US" sz="1400" i="1" dirty="0">
              <a:solidFill>
                <a:schemeClr val="tx1"/>
              </a:solidFill>
            </a:endParaRPr>
          </a:p>
          <a:p>
            <a:endParaRPr lang="en-US" sz="1400" i="1" dirty="0">
              <a:solidFill>
                <a:schemeClr val="tx1"/>
              </a:solidFill>
            </a:endParaRPr>
          </a:p>
          <a:p>
            <a:endParaRPr lang="en-US" sz="1400" i="1" dirty="0">
              <a:solidFill>
                <a:schemeClr val="tx1"/>
              </a:solidFill>
            </a:endParaRPr>
          </a:p>
          <a:p>
            <a:endParaRPr lang="en-US" sz="1400" i="1" dirty="0">
              <a:solidFill>
                <a:schemeClr val="tx1"/>
              </a:solidFill>
            </a:endParaRPr>
          </a:p>
          <a:p>
            <a:endParaRPr lang="en-US" sz="1400" i="1" dirty="0">
              <a:solidFill>
                <a:schemeClr val="tx1"/>
              </a:solidFill>
            </a:endParaRPr>
          </a:p>
          <a:p>
            <a:endParaRPr lang="en-US" sz="1400" i="1" dirty="0">
              <a:solidFill>
                <a:schemeClr val="tx1"/>
              </a:solidFill>
            </a:endParaRPr>
          </a:p>
          <a:p>
            <a:endParaRPr lang="en-US" sz="1400" i="1" dirty="0">
              <a:solidFill>
                <a:schemeClr val="tx1"/>
              </a:solidFill>
            </a:endParaRPr>
          </a:p>
          <a:p>
            <a:pPr lvl="0" algn="ctr" eaLnBrk="0" fontAlgn="base" hangingPunct="0">
              <a:spcBef>
                <a:spcPct val="0"/>
              </a:spcBef>
              <a:spcAft>
                <a:spcPct val="0"/>
              </a:spcAft>
              <a:defRPr/>
            </a:pPr>
            <a:r>
              <a:rPr lang="en-GB" sz="1100" i="1" dirty="0">
                <a:solidFill>
                  <a:srgbClr val="222222"/>
                </a:solidFill>
                <a:latin typeface="Calibri" panose="020F0502020204030204" pitchFamily="34" charset="0"/>
                <a:ea typeface="ＭＳ Ｐゴシック" charset="0"/>
                <a:cs typeface="Calibri" panose="020F0502020204030204" pitchFamily="34" charset="0"/>
                <a:hlinkClick r:id="rId4"/>
              </a:rPr>
              <a:t>https://doi.org/10.1038/s41586-020-2601-5</a:t>
            </a:r>
            <a:r>
              <a:rPr lang="en-GB" sz="1100" i="1" dirty="0">
                <a:solidFill>
                  <a:srgbClr val="222222"/>
                </a:solidFill>
                <a:latin typeface="Calibri" panose="020F0502020204030204" pitchFamily="34" charset="0"/>
                <a:ea typeface="ＭＳ Ｐゴシック" charset="0"/>
                <a:cs typeface="Calibri" panose="020F0502020204030204" pitchFamily="34" charset="0"/>
              </a:rPr>
              <a:t> </a:t>
            </a:r>
            <a:endParaRPr lang="en-CH" sz="1100" i="1" dirty="0">
              <a:solidFill>
                <a:srgbClr val="000000"/>
              </a:solidFill>
              <a:latin typeface="Calibri" panose="020F0502020204030204" pitchFamily="34" charset="0"/>
              <a:ea typeface="ＭＳ Ｐゴシック" charset="0"/>
              <a:cs typeface="Calibri" panose="020F0502020204030204" pitchFamily="34" charset="0"/>
            </a:endParaRPr>
          </a:p>
        </p:txBody>
      </p:sp>
      <p:sp>
        <p:nvSpPr>
          <p:cNvPr id="21" name="Rectangle 20"/>
          <p:cNvSpPr/>
          <p:nvPr/>
        </p:nvSpPr>
        <p:spPr>
          <a:xfrm>
            <a:off x="5312450" y="3628782"/>
            <a:ext cx="3378692" cy="3094924"/>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Immagine 1"/>
          <p:cNvPicPr/>
          <p:nvPr/>
        </p:nvPicPr>
        <p:blipFill>
          <a:blip r:embed="rId5" cstate="print">
            <a:extLst>
              <a:ext uri="{28A0092B-C50C-407E-A947-70E740481C1C}">
                <a14:useLocalDpi xmlns:a14="http://schemas.microsoft.com/office/drawing/2010/main" val="0"/>
              </a:ext>
            </a:extLst>
          </a:blip>
          <a:stretch>
            <a:fillRect/>
          </a:stretch>
        </p:blipFill>
        <p:spPr>
          <a:xfrm>
            <a:off x="5704083" y="4746891"/>
            <a:ext cx="2595426" cy="1877611"/>
          </a:xfrm>
          <a:prstGeom prst="rect">
            <a:avLst/>
          </a:prstGeom>
        </p:spPr>
      </p:pic>
      <p:sp>
        <p:nvSpPr>
          <p:cNvPr id="2" name="Title 1"/>
          <p:cNvSpPr>
            <a:spLocks noGrp="1"/>
          </p:cNvSpPr>
          <p:nvPr>
            <p:ph type="title"/>
          </p:nvPr>
        </p:nvSpPr>
        <p:spPr>
          <a:xfrm>
            <a:off x="1662033" y="-26643"/>
            <a:ext cx="9518848" cy="540518"/>
          </a:xfrm>
        </p:spPr>
        <p:txBody>
          <a:bodyPr>
            <a:normAutofit/>
          </a:bodyPr>
          <a:lstStyle/>
          <a:p>
            <a:r>
              <a:rPr lang="en-US" dirty="0"/>
              <a:t> COVID-19 related research at LEAPS</a:t>
            </a:r>
          </a:p>
        </p:txBody>
      </p:sp>
      <p:sp>
        <p:nvSpPr>
          <p:cNvPr id="4" name="Slide Number Placeholder 3"/>
          <p:cNvSpPr>
            <a:spLocks noGrp="1"/>
          </p:cNvSpPr>
          <p:nvPr>
            <p:ph type="sldNum" sz="quarter" idx="12"/>
          </p:nvPr>
        </p:nvSpPr>
        <p:spPr/>
        <p:txBody>
          <a:bodyPr/>
          <a:lstStyle/>
          <a:p>
            <a:fld id="{9B2FE738-146D-49F4-AF37-EE8327504D71}" type="slidenum">
              <a:rPr lang="en-GB" smtClean="0"/>
              <a:pPr/>
              <a:t>13</a:t>
            </a:fld>
            <a:endParaRPr lang="en-GB" dirty="0"/>
          </a:p>
        </p:txBody>
      </p:sp>
      <p:grpSp>
        <p:nvGrpSpPr>
          <p:cNvPr id="30" name="Group 29"/>
          <p:cNvGrpSpPr/>
          <p:nvPr/>
        </p:nvGrpSpPr>
        <p:grpSpPr>
          <a:xfrm>
            <a:off x="5290493" y="503135"/>
            <a:ext cx="3385170" cy="3091610"/>
            <a:chOff x="6152350" y="294161"/>
            <a:chExt cx="2877337" cy="2779650"/>
          </a:xfrm>
          <a:noFill/>
        </p:grpSpPr>
        <p:grpSp>
          <p:nvGrpSpPr>
            <p:cNvPr id="27" name="Group 26"/>
            <p:cNvGrpSpPr/>
            <p:nvPr/>
          </p:nvGrpSpPr>
          <p:grpSpPr>
            <a:xfrm>
              <a:off x="6199243" y="294161"/>
              <a:ext cx="2830444" cy="2740297"/>
              <a:chOff x="5945907" y="468085"/>
              <a:chExt cx="2830444" cy="2740297"/>
            </a:xfrm>
            <a:grpFill/>
          </p:grpSpPr>
          <p:sp>
            <p:nvSpPr>
              <p:cNvPr id="25" name="Rectangle 24"/>
              <p:cNvSpPr/>
              <p:nvPr/>
            </p:nvSpPr>
            <p:spPr>
              <a:xfrm>
                <a:off x="5945907" y="468085"/>
                <a:ext cx="2830444" cy="2740297"/>
              </a:xfrm>
              <a:prstGeom prst="rect">
                <a:avLst/>
              </a:prstGeom>
              <a:gr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5962969" y="536333"/>
                <a:ext cx="2813382" cy="1384995"/>
              </a:xfrm>
              <a:prstGeom prst="rect">
                <a:avLst/>
              </a:prstGeom>
              <a:grpFill/>
              <a:ln>
                <a:noFill/>
              </a:ln>
            </p:spPr>
            <p:txBody>
              <a:bodyPr wrap="square">
                <a:spAutoFit/>
              </a:bodyPr>
              <a:lstStyle/>
              <a:p>
                <a:r>
                  <a:rPr lang="en-US" sz="1400" b="1" dirty="0">
                    <a:latin typeface="Oxygenregular, sans-serif"/>
                  </a:rPr>
                  <a:t>At </a:t>
                </a:r>
                <a:r>
                  <a:rPr lang="en-GB" sz="1400" b="1" i="1" dirty="0"/>
                  <a:t>SOLEIL </a:t>
                </a:r>
                <a:r>
                  <a:rPr lang="en-GB" sz="1400" i="1" dirty="0"/>
                  <a:t>(with </a:t>
                </a:r>
                <a:r>
                  <a:rPr lang="en-GB" sz="1400" i="1" dirty="0" err="1"/>
                  <a:t>INRAe</a:t>
                </a:r>
                <a:r>
                  <a:rPr lang="en-GB" sz="1400" i="1" dirty="0"/>
                  <a:t> and SANOFI) </a:t>
                </a:r>
                <a:r>
                  <a:rPr lang="fr-FR" sz="1400" i="1" dirty="0"/>
                  <a:t>to express and </a:t>
                </a:r>
                <a:r>
                  <a:rPr lang="fr-FR" sz="1400" i="1" dirty="0" err="1"/>
                  <a:t>crystallize</a:t>
                </a:r>
                <a:r>
                  <a:rPr lang="fr-FR" sz="1400" i="1" dirty="0"/>
                  <a:t> in-vivo all SARS-CoV2 </a:t>
                </a:r>
                <a:r>
                  <a:rPr lang="fr-FR" sz="1400" i="1" dirty="0" err="1"/>
                  <a:t>proteins</a:t>
                </a:r>
                <a:r>
                  <a:rPr lang="fr-FR" sz="1400" i="1" dirty="0"/>
                  <a:t> and </a:t>
                </a:r>
                <a:r>
                  <a:rPr lang="fr-FR" sz="1400" i="1" dirty="0" err="1"/>
                  <a:t>screen</a:t>
                </a:r>
                <a:r>
                  <a:rPr lang="fr-FR" sz="1400" i="1" dirty="0"/>
                  <a:t> </a:t>
                </a:r>
                <a:r>
                  <a:rPr lang="fr-FR" sz="1400" i="1" dirty="0" err="1"/>
                  <a:t>them</a:t>
                </a:r>
                <a:r>
                  <a:rPr lang="fr-FR" sz="1400" i="1" dirty="0"/>
                  <a:t> </a:t>
                </a:r>
                <a:r>
                  <a:rPr lang="fr-FR" sz="1400" i="1" dirty="0" err="1"/>
                  <a:t>against</a:t>
                </a:r>
                <a:r>
                  <a:rPr lang="fr-FR" sz="1400" i="1" dirty="0"/>
                  <a:t> </a:t>
                </a:r>
                <a:r>
                  <a:rPr lang="fr-FR" sz="1400" i="1" dirty="0" err="1"/>
                  <a:t>industrial</a:t>
                </a:r>
                <a:r>
                  <a:rPr lang="fr-FR" sz="1400" i="1" dirty="0"/>
                  <a:t> fragment </a:t>
                </a:r>
                <a:r>
                  <a:rPr lang="fr-FR" sz="1400" i="1" dirty="0" err="1"/>
                  <a:t>library</a:t>
                </a:r>
                <a:endParaRPr lang="fr-FR" sz="1400" i="1" dirty="0"/>
              </a:p>
              <a:p>
                <a:endParaRPr lang="en-GB" sz="1400" i="1" dirty="0"/>
              </a:p>
            </p:txBody>
          </p:sp>
        </p:grpSp>
        <p:sp>
          <p:nvSpPr>
            <p:cNvPr id="9" name="Rectangle 8"/>
            <p:cNvSpPr/>
            <p:nvPr/>
          </p:nvSpPr>
          <p:spPr>
            <a:xfrm>
              <a:off x="6152350" y="2642924"/>
              <a:ext cx="2806346" cy="430887"/>
            </a:xfrm>
            <a:prstGeom prst="rect">
              <a:avLst/>
            </a:prstGeom>
            <a:grpFill/>
            <a:ln>
              <a:noFill/>
            </a:ln>
          </p:spPr>
          <p:txBody>
            <a:bodyPr wrap="square">
              <a:spAutoFit/>
            </a:bodyPr>
            <a:lstStyle/>
            <a:p>
              <a:r>
                <a:rPr lang="en-US" sz="1100" dirty="0">
                  <a:hlinkClick r:id="rId6"/>
                </a:rPr>
                <a:t>https://www.synchrotron-soleil.fr/</a:t>
              </a:r>
            </a:p>
            <a:p>
              <a:r>
                <a:rPr lang="en-US" sz="1100" dirty="0" err="1">
                  <a:hlinkClick r:id="rId6"/>
                </a:rPr>
                <a:t>en</a:t>
              </a:r>
              <a:r>
                <a:rPr lang="en-US" sz="1100" dirty="0">
                  <a:hlinkClick r:id="rId6"/>
                </a:rPr>
                <a:t>/beamlines/proxima-1/acces-ge-covid-19</a:t>
              </a:r>
              <a:endParaRPr lang="en-US" sz="1100" dirty="0">
                <a:solidFill>
                  <a:srgbClr val="B82721"/>
                </a:solidFill>
                <a:latin typeface="Oxygenregular, sans-serif"/>
              </a:endParaRPr>
            </a:p>
          </p:txBody>
        </p:sp>
      </p:grpSp>
      <p:sp>
        <p:nvSpPr>
          <p:cNvPr id="26" name="Rectangle 25"/>
          <p:cNvSpPr/>
          <p:nvPr/>
        </p:nvSpPr>
        <p:spPr>
          <a:xfrm>
            <a:off x="8776351" y="513875"/>
            <a:ext cx="3157147" cy="3051866"/>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i="1" dirty="0">
                <a:solidFill>
                  <a:schemeClr val="tx1"/>
                </a:solidFill>
              </a:rPr>
              <a:t>At </a:t>
            </a:r>
            <a:r>
              <a:rPr lang="en-US" sz="1600" b="1" i="1" dirty="0" err="1">
                <a:solidFill>
                  <a:schemeClr val="tx1"/>
                </a:solidFill>
              </a:rPr>
              <a:t>MaxIV</a:t>
            </a:r>
            <a:endParaRPr lang="en-US" sz="1600" i="1" dirty="0">
              <a:solidFill>
                <a:schemeClr val="tx1"/>
              </a:solidFill>
            </a:endParaRPr>
          </a:p>
          <a:p>
            <a:r>
              <a:rPr lang="en-GB" sz="1400" i="1" dirty="0">
                <a:solidFill>
                  <a:prstClr val="black"/>
                </a:solidFill>
              </a:rPr>
              <a:t>Structure of SARS-CoV-2 </a:t>
            </a:r>
            <a:r>
              <a:rPr lang="en-GB" sz="1400" i="1" dirty="0">
                <a:solidFill>
                  <a:schemeClr val="tx1"/>
                </a:solidFill>
              </a:rPr>
              <a:t>Nsp10, important roles in viral replication and transcription in its unbound form</a:t>
            </a:r>
            <a:endParaRPr lang="en-US" sz="1400" i="1" dirty="0">
              <a:solidFill>
                <a:schemeClr val="tx1"/>
              </a:solidFill>
            </a:endParaRPr>
          </a:p>
          <a:p>
            <a:endParaRPr lang="en-US" i="1" dirty="0">
              <a:solidFill>
                <a:schemeClr val="tx1"/>
              </a:solidFill>
            </a:endParaRPr>
          </a:p>
          <a:p>
            <a:endParaRPr lang="en-US" i="1" dirty="0">
              <a:solidFill>
                <a:schemeClr val="tx1"/>
              </a:solidFill>
            </a:endParaRPr>
          </a:p>
          <a:p>
            <a:endParaRPr lang="en-US" i="1" dirty="0">
              <a:solidFill>
                <a:schemeClr val="tx1"/>
              </a:solidFill>
            </a:endParaRPr>
          </a:p>
          <a:p>
            <a:endParaRPr lang="en-US" i="1" dirty="0">
              <a:solidFill>
                <a:schemeClr val="tx1"/>
              </a:solidFill>
            </a:endParaRPr>
          </a:p>
          <a:p>
            <a:endParaRPr lang="en-US" i="1" dirty="0">
              <a:solidFill>
                <a:schemeClr val="tx1"/>
              </a:solidFill>
            </a:endParaRPr>
          </a:p>
          <a:p>
            <a:endParaRPr lang="en-US" i="1" dirty="0">
              <a:solidFill>
                <a:srgbClr val="0000FF"/>
              </a:solidFill>
            </a:endParaRPr>
          </a:p>
          <a:p>
            <a:r>
              <a:rPr lang="en-GB" sz="1100" dirty="0" err="1">
                <a:solidFill>
                  <a:srgbClr val="0000FF"/>
                </a:solidFill>
              </a:rPr>
              <a:t>doi</a:t>
            </a:r>
            <a:r>
              <a:rPr lang="en-GB" sz="1100" dirty="0">
                <a:solidFill>
                  <a:srgbClr val="0000FF"/>
                </a:solidFill>
              </a:rPr>
              <a:t>: 10.3390/ijms21197375</a:t>
            </a:r>
            <a:r>
              <a:rPr lang="en-GB" sz="1100" dirty="0"/>
              <a:t>. </a:t>
            </a:r>
            <a:r>
              <a:rPr lang="en-GB" sz="1100" dirty="0">
                <a:solidFill>
                  <a:srgbClr val="0000FF"/>
                </a:solidFill>
              </a:rPr>
              <a:t>PMID: 33036230</a:t>
            </a:r>
            <a:endParaRPr lang="en-US" sz="1100" i="1" dirty="0">
              <a:solidFill>
                <a:srgbClr val="0000FF"/>
              </a:solidFill>
            </a:endParaRPr>
          </a:p>
        </p:txBody>
      </p:sp>
      <p:grpSp>
        <p:nvGrpSpPr>
          <p:cNvPr id="29" name="Group 28"/>
          <p:cNvGrpSpPr/>
          <p:nvPr/>
        </p:nvGrpSpPr>
        <p:grpSpPr>
          <a:xfrm>
            <a:off x="1776503" y="3654538"/>
            <a:ext cx="3447536" cy="3056947"/>
            <a:chOff x="1724122" y="3287089"/>
            <a:chExt cx="3303003" cy="3450155"/>
          </a:xfrm>
        </p:grpSpPr>
        <p:sp>
          <p:nvSpPr>
            <p:cNvPr id="17" name="Rectangle 16"/>
            <p:cNvSpPr/>
            <p:nvPr/>
          </p:nvSpPr>
          <p:spPr>
            <a:xfrm>
              <a:off x="1724122" y="3287089"/>
              <a:ext cx="3281967" cy="3450155"/>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p:nvPr/>
          </p:nvPicPr>
          <p:blipFill rotWithShape="1">
            <a:blip r:embed="rId7" cstate="print">
              <a:extLst>
                <a:ext uri="{28A0092B-C50C-407E-A947-70E740481C1C}">
                  <a14:useLocalDpi xmlns:a14="http://schemas.microsoft.com/office/drawing/2010/main" val="0"/>
                </a:ext>
              </a:extLst>
            </a:blip>
            <a:srcRect l="7585" t="-823" r="1688" b="823"/>
            <a:stretch/>
          </p:blipFill>
          <p:spPr>
            <a:xfrm>
              <a:off x="2019154" y="4199288"/>
              <a:ext cx="2634043" cy="1985010"/>
            </a:xfrm>
            <a:prstGeom prst="rect">
              <a:avLst/>
            </a:prstGeom>
          </p:spPr>
        </p:pic>
        <p:sp>
          <p:nvSpPr>
            <p:cNvPr id="14" name="Rectangle 13"/>
            <p:cNvSpPr/>
            <p:nvPr/>
          </p:nvSpPr>
          <p:spPr>
            <a:xfrm>
              <a:off x="1777585" y="3287090"/>
              <a:ext cx="3249540" cy="954107"/>
            </a:xfrm>
            <a:prstGeom prst="rect">
              <a:avLst/>
            </a:prstGeom>
          </p:spPr>
          <p:txBody>
            <a:bodyPr wrap="square">
              <a:spAutoFit/>
            </a:bodyPr>
            <a:lstStyle/>
            <a:p>
              <a:r>
                <a:rPr lang="en-US" sz="1400" i="1" dirty="0"/>
                <a:t>At </a:t>
              </a:r>
              <a:r>
                <a:rPr lang="en-US" sz="1400" b="1" i="1" dirty="0"/>
                <a:t>BESSY II </a:t>
              </a:r>
            </a:p>
            <a:p>
              <a:r>
                <a:rPr lang="en-US" sz="1400" i="1" dirty="0"/>
                <a:t>Decoded the 3D architecture of the main protease of SARS-CoV-2, involved in the reproduction of the virus</a:t>
              </a:r>
            </a:p>
          </p:txBody>
        </p:sp>
        <p:sp>
          <p:nvSpPr>
            <p:cNvPr id="16" name="Rectangle 15"/>
            <p:cNvSpPr/>
            <p:nvPr/>
          </p:nvSpPr>
          <p:spPr>
            <a:xfrm>
              <a:off x="1766844" y="6184298"/>
              <a:ext cx="3138665" cy="461665"/>
            </a:xfrm>
            <a:prstGeom prst="rect">
              <a:avLst/>
            </a:prstGeom>
          </p:spPr>
          <p:txBody>
            <a:bodyPr wrap="square">
              <a:spAutoFit/>
            </a:bodyPr>
            <a:lstStyle/>
            <a:p>
              <a:r>
                <a:rPr lang="en-US" sz="1200" u="sng" dirty="0">
                  <a:solidFill>
                    <a:srgbClr val="0000FF"/>
                  </a:solidFill>
                  <a:latin typeface="Calibri" panose="020F0502020204030204" pitchFamily="34" charset="0"/>
                  <a:ea typeface="Calibri" panose="020F0502020204030204" pitchFamily="34" charset="0"/>
                  <a:cs typeface="Calibri" panose="020F0502020204030204" pitchFamily="34" charset="0"/>
                  <a:hlinkClick r:id="rId8"/>
                </a:rPr>
                <a:t>https://science.sciencemag.org/content/368/6489/409</a:t>
              </a:r>
              <a:r>
                <a:rPr lang="en-US" sz="1200" dirty="0">
                  <a:solidFill>
                    <a:srgbClr val="000000"/>
                  </a:solidFill>
                  <a:latin typeface="Calibri" panose="020F0502020204030204" pitchFamily="34" charset="0"/>
                  <a:ea typeface="Calibri" panose="020F0502020204030204" pitchFamily="34" charset="0"/>
                </a:rPr>
                <a:t> (</a:t>
              </a:r>
              <a:r>
                <a:rPr lang="en-US" sz="1200" dirty="0" err="1">
                  <a:solidFill>
                    <a:srgbClr val="000000"/>
                  </a:solidFill>
                  <a:latin typeface="Calibri" panose="020F0502020204030204" pitchFamily="34" charset="0"/>
                  <a:ea typeface="Calibri" panose="020F0502020204030204" pitchFamily="34" charset="0"/>
                </a:rPr>
                <a:t>doi</a:t>
              </a:r>
              <a:r>
                <a:rPr lang="en-US" sz="1200" dirty="0">
                  <a:solidFill>
                    <a:srgbClr val="000000"/>
                  </a:solidFill>
                  <a:latin typeface="Calibri" panose="020F0502020204030204" pitchFamily="34" charset="0"/>
                  <a:ea typeface="Calibri" panose="020F0502020204030204" pitchFamily="34" charset="0"/>
                </a:rPr>
                <a:t>: 10.1126/science.abb3405)</a:t>
              </a:r>
              <a:endParaRPr lang="en-US" sz="1200" dirty="0"/>
            </a:p>
          </p:txBody>
        </p:sp>
      </p:grpSp>
      <p:sp>
        <p:nvSpPr>
          <p:cNvPr id="18" name="Rectangle 17"/>
          <p:cNvSpPr/>
          <p:nvPr/>
        </p:nvSpPr>
        <p:spPr>
          <a:xfrm>
            <a:off x="5312450" y="3628782"/>
            <a:ext cx="3275580" cy="1200329"/>
          </a:xfrm>
          <a:prstGeom prst="rect">
            <a:avLst/>
          </a:prstGeom>
        </p:spPr>
        <p:txBody>
          <a:bodyPr wrap="square">
            <a:spAutoFit/>
          </a:bodyPr>
          <a:lstStyle/>
          <a:p>
            <a:r>
              <a:rPr lang="en-US" sz="1400" i="1" dirty="0">
                <a:solidFill>
                  <a:srgbClr val="202020"/>
                </a:solidFill>
                <a:latin typeface="Calibri" panose="020F0502020204030204" pitchFamily="34" charset="0"/>
                <a:ea typeface="Arial" panose="020B0604020202020204" pitchFamily="34" charset="0"/>
              </a:rPr>
              <a:t>At </a:t>
            </a:r>
            <a:r>
              <a:rPr lang="en-US" sz="1400" b="1" i="1" dirty="0" err="1">
                <a:solidFill>
                  <a:srgbClr val="202020"/>
                </a:solidFill>
                <a:latin typeface="Calibri" panose="020F0502020204030204" pitchFamily="34" charset="0"/>
                <a:ea typeface="Arial" panose="020B0604020202020204" pitchFamily="34" charset="0"/>
              </a:rPr>
              <a:t>Elettra</a:t>
            </a:r>
            <a:r>
              <a:rPr lang="en-US" sz="1400" b="1" i="1" dirty="0">
                <a:solidFill>
                  <a:srgbClr val="202020"/>
                </a:solidFill>
                <a:latin typeface="Calibri" panose="020F0502020204030204" pitchFamily="34" charset="0"/>
                <a:ea typeface="Arial" panose="020B0604020202020204" pitchFamily="34" charset="0"/>
              </a:rPr>
              <a:t> - </a:t>
            </a:r>
            <a:r>
              <a:rPr lang="en-US" sz="1400" i="1" dirty="0">
                <a:solidFill>
                  <a:srgbClr val="202020"/>
                </a:solidFill>
                <a:latin typeface="Calibri" panose="020F0502020204030204" pitchFamily="34" charset="0"/>
                <a:ea typeface="Arial" panose="020B0604020202020204" pitchFamily="34" charset="0"/>
              </a:rPr>
              <a:t>Studying how</a:t>
            </a:r>
            <a:r>
              <a:rPr lang="en-US" sz="1400" i="1" dirty="0">
                <a:latin typeface="Calibri" panose="020F0502020204030204" pitchFamily="34" charset="0"/>
                <a:ea typeface="Arial" panose="020B0604020202020204" pitchFamily="34" charset="0"/>
              </a:rPr>
              <a:t> the virus is evolving revealing that EU, North American and Asian strains might coexist, each of them characterized by a different mutation pattern</a:t>
            </a:r>
            <a:r>
              <a:rPr lang="en-US" sz="1600" i="1" dirty="0">
                <a:latin typeface="Calibri" panose="020F0502020204030204" pitchFamily="34" charset="0"/>
                <a:ea typeface="Arial" panose="020B0604020202020204" pitchFamily="34" charset="0"/>
              </a:rPr>
              <a:t>. </a:t>
            </a:r>
            <a:endParaRPr lang="en-US" sz="1600" i="1" dirty="0"/>
          </a:p>
        </p:txBody>
      </p:sp>
      <p:sp>
        <p:nvSpPr>
          <p:cNvPr id="20" name="Rectangle 19"/>
          <p:cNvSpPr/>
          <p:nvPr/>
        </p:nvSpPr>
        <p:spPr>
          <a:xfrm>
            <a:off x="5290493" y="6381540"/>
            <a:ext cx="3121942" cy="276999"/>
          </a:xfrm>
          <a:prstGeom prst="rect">
            <a:avLst/>
          </a:prstGeom>
        </p:spPr>
        <p:txBody>
          <a:bodyPr wrap="square">
            <a:spAutoFit/>
          </a:bodyPr>
          <a:lstStyle/>
          <a:p>
            <a:r>
              <a:rPr lang="en-US" sz="1200" u="sng" dirty="0">
                <a:solidFill>
                  <a:srgbClr val="0000FF"/>
                </a:solidFill>
                <a:latin typeface="Calibri" panose="020F0502020204030204" pitchFamily="34" charset="0"/>
                <a:ea typeface="Calibri" panose="020F0502020204030204" pitchFamily="34" charset="0"/>
                <a:cs typeface="Calibri" panose="020F0502020204030204" pitchFamily="34" charset="0"/>
                <a:hlinkClick r:id="rId9"/>
              </a:rPr>
              <a:t>https://doi.org/10.1186/s12967-020-02344-6</a:t>
            </a:r>
            <a:r>
              <a:rPr lang="en-US" sz="1200" u="sng" dirty="0">
                <a:solidFill>
                  <a:srgbClr val="0000FF"/>
                </a:solidFill>
                <a:latin typeface="Calibri" panose="020F0502020204030204" pitchFamily="34" charset="0"/>
                <a:ea typeface="Calibri" panose="020F0502020204030204" pitchFamily="34" charset="0"/>
              </a:rPr>
              <a:t>).</a:t>
            </a:r>
            <a:r>
              <a:rPr lang="en-US" sz="1200" u="sng" dirty="0">
                <a:solidFill>
                  <a:srgbClr val="000000"/>
                </a:solidFill>
                <a:latin typeface="Calibri" panose="020F0502020204030204" pitchFamily="34" charset="0"/>
                <a:ea typeface="Calibri" panose="020F0502020204030204" pitchFamily="34" charset="0"/>
              </a:rPr>
              <a:t> </a:t>
            </a:r>
            <a:endParaRPr lang="en-US" sz="1200" dirty="0"/>
          </a:p>
        </p:txBody>
      </p:sp>
      <p:pic>
        <p:nvPicPr>
          <p:cNvPr id="22" name="Picture 21"/>
          <p:cNvPicPr>
            <a:picLocks noChangeAspect="1"/>
          </p:cNvPicPr>
          <p:nvPr/>
        </p:nvPicPr>
        <p:blipFill rotWithShape="1">
          <a:blip r:embed="rId10"/>
          <a:srcRect b="17865"/>
          <a:stretch/>
        </p:blipFill>
        <p:spPr>
          <a:xfrm>
            <a:off x="8842803" y="4894718"/>
            <a:ext cx="3090695" cy="1326839"/>
          </a:xfrm>
          <a:prstGeom prst="rect">
            <a:avLst/>
          </a:prstGeom>
        </p:spPr>
      </p:pic>
      <p:sp>
        <p:nvSpPr>
          <p:cNvPr id="24" name="TextBox 23"/>
          <p:cNvSpPr txBox="1"/>
          <p:nvPr/>
        </p:nvSpPr>
        <p:spPr>
          <a:xfrm rot="16200000">
            <a:off x="-769001" y="3120867"/>
            <a:ext cx="3024482" cy="523220"/>
          </a:xfrm>
          <a:prstGeom prst="rect">
            <a:avLst/>
          </a:prstGeom>
          <a:noFill/>
        </p:spPr>
        <p:txBody>
          <a:bodyPr wrap="none" rtlCol="0">
            <a:spAutoFit/>
          </a:bodyPr>
          <a:lstStyle/>
          <a:p>
            <a:r>
              <a:rPr lang="en-US" sz="2800" b="1" i="1" dirty="0">
                <a:solidFill>
                  <a:schemeClr val="bg1"/>
                </a:solidFill>
              </a:rPr>
              <a:t>Not exhaustive list</a:t>
            </a:r>
          </a:p>
        </p:txBody>
      </p:sp>
      <p:pic>
        <p:nvPicPr>
          <p:cNvPr id="31" name="Picture 30"/>
          <p:cNvPicPr>
            <a:picLocks noChangeAspect="1"/>
          </p:cNvPicPr>
          <p:nvPr/>
        </p:nvPicPr>
        <p:blipFill rotWithShape="1">
          <a:blip r:embed="rId11" cstate="print">
            <a:extLst>
              <a:ext uri="{28A0092B-C50C-407E-A947-70E740481C1C}">
                <a14:useLocalDpi xmlns:a14="http://schemas.microsoft.com/office/drawing/2010/main" val="0"/>
              </a:ext>
            </a:extLst>
          </a:blip>
          <a:srcRect l="24013" t="6121" r="23226"/>
          <a:stretch/>
        </p:blipFill>
        <p:spPr>
          <a:xfrm>
            <a:off x="9444147" y="1526813"/>
            <a:ext cx="1996323" cy="1657435"/>
          </a:xfrm>
          <a:prstGeom prst="rect">
            <a:avLst/>
          </a:prstGeom>
        </p:spPr>
      </p:pic>
      <p:sp>
        <p:nvSpPr>
          <p:cNvPr id="33" name="Rectangle 32"/>
          <p:cNvSpPr/>
          <p:nvPr/>
        </p:nvSpPr>
        <p:spPr>
          <a:xfrm>
            <a:off x="271135" y="367764"/>
            <a:ext cx="1132662" cy="923330"/>
          </a:xfrm>
          <a:prstGeom prst="rect">
            <a:avLst/>
          </a:prstGeom>
        </p:spPr>
        <p:txBody>
          <a:bodyPr wrap="square">
            <a:spAutoFit/>
          </a:bodyPr>
          <a:lstStyle/>
          <a:p>
            <a:r>
              <a:rPr lang="en-US" b="1" i="1" dirty="0">
                <a:solidFill>
                  <a:schemeClr val="bg1"/>
                </a:solidFill>
              </a:rPr>
              <a:t>COVID-19 </a:t>
            </a:r>
          </a:p>
          <a:p>
            <a:r>
              <a:rPr lang="en-US" b="1" i="1" dirty="0">
                <a:solidFill>
                  <a:schemeClr val="bg1"/>
                </a:solidFill>
              </a:rPr>
              <a:t>Research at LEAPS</a:t>
            </a:r>
          </a:p>
        </p:txBody>
      </p:sp>
      <p:pic>
        <p:nvPicPr>
          <p:cNvPr id="28" name="Picture 2" descr="https://www.synchrotron-soleil.fr/sites/default/files/resize/actualites/200804-px1-0-600x451.jpg">
            <a:extLst>
              <a:ext uri="{FF2B5EF4-FFF2-40B4-BE49-F238E27FC236}">
                <a16:creationId xmlns:a16="http://schemas.microsoft.com/office/drawing/2014/main" id="{D2815A06-9AA8-4AE5-8EEC-F7B4298A9D0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358734" y="1535008"/>
            <a:ext cx="1995149" cy="1604154"/>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p:cNvGrpSpPr/>
          <p:nvPr/>
        </p:nvGrpSpPr>
        <p:grpSpPr>
          <a:xfrm>
            <a:off x="1804179" y="503134"/>
            <a:ext cx="3385625" cy="3091611"/>
            <a:chOff x="5741936" y="349207"/>
            <a:chExt cx="3317448" cy="2740297"/>
          </a:xfrm>
          <a:noFill/>
        </p:grpSpPr>
        <p:grpSp>
          <p:nvGrpSpPr>
            <p:cNvPr id="35" name="Group 34"/>
            <p:cNvGrpSpPr/>
            <p:nvPr/>
          </p:nvGrpSpPr>
          <p:grpSpPr>
            <a:xfrm>
              <a:off x="5741936" y="349207"/>
              <a:ext cx="3317448" cy="2740297"/>
              <a:chOff x="5488600" y="523131"/>
              <a:chExt cx="3317448" cy="2740297"/>
            </a:xfrm>
            <a:grpFill/>
          </p:grpSpPr>
          <p:sp>
            <p:nvSpPr>
              <p:cNvPr id="37" name="Rectangle 36"/>
              <p:cNvSpPr/>
              <p:nvPr/>
            </p:nvSpPr>
            <p:spPr>
              <a:xfrm>
                <a:off x="5488600" y="523131"/>
                <a:ext cx="3317448" cy="2740297"/>
              </a:xfrm>
              <a:prstGeom prst="rect">
                <a:avLst/>
              </a:prstGeom>
              <a:gr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5545767" y="536333"/>
                <a:ext cx="3230584" cy="1227612"/>
              </a:xfrm>
              <a:prstGeom prst="rect">
                <a:avLst/>
              </a:prstGeom>
              <a:grpFill/>
              <a:ln>
                <a:noFill/>
              </a:ln>
            </p:spPr>
            <p:txBody>
              <a:bodyPr wrap="square">
                <a:spAutoFit/>
              </a:bodyPr>
              <a:lstStyle/>
              <a:p>
                <a:pPr algn="just"/>
                <a:r>
                  <a:rPr lang="en-US" sz="1400" b="1" dirty="0">
                    <a:latin typeface="Oxygenregular, sans-serif"/>
                  </a:rPr>
                  <a:t>At </a:t>
                </a:r>
                <a:r>
                  <a:rPr lang="en-GB" sz="1400" b="1" i="1" dirty="0"/>
                  <a:t>ALBA </a:t>
                </a:r>
                <a:r>
                  <a:rPr lang="en-GB" sz="1400" i="1" dirty="0"/>
                  <a:t>(</a:t>
                </a:r>
                <a:r>
                  <a:rPr lang="es-ES" sz="1400" b="1" dirty="0"/>
                  <a:t>INIA)</a:t>
                </a:r>
                <a:r>
                  <a:rPr lang="en-GB" sz="1400" dirty="0"/>
                  <a:t> Investigating inhibition of viral replication with </a:t>
                </a:r>
                <a:r>
                  <a:rPr lang="en-GB" sz="1400" dirty="0" err="1"/>
                  <a:t>mebendazole</a:t>
                </a:r>
                <a:r>
                  <a:rPr lang="en-GB" sz="1400" dirty="0"/>
                  <a:t>, combining MX (ALBA)  and fluorescence microscopy (CIB)</a:t>
                </a:r>
              </a:p>
              <a:p>
                <a:endParaRPr lang="en-GB" sz="1400" i="1" dirty="0"/>
              </a:p>
              <a:p>
                <a:endParaRPr lang="en-GB" sz="1400" i="1" dirty="0"/>
              </a:p>
            </p:txBody>
          </p:sp>
        </p:grpSp>
        <p:sp>
          <p:nvSpPr>
            <p:cNvPr id="36" name="Rectangle 35"/>
            <p:cNvSpPr/>
            <p:nvPr/>
          </p:nvSpPr>
          <p:spPr>
            <a:xfrm>
              <a:off x="6152350" y="2642924"/>
              <a:ext cx="2806346" cy="231882"/>
            </a:xfrm>
            <a:prstGeom prst="rect">
              <a:avLst/>
            </a:prstGeom>
            <a:grpFill/>
            <a:ln>
              <a:noFill/>
            </a:ln>
          </p:spPr>
          <p:txBody>
            <a:bodyPr wrap="square">
              <a:spAutoFit/>
            </a:bodyPr>
            <a:lstStyle/>
            <a:p>
              <a:endParaRPr lang="en-US" sz="1100" dirty="0">
                <a:solidFill>
                  <a:srgbClr val="B82721"/>
                </a:solidFill>
                <a:latin typeface="Oxygenregular, sans-serif"/>
              </a:endParaRPr>
            </a:p>
          </p:txBody>
        </p:sp>
      </p:grpSp>
      <p:pic>
        <p:nvPicPr>
          <p:cNvPr id="39" name="Imagen 6">
            <a:extLst>
              <a:ext uri="{FF2B5EF4-FFF2-40B4-BE49-F238E27FC236}">
                <a16:creationId xmlns:a16="http://schemas.microsoft.com/office/drawing/2014/main" id="{9ECD64E6-4E78-7445-85FF-27EA120BD5AB}"/>
              </a:ext>
            </a:extLst>
          </p:cNvPr>
          <p:cNvPicPr>
            <a:picLocks noChangeAspect="1"/>
          </p:cNvPicPr>
          <p:nvPr/>
        </p:nvPicPr>
        <p:blipFill>
          <a:blip r:embed="rId13"/>
          <a:stretch>
            <a:fillRect/>
          </a:stretch>
        </p:blipFill>
        <p:spPr>
          <a:xfrm>
            <a:off x="1832214" y="1470514"/>
            <a:ext cx="1838722" cy="1167132"/>
          </a:xfrm>
          <a:prstGeom prst="rect">
            <a:avLst/>
          </a:prstGeom>
        </p:spPr>
      </p:pic>
      <p:pic>
        <p:nvPicPr>
          <p:cNvPr id="40" name="Multimedia1" descr="Multimedia1">
            <a:hlinkClick r:id="" action="ppaction://media"/>
            <a:extLst>
              <a:ext uri="{FF2B5EF4-FFF2-40B4-BE49-F238E27FC236}">
                <a16:creationId xmlns:a16="http://schemas.microsoft.com/office/drawing/2014/main" id="{2EE6C25E-7A20-3E45-AC73-F771FF93D679}"/>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3379308" y="1626120"/>
            <a:ext cx="1711210" cy="1711210"/>
          </a:xfrm>
          <a:prstGeom prst="rect">
            <a:avLst/>
          </a:prstGeom>
        </p:spPr>
      </p:pic>
      <p:sp>
        <p:nvSpPr>
          <p:cNvPr id="8" name="Rectangle 7"/>
          <p:cNvSpPr/>
          <p:nvPr/>
        </p:nvSpPr>
        <p:spPr>
          <a:xfrm>
            <a:off x="1785525" y="3271247"/>
            <a:ext cx="2449388" cy="307777"/>
          </a:xfrm>
          <a:prstGeom prst="rect">
            <a:avLst/>
          </a:prstGeom>
        </p:spPr>
        <p:txBody>
          <a:bodyPr wrap="none">
            <a:spAutoFit/>
          </a:bodyPr>
          <a:lstStyle/>
          <a:p>
            <a:r>
              <a:rPr lang="es-ES" sz="1400" dirty="0">
                <a:solidFill>
                  <a:srgbClr val="0000FF"/>
                </a:solidFill>
              </a:rPr>
              <a:t>CIB Margarita Salas, INIA, ALBA</a:t>
            </a:r>
            <a:endParaRPr lang="en-US" sz="1400" dirty="0">
              <a:solidFill>
                <a:srgbClr val="0000FF"/>
              </a:solidFill>
            </a:endParaRPr>
          </a:p>
        </p:txBody>
      </p:sp>
    </p:spTree>
    <p:extLst>
      <p:ext uri="{BB962C8B-B14F-4D97-AF65-F5344CB8AC3E}">
        <p14:creationId xmlns:p14="http://schemas.microsoft.com/office/powerpoint/2010/main" val="42897533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00"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0"/>
                                        </p:tgtEl>
                                      </p:cBhvr>
                                    </p:cmd>
                                  </p:childTnLst>
                                </p:cTn>
                              </p:par>
                            </p:childTnLst>
                          </p:cTn>
                        </p:par>
                      </p:childTnLst>
                    </p:cTn>
                  </p:par>
                </p:childTnLst>
              </p:cTn>
              <p:nextCondLst>
                <p:cond evt="onClick" delay="0">
                  <p:tgtEl>
                    <p:spTgt spid="40"/>
                  </p:tgtEl>
                </p:cond>
              </p:nextCondLst>
            </p:seq>
            <p:video>
              <p:cMediaNode vol="80000">
                <p:cTn id="12" fill="hold" display="0">
                  <p:stCondLst>
                    <p:cond delay="indefinite"/>
                  </p:stCondLst>
                </p:cTn>
                <p:tgtEl>
                  <p:spTgt spid="40"/>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6067" y="118663"/>
            <a:ext cx="9421362" cy="901755"/>
          </a:xfrm>
        </p:spPr>
        <p:txBody>
          <a:bodyPr>
            <a:normAutofit fontScale="90000"/>
          </a:bodyPr>
          <a:lstStyle/>
          <a:p>
            <a:pPr>
              <a:spcBef>
                <a:spcPts val="600"/>
              </a:spcBef>
            </a:pPr>
            <a:r>
              <a:rPr lang="en-US" sz="3600" dirty="0"/>
              <a:t>Cooperation with other European Analytical RIs:</a:t>
            </a:r>
            <a:br>
              <a:rPr lang="en-US" sz="3600" dirty="0"/>
            </a:br>
            <a:r>
              <a:rPr lang="en-US" sz="4000" dirty="0"/>
              <a:t>ARIE, </a:t>
            </a:r>
            <a:r>
              <a:rPr lang="en-US" sz="3600" dirty="0"/>
              <a:t>a powerful tool for solving societal challenges</a:t>
            </a:r>
            <a:r>
              <a:rPr lang="en-US" sz="2800" dirty="0"/>
              <a:t>	</a:t>
            </a:r>
          </a:p>
        </p:txBody>
      </p:sp>
      <p:pic>
        <p:nvPicPr>
          <p:cNvPr id="16" name="Picture 15"/>
          <p:cNvPicPr>
            <a:picLocks noChangeAspect="1"/>
          </p:cNvPicPr>
          <p:nvPr/>
        </p:nvPicPr>
        <p:blipFill>
          <a:blip r:embed="rId2"/>
          <a:stretch>
            <a:fillRect/>
          </a:stretch>
        </p:blipFill>
        <p:spPr>
          <a:xfrm>
            <a:off x="325565" y="1255134"/>
            <a:ext cx="2696343" cy="2491994"/>
          </a:xfrm>
          <a:prstGeom prst="rect">
            <a:avLst/>
          </a:prstGeom>
        </p:spPr>
      </p:pic>
      <p:pic>
        <p:nvPicPr>
          <p:cNvPr id="18" name="Picture 17"/>
          <p:cNvPicPr>
            <a:picLocks noChangeAspect="1"/>
          </p:cNvPicPr>
          <p:nvPr/>
        </p:nvPicPr>
        <p:blipFill>
          <a:blip r:embed="rId3"/>
          <a:stretch>
            <a:fillRect/>
          </a:stretch>
        </p:blipFill>
        <p:spPr>
          <a:xfrm>
            <a:off x="3021908" y="1255134"/>
            <a:ext cx="2998609" cy="2415184"/>
          </a:xfrm>
          <a:prstGeom prst="rect">
            <a:avLst/>
          </a:prstGeom>
        </p:spPr>
      </p:pic>
      <p:sp>
        <p:nvSpPr>
          <p:cNvPr id="19" name="TextBox 18"/>
          <p:cNvSpPr txBox="1"/>
          <p:nvPr/>
        </p:nvSpPr>
        <p:spPr>
          <a:xfrm>
            <a:off x="3112593" y="3735757"/>
            <a:ext cx="2789567" cy="338554"/>
          </a:xfrm>
          <a:prstGeom prst="rect">
            <a:avLst/>
          </a:prstGeom>
          <a:noFill/>
        </p:spPr>
        <p:txBody>
          <a:bodyPr wrap="square" rtlCol="0">
            <a:spAutoFit/>
          </a:bodyPr>
          <a:lstStyle/>
          <a:p>
            <a:pPr algn="ctr"/>
            <a:r>
              <a:rPr lang="en-US" sz="1600" b="1" i="1" dirty="0"/>
              <a:t>More than 120 European RIs</a:t>
            </a:r>
          </a:p>
        </p:txBody>
      </p:sp>
      <p:sp>
        <p:nvSpPr>
          <p:cNvPr id="23" name="TextBox 22"/>
          <p:cNvSpPr txBox="1"/>
          <p:nvPr/>
        </p:nvSpPr>
        <p:spPr>
          <a:xfrm>
            <a:off x="-41669" y="5519681"/>
            <a:ext cx="1715406" cy="923330"/>
          </a:xfrm>
          <a:prstGeom prst="rect">
            <a:avLst/>
          </a:prstGeom>
          <a:noFill/>
        </p:spPr>
        <p:txBody>
          <a:bodyPr wrap="none" rtlCol="0">
            <a:spAutoFit/>
          </a:bodyPr>
          <a:lstStyle/>
          <a:p>
            <a:pPr algn="ctr"/>
            <a:r>
              <a:rPr lang="en-US" b="1" i="1" dirty="0">
                <a:solidFill>
                  <a:schemeClr val="bg1">
                    <a:lumMod val="95000"/>
                  </a:schemeClr>
                </a:solidFill>
              </a:rPr>
              <a:t>Complementary</a:t>
            </a:r>
          </a:p>
          <a:p>
            <a:pPr algn="ctr"/>
            <a:r>
              <a:rPr lang="en-US" b="1" i="1" dirty="0">
                <a:solidFill>
                  <a:schemeClr val="bg1">
                    <a:lumMod val="95000"/>
                  </a:schemeClr>
                </a:solidFill>
              </a:rPr>
              <a:t>Multi-scale</a:t>
            </a:r>
          </a:p>
          <a:p>
            <a:pPr algn="ctr"/>
            <a:r>
              <a:rPr lang="en-US" b="1" i="1" dirty="0">
                <a:solidFill>
                  <a:schemeClr val="bg1">
                    <a:lumMod val="95000"/>
                  </a:schemeClr>
                </a:solidFill>
              </a:rPr>
              <a:t>Multi-modal</a:t>
            </a:r>
          </a:p>
        </p:txBody>
      </p:sp>
      <p:pic>
        <p:nvPicPr>
          <p:cNvPr id="11" name="Picture 10">
            <a:extLst>
              <a:ext uri="{FF2B5EF4-FFF2-40B4-BE49-F238E27FC236}">
                <a16:creationId xmlns:a16="http://schemas.microsoft.com/office/drawing/2014/main" id="{0604A8EE-89C1-43F8-A491-AC2F14A2EADF}"/>
              </a:ext>
            </a:extLst>
          </p:cNvPr>
          <p:cNvPicPr>
            <a:picLocks noChangeAspect="1"/>
          </p:cNvPicPr>
          <p:nvPr/>
        </p:nvPicPr>
        <p:blipFill>
          <a:blip r:embed="rId4"/>
          <a:stretch>
            <a:fillRect/>
          </a:stretch>
        </p:blipFill>
        <p:spPr>
          <a:xfrm>
            <a:off x="6555079" y="1181385"/>
            <a:ext cx="5462586" cy="4977866"/>
          </a:xfrm>
          <a:prstGeom prst="rect">
            <a:avLst/>
          </a:prstGeom>
        </p:spPr>
      </p:pic>
      <p:sp>
        <p:nvSpPr>
          <p:cNvPr id="12" name="Content Placeholder 7">
            <a:extLst>
              <a:ext uri="{FF2B5EF4-FFF2-40B4-BE49-F238E27FC236}">
                <a16:creationId xmlns:a16="http://schemas.microsoft.com/office/drawing/2014/main" id="{CACF6A15-6A95-447D-AF8C-D684A5EB6183}"/>
              </a:ext>
            </a:extLst>
          </p:cNvPr>
          <p:cNvSpPr txBox="1">
            <a:spLocks/>
          </p:cNvSpPr>
          <p:nvPr/>
        </p:nvSpPr>
        <p:spPr>
          <a:xfrm>
            <a:off x="1630803" y="4892508"/>
            <a:ext cx="4113174" cy="1765480"/>
          </a:xfrm>
          <a:prstGeom prst="rect">
            <a:avLst/>
          </a:prstGeom>
          <a:noFill/>
        </p:spPr>
        <p:txBody>
          <a:bodyPr>
            <a:normAutofit lnSpcReduction="10000"/>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Calibri" panose="020F0502020204030204" pitchFamily="34" charset="0"/>
                <a:ea typeface="+mj-ea"/>
                <a:cs typeface="Calibri" panose="020F0502020204030204" pitchFamily="34" charset="0"/>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Calibri" panose="020F0502020204030204" pitchFamily="34" charset="0"/>
                <a:ea typeface="+mj-ea"/>
                <a:cs typeface="Calibri" panose="020F0502020204030204" pitchFamily="34" charset="0"/>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Calibri" panose="020F0502020204030204" pitchFamily="34" charset="0"/>
                <a:ea typeface="+mj-ea"/>
                <a:cs typeface="Calibri" panose="020F0502020204030204" pitchFamily="34" charset="0"/>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Calibri" panose="020F0502020204030204" pitchFamily="34" charset="0"/>
                <a:ea typeface="+mj-ea"/>
                <a:cs typeface="Calibri" panose="020F0502020204030204" pitchFamily="34" charset="0"/>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Calibri" panose="020F0502020204030204" pitchFamily="34" charset="0"/>
                <a:ea typeface="+mj-ea"/>
                <a:cs typeface="Calibri" panose="020F0502020204030204" pitchFamily="34" charset="0"/>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spcBef>
                <a:spcPts val="0"/>
              </a:spcBef>
            </a:pPr>
            <a:r>
              <a:rPr lang="en-US" sz="1400" b="1" i="1" dirty="0"/>
              <a:t>ARIE Board</a:t>
            </a:r>
          </a:p>
          <a:p>
            <a:pPr>
              <a:spcBef>
                <a:spcPts val="0"/>
              </a:spcBef>
            </a:pPr>
            <a:r>
              <a:rPr lang="en-US" sz="1400" i="1" dirty="0"/>
              <a:t>Caterina Biscari (LEAPS)</a:t>
            </a:r>
          </a:p>
          <a:p>
            <a:pPr>
              <a:spcBef>
                <a:spcPts val="0"/>
              </a:spcBef>
            </a:pPr>
            <a:r>
              <a:rPr lang="en-US" sz="1400" i="1" dirty="0" err="1"/>
              <a:t>Rafal</a:t>
            </a:r>
            <a:r>
              <a:rPr lang="en-US" sz="1400" i="1" dirty="0"/>
              <a:t> </a:t>
            </a:r>
            <a:r>
              <a:rPr lang="en-US" sz="1400" i="1" dirty="0" err="1"/>
              <a:t>Dunin</a:t>
            </a:r>
            <a:r>
              <a:rPr lang="en-US" sz="1400" i="1" dirty="0"/>
              <a:t>-Borkowski (</a:t>
            </a:r>
            <a:r>
              <a:rPr lang="en-US" sz="1400" i="1" dirty="0" err="1"/>
              <a:t>eDREAM</a:t>
            </a:r>
            <a:r>
              <a:rPr lang="en-US" sz="1400" i="1" dirty="0"/>
              <a:t> – 2021 chair)</a:t>
            </a:r>
          </a:p>
          <a:p>
            <a:pPr>
              <a:spcBef>
                <a:spcPts val="0"/>
              </a:spcBef>
            </a:pPr>
            <a:r>
              <a:rPr lang="es-ES" sz="1400" i="1" dirty="0"/>
              <a:t>Stefan </a:t>
            </a:r>
            <a:r>
              <a:rPr lang="es-ES" sz="1400" i="1" dirty="0" err="1"/>
              <a:t>Facsko</a:t>
            </a:r>
            <a:r>
              <a:rPr lang="es-ES" sz="1400" i="1" dirty="0"/>
              <a:t> </a:t>
            </a:r>
            <a:r>
              <a:rPr lang="en-US" sz="1400" i="1" dirty="0"/>
              <a:t>(RADIATE)</a:t>
            </a:r>
          </a:p>
          <a:p>
            <a:pPr>
              <a:spcBef>
                <a:spcPts val="0"/>
              </a:spcBef>
            </a:pPr>
            <a:r>
              <a:rPr lang="en-US" sz="1400" i="1" dirty="0"/>
              <a:t>Karen </a:t>
            </a:r>
            <a:r>
              <a:rPr lang="en-US" sz="1400" i="1" dirty="0" err="1"/>
              <a:t>Kirkby</a:t>
            </a:r>
            <a:r>
              <a:rPr lang="en-US" sz="1400" i="1" dirty="0"/>
              <a:t> (INSPIRE)</a:t>
            </a:r>
          </a:p>
          <a:p>
            <a:pPr>
              <a:spcBef>
                <a:spcPts val="0"/>
              </a:spcBef>
            </a:pPr>
            <a:r>
              <a:rPr lang="en-US" sz="1400" i="1" dirty="0"/>
              <a:t>Helmut Schober (LENS)</a:t>
            </a:r>
          </a:p>
          <a:p>
            <a:pPr>
              <a:spcBef>
                <a:spcPts val="0"/>
              </a:spcBef>
            </a:pPr>
            <a:r>
              <a:rPr lang="en-US" sz="1400" i="1" dirty="0" err="1"/>
              <a:t>Claes-Göran</a:t>
            </a:r>
            <a:r>
              <a:rPr lang="en-US" sz="1400" i="1" dirty="0"/>
              <a:t> Wahlstrom (</a:t>
            </a:r>
            <a:r>
              <a:rPr lang="en-US" sz="1400" i="1" dirty="0" err="1"/>
              <a:t>Laserlab</a:t>
            </a:r>
            <a:r>
              <a:rPr lang="en-US" sz="1400" i="1" dirty="0"/>
              <a:t>-Europe)</a:t>
            </a:r>
          </a:p>
          <a:p>
            <a:pPr>
              <a:spcBef>
                <a:spcPts val="0"/>
              </a:spcBef>
            </a:pPr>
            <a:r>
              <a:rPr lang="en-US" sz="1400" i="1" dirty="0"/>
              <a:t>Jochen </a:t>
            </a:r>
            <a:r>
              <a:rPr lang="en-US" sz="1400" i="1" dirty="0" err="1"/>
              <a:t>Wosnitza</a:t>
            </a:r>
            <a:r>
              <a:rPr lang="en-US" sz="1400" i="1" dirty="0"/>
              <a:t> (EMFL )</a:t>
            </a:r>
          </a:p>
          <a:p>
            <a:pPr>
              <a:spcBef>
                <a:spcPts val="0"/>
              </a:spcBef>
            </a:pPr>
            <a:endParaRPr lang="en-US" i="1" dirty="0"/>
          </a:p>
          <a:p>
            <a:endParaRPr lang="en-GB" dirty="0"/>
          </a:p>
        </p:txBody>
      </p:sp>
      <p:sp>
        <p:nvSpPr>
          <p:cNvPr id="4" name="Rectangle 3">
            <a:extLst>
              <a:ext uri="{FF2B5EF4-FFF2-40B4-BE49-F238E27FC236}">
                <a16:creationId xmlns:a16="http://schemas.microsoft.com/office/drawing/2014/main" id="{283F1048-057D-4141-A7E1-1F55F5A663E3}"/>
              </a:ext>
            </a:extLst>
          </p:cNvPr>
          <p:cNvSpPr/>
          <p:nvPr/>
        </p:nvSpPr>
        <p:spPr>
          <a:xfrm>
            <a:off x="1859098" y="4380659"/>
            <a:ext cx="6096000" cy="369332"/>
          </a:xfrm>
          <a:prstGeom prst="rect">
            <a:avLst/>
          </a:prstGeom>
        </p:spPr>
        <p:txBody>
          <a:bodyPr>
            <a:spAutoFit/>
          </a:bodyPr>
          <a:lstStyle/>
          <a:p>
            <a:r>
              <a:rPr lang="en-US" dirty="0"/>
              <a:t>Seven networks</a:t>
            </a:r>
          </a:p>
        </p:txBody>
      </p:sp>
    </p:spTree>
    <p:extLst>
      <p:ext uri="{BB962C8B-B14F-4D97-AF65-F5344CB8AC3E}">
        <p14:creationId xmlns:p14="http://schemas.microsoft.com/office/powerpoint/2010/main" val="18184867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906" y="43123"/>
            <a:ext cx="9404723" cy="1400530"/>
          </a:xfrm>
        </p:spPr>
        <p:txBody>
          <a:bodyPr/>
          <a:lstStyle/>
          <a:p>
            <a:r>
              <a:rPr lang="en-US" dirty="0"/>
              <a:t>ARIEs are an European asset</a:t>
            </a:r>
          </a:p>
        </p:txBody>
      </p:sp>
      <p:sp>
        <p:nvSpPr>
          <p:cNvPr id="11" name="Slide Number Placeholder 10"/>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02111984F565}" type="slidenum">
              <a:rPr kumimoji="0" lang="en-US" sz="1800" b="0" i="0" u="none" strike="noStrike" kern="1200" cap="none" spc="0" normalizeH="0" baseline="0" noProof="0" smtClean="0">
                <a:ln>
                  <a:noFill/>
                </a:ln>
                <a:solidFill>
                  <a:prstClr val="white">
                    <a:tint val="75000"/>
                  </a:prstClr>
                </a:solidFill>
                <a:effectLst/>
                <a:uLnTx/>
                <a:uFillTx/>
                <a:latin typeface="Calibri" panose="020F0502020204030204" pitchFamily="34" charset="0"/>
                <a:ea typeface="+mn-ea"/>
                <a:cs typeface="Calibri" panose="020F050202020403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15</a:t>
            </a:fld>
            <a:endParaRPr kumimoji="0" lang="en-US" sz="1800" b="0" i="0" u="none" strike="noStrike" kern="1200" cap="none" spc="0" normalizeH="0" baseline="0" noProof="0" dirty="0">
              <a:ln>
                <a:noFill/>
              </a:ln>
              <a:solidFill>
                <a:prstClr val="white">
                  <a:tint val="75000"/>
                </a:prstClr>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BF176067-26A9-4EA1-B31E-55498DC32D8C}"/>
              </a:ext>
            </a:extLst>
          </p:cNvPr>
          <p:cNvPicPr>
            <a:picLocks noChangeAspect="1"/>
          </p:cNvPicPr>
          <p:nvPr/>
        </p:nvPicPr>
        <p:blipFill>
          <a:blip r:embed="rId3"/>
          <a:stretch>
            <a:fillRect/>
          </a:stretch>
        </p:blipFill>
        <p:spPr>
          <a:xfrm>
            <a:off x="6220018" y="1734494"/>
            <a:ext cx="2860004" cy="4059557"/>
          </a:xfrm>
          <a:prstGeom prst="rect">
            <a:avLst/>
          </a:prstGeom>
        </p:spPr>
      </p:pic>
      <p:pic>
        <p:nvPicPr>
          <p:cNvPr id="14" name="Picture 13">
            <a:extLst>
              <a:ext uri="{FF2B5EF4-FFF2-40B4-BE49-F238E27FC236}">
                <a16:creationId xmlns:a16="http://schemas.microsoft.com/office/drawing/2014/main" id="{A4B24A62-87F6-405E-A576-025EBF92D90A}"/>
              </a:ext>
            </a:extLst>
          </p:cNvPr>
          <p:cNvPicPr>
            <a:picLocks noChangeAspect="1"/>
          </p:cNvPicPr>
          <p:nvPr/>
        </p:nvPicPr>
        <p:blipFill>
          <a:blip r:embed="rId4"/>
          <a:stretch>
            <a:fillRect/>
          </a:stretch>
        </p:blipFill>
        <p:spPr>
          <a:xfrm>
            <a:off x="9254651" y="1734494"/>
            <a:ext cx="2851755" cy="4036247"/>
          </a:xfrm>
          <a:prstGeom prst="rect">
            <a:avLst/>
          </a:prstGeom>
        </p:spPr>
      </p:pic>
      <p:sp>
        <p:nvSpPr>
          <p:cNvPr id="15" name="Rectangle 14">
            <a:extLst>
              <a:ext uri="{FF2B5EF4-FFF2-40B4-BE49-F238E27FC236}">
                <a16:creationId xmlns:a16="http://schemas.microsoft.com/office/drawing/2014/main" id="{656182EC-3E07-43B2-B4EA-220BC88DC025}"/>
              </a:ext>
            </a:extLst>
          </p:cNvPr>
          <p:cNvSpPr/>
          <p:nvPr/>
        </p:nvSpPr>
        <p:spPr>
          <a:xfrm>
            <a:off x="1300374" y="6274344"/>
            <a:ext cx="8852079" cy="461665"/>
          </a:xfrm>
          <a:prstGeom prst="rect">
            <a:avLst/>
          </a:prstGeom>
        </p:spPr>
        <p:txBody>
          <a:bodyPr wrap="square">
            <a:spAutoFit/>
          </a:bodyPr>
          <a:lstStyle/>
          <a:p>
            <a:r>
              <a:rPr lang="es-ES" sz="1200" dirty="0">
                <a:hlinkClick r:id="rId5"/>
              </a:rPr>
              <a:t>https://leaps-initiative.eu/wp-content/uploads/2020/09/ARIE-MISSIONS-PosPaper-FINAL-RELEASE_09.2020.pdf</a:t>
            </a:r>
            <a:endParaRPr lang="es-ES" sz="1200" dirty="0"/>
          </a:p>
          <a:p>
            <a:r>
              <a:rPr lang="es-ES" sz="1200" dirty="0">
                <a:hlinkClick r:id="rId6"/>
              </a:rPr>
              <a:t>https://leaps-initiative.eu/wp-content/uploads/2020/09/Viral-Threats-Paper-09.2020-FINAL.pdf</a:t>
            </a:r>
            <a:endParaRPr lang="es-ES" sz="1200" dirty="0"/>
          </a:p>
        </p:txBody>
      </p:sp>
      <p:sp>
        <p:nvSpPr>
          <p:cNvPr id="5" name="TextBox 4">
            <a:extLst>
              <a:ext uri="{FF2B5EF4-FFF2-40B4-BE49-F238E27FC236}">
                <a16:creationId xmlns:a16="http://schemas.microsoft.com/office/drawing/2014/main" id="{6EDD17C1-05B3-4032-B35A-79A1AEE6F2BC}"/>
              </a:ext>
            </a:extLst>
          </p:cNvPr>
          <p:cNvSpPr txBox="1"/>
          <p:nvPr/>
        </p:nvSpPr>
        <p:spPr>
          <a:xfrm>
            <a:off x="274039" y="832338"/>
            <a:ext cx="5521888" cy="738664"/>
          </a:xfrm>
          <a:prstGeom prst="rect">
            <a:avLst/>
          </a:prstGeom>
          <a:noFill/>
        </p:spPr>
        <p:txBody>
          <a:bodyPr wrap="square" rtlCol="0">
            <a:spAutoFit/>
          </a:bodyPr>
          <a:lstStyle/>
          <a:p>
            <a:r>
              <a:rPr lang="en-US" sz="1400" dirty="0"/>
              <a:t>1</a:t>
            </a:r>
            <a:r>
              <a:rPr lang="en-US" sz="1400" baseline="30000" dirty="0"/>
              <a:t>st</a:t>
            </a:r>
            <a:r>
              <a:rPr lang="en-US" sz="1400" dirty="0"/>
              <a:t> informal meeting in Feb 21 in Brussels</a:t>
            </a:r>
          </a:p>
          <a:p>
            <a:r>
              <a:rPr lang="en-US" sz="1400" dirty="0"/>
              <a:t>Organized by LEAPS</a:t>
            </a:r>
            <a:r>
              <a:rPr lang="es-ES" sz="1400" dirty="0"/>
              <a:t> </a:t>
            </a:r>
          </a:p>
          <a:p>
            <a:r>
              <a:rPr lang="en-US" sz="1400" dirty="0"/>
              <a:t>A</a:t>
            </a:r>
            <a:r>
              <a:rPr lang="es-ES" sz="1400" dirty="0" err="1"/>
              <a:t>iming</a:t>
            </a:r>
            <a:r>
              <a:rPr lang="es-ES" sz="1400" dirty="0"/>
              <a:t> at </a:t>
            </a:r>
            <a:r>
              <a:rPr lang="es-ES" sz="1400" dirty="0" err="1"/>
              <a:t>showing</a:t>
            </a:r>
            <a:r>
              <a:rPr lang="es-ES" sz="1400" dirty="0"/>
              <a:t> </a:t>
            </a:r>
            <a:r>
              <a:rPr lang="es-ES" sz="1400" dirty="0" err="1"/>
              <a:t>how</a:t>
            </a:r>
            <a:r>
              <a:rPr lang="es-ES" sz="1400" dirty="0"/>
              <a:t> </a:t>
            </a:r>
            <a:r>
              <a:rPr lang="es-ES" sz="1400" dirty="0" err="1"/>
              <a:t>each</a:t>
            </a:r>
            <a:r>
              <a:rPr lang="es-ES" sz="1400" dirty="0"/>
              <a:t> </a:t>
            </a:r>
            <a:r>
              <a:rPr lang="es-ES" sz="1400" dirty="0" err="1"/>
              <a:t>network</a:t>
            </a:r>
            <a:r>
              <a:rPr lang="es-ES" sz="1400" dirty="0"/>
              <a:t> can </a:t>
            </a:r>
            <a:r>
              <a:rPr lang="es-ES" sz="1400" dirty="0" err="1"/>
              <a:t>answer</a:t>
            </a:r>
            <a:r>
              <a:rPr lang="es-ES" sz="1400" dirty="0"/>
              <a:t> </a:t>
            </a:r>
            <a:r>
              <a:rPr lang="es-ES" sz="1400" dirty="0" err="1"/>
              <a:t>to</a:t>
            </a:r>
            <a:r>
              <a:rPr lang="es-ES" sz="1400" dirty="0"/>
              <a:t> HE</a:t>
            </a:r>
            <a:endParaRPr lang="en-US" sz="1400" dirty="0"/>
          </a:p>
        </p:txBody>
      </p:sp>
      <p:pic>
        <p:nvPicPr>
          <p:cNvPr id="17" name="Content Placeholder 4">
            <a:extLst>
              <a:ext uri="{FF2B5EF4-FFF2-40B4-BE49-F238E27FC236}">
                <a16:creationId xmlns:a16="http://schemas.microsoft.com/office/drawing/2014/main" id="{785E3A21-CFD8-4918-BE78-8FB6BC9F410F}"/>
              </a:ext>
            </a:extLst>
          </p:cNvPr>
          <p:cNvPicPr>
            <a:picLocks noGrp="1" noChangeAspect="1"/>
          </p:cNvPicPr>
          <p:nvPr>
            <p:ph idx="1"/>
          </p:nvPr>
        </p:nvPicPr>
        <p:blipFill>
          <a:blip r:embed="rId7"/>
          <a:stretch>
            <a:fillRect/>
          </a:stretch>
        </p:blipFill>
        <p:spPr>
          <a:xfrm>
            <a:off x="367906" y="1571002"/>
            <a:ext cx="4007218" cy="1065131"/>
          </a:xfrm>
          <a:prstGeom prst="rect">
            <a:avLst/>
          </a:prstGeom>
        </p:spPr>
      </p:pic>
      <p:sp>
        <p:nvSpPr>
          <p:cNvPr id="6" name="TextBox 5">
            <a:extLst>
              <a:ext uri="{FF2B5EF4-FFF2-40B4-BE49-F238E27FC236}">
                <a16:creationId xmlns:a16="http://schemas.microsoft.com/office/drawing/2014/main" id="{A060BB45-12CD-41BA-A8ED-1774AC054DC4}"/>
              </a:ext>
            </a:extLst>
          </p:cNvPr>
          <p:cNvSpPr txBox="1"/>
          <p:nvPr/>
        </p:nvSpPr>
        <p:spPr>
          <a:xfrm>
            <a:off x="7816878" y="1246272"/>
            <a:ext cx="2650084" cy="400110"/>
          </a:xfrm>
          <a:prstGeom prst="rect">
            <a:avLst/>
          </a:prstGeom>
          <a:noFill/>
        </p:spPr>
        <p:txBody>
          <a:bodyPr wrap="none" rtlCol="0">
            <a:spAutoFit/>
          </a:bodyPr>
          <a:lstStyle/>
          <a:p>
            <a:r>
              <a:rPr lang="en-US" sz="2000" b="1" dirty="0"/>
              <a:t>ARIE Position Papers</a:t>
            </a:r>
            <a:endParaRPr lang="es-ES" sz="2000" b="1" dirty="0"/>
          </a:p>
        </p:txBody>
      </p:sp>
      <p:sp>
        <p:nvSpPr>
          <p:cNvPr id="8" name="Rectangle 7">
            <a:extLst>
              <a:ext uri="{FF2B5EF4-FFF2-40B4-BE49-F238E27FC236}">
                <a16:creationId xmlns:a16="http://schemas.microsoft.com/office/drawing/2014/main" id="{02A3E91C-9869-428E-B2C8-7646E400DD86}"/>
              </a:ext>
            </a:extLst>
          </p:cNvPr>
          <p:cNvSpPr/>
          <p:nvPr/>
        </p:nvSpPr>
        <p:spPr>
          <a:xfrm>
            <a:off x="367906" y="3142994"/>
            <a:ext cx="6096000" cy="2862322"/>
          </a:xfrm>
          <a:prstGeom prst="rect">
            <a:avLst/>
          </a:prstGeom>
        </p:spPr>
        <p:txBody>
          <a:bodyPr>
            <a:spAutoFit/>
          </a:bodyPr>
          <a:lstStyle/>
          <a:p>
            <a:r>
              <a:rPr lang="en-US" dirty="0"/>
              <a:t>ARIE organization:</a:t>
            </a:r>
          </a:p>
          <a:p>
            <a:r>
              <a:rPr lang="en-US" dirty="0"/>
              <a:t>Board + Coordination Team (vicechairs + one person/network) </a:t>
            </a:r>
          </a:p>
          <a:p>
            <a:r>
              <a:rPr lang="en-US" dirty="0"/>
              <a:t>- Working groups (for specific position papers – coordinated so far by </a:t>
            </a:r>
            <a:r>
              <a:rPr lang="en-US" dirty="0" err="1"/>
              <a:t>Mirjam</a:t>
            </a:r>
            <a:r>
              <a:rPr lang="en-US" dirty="0"/>
              <a:t> van </a:t>
            </a:r>
            <a:r>
              <a:rPr lang="en-US" dirty="0" err="1"/>
              <a:t>Daalen</a:t>
            </a:r>
            <a:r>
              <a:rPr lang="en-US" dirty="0"/>
              <a:t>, PSI)</a:t>
            </a:r>
          </a:p>
          <a:p>
            <a:r>
              <a:rPr lang="en-US" dirty="0"/>
              <a:t>- Working team (for Green Deal Proposal – coordinated by Jakub </a:t>
            </a:r>
            <a:r>
              <a:rPr lang="en-US" dirty="0" err="1"/>
              <a:t>Drnec</a:t>
            </a:r>
            <a:r>
              <a:rPr lang="en-US" dirty="0"/>
              <a:t>, ESRF)</a:t>
            </a:r>
          </a:p>
          <a:p>
            <a:pPr marL="285750" indent="-285750">
              <a:buFontTx/>
              <a:buChar char="-"/>
            </a:pPr>
            <a:r>
              <a:rPr lang="en-US" dirty="0"/>
              <a:t>Preparing to answer to future HE calls</a:t>
            </a:r>
          </a:p>
          <a:p>
            <a:pPr marL="285750" indent="-285750">
              <a:buFontTx/>
              <a:buChar char="-"/>
            </a:pPr>
            <a:r>
              <a:rPr lang="en-US" dirty="0"/>
              <a:t>Preparing a webpage – on going</a:t>
            </a:r>
          </a:p>
          <a:p>
            <a:endParaRPr lang="en-US" dirty="0"/>
          </a:p>
        </p:txBody>
      </p:sp>
    </p:spTree>
    <p:extLst>
      <p:ext uri="{BB962C8B-B14F-4D97-AF65-F5344CB8AC3E}">
        <p14:creationId xmlns:p14="http://schemas.microsoft.com/office/powerpoint/2010/main" val="26839302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03157" y="2021802"/>
            <a:ext cx="7513320" cy="301911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750200" y="2512791"/>
            <a:ext cx="3750328" cy="7008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ctr">
              <a:buFont typeface="Wingdings" panose="05000000000000000000" pitchFamily="2" charset="2"/>
              <a:buChar char="ü"/>
            </a:pPr>
            <a:r>
              <a:rPr lang="en-US" sz="1200" dirty="0"/>
              <a:t>Advice</a:t>
            </a:r>
          </a:p>
          <a:p>
            <a:pPr marL="171450" indent="-171450" algn="ctr">
              <a:buFont typeface="Wingdings" panose="05000000000000000000" pitchFamily="2" charset="2"/>
              <a:buChar char="ü"/>
            </a:pPr>
            <a:r>
              <a:rPr lang="en-US" sz="1200" dirty="0"/>
              <a:t>Proposal</a:t>
            </a:r>
          </a:p>
          <a:p>
            <a:pPr marL="171450" indent="-171450" algn="ctr">
              <a:buFont typeface="Wingdings" panose="05000000000000000000" pitchFamily="2" charset="2"/>
              <a:buChar char="ü"/>
            </a:pPr>
            <a:r>
              <a:rPr lang="en-US" sz="1200" dirty="0"/>
              <a:t>Work plan</a:t>
            </a:r>
          </a:p>
        </p:txBody>
      </p:sp>
      <p:sp>
        <p:nvSpPr>
          <p:cNvPr id="6" name="Rectangle 5"/>
          <p:cNvSpPr/>
          <p:nvPr/>
        </p:nvSpPr>
        <p:spPr>
          <a:xfrm>
            <a:off x="4975716" y="3584887"/>
            <a:ext cx="1143000" cy="33147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Facility</a:t>
            </a:r>
          </a:p>
        </p:txBody>
      </p:sp>
      <p:sp>
        <p:nvSpPr>
          <p:cNvPr id="7" name="Rectangle 6"/>
          <p:cNvSpPr/>
          <p:nvPr/>
        </p:nvSpPr>
        <p:spPr>
          <a:xfrm>
            <a:off x="6320586" y="3584887"/>
            <a:ext cx="1143000" cy="33147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Facility</a:t>
            </a:r>
          </a:p>
        </p:txBody>
      </p:sp>
      <p:sp>
        <p:nvSpPr>
          <p:cNvPr id="8" name="Rectangle 7"/>
          <p:cNvSpPr/>
          <p:nvPr/>
        </p:nvSpPr>
        <p:spPr>
          <a:xfrm>
            <a:off x="7678866" y="3584887"/>
            <a:ext cx="1143000" cy="33147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Facility</a:t>
            </a:r>
          </a:p>
        </p:txBody>
      </p:sp>
      <p:sp>
        <p:nvSpPr>
          <p:cNvPr id="9" name="Rectangle 8"/>
          <p:cNvSpPr/>
          <p:nvPr/>
        </p:nvSpPr>
        <p:spPr>
          <a:xfrm>
            <a:off x="9010328" y="3584887"/>
            <a:ext cx="1143000" cy="33147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Facility</a:t>
            </a:r>
          </a:p>
        </p:txBody>
      </p:sp>
      <p:sp>
        <p:nvSpPr>
          <p:cNvPr id="10" name="Rectangle 9"/>
          <p:cNvSpPr/>
          <p:nvPr/>
        </p:nvSpPr>
        <p:spPr>
          <a:xfrm>
            <a:off x="5681717" y="4281541"/>
            <a:ext cx="3863299" cy="6746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ctr">
              <a:buFont typeface="Wingdings" panose="05000000000000000000" pitchFamily="2" charset="2"/>
              <a:buChar char="ü"/>
            </a:pPr>
            <a:r>
              <a:rPr lang="en-US" sz="1200" dirty="0"/>
              <a:t>Data analysis</a:t>
            </a:r>
          </a:p>
          <a:p>
            <a:pPr marL="171450" indent="-171450" algn="ctr">
              <a:buFont typeface="Wingdings" panose="05000000000000000000" pitchFamily="2" charset="2"/>
              <a:buChar char="ü"/>
            </a:pPr>
            <a:r>
              <a:rPr lang="en-US" sz="1200" dirty="0"/>
              <a:t>(Data modelling)</a:t>
            </a:r>
          </a:p>
          <a:p>
            <a:pPr marL="171450" indent="-171450" algn="ctr">
              <a:buFont typeface="Wingdings" panose="05000000000000000000" pitchFamily="2" charset="2"/>
              <a:buChar char="ü"/>
            </a:pPr>
            <a:r>
              <a:rPr lang="en-US" sz="1200" dirty="0"/>
              <a:t>Data repository respecting facility data policy</a:t>
            </a:r>
          </a:p>
        </p:txBody>
      </p:sp>
      <p:sp>
        <p:nvSpPr>
          <p:cNvPr id="11" name="Rectangle 10"/>
          <p:cNvSpPr/>
          <p:nvPr/>
        </p:nvSpPr>
        <p:spPr>
          <a:xfrm>
            <a:off x="10805095" y="2583281"/>
            <a:ext cx="598039" cy="2279691"/>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200" b="1" dirty="0">
                <a:solidFill>
                  <a:schemeClr val="tx2"/>
                </a:solidFill>
              </a:rPr>
              <a:t>ARIE  EXPERT  NETWORK</a:t>
            </a:r>
          </a:p>
        </p:txBody>
      </p:sp>
      <p:sp>
        <p:nvSpPr>
          <p:cNvPr id="12" name="Down Arrow 11"/>
          <p:cNvSpPr/>
          <p:nvPr/>
        </p:nvSpPr>
        <p:spPr>
          <a:xfrm>
            <a:off x="6320586" y="1856304"/>
            <a:ext cx="200158" cy="526330"/>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Left-Right Arrow 12"/>
          <p:cNvSpPr/>
          <p:nvPr/>
        </p:nvSpPr>
        <p:spPr>
          <a:xfrm>
            <a:off x="10200420" y="4669054"/>
            <a:ext cx="490346" cy="261287"/>
          </a:xfrm>
          <a:prstGeom prst="leftRightArrow">
            <a:avLst/>
          </a:prstGeom>
          <a:ln>
            <a:solidFill>
              <a:schemeClr val="accent1">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4" name="Left-Right Arrow 13"/>
          <p:cNvSpPr/>
          <p:nvPr/>
        </p:nvSpPr>
        <p:spPr>
          <a:xfrm>
            <a:off x="10221909" y="3636321"/>
            <a:ext cx="490346" cy="261287"/>
          </a:xfrm>
          <a:prstGeom prst="leftRightArrow">
            <a:avLst/>
          </a:prstGeom>
          <a:ln>
            <a:solidFill>
              <a:schemeClr val="accent1">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5" name="Left-Right Arrow 14"/>
          <p:cNvSpPr/>
          <p:nvPr/>
        </p:nvSpPr>
        <p:spPr>
          <a:xfrm>
            <a:off x="10200421" y="2601330"/>
            <a:ext cx="490346" cy="261287"/>
          </a:xfrm>
          <a:prstGeom prst="leftRightArrow">
            <a:avLst/>
          </a:prstGeom>
          <a:ln>
            <a:solidFill>
              <a:schemeClr val="accent1">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Abgerundetes Rechteck 5"/>
          <p:cNvSpPr/>
          <p:nvPr/>
        </p:nvSpPr>
        <p:spPr>
          <a:xfrm>
            <a:off x="5519028" y="950035"/>
            <a:ext cx="5401354" cy="311889"/>
          </a:xfrm>
          <a:prstGeom prst="round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t"/>
          <a:lstStyle/>
          <a:p>
            <a:pPr algn="ctr"/>
            <a:r>
              <a:rPr lang="en-US" sz="1600" b="1" dirty="0">
                <a:solidFill>
                  <a:schemeClr val="tx2"/>
                </a:solidFill>
              </a:rPr>
              <a:t>Green Deal Areas 1-8 Communities</a:t>
            </a:r>
          </a:p>
          <a:p>
            <a:pPr algn="ctr"/>
            <a:endParaRPr lang="de-DE" sz="1600" dirty="0"/>
          </a:p>
        </p:txBody>
      </p:sp>
      <p:sp>
        <p:nvSpPr>
          <p:cNvPr id="17" name="Rectangle 15"/>
          <p:cNvSpPr/>
          <p:nvPr/>
        </p:nvSpPr>
        <p:spPr>
          <a:xfrm>
            <a:off x="5539932" y="1433935"/>
            <a:ext cx="5380450" cy="3539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Complex  technological </a:t>
            </a:r>
            <a:r>
              <a:rPr lang="en-US" sz="1200" dirty="0" err="1"/>
              <a:t>orscientific</a:t>
            </a:r>
            <a:r>
              <a:rPr lang="en-US" sz="1200" dirty="0"/>
              <a:t> questions on energy storage technologies</a:t>
            </a:r>
          </a:p>
          <a:p>
            <a:pPr algn="ctr"/>
            <a:r>
              <a:rPr lang="en-US" sz="1000" dirty="0"/>
              <a:t>e.g. Battery, Hydrogen Fuel, Super Caps….</a:t>
            </a:r>
          </a:p>
        </p:txBody>
      </p:sp>
      <p:sp>
        <p:nvSpPr>
          <p:cNvPr id="18" name="TextBox 17"/>
          <p:cNvSpPr txBox="1"/>
          <p:nvPr/>
        </p:nvSpPr>
        <p:spPr>
          <a:xfrm>
            <a:off x="4503158" y="2059135"/>
            <a:ext cx="7513320" cy="369332"/>
          </a:xfrm>
          <a:prstGeom prst="rect">
            <a:avLst/>
          </a:prstGeom>
          <a:noFill/>
        </p:spPr>
        <p:txBody>
          <a:bodyPr wrap="square" rtlCol="0">
            <a:spAutoFit/>
          </a:bodyPr>
          <a:lstStyle/>
          <a:p>
            <a:pPr algn="ctr"/>
            <a:r>
              <a:rPr lang="en-US" b="1" dirty="0"/>
              <a:t>Green Deal Service Counter</a:t>
            </a:r>
            <a:endParaRPr lang="en-GB" b="1" dirty="0"/>
          </a:p>
        </p:txBody>
      </p:sp>
      <p:sp>
        <p:nvSpPr>
          <p:cNvPr id="19" name="Pfeil nach oben und unten 7"/>
          <p:cNvSpPr/>
          <p:nvPr/>
        </p:nvSpPr>
        <p:spPr>
          <a:xfrm>
            <a:off x="9353704" y="3265524"/>
            <a:ext cx="163499" cy="260043"/>
          </a:xfrm>
          <a:prstGeom prst="upDownArrow">
            <a:avLst/>
          </a:prstGeom>
          <a:solidFill>
            <a:schemeClr val="accent2"/>
          </a:solidFill>
          <a:ln>
            <a:solidFill>
              <a:srgbClr val="8C38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Pfeil nach oben und unten 39"/>
          <p:cNvSpPr/>
          <p:nvPr/>
        </p:nvSpPr>
        <p:spPr>
          <a:xfrm>
            <a:off x="8148408" y="3265524"/>
            <a:ext cx="163499" cy="260043"/>
          </a:xfrm>
          <a:prstGeom prst="upDownArrow">
            <a:avLst/>
          </a:prstGeom>
          <a:solidFill>
            <a:schemeClr val="accent2"/>
          </a:solidFill>
          <a:ln>
            <a:solidFill>
              <a:srgbClr val="8C38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Pfeil nach oben und unten 40"/>
          <p:cNvSpPr/>
          <p:nvPr/>
        </p:nvSpPr>
        <p:spPr>
          <a:xfrm>
            <a:off x="6794150" y="3265524"/>
            <a:ext cx="163499" cy="260043"/>
          </a:xfrm>
          <a:prstGeom prst="upDownArrow">
            <a:avLst/>
          </a:prstGeom>
          <a:solidFill>
            <a:schemeClr val="accent2"/>
          </a:solidFill>
          <a:ln>
            <a:solidFill>
              <a:srgbClr val="8C38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Pfeil nach oben und unten 41"/>
          <p:cNvSpPr/>
          <p:nvPr/>
        </p:nvSpPr>
        <p:spPr>
          <a:xfrm>
            <a:off x="5745638" y="3265524"/>
            <a:ext cx="163499" cy="260043"/>
          </a:xfrm>
          <a:prstGeom prst="upDownArrow">
            <a:avLst/>
          </a:prstGeom>
          <a:solidFill>
            <a:schemeClr val="accent2"/>
          </a:solidFill>
          <a:ln>
            <a:solidFill>
              <a:srgbClr val="8C38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Pfeil nach oben und unten 7"/>
          <p:cNvSpPr/>
          <p:nvPr/>
        </p:nvSpPr>
        <p:spPr>
          <a:xfrm>
            <a:off x="9358266" y="3964870"/>
            <a:ext cx="163499" cy="260043"/>
          </a:xfrm>
          <a:prstGeom prst="upDownArrow">
            <a:avLst/>
          </a:prstGeom>
          <a:solidFill>
            <a:schemeClr val="accent2"/>
          </a:solidFill>
          <a:ln>
            <a:solidFill>
              <a:srgbClr val="8C38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Pfeil nach oben und unten 39"/>
          <p:cNvSpPr/>
          <p:nvPr/>
        </p:nvSpPr>
        <p:spPr>
          <a:xfrm>
            <a:off x="8152970" y="3964870"/>
            <a:ext cx="163499" cy="260043"/>
          </a:xfrm>
          <a:prstGeom prst="upDownArrow">
            <a:avLst/>
          </a:prstGeom>
          <a:solidFill>
            <a:schemeClr val="accent2"/>
          </a:solidFill>
          <a:ln>
            <a:solidFill>
              <a:srgbClr val="8C38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Pfeil nach oben und unten 40"/>
          <p:cNvSpPr/>
          <p:nvPr/>
        </p:nvSpPr>
        <p:spPr>
          <a:xfrm>
            <a:off x="6798712" y="3964870"/>
            <a:ext cx="163499" cy="260043"/>
          </a:xfrm>
          <a:prstGeom prst="upDownArrow">
            <a:avLst/>
          </a:prstGeom>
          <a:solidFill>
            <a:schemeClr val="accent2"/>
          </a:solidFill>
          <a:ln>
            <a:solidFill>
              <a:srgbClr val="8C38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Pfeil nach oben und unten 41"/>
          <p:cNvSpPr/>
          <p:nvPr/>
        </p:nvSpPr>
        <p:spPr>
          <a:xfrm>
            <a:off x="5750200" y="3964870"/>
            <a:ext cx="163499" cy="260043"/>
          </a:xfrm>
          <a:prstGeom prst="upDownArrow">
            <a:avLst/>
          </a:prstGeom>
          <a:solidFill>
            <a:schemeClr val="accent2"/>
          </a:solidFill>
          <a:ln>
            <a:solidFill>
              <a:srgbClr val="8C38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Inhaltsplatzhalter 2"/>
          <p:cNvSpPr>
            <a:spLocks noGrp="1"/>
          </p:cNvSpPr>
          <p:nvPr>
            <p:ph idx="1"/>
          </p:nvPr>
        </p:nvSpPr>
        <p:spPr>
          <a:xfrm>
            <a:off x="1788183" y="5082527"/>
            <a:ext cx="10175431" cy="1680148"/>
          </a:xfrm>
          <a:solidFill>
            <a:schemeClr val="bg1"/>
          </a:solidFill>
        </p:spPr>
        <p:txBody>
          <a:bodyPr>
            <a:normAutofit fontScale="77500" lnSpcReduction="20000"/>
          </a:bodyPr>
          <a:lstStyle/>
          <a:p>
            <a:pPr marL="0" indent="0">
              <a:buNone/>
            </a:pPr>
            <a:endParaRPr lang="de-DE" sz="2000" dirty="0"/>
          </a:p>
          <a:p>
            <a:pPr marL="0" indent="0">
              <a:buNone/>
            </a:pPr>
            <a:r>
              <a:rPr lang="de-DE" sz="2300" b="1" dirty="0"/>
              <a:t>OBJECTIVE 1: </a:t>
            </a:r>
            <a:r>
              <a:rPr lang="de-DE" sz="2300" dirty="0"/>
              <a:t>energy tech R&amp;D (translation, experiment design &amp; execution, data analysis and reporting)</a:t>
            </a:r>
          </a:p>
          <a:p>
            <a:pPr marL="0" indent="0">
              <a:buNone/>
            </a:pPr>
            <a:r>
              <a:rPr lang="de-DE" sz="2300" b="1" dirty="0"/>
              <a:t>OBJECTIVE 2: </a:t>
            </a:r>
            <a:r>
              <a:rPr lang="de-DE" sz="2300" dirty="0"/>
              <a:t>ARIEs working together to achieve a comprehensive support in a time limited framework for specific and urgent challenges</a:t>
            </a:r>
          </a:p>
          <a:p>
            <a:pPr marL="0" indent="0">
              <a:buNone/>
            </a:pPr>
            <a:r>
              <a:rPr lang="de-DE" sz="2300" b="1" dirty="0"/>
              <a:t>OBJECTIVE 3: </a:t>
            </a:r>
            <a:r>
              <a:rPr lang="de-DE" sz="2300" dirty="0"/>
              <a:t>create a working governance and operational structure for ARIE transversal support platforms</a:t>
            </a:r>
          </a:p>
        </p:txBody>
      </p:sp>
      <p:sp>
        <p:nvSpPr>
          <p:cNvPr id="28" name="Inhaltsplatzhalter 2"/>
          <p:cNvSpPr txBox="1">
            <a:spLocks/>
          </p:cNvSpPr>
          <p:nvPr/>
        </p:nvSpPr>
        <p:spPr>
          <a:xfrm>
            <a:off x="1675740" y="1383676"/>
            <a:ext cx="2801560" cy="3734324"/>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de-DE" sz="2000" b="1" dirty="0">
                <a:solidFill>
                  <a:srgbClr val="FF0000"/>
                </a:solidFill>
              </a:rPr>
              <a:t>Distributed Research Infrastructures </a:t>
            </a:r>
            <a:r>
              <a:rPr lang="de-DE" sz="2000" dirty="0"/>
              <a:t>and</a:t>
            </a:r>
            <a:r>
              <a:rPr lang="de-DE" sz="2000" b="1" dirty="0">
                <a:solidFill>
                  <a:srgbClr val="FF0000"/>
                </a:solidFill>
              </a:rPr>
              <a:t> Open Innovation Test Beds </a:t>
            </a:r>
            <a:r>
              <a:rPr lang="de-DE" sz="2000" dirty="0"/>
              <a:t>for scientific questions on </a:t>
            </a:r>
            <a:r>
              <a:rPr lang="de-DE" sz="2000" b="1" dirty="0">
                <a:solidFill>
                  <a:srgbClr val="FF0000"/>
                </a:solidFill>
              </a:rPr>
              <a:t>energy</a:t>
            </a:r>
            <a:r>
              <a:rPr lang="de-DE" sz="2000" dirty="0"/>
              <a:t> technologies. </a:t>
            </a:r>
          </a:p>
          <a:p>
            <a:pPr marL="0" indent="0">
              <a:buFont typeface="Arial" panose="020B0604020202020204" pitchFamily="34" charset="0"/>
              <a:buNone/>
            </a:pPr>
            <a:r>
              <a:rPr lang="de-DE" sz="2000" dirty="0"/>
              <a:t>Full range of TRL and whole value chain of possible industrial applications.</a:t>
            </a:r>
          </a:p>
          <a:p>
            <a:pPr marL="0" indent="0">
              <a:buFont typeface="Arial" panose="020B0604020202020204" pitchFamily="34" charset="0"/>
              <a:buNone/>
            </a:pPr>
            <a:endParaRPr lang="de-DE" sz="2000" dirty="0"/>
          </a:p>
          <a:p>
            <a:pPr marL="0" indent="0">
              <a:buFont typeface="Arial" panose="020B0604020202020204" pitchFamily="34" charset="0"/>
              <a:buNone/>
            </a:pPr>
            <a:endParaRPr lang="de-DE" sz="2000" dirty="0"/>
          </a:p>
        </p:txBody>
      </p:sp>
      <p:sp>
        <p:nvSpPr>
          <p:cNvPr id="30" name="Rectangle 29"/>
          <p:cNvSpPr/>
          <p:nvPr/>
        </p:nvSpPr>
        <p:spPr>
          <a:xfrm>
            <a:off x="1644433" y="261954"/>
            <a:ext cx="10806979" cy="400110"/>
          </a:xfrm>
          <a:prstGeom prst="rect">
            <a:avLst/>
          </a:prstGeom>
        </p:spPr>
        <p:txBody>
          <a:bodyPr wrap="square">
            <a:spAutoFit/>
          </a:bodyPr>
          <a:lstStyle/>
          <a:p>
            <a:r>
              <a:rPr lang="de-DE" sz="2000" b="1" dirty="0"/>
              <a:t>Preparing the participation to H2020 Green Deal Call: ARIE Green Deal Advanced Service Platform</a:t>
            </a:r>
            <a:endParaRPr lang="en-US" sz="2000" dirty="0"/>
          </a:p>
        </p:txBody>
      </p:sp>
      <p:pic>
        <p:nvPicPr>
          <p:cNvPr id="31" name="Picture 30"/>
          <p:cNvPicPr>
            <a:picLocks noChangeAspect="1"/>
          </p:cNvPicPr>
          <p:nvPr/>
        </p:nvPicPr>
        <p:blipFill>
          <a:blip r:embed="rId2"/>
          <a:stretch>
            <a:fillRect/>
          </a:stretch>
        </p:blipFill>
        <p:spPr>
          <a:xfrm>
            <a:off x="269723" y="231270"/>
            <a:ext cx="1015289" cy="938343"/>
          </a:xfrm>
          <a:prstGeom prst="rect">
            <a:avLst/>
          </a:prstGeom>
        </p:spPr>
      </p:pic>
      <p:sp>
        <p:nvSpPr>
          <p:cNvPr id="32" name="TextBox 31"/>
          <p:cNvSpPr txBox="1"/>
          <p:nvPr/>
        </p:nvSpPr>
        <p:spPr>
          <a:xfrm>
            <a:off x="89593" y="5470819"/>
            <a:ext cx="1313417" cy="830997"/>
          </a:xfrm>
          <a:prstGeom prst="rect">
            <a:avLst/>
          </a:prstGeom>
          <a:noFill/>
        </p:spPr>
        <p:txBody>
          <a:bodyPr wrap="square" rtlCol="0">
            <a:spAutoFit/>
          </a:bodyPr>
          <a:lstStyle/>
          <a:p>
            <a:pPr algn="ctr"/>
            <a:r>
              <a:rPr lang="en-US" sz="2400" b="1" i="1" dirty="0">
                <a:solidFill>
                  <a:schemeClr val="bg1">
                    <a:lumMod val="95000"/>
                  </a:schemeClr>
                </a:solidFill>
              </a:rPr>
              <a:t>Green Deal</a:t>
            </a:r>
          </a:p>
        </p:txBody>
      </p:sp>
    </p:spTree>
    <p:extLst>
      <p:ext uri="{BB962C8B-B14F-4D97-AF65-F5344CB8AC3E}">
        <p14:creationId xmlns:p14="http://schemas.microsoft.com/office/powerpoint/2010/main" val="31795505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E55E6BBF-5EE0-3C4D-B540-FADF9BA16FA1}"/>
              </a:ext>
            </a:extLst>
          </p:cNvPr>
          <p:cNvSpPr>
            <a:spLocks noGrp="1"/>
          </p:cNvSpPr>
          <p:nvPr>
            <p:ph type="title"/>
          </p:nvPr>
        </p:nvSpPr>
        <p:spPr>
          <a:xfrm>
            <a:off x="1639253" y="57"/>
            <a:ext cx="9518848" cy="1143000"/>
          </a:xfrm>
        </p:spPr>
        <p:txBody>
          <a:bodyPr/>
          <a:lstStyle/>
          <a:p>
            <a:r>
              <a:rPr lang="en-GB" dirty="0"/>
              <a:t>LEAPS relations with European Parliament</a:t>
            </a:r>
            <a:br>
              <a:rPr lang="en-GB" dirty="0"/>
            </a:br>
            <a:r>
              <a:rPr lang="en-GB" dirty="0"/>
              <a:t>Event on 28 October hosted by Lina Galvez (MEP and ITRE vicechair) and LEAPS</a:t>
            </a:r>
            <a:br>
              <a:rPr lang="en-GB" dirty="0"/>
            </a:br>
            <a:endParaRPr lang="sv-SE" dirty="0">
              <a:solidFill>
                <a:srgbClr val="FF0000"/>
              </a:solidFill>
            </a:endParaRPr>
          </a:p>
        </p:txBody>
      </p:sp>
      <p:sp>
        <p:nvSpPr>
          <p:cNvPr id="7" name="Rubrik 4">
            <a:extLst>
              <a:ext uri="{FF2B5EF4-FFF2-40B4-BE49-F238E27FC236}">
                <a16:creationId xmlns:a16="http://schemas.microsoft.com/office/drawing/2014/main" id="{E55E6BBF-5EE0-3C4D-B540-FADF9BA16FA1}"/>
              </a:ext>
            </a:extLst>
          </p:cNvPr>
          <p:cNvSpPr txBox="1">
            <a:spLocks/>
          </p:cNvSpPr>
          <p:nvPr/>
        </p:nvSpPr>
        <p:spPr>
          <a:xfrm>
            <a:off x="1639253" y="1864493"/>
            <a:ext cx="6561877" cy="5441325"/>
          </a:xfrm>
          <a:prstGeom prst="rect">
            <a:avLst/>
          </a:prstGeom>
        </p:spPr>
        <p:txBody>
          <a:bodyPr vert="horz" lIns="91440" tIns="45720" rIns="91440" bIns="45720" rtlCol="0" anchor="ctr">
            <a:noAutofit/>
          </a:bodyPr>
          <a:lstStyle>
            <a:lvl1pPr algn="l" defTabSz="685800" rtl="0" eaLnBrk="1" latinLnBrk="0" hangingPunct="1">
              <a:spcBef>
                <a:spcPct val="0"/>
              </a:spcBef>
              <a:buNone/>
              <a:defRPr sz="1800" b="1" kern="1200">
                <a:solidFill>
                  <a:schemeClr val="tx2"/>
                </a:solidFill>
                <a:latin typeface="+mj-lt"/>
                <a:ea typeface="+mj-ea"/>
                <a:cs typeface="+mj-cs"/>
              </a:defRPr>
            </a:lvl1pPr>
          </a:lstStyle>
          <a:p>
            <a:pPr lvl="0">
              <a:spcBef>
                <a:spcPct val="20000"/>
              </a:spcBef>
            </a:pPr>
            <a:r>
              <a:rPr lang="en-US" sz="1300" dirty="0">
                <a:solidFill>
                  <a:srgbClr val="4F81BD">
                    <a:lumMod val="50000"/>
                  </a:srgbClr>
                </a:solidFill>
              </a:rPr>
              <a:t>Anna Panagopoulou (EC)</a:t>
            </a:r>
            <a:endParaRPr lang="en-US" sz="1300" b="0" dirty="0">
              <a:solidFill>
                <a:srgbClr val="4F81BD">
                  <a:lumMod val="50000"/>
                </a:srgbClr>
              </a:solidFill>
            </a:endParaRPr>
          </a:p>
          <a:p>
            <a:pPr marL="257175" lvl="0" indent="-257175">
              <a:spcBef>
                <a:spcPct val="20000"/>
              </a:spcBef>
              <a:buFont typeface="Arial" panose="020B0604020202020204" pitchFamily="34" charset="0"/>
              <a:buChar char="•"/>
            </a:pPr>
            <a:r>
              <a:rPr lang="en-US" sz="1300" b="0" dirty="0">
                <a:solidFill>
                  <a:srgbClr val="4F81BD">
                    <a:lumMod val="50000"/>
                  </a:srgbClr>
                </a:solidFill>
              </a:rPr>
              <a:t>´What we (EC) can do in the future relates with the recovery and resilience funds where we have as priorities: the climate transition, the digital transition and the accessibility to RIs though digital procedures.´</a:t>
            </a:r>
          </a:p>
          <a:p>
            <a:pPr marL="257175" lvl="0" indent="-257175">
              <a:spcBef>
                <a:spcPct val="20000"/>
              </a:spcBef>
              <a:buFont typeface="Arial" panose="020B0604020202020204" pitchFamily="34" charset="0"/>
              <a:buChar char="•"/>
            </a:pPr>
            <a:r>
              <a:rPr lang="en-US" sz="1300" b="0" dirty="0">
                <a:solidFill>
                  <a:srgbClr val="4F81BD">
                    <a:lumMod val="50000"/>
                  </a:srgbClr>
                </a:solidFill>
              </a:rPr>
              <a:t> ´Missions are not only for Horizon Europe but are key areas where different policies and different domains could consolidate their efforts to deliver concrete results.´ </a:t>
            </a:r>
          </a:p>
          <a:p>
            <a:pPr marL="257175" lvl="0" indent="-257175">
              <a:spcBef>
                <a:spcPct val="20000"/>
              </a:spcBef>
              <a:buFont typeface="Arial" panose="020B0604020202020204" pitchFamily="34" charset="0"/>
              <a:buChar char="•"/>
            </a:pPr>
            <a:r>
              <a:rPr lang="en-US" sz="1300" b="0" dirty="0">
                <a:solidFill>
                  <a:srgbClr val="4F81BD">
                    <a:lumMod val="50000"/>
                  </a:srgbClr>
                </a:solidFill>
              </a:rPr>
              <a:t>´EC has recognized the role of RIs over the years by funding RIs and access of researchers to RIs but now this is the moment where we should have a more strategic approach in collaboration with various stakeholders for RIs to identify those areas where the role of RIs would be further recognized´</a:t>
            </a:r>
          </a:p>
          <a:p>
            <a:pPr marL="257175" lvl="0" indent="-257175">
              <a:spcBef>
                <a:spcPct val="20000"/>
              </a:spcBef>
              <a:buFont typeface="Arial" panose="020B0604020202020204" pitchFamily="34" charset="0"/>
              <a:buChar char="•"/>
            </a:pPr>
            <a:r>
              <a:rPr lang="en-US" sz="1300" b="0" dirty="0">
                <a:solidFill>
                  <a:srgbClr val="4F81BD">
                    <a:lumMod val="50000"/>
                  </a:srgbClr>
                </a:solidFill>
              </a:rPr>
              <a:t>‘RI and IT essential pillars of ERA’</a:t>
            </a:r>
          </a:p>
          <a:p>
            <a:pPr marL="257175" lvl="0" indent="-257175">
              <a:spcBef>
                <a:spcPct val="20000"/>
              </a:spcBef>
              <a:buFont typeface="Arial" panose="020B0604020202020204" pitchFamily="34" charset="0"/>
              <a:buChar char="•"/>
            </a:pPr>
            <a:r>
              <a:rPr lang="en-US" sz="1300" b="0" dirty="0">
                <a:solidFill>
                  <a:srgbClr val="4F81BD">
                    <a:lumMod val="50000"/>
                  </a:srgbClr>
                </a:solidFill>
              </a:rPr>
              <a:t>Aiming at 3% of GDP in Research for all Europe. Still far from there, both from private and public investments</a:t>
            </a:r>
          </a:p>
          <a:p>
            <a:pPr marL="257175" lvl="0" indent="-257175">
              <a:spcBef>
                <a:spcPct val="20000"/>
              </a:spcBef>
              <a:buFont typeface="Arial" panose="020B0604020202020204" pitchFamily="34" charset="0"/>
              <a:buChar char="•"/>
            </a:pPr>
            <a:r>
              <a:rPr lang="en-US" sz="1300" b="0" dirty="0">
                <a:solidFill>
                  <a:srgbClr val="4F81BD">
                    <a:lumMod val="50000"/>
                  </a:srgbClr>
                </a:solidFill>
              </a:rPr>
              <a:t>Most important messages: </a:t>
            </a:r>
            <a:r>
              <a:rPr lang="en-US" sz="1300" dirty="0">
                <a:solidFill>
                  <a:srgbClr val="4F81BD">
                    <a:lumMod val="50000"/>
                  </a:srgbClr>
                </a:solidFill>
              </a:rPr>
              <a:t>Green/Digital/Resilience/Competitiveness </a:t>
            </a:r>
          </a:p>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en-US" sz="1300" b="1" i="0" u="none" strike="noStrike" kern="1200" cap="none" spc="0" normalizeH="0" baseline="0" noProof="0" dirty="0">
              <a:ln>
                <a:noFill/>
              </a:ln>
              <a:solidFill>
                <a:srgbClr val="4F81BD">
                  <a:lumMod val="50000"/>
                </a:srgbClr>
              </a:solidFill>
              <a:effectLst/>
              <a:uLnTx/>
              <a:uFillTx/>
              <a:latin typeface="Calibri"/>
              <a:ea typeface="+mj-ea"/>
              <a:cs typeface="+mj-cs"/>
            </a:endParaRPr>
          </a:p>
          <a:p>
            <a:pPr marL="0" marR="0" lvl="0" indent="0" algn="l" defTabSz="685800" rtl="0" eaLnBrk="1" fontAlgn="auto" latinLnBrk="0" hangingPunct="1">
              <a:lnSpc>
                <a:spcPct val="100000"/>
              </a:lnSpc>
              <a:spcBef>
                <a:spcPct val="20000"/>
              </a:spcBef>
              <a:spcAft>
                <a:spcPts val="0"/>
              </a:spcAft>
              <a:buClrTx/>
              <a:buSzTx/>
              <a:buFontTx/>
              <a:buNone/>
              <a:tabLst/>
              <a:defRPr/>
            </a:pPr>
            <a:r>
              <a:rPr kumimoji="0" lang="en-US" sz="1300" b="1" i="0" u="none" strike="noStrike" kern="1200" cap="none" spc="0" normalizeH="0" baseline="0" noProof="0" dirty="0">
                <a:ln>
                  <a:noFill/>
                </a:ln>
                <a:solidFill>
                  <a:srgbClr val="4F81BD">
                    <a:lumMod val="50000"/>
                  </a:srgbClr>
                </a:solidFill>
                <a:effectLst/>
                <a:uLnTx/>
                <a:uFillTx/>
                <a:latin typeface="Calibri"/>
                <a:ea typeface="+mj-ea"/>
                <a:cs typeface="+mj-cs"/>
              </a:rPr>
              <a:t>Lina </a:t>
            </a:r>
            <a:r>
              <a:rPr kumimoji="0" lang="en-US" sz="1300" b="1" i="0" u="none" strike="noStrike" kern="1200" cap="none" spc="0" normalizeH="0" baseline="0" noProof="0" dirty="0" err="1">
                <a:ln>
                  <a:noFill/>
                </a:ln>
                <a:solidFill>
                  <a:srgbClr val="4F81BD">
                    <a:lumMod val="50000"/>
                  </a:srgbClr>
                </a:solidFill>
                <a:effectLst/>
                <a:uLnTx/>
                <a:uFillTx/>
                <a:latin typeface="Calibri"/>
                <a:ea typeface="+mj-ea"/>
                <a:cs typeface="+mj-cs"/>
              </a:rPr>
              <a:t>Gálvez</a:t>
            </a:r>
            <a:r>
              <a:rPr kumimoji="0" lang="en-US" sz="1300" b="1" i="0" u="none" strike="noStrike" kern="1200" cap="none" spc="0" normalizeH="0" baseline="0" noProof="0" dirty="0">
                <a:ln>
                  <a:noFill/>
                </a:ln>
                <a:solidFill>
                  <a:srgbClr val="4F81BD">
                    <a:lumMod val="50000"/>
                  </a:srgbClr>
                </a:solidFill>
                <a:effectLst/>
                <a:uLnTx/>
                <a:uFillTx/>
                <a:latin typeface="Calibri"/>
                <a:ea typeface="+mj-ea"/>
                <a:cs typeface="+mj-cs"/>
              </a:rPr>
              <a:t> (EP)</a:t>
            </a:r>
            <a:endParaRPr kumimoji="0" lang="en-US" sz="1300" b="0" i="0" u="none" strike="noStrike" kern="1200" cap="none" spc="0" normalizeH="0" baseline="0" noProof="0" dirty="0">
              <a:ln>
                <a:noFill/>
              </a:ln>
              <a:solidFill>
                <a:srgbClr val="4F81BD">
                  <a:lumMod val="50000"/>
                </a:srgbClr>
              </a:solidFill>
              <a:effectLst/>
              <a:uLnTx/>
              <a:uFillTx/>
              <a:latin typeface="Calibri"/>
              <a:ea typeface="+mj-ea"/>
              <a:cs typeface="+mj-cs"/>
            </a:endParaRPr>
          </a:p>
          <a:p>
            <a:pPr marL="257175" indent="-257175">
              <a:spcBef>
                <a:spcPct val="20000"/>
              </a:spcBef>
              <a:buFont typeface="Arial" panose="020B0604020202020204" pitchFamily="34" charset="0"/>
              <a:buChar char="•"/>
            </a:pPr>
            <a:r>
              <a:rPr kumimoji="0" lang="en-US" sz="1300" b="0" i="0" u="none" strike="noStrike" kern="1200" cap="none" spc="0" normalizeH="0" baseline="0" noProof="0" dirty="0">
                <a:ln>
                  <a:noFill/>
                </a:ln>
                <a:solidFill>
                  <a:srgbClr val="4F81BD">
                    <a:lumMod val="50000"/>
                  </a:srgbClr>
                </a:solidFill>
                <a:effectLst/>
                <a:uLnTx/>
                <a:uFillTx/>
                <a:latin typeface="Calibri"/>
                <a:ea typeface="+mj-ea"/>
                <a:cs typeface="+mj-cs"/>
              </a:rPr>
              <a:t>´The negotiation at the EP to increase the budget will be difficult because of national interests however, especially for RIs, there is a very clear need for international programs and </a:t>
            </a:r>
            <a:r>
              <a:rPr lang="en-US" sz="1300" b="0" dirty="0">
                <a:solidFill>
                  <a:srgbClr val="4F81BD">
                    <a:lumMod val="50000"/>
                  </a:srgbClr>
                </a:solidFill>
              </a:rPr>
              <a:t>cooperation.´ ´There is still a small possibility for having an increase in budget for RIs but we still need to put our focus on own resources in order to assure extra funding.´ </a:t>
            </a:r>
            <a:endParaRPr kumimoji="0" lang="en-US" sz="1300" b="0" i="0" u="none" strike="noStrike" kern="1200" cap="none" spc="0" normalizeH="0" baseline="0" noProof="0" dirty="0">
              <a:ln>
                <a:noFill/>
              </a:ln>
              <a:solidFill>
                <a:srgbClr val="4F81BD">
                  <a:lumMod val="50000"/>
                </a:srgbClr>
              </a:solidFill>
              <a:effectLst/>
              <a:uLnTx/>
              <a:uFillTx/>
              <a:latin typeface="Calibri"/>
              <a:ea typeface="+mj-ea"/>
              <a:cs typeface="+mj-cs"/>
            </a:endParaRPr>
          </a:p>
          <a:p>
            <a:pPr marL="257175" marR="0" lvl="0" indent="-257175"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4F81BD">
                    <a:lumMod val="50000"/>
                  </a:srgbClr>
                </a:solidFill>
                <a:effectLst/>
                <a:uLnTx/>
                <a:uFillTx/>
                <a:latin typeface="Calibri"/>
                <a:ea typeface="+mj-ea"/>
                <a:cs typeface="+mj-cs"/>
              </a:rPr>
              <a:t>´Horizon Europe is the first program on our (EP) list to receive more funds.´</a:t>
            </a:r>
          </a:p>
          <a:p>
            <a:pPr marL="257175" marR="0" lvl="0" indent="-257175"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4F81BD">
                    <a:lumMod val="50000"/>
                  </a:srgbClr>
                </a:solidFill>
                <a:effectLst/>
                <a:uLnTx/>
                <a:uFillTx/>
                <a:latin typeface="Calibri"/>
                <a:ea typeface="+mj-ea"/>
                <a:cs typeface="+mj-cs"/>
              </a:rPr>
              <a:t>‘Europe should do what is possible not to loose any more talent’</a:t>
            </a:r>
          </a:p>
          <a:p>
            <a:pPr marL="257175" marR="0" lvl="0" indent="-257175"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4F81BD">
                    <a:lumMod val="50000"/>
                  </a:srgbClr>
                </a:solidFill>
                <a:effectLst/>
                <a:uLnTx/>
                <a:uFillTx/>
                <a:latin typeface="Calibri"/>
                <a:ea typeface="+mj-ea"/>
                <a:cs typeface="+mj-cs"/>
              </a:rPr>
              <a:t>‘Priorities: Digital transition &amp; Health’</a:t>
            </a:r>
          </a:p>
          <a:p>
            <a:pPr marL="257175" marR="0" lvl="0" indent="-257175"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4F81BD">
                    <a:lumMod val="50000"/>
                  </a:srgbClr>
                </a:solidFill>
                <a:effectLst/>
                <a:uLnTx/>
                <a:uFillTx/>
                <a:latin typeface="Calibri"/>
                <a:ea typeface="+mj-ea"/>
                <a:cs typeface="+mj-cs"/>
              </a:rPr>
              <a:t>No funding for construction of new RIs, except for structural national budgets</a:t>
            </a:r>
          </a:p>
          <a:p>
            <a:pPr marL="257175" marR="0" lvl="0" indent="-257175"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1300" b="0" i="0" u="none" strike="noStrike" kern="1200" cap="none" spc="0" normalizeH="0" baseline="0" noProof="0" dirty="0">
              <a:ln>
                <a:noFill/>
              </a:ln>
              <a:solidFill>
                <a:srgbClr val="4F81BD">
                  <a:lumMod val="50000"/>
                </a:srgbClr>
              </a:solidFill>
              <a:effectLst/>
              <a:uLnTx/>
              <a:uFillTx/>
              <a:latin typeface="Calibri"/>
              <a:ea typeface="+mj-ea"/>
              <a:cs typeface="+mj-cs"/>
            </a:endParaRPr>
          </a:p>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de-DE" sz="1300" b="0" i="0" u="none" strike="noStrike" kern="1200" cap="none" spc="0" normalizeH="0" baseline="0" noProof="0" dirty="0">
              <a:ln>
                <a:noFill/>
              </a:ln>
              <a:solidFill>
                <a:srgbClr val="4F81BD">
                  <a:lumMod val="50000"/>
                </a:srgbClr>
              </a:solidFill>
              <a:effectLst/>
              <a:uLnTx/>
              <a:uFillTx/>
              <a:latin typeface="Calibri"/>
              <a:ea typeface="+mj-ea"/>
              <a:cs typeface="+mj-cs"/>
            </a:endParaRPr>
          </a:p>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de-DE" sz="1300" b="0" i="0" u="none" strike="noStrike" kern="1200" cap="none" spc="0" normalizeH="0" baseline="0" noProof="0" dirty="0">
              <a:ln>
                <a:noFill/>
              </a:ln>
              <a:solidFill>
                <a:srgbClr val="4F81BD">
                  <a:lumMod val="50000"/>
                </a:srgbClr>
              </a:solidFill>
              <a:effectLst/>
              <a:uLnTx/>
              <a:uFillTx/>
              <a:latin typeface="Calibri"/>
              <a:ea typeface="+mj-ea"/>
              <a:cs typeface="+mj-cs"/>
            </a:endParaRPr>
          </a:p>
          <a:p>
            <a:pPr marL="0" marR="0" lvl="0" indent="0" algn="l" defTabSz="685800" rtl="0" eaLnBrk="1" fontAlgn="auto" latinLnBrk="0" hangingPunct="1">
              <a:lnSpc>
                <a:spcPct val="100000"/>
              </a:lnSpc>
              <a:spcBef>
                <a:spcPct val="20000"/>
              </a:spcBef>
              <a:spcAft>
                <a:spcPts val="0"/>
              </a:spcAft>
              <a:buClrTx/>
              <a:buSzTx/>
              <a:buFontTx/>
              <a:buNone/>
              <a:tabLst/>
              <a:defRPr/>
            </a:pPr>
            <a:endParaRPr kumimoji="0" lang="en-US" sz="1300" b="0" i="0" u="none" strike="noStrike" kern="1200" cap="none" spc="0" normalizeH="0" baseline="0" noProof="0" dirty="0">
              <a:ln>
                <a:noFill/>
              </a:ln>
              <a:solidFill>
                <a:srgbClr val="4F81BD">
                  <a:lumMod val="50000"/>
                </a:srgbClr>
              </a:solidFill>
              <a:effectLst/>
              <a:uLnTx/>
              <a:uFillTx/>
              <a:latin typeface="Calibri"/>
              <a:ea typeface="+mj-ea"/>
              <a:cs typeface="+mj-cs"/>
            </a:endParaRPr>
          </a:p>
        </p:txBody>
      </p:sp>
      <p:pic>
        <p:nvPicPr>
          <p:cNvPr id="2051" name="Picture 3" descr="Z:\LEAPS\EPevent_Oct2020\LEAPS EP event_recording\screenshots\leaps-0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40018" y="1846441"/>
            <a:ext cx="4051982" cy="2596772"/>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2">
            <a:extLst>
              <a:ext uri="{FF2B5EF4-FFF2-40B4-BE49-F238E27FC236}">
                <a16:creationId xmlns:a16="http://schemas.microsoft.com/office/drawing/2014/main" id="{AC5360D1-7CE8-4ED9-9AB4-60B1CDD9D436}"/>
              </a:ext>
            </a:extLst>
          </p:cNvPr>
          <p:cNvSpPr txBox="1"/>
          <p:nvPr/>
        </p:nvSpPr>
        <p:spPr>
          <a:xfrm>
            <a:off x="5359164" y="805597"/>
            <a:ext cx="6832836" cy="954107"/>
          </a:xfrm>
          <a:prstGeom prst="rect">
            <a:avLst/>
          </a:prstGeom>
          <a:noFill/>
        </p:spPr>
        <p:txBody>
          <a:bodyPr wrap="square" rtlCol="0">
            <a:spAutoFit/>
          </a:bodyPr>
          <a:lstStyle/>
          <a:p>
            <a:pPr algn="r"/>
            <a:r>
              <a:rPr lang="en-US" sz="2800" b="1" i="1" dirty="0">
                <a:solidFill>
                  <a:schemeClr val="accent1">
                    <a:lumMod val="50000"/>
                  </a:schemeClr>
                </a:solidFill>
              </a:rPr>
              <a:t>EU RIs as engines for science and innovation </a:t>
            </a:r>
          </a:p>
          <a:p>
            <a:pPr algn="r"/>
            <a:r>
              <a:rPr lang="en-US" sz="2800" b="1" i="1" dirty="0">
                <a:solidFill>
                  <a:schemeClr val="accent1">
                    <a:lumMod val="50000"/>
                  </a:schemeClr>
                </a:solidFill>
              </a:rPr>
              <a:t>The key to tackle societal challenges</a:t>
            </a:r>
            <a:endParaRPr lang="de-DE" sz="2800" i="1" dirty="0">
              <a:solidFill>
                <a:schemeClr val="accent1">
                  <a:lumMod val="50000"/>
                </a:schemeClr>
              </a:solidFill>
            </a:endParaRPr>
          </a:p>
        </p:txBody>
      </p:sp>
      <p:pic>
        <p:nvPicPr>
          <p:cNvPr id="10" name="Picture 9">
            <a:extLst>
              <a:ext uri="{FF2B5EF4-FFF2-40B4-BE49-F238E27FC236}">
                <a16:creationId xmlns:a16="http://schemas.microsoft.com/office/drawing/2014/main" id="{BC2212F0-5196-4894-A45A-F2C94CEE955C}"/>
              </a:ext>
            </a:extLst>
          </p:cNvPr>
          <p:cNvPicPr>
            <a:picLocks noChangeAspect="1"/>
          </p:cNvPicPr>
          <p:nvPr/>
        </p:nvPicPr>
        <p:blipFill>
          <a:blip r:embed="rId3"/>
          <a:stretch>
            <a:fillRect/>
          </a:stretch>
        </p:blipFill>
        <p:spPr>
          <a:xfrm>
            <a:off x="9775989" y="4585155"/>
            <a:ext cx="2349392" cy="1309677"/>
          </a:xfrm>
          <a:prstGeom prst="rect">
            <a:avLst/>
          </a:prstGeom>
          <a:ln w="19050">
            <a:solidFill>
              <a:schemeClr val="tx1"/>
            </a:solidFill>
          </a:ln>
        </p:spPr>
      </p:pic>
      <p:sp>
        <p:nvSpPr>
          <p:cNvPr id="11" name="TextBox 10">
            <a:extLst>
              <a:ext uri="{FF2B5EF4-FFF2-40B4-BE49-F238E27FC236}">
                <a16:creationId xmlns:a16="http://schemas.microsoft.com/office/drawing/2014/main" id="{510F9523-6093-4E3F-A4FC-B06DB2650BFD}"/>
              </a:ext>
            </a:extLst>
          </p:cNvPr>
          <p:cNvSpPr txBox="1"/>
          <p:nvPr/>
        </p:nvSpPr>
        <p:spPr>
          <a:xfrm flipH="1">
            <a:off x="8234248" y="4635241"/>
            <a:ext cx="1444227" cy="923330"/>
          </a:xfrm>
          <a:prstGeom prst="rect">
            <a:avLst/>
          </a:prstGeom>
          <a:noFill/>
        </p:spPr>
        <p:txBody>
          <a:bodyPr wrap="square" rtlCol="0">
            <a:spAutoFit/>
          </a:bodyPr>
          <a:lstStyle/>
          <a:p>
            <a:pPr algn="r"/>
            <a:r>
              <a:rPr lang="en-US" b="1" dirty="0"/>
              <a:t>Tool for  European inclusiveness</a:t>
            </a:r>
          </a:p>
        </p:txBody>
      </p:sp>
      <p:graphicFrame>
        <p:nvGraphicFramePr>
          <p:cNvPr id="3" name="Table 2">
            <a:extLst>
              <a:ext uri="{FF2B5EF4-FFF2-40B4-BE49-F238E27FC236}">
                <a16:creationId xmlns:a16="http://schemas.microsoft.com/office/drawing/2014/main" id="{613CAA65-4E96-43BB-A8EC-910A3E3A5E24}"/>
              </a:ext>
            </a:extLst>
          </p:cNvPr>
          <p:cNvGraphicFramePr>
            <a:graphicFrameLocks noGrp="1"/>
          </p:cNvGraphicFramePr>
          <p:nvPr>
            <p:extLst>
              <p:ext uri="{D42A27DB-BD31-4B8C-83A1-F6EECF244321}">
                <p14:modId xmlns:p14="http://schemas.microsoft.com/office/powerpoint/2010/main" val="17233664"/>
              </p:ext>
            </p:extLst>
          </p:nvPr>
        </p:nvGraphicFramePr>
        <p:xfrm>
          <a:off x="8087979" y="5768149"/>
          <a:ext cx="1639253" cy="253365"/>
        </p:xfrm>
        <a:graphic>
          <a:graphicData uri="http://schemas.openxmlformats.org/drawingml/2006/table">
            <a:tbl>
              <a:tblPr>
                <a:tableStyleId>{5C22544A-7EE6-4342-B048-85BDC9FD1C3A}</a:tableStyleId>
              </a:tblPr>
              <a:tblGrid>
                <a:gridCol w="1027398">
                  <a:extLst>
                    <a:ext uri="{9D8B030D-6E8A-4147-A177-3AD203B41FA5}">
                      <a16:colId xmlns:a16="http://schemas.microsoft.com/office/drawing/2014/main" val="4240318433"/>
                    </a:ext>
                  </a:extLst>
                </a:gridCol>
                <a:gridCol w="611855">
                  <a:extLst>
                    <a:ext uri="{9D8B030D-6E8A-4147-A177-3AD203B41FA5}">
                      <a16:colId xmlns:a16="http://schemas.microsoft.com/office/drawing/2014/main" val="3008098267"/>
                    </a:ext>
                  </a:extLst>
                </a:gridCol>
              </a:tblGrid>
              <a:tr h="190500">
                <a:tc>
                  <a:txBody>
                    <a:bodyPr/>
                    <a:lstStyle/>
                    <a:p>
                      <a:pPr algn="l" fontAlgn="b"/>
                      <a:r>
                        <a:rPr lang="en-US" sz="1600" b="1" u="none" strike="noStrike" dirty="0">
                          <a:effectLst/>
                        </a:rPr>
                        <a:t>Participants</a:t>
                      </a:r>
                      <a:endParaRPr lang="en-US" sz="1600" b="1" i="0" u="none" strike="noStrike" dirty="0">
                        <a:solidFill>
                          <a:srgbClr val="000000"/>
                        </a:solidFill>
                        <a:effectLst/>
                        <a:latin typeface="Calibri"/>
                      </a:endParaRPr>
                    </a:p>
                  </a:txBody>
                  <a:tcPr marL="9525" marR="9525" marT="9525" marB="0" anchor="b"/>
                </a:tc>
                <a:tc>
                  <a:txBody>
                    <a:bodyPr/>
                    <a:lstStyle/>
                    <a:p>
                      <a:pPr algn="ctr" fontAlgn="b"/>
                      <a:r>
                        <a:rPr lang="en-US" sz="1600" b="1" u="none" strike="noStrike" dirty="0">
                          <a:effectLst/>
                        </a:rPr>
                        <a:t>90</a:t>
                      </a:r>
                      <a:endParaRPr lang="en-US" sz="1600" b="1"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2130906466"/>
                  </a:ext>
                </a:extLst>
              </a:tr>
            </a:tbl>
          </a:graphicData>
        </a:graphic>
      </p:graphicFrame>
    </p:spTree>
    <p:extLst>
      <p:ext uri="{BB962C8B-B14F-4D97-AF65-F5344CB8AC3E}">
        <p14:creationId xmlns:p14="http://schemas.microsoft.com/office/powerpoint/2010/main" val="39533950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AB76D-2470-4253-94F4-10BE48E74574}"/>
              </a:ext>
            </a:extLst>
          </p:cNvPr>
          <p:cNvSpPr>
            <a:spLocks noGrp="1"/>
          </p:cNvSpPr>
          <p:nvPr>
            <p:ph type="title"/>
          </p:nvPr>
        </p:nvSpPr>
        <p:spPr/>
        <p:txBody>
          <a:bodyPr>
            <a:normAutofit/>
          </a:bodyPr>
          <a:lstStyle/>
          <a:p>
            <a:r>
              <a:rPr lang="en-US" sz="2800" dirty="0"/>
              <a:t>LEAPS relations with European Commission</a:t>
            </a:r>
            <a:endParaRPr lang="es-ES" sz="2800" dirty="0"/>
          </a:p>
        </p:txBody>
      </p:sp>
      <p:sp>
        <p:nvSpPr>
          <p:cNvPr id="3" name="Content Placeholder 2">
            <a:extLst>
              <a:ext uri="{FF2B5EF4-FFF2-40B4-BE49-F238E27FC236}">
                <a16:creationId xmlns:a16="http://schemas.microsoft.com/office/drawing/2014/main" id="{560A04D9-6FE8-44A3-84CF-5DB2CE247D61}"/>
              </a:ext>
            </a:extLst>
          </p:cNvPr>
          <p:cNvSpPr>
            <a:spLocks noGrp="1"/>
          </p:cNvSpPr>
          <p:nvPr>
            <p:ph idx="1"/>
          </p:nvPr>
        </p:nvSpPr>
        <p:spPr>
          <a:xfrm>
            <a:off x="1870369" y="1301728"/>
            <a:ext cx="9518848" cy="4525963"/>
          </a:xfrm>
        </p:spPr>
        <p:txBody>
          <a:bodyPr>
            <a:normAutofit fontScale="70000" lnSpcReduction="20000"/>
          </a:bodyPr>
          <a:lstStyle/>
          <a:p>
            <a:r>
              <a:rPr lang="en-US" dirty="0"/>
              <a:t>European Commission has gone through restructuring</a:t>
            </a:r>
          </a:p>
          <a:p>
            <a:r>
              <a:rPr lang="en-US" dirty="0"/>
              <a:t>Our interlocutors have changed during 2019-2020, modifying also the perspectives for the HE funding </a:t>
            </a:r>
          </a:p>
          <a:p>
            <a:r>
              <a:rPr lang="en-US" dirty="0"/>
              <a:t>Several meetings</a:t>
            </a:r>
          </a:p>
          <a:p>
            <a:pPr>
              <a:buFontTx/>
              <a:buChar char="-"/>
            </a:pPr>
            <a:endParaRPr lang="en-US" dirty="0"/>
          </a:p>
          <a:p>
            <a:pPr>
              <a:buFontTx/>
              <a:buChar char="-"/>
            </a:pPr>
            <a:r>
              <a:rPr lang="es-ES" dirty="0"/>
              <a:t>Johannes</a:t>
            </a:r>
            <a:r>
              <a:rPr lang="en-US" dirty="0"/>
              <a:t> </a:t>
            </a:r>
            <a:r>
              <a:rPr lang="en-US" dirty="0" err="1"/>
              <a:t>Klumpers</a:t>
            </a:r>
            <a:r>
              <a:rPr lang="en-US" dirty="0"/>
              <a:t> several times – will participate tomorrow in the open session</a:t>
            </a:r>
          </a:p>
          <a:p>
            <a:pPr>
              <a:buFontTx/>
              <a:buChar char="-"/>
            </a:pPr>
            <a:r>
              <a:rPr lang="en-US" dirty="0"/>
              <a:t>Jean </a:t>
            </a:r>
            <a:r>
              <a:rPr lang="en-US" dirty="0" err="1"/>
              <a:t>Enric</a:t>
            </a:r>
            <a:r>
              <a:rPr lang="en-US" dirty="0"/>
              <a:t> Paquet (18 September, with ARIE network, LEAPS as spokesperson)</a:t>
            </a:r>
          </a:p>
          <a:p>
            <a:pPr>
              <a:buFontTx/>
              <a:buChar char="-"/>
            </a:pPr>
            <a:r>
              <a:rPr lang="en-US" dirty="0"/>
              <a:t>Anna Panagopoulou (28 October, EP event)</a:t>
            </a:r>
            <a:br>
              <a:rPr lang="en-US" dirty="0"/>
            </a:br>
            <a:endParaRPr lang="en-US" sz="3400" b="1" dirty="0">
              <a:solidFill>
                <a:srgbClr val="00B050"/>
              </a:solidFill>
            </a:endParaRPr>
          </a:p>
          <a:p>
            <a:pPr>
              <a:buFontTx/>
              <a:buChar char="-"/>
            </a:pPr>
            <a:r>
              <a:rPr lang="en-US" sz="3400" b="1" dirty="0">
                <a:solidFill>
                  <a:srgbClr val="00B050"/>
                </a:solidFill>
              </a:rPr>
              <a:t>LEAPS is well understood and the model much appreciated by EC </a:t>
            </a:r>
          </a:p>
          <a:p>
            <a:pPr>
              <a:buFontTx/>
              <a:buChar char="-"/>
            </a:pPr>
            <a:r>
              <a:rPr lang="en-US" dirty="0"/>
              <a:t>EC is now well aware of the RI world beyond ESFRI, based on national </a:t>
            </a:r>
            <a:r>
              <a:rPr lang="en-US" dirty="0" err="1"/>
              <a:t>fundings</a:t>
            </a:r>
            <a:r>
              <a:rPr lang="en-US" dirty="0"/>
              <a:t>, with free access to everybody, including all countries with no facilities</a:t>
            </a:r>
          </a:p>
          <a:p>
            <a:pPr>
              <a:buFontTx/>
              <a:buChar char="-"/>
            </a:pPr>
            <a:r>
              <a:rPr lang="en-US" dirty="0"/>
              <a:t>LEAPS has a good visibility with respect to others RIs, LENS and ARIE are closely following</a:t>
            </a:r>
          </a:p>
          <a:p>
            <a:pPr>
              <a:buFontTx/>
              <a:buChar char="-"/>
            </a:pPr>
            <a:r>
              <a:rPr lang="en-US" dirty="0"/>
              <a:t>The ARIE position papers on Missions on Viral Threats were very much appreciated</a:t>
            </a:r>
          </a:p>
          <a:p>
            <a:pPr>
              <a:buFontTx/>
              <a:buChar char="-"/>
            </a:pPr>
            <a:r>
              <a:rPr lang="en-US" dirty="0"/>
              <a:t>Key messages from EC: show complementarity, work with industry for boosting innovation</a:t>
            </a:r>
          </a:p>
          <a:p>
            <a:pPr>
              <a:buFontTx/>
              <a:buChar char="-"/>
            </a:pPr>
            <a:r>
              <a:rPr lang="en-US" dirty="0"/>
              <a:t>Transnational access could be again supported by EC future calls – Model of ARIE GD call or LEAPS-INNOV following </a:t>
            </a:r>
            <a:r>
              <a:rPr lang="en-US" dirty="0" err="1"/>
              <a:t>Tamata</a:t>
            </a:r>
            <a:r>
              <a:rPr lang="en-US" dirty="0"/>
              <a:t> are much in line with EC interests</a:t>
            </a:r>
            <a:br>
              <a:rPr lang="en-US" dirty="0"/>
            </a:br>
            <a:endParaRPr lang="en-US" dirty="0"/>
          </a:p>
          <a:p>
            <a:endParaRPr lang="es-ES" dirty="0"/>
          </a:p>
        </p:txBody>
      </p:sp>
    </p:spTree>
    <p:extLst>
      <p:ext uri="{BB962C8B-B14F-4D97-AF65-F5344CB8AC3E}">
        <p14:creationId xmlns:p14="http://schemas.microsoft.com/office/powerpoint/2010/main" val="12190445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F7700-A9B0-4D7B-B5C0-4CD8223F0370}"/>
              </a:ext>
            </a:extLst>
          </p:cNvPr>
          <p:cNvSpPr>
            <a:spLocks noGrp="1"/>
          </p:cNvSpPr>
          <p:nvPr>
            <p:ph type="title"/>
          </p:nvPr>
        </p:nvSpPr>
        <p:spPr/>
        <p:txBody>
          <a:bodyPr/>
          <a:lstStyle/>
          <a:p>
            <a:endParaRPr lang="es-ES"/>
          </a:p>
        </p:txBody>
      </p:sp>
      <p:sp>
        <p:nvSpPr>
          <p:cNvPr id="6" name="Content Placeholder 5">
            <a:extLst>
              <a:ext uri="{FF2B5EF4-FFF2-40B4-BE49-F238E27FC236}">
                <a16:creationId xmlns:a16="http://schemas.microsoft.com/office/drawing/2014/main" id="{060DB26F-B9D9-4E0E-81E2-E4EC34B0B609}"/>
              </a:ext>
            </a:extLst>
          </p:cNvPr>
          <p:cNvSpPr>
            <a:spLocks noGrp="1"/>
          </p:cNvSpPr>
          <p:nvPr>
            <p:ph idx="1"/>
          </p:nvPr>
        </p:nvSpPr>
        <p:spPr/>
        <p:txBody>
          <a:bodyPr/>
          <a:lstStyle/>
          <a:p>
            <a:endParaRPr lang="es-ES"/>
          </a:p>
        </p:txBody>
      </p:sp>
      <p:pic>
        <p:nvPicPr>
          <p:cNvPr id="7" name="Picture 6">
            <a:extLst>
              <a:ext uri="{FF2B5EF4-FFF2-40B4-BE49-F238E27FC236}">
                <a16:creationId xmlns:a16="http://schemas.microsoft.com/office/drawing/2014/main" id="{4BB0BBD4-32B1-424C-8981-865B737C9D45}"/>
              </a:ext>
            </a:extLst>
          </p:cNvPr>
          <p:cNvPicPr>
            <a:picLocks noChangeAspect="1"/>
          </p:cNvPicPr>
          <p:nvPr/>
        </p:nvPicPr>
        <p:blipFill>
          <a:blip r:embed="rId2"/>
          <a:stretch>
            <a:fillRect/>
          </a:stretch>
        </p:blipFill>
        <p:spPr>
          <a:xfrm>
            <a:off x="1998889" y="0"/>
            <a:ext cx="9648173" cy="6858000"/>
          </a:xfrm>
          <a:prstGeom prst="rect">
            <a:avLst/>
          </a:prstGeom>
        </p:spPr>
      </p:pic>
      <p:sp>
        <p:nvSpPr>
          <p:cNvPr id="8" name="TextBox 7">
            <a:extLst>
              <a:ext uri="{FF2B5EF4-FFF2-40B4-BE49-F238E27FC236}">
                <a16:creationId xmlns:a16="http://schemas.microsoft.com/office/drawing/2014/main" id="{2D346F7D-51D9-49CD-80B3-50860F35835F}"/>
              </a:ext>
            </a:extLst>
          </p:cNvPr>
          <p:cNvSpPr txBox="1"/>
          <p:nvPr/>
        </p:nvSpPr>
        <p:spPr>
          <a:xfrm>
            <a:off x="9659155" y="5100034"/>
            <a:ext cx="457176" cy="369332"/>
          </a:xfrm>
          <a:prstGeom prst="rect">
            <a:avLst/>
          </a:prstGeom>
          <a:solidFill>
            <a:srgbClr val="00FFFF"/>
          </a:solidFill>
        </p:spPr>
        <p:txBody>
          <a:bodyPr wrap="none" rtlCol="0">
            <a:spAutoFit/>
          </a:bodyPr>
          <a:lstStyle/>
          <a:p>
            <a:r>
              <a:rPr lang="en-US" dirty="0"/>
              <a:t>RIs</a:t>
            </a:r>
            <a:endParaRPr lang="es-ES" dirty="0"/>
          </a:p>
        </p:txBody>
      </p:sp>
      <p:cxnSp>
        <p:nvCxnSpPr>
          <p:cNvPr id="10" name="Straight Arrow Connector 9">
            <a:extLst>
              <a:ext uri="{FF2B5EF4-FFF2-40B4-BE49-F238E27FC236}">
                <a16:creationId xmlns:a16="http://schemas.microsoft.com/office/drawing/2014/main" id="{677C7690-8645-43ED-BCFD-E5BAFA993DCB}"/>
              </a:ext>
            </a:extLst>
          </p:cNvPr>
          <p:cNvCxnSpPr>
            <a:cxnSpLocks/>
          </p:cNvCxnSpPr>
          <p:nvPr/>
        </p:nvCxnSpPr>
        <p:spPr>
          <a:xfrm flipH="1" flipV="1">
            <a:off x="9791892" y="3863662"/>
            <a:ext cx="191701" cy="1236372"/>
          </a:xfrm>
          <a:prstGeom prst="straightConnector1">
            <a:avLst/>
          </a:prstGeom>
          <a:ln w="38100">
            <a:solidFill>
              <a:srgbClr val="00FFFF"/>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324D147-C0FB-4B8B-9417-93668A54FD04}"/>
              </a:ext>
            </a:extLst>
          </p:cNvPr>
          <p:cNvSpPr txBox="1"/>
          <p:nvPr/>
        </p:nvSpPr>
        <p:spPr>
          <a:xfrm>
            <a:off x="9871416" y="122012"/>
            <a:ext cx="1791260" cy="369332"/>
          </a:xfrm>
          <a:prstGeom prst="rect">
            <a:avLst/>
          </a:prstGeom>
          <a:noFill/>
        </p:spPr>
        <p:txBody>
          <a:bodyPr wrap="none" rtlCol="0">
            <a:spAutoFit/>
          </a:bodyPr>
          <a:lstStyle/>
          <a:p>
            <a:r>
              <a:rPr lang="en-US" dirty="0">
                <a:highlight>
                  <a:srgbClr val="FFFF00"/>
                </a:highlight>
              </a:rPr>
              <a:t>Our interlocutors</a:t>
            </a:r>
            <a:endParaRPr lang="es-ES" dirty="0">
              <a:highlight>
                <a:srgbClr val="FFFF00"/>
              </a:highlight>
            </a:endParaRPr>
          </a:p>
        </p:txBody>
      </p:sp>
      <p:cxnSp>
        <p:nvCxnSpPr>
          <p:cNvPr id="14" name="Straight Arrow Connector 13">
            <a:extLst>
              <a:ext uri="{FF2B5EF4-FFF2-40B4-BE49-F238E27FC236}">
                <a16:creationId xmlns:a16="http://schemas.microsoft.com/office/drawing/2014/main" id="{69298EF3-E4EB-4C12-B885-DB0697887DFE}"/>
              </a:ext>
            </a:extLst>
          </p:cNvPr>
          <p:cNvCxnSpPr>
            <a:cxnSpLocks/>
            <a:stCxn id="12" idx="1"/>
          </p:cNvCxnSpPr>
          <p:nvPr/>
        </p:nvCxnSpPr>
        <p:spPr>
          <a:xfrm flipH="1">
            <a:off x="6375044" y="306678"/>
            <a:ext cx="3496372" cy="2500916"/>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1107E9A-2DBD-4AC8-8A17-D44BD7BDACF0}"/>
              </a:ext>
            </a:extLst>
          </p:cNvPr>
          <p:cNvCxnSpPr>
            <a:cxnSpLocks/>
          </p:cNvCxnSpPr>
          <p:nvPr/>
        </p:nvCxnSpPr>
        <p:spPr>
          <a:xfrm flipH="1">
            <a:off x="9432121" y="469940"/>
            <a:ext cx="1055395" cy="1874015"/>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76771DF-8708-4FDA-9C9B-42BC89BE8720}"/>
              </a:ext>
            </a:extLst>
          </p:cNvPr>
          <p:cNvCxnSpPr>
            <a:cxnSpLocks/>
          </p:cNvCxnSpPr>
          <p:nvPr/>
        </p:nvCxnSpPr>
        <p:spPr>
          <a:xfrm flipH="1">
            <a:off x="9528220" y="491344"/>
            <a:ext cx="1663521" cy="3421687"/>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62411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chahn\Desktop\LEAPS Slide\LEAPS Slide\LEAPS slide background no txt.jpg"/>
          <p:cNvPicPr>
            <a:picLocks noChangeAspect="1" noChangeArrowheads="1"/>
          </p:cNvPicPr>
          <p:nvPr/>
        </p:nvPicPr>
        <p:blipFill rotWithShape="1">
          <a:blip r:embed="rId2">
            <a:extLst>
              <a:ext uri="{28A0092B-C50C-407E-A947-70E740481C1C}">
                <a14:useLocalDpi xmlns:a14="http://schemas.microsoft.com/office/drawing/2010/main" val="0"/>
              </a:ext>
            </a:extLst>
          </a:blip>
          <a:srcRect t="14395" r="7334" b="2697"/>
          <a:stretch/>
        </p:blipFill>
        <p:spPr bwMode="auto">
          <a:xfrm>
            <a:off x="1120760" y="7293"/>
            <a:ext cx="11330884" cy="686708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011" y="346954"/>
            <a:ext cx="3789452" cy="1059313"/>
          </a:xfrm>
          <a:prstGeom prst="rect">
            <a:avLst/>
          </a:prstGeom>
        </p:spPr>
      </p:pic>
      <p:sp>
        <p:nvSpPr>
          <p:cNvPr id="5" name="Content Placeholder 2"/>
          <p:cNvSpPr txBox="1">
            <a:spLocks/>
          </p:cNvSpPr>
          <p:nvPr/>
        </p:nvSpPr>
        <p:spPr>
          <a:xfrm>
            <a:off x="1696226" y="2160967"/>
            <a:ext cx="4562842" cy="2411034"/>
          </a:xfrm>
          <a:prstGeom prst="rect">
            <a:avLst/>
          </a:prstGeom>
        </p:spPr>
        <p:txBody>
          <a:bodyPr vert="horz" lIns="68580" tIns="34290" rIns="68580" bIns="34290" rtlCol="0">
            <a:normAutofit/>
          </a:bodyPr>
          <a:lstStyle>
            <a:lvl1pPr marL="342900" indent="-342900" algn="l" defTabSz="457200" rtl="0" eaLnBrk="1" latinLnBrk="0" hangingPunct="1">
              <a:spcBef>
                <a:spcPct val="20000"/>
              </a:spcBef>
              <a:buFont typeface="Arial"/>
              <a:buChar char="•"/>
              <a:defRPr sz="36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spcBef>
                <a:spcPts val="400"/>
              </a:spcBef>
              <a:buNone/>
            </a:pPr>
            <a:endParaRPr lang="en-GB" sz="2550" b="1" dirty="0">
              <a:effectLst>
                <a:outerShdw blurRad="38100" dist="38100" dir="2700000" algn="tl">
                  <a:srgbClr val="000000">
                    <a:alpha val="43137"/>
                  </a:srgbClr>
                </a:outerShdw>
              </a:effectLst>
              <a:latin typeface="+mj-lt"/>
              <a:cs typeface="Arial" panose="020B0604020202020204" pitchFamily="34" charset="0"/>
            </a:endParaRPr>
          </a:p>
        </p:txBody>
      </p:sp>
      <p:sp>
        <p:nvSpPr>
          <p:cNvPr id="7" name="TextBox 6"/>
          <p:cNvSpPr txBox="1"/>
          <p:nvPr/>
        </p:nvSpPr>
        <p:spPr>
          <a:xfrm>
            <a:off x="455740" y="1657834"/>
            <a:ext cx="2363660" cy="1384995"/>
          </a:xfrm>
          <a:prstGeom prst="rect">
            <a:avLst/>
          </a:prstGeom>
          <a:noFill/>
          <a:ln>
            <a:noFill/>
          </a:ln>
        </p:spPr>
        <p:txBody>
          <a:bodyPr wrap="square" rtlCol="0">
            <a:spAutoFit/>
          </a:bodyPr>
          <a:lstStyle/>
          <a:p>
            <a:r>
              <a:rPr lang="en-US" sz="2800" dirty="0">
                <a:solidFill>
                  <a:schemeClr val="bg1"/>
                </a:solidFill>
              </a:rPr>
              <a:t>+35000 users from all EU &amp; beyond</a:t>
            </a:r>
          </a:p>
        </p:txBody>
      </p:sp>
      <p:sp>
        <p:nvSpPr>
          <p:cNvPr id="8" name="TextBox 7"/>
          <p:cNvSpPr txBox="1"/>
          <p:nvPr/>
        </p:nvSpPr>
        <p:spPr>
          <a:xfrm>
            <a:off x="3444767" y="1657834"/>
            <a:ext cx="2171295" cy="1384995"/>
          </a:xfrm>
          <a:prstGeom prst="rect">
            <a:avLst/>
          </a:prstGeom>
          <a:noFill/>
          <a:ln>
            <a:noFill/>
          </a:ln>
        </p:spPr>
        <p:txBody>
          <a:bodyPr wrap="square" rtlCol="0">
            <a:spAutoFit/>
          </a:bodyPr>
          <a:lstStyle/>
          <a:p>
            <a:r>
              <a:rPr lang="en-US" sz="2800" dirty="0">
                <a:solidFill>
                  <a:schemeClr val="bg1"/>
                </a:solidFill>
              </a:rPr>
              <a:t>+300 operating End Stations</a:t>
            </a:r>
          </a:p>
        </p:txBody>
      </p:sp>
      <p:pic>
        <p:nvPicPr>
          <p:cNvPr id="9" name="Content Placeholder 8"/>
          <p:cNvPicPr>
            <a:picLocks noChangeAspect="1"/>
          </p:cNvPicPr>
          <p:nvPr/>
        </p:nvPicPr>
        <p:blipFill>
          <a:blip r:embed="rId4"/>
          <a:stretch>
            <a:fillRect/>
          </a:stretch>
        </p:blipFill>
        <p:spPr>
          <a:xfrm>
            <a:off x="6339601" y="1253169"/>
            <a:ext cx="5277388" cy="5137150"/>
          </a:xfrm>
          <a:prstGeom prst="rect">
            <a:avLst/>
          </a:prstGeom>
        </p:spPr>
      </p:pic>
      <p:sp>
        <p:nvSpPr>
          <p:cNvPr id="10" name="TextBox 9"/>
          <p:cNvSpPr txBox="1"/>
          <p:nvPr/>
        </p:nvSpPr>
        <p:spPr>
          <a:xfrm>
            <a:off x="1120760" y="5649184"/>
            <a:ext cx="5194862" cy="830997"/>
          </a:xfrm>
          <a:prstGeom prst="rect">
            <a:avLst/>
          </a:prstGeom>
          <a:noFill/>
        </p:spPr>
        <p:txBody>
          <a:bodyPr wrap="square" rtlCol="0">
            <a:spAutoFit/>
          </a:bodyPr>
          <a:lstStyle/>
          <a:p>
            <a:pPr algn="r"/>
            <a:r>
              <a:rPr lang="en-US" sz="2400" i="1" dirty="0">
                <a:solidFill>
                  <a:schemeClr val="bg1"/>
                </a:solidFill>
              </a:rPr>
              <a:t>Associate: SESAME (Jordan)</a:t>
            </a:r>
          </a:p>
          <a:p>
            <a:pPr algn="r"/>
            <a:r>
              <a:rPr lang="en-US" sz="2400" i="1" dirty="0">
                <a:solidFill>
                  <a:schemeClr val="bg1"/>
                </a:solidFill>
              </a:rPr>
              <a:t>Partners: ESUO, LENS, CLS</a:t>
            </a:r>
          </a:p>
        </p:txBody>
      </p:sp>
      <p:sp>
        <p:nvSpPr>
          <p:cNvPr id="11" name="TextBox 10"/>
          <p:cNvSpPr txBox="1"/>
          <p:nvPr/>
        </p:nvSpPr>
        <p:spPr>
          <a:xfrm>
            <a:off x="378506" y="3334425"/>
            <a:ext cx="2408781" cy="1384995"/>
          </a:xfrm>
          <a:prstGeom prst="rect">
            <a:avLst/>
          </a:prstGeom>
          <a:noFill/>
          <a:ln>
            <a:noFill/>
          </a:ln>
        </p:spPr>
        <p:txBody>
          <a:bodyPr wrap="square" rtlCol="0">
            <a:spAutoFit/>
          </a:bodyPr>
          <a:lstStyle/>
          <a:p>
            <a:r>
              <a:rPr lang="en-US" sz="2800" dirty="0">
                <a:solidFill>
                  <a:schemeClr val="bg1"/>
                </a:solidFill>
              </a:rPr>
              <a:t>+25000 publications</a:t>
            </a:r>
          </a:p>
          <a:p>
            <a:r>
              <a:rPr lang="en-US" sz="2800" dirty="0">
                <a:solidFill>
                  <a:schemeClr val="bg1"/>
                </a:solidFill>
              </a:rPr>
              <a:t>In last 5 years</a:t>
            </a:r>
          </a:p>
        </p:txBody>
      </p:sp>
      <p:sp>
        <p:nvSpPr>
          <p:cNvPr id="12" name="TextBox 11"/>
          <p:cNvSpPr txBox="1"/>
          <p:nvPr/>
        </p:nvSpPr>
        <p:spPr>
          <a:xfrm>
            <a:off x="3445767" y="3268772"/>
            <a:ext cx="2293289" cy="1384995"/>
          </a:xfrm>
          <a:prstGeom prst="rect">
            <a:avLst/>
          </a:prstGeom>
          <a:noFill/>
          <a:ln>
            <a:noFill/>
          </a:ln>
        </p:spPr>
        <p:txBody>
          <a:bodyPr wrap="square" rtlCol="0">
            <a:spAutoFit/>
          </a:bodyPr>
          <a:lstStyle/>
          <a:p>
            <a:r>
              <a:rPr lang="en-US" sz="2800" dirty="0">
                <a:solidFill>
                  <a:schemeClr val="bg1"/>
                </a:solidFill>
              </a:rPr>
              <a:t>offering +800000 h/year</a:t>
            </a:r>
          </a:p>
        </p:txBody>
      </p:sp>
      <p:sp>
        <p:nvSpPr>
          <p:cNvPr id="13" name="Rectangle 12"/>
          <p:cNvSpPr/>
          <p:nvPr/>
        </p:nvSpPr>
        <p:spPr>
          <a:xfrm>
            <a:off x="5616062" y="749157"/>
            <a:ext cx="6391045" cy="523220"/>
          </a:xfrm>
          <a:prstGeom prst="rect">
            <a:avLst/>
          </a:prstGeom>
        </p:spPr>
        <p:txBody>
          <a:bodyPr wrap="none">
            <a:spAutoFit/>
          </a:bodyPr>
          <a:lstStyle/>
          <a:p>
            <a:pPr>
              <a:spcAft>
                <a:spcPts val="600"/>
              </a:spcAft>
            </a:pPr>
            <a:r>
              <a:rPr lang="en-US" sz="2800" b="1" dirty="0">
                <a:solidFill>
                  <a:schemeClr val="bg1"/>
                </a:solidFill>
              </a:rPr>
              <a:t>19 facilities - 16 institutions - 10 countries</a:t>
            </a:r>
          </a:p>
        </p:txBody>
      </p:sp>
    </p:spTree>
    <p:extLst>
      <p:ext uri="{BB962C8B-B14F-4D97-AF65-F5344CB8AC3E}">
        <p14:creationId xmlns:p14="http://schemas.microsoft.com/office/powerpoint/2010/main" val="6551112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D7568-E05C-4A39-A991-8FD234650371}"/>
              </a:ext>
            </a:extLst>
          </p:cNvPr>
          <p:cNvSpPr>
            <a:spLocks noGrp="1"/>
          </p:cNvSpPr>
          <p:nvPr>
            <p:ph type="title"/>
          </p:nvPr>
        </p:nvSpPr>
        <p:spPr>
          <a:xfrm>
            <a:off x="1655606" y="0"/>
            <a:ext cx="9518848" cy="605307"/>
          </a:xfrm>
        </p:spPr>
        <p:txBody>
          <a:bodyPr/>
          <a:lstStyle/>
          <a:p>
            <a:r>
              <a:rPr lang="en-US" dirty="0"/>
              <a:t>Participation to other events – science, innovation, outreach</a:t>
            </a:r>
            <a:endParaRPr lang="es-ES" dirty="0"/>
          </a:p>
        </p:txBody>
      </p:sp>
      <p:pic>
        <p:nvPicPr>
          <p:cNvPr id="5" name="Content Placeholder 4">
            <a:extLst>
              <a:ext uri="{FF2B5EF4-FFF2-40B4-BE49-F238E27FC236}">
                <a16:creationId xmlns:a16="http://schemas.microsoft.com/office/drawing/2014/main" id="{EAD2A930-241E-4CE9-A383-F855C1418F45}"/>
              </a:ext>
            </a:extLst>
          </p:cNvPr>
          <p:cNvPicPr>
            <a:picLocks noGrp="1" noChangeAspect="1"/>
          </p:cNvPicPr>
          <p:nvPr>
            <p:ph idx="1"/>
          </p:nvPr>
        </p:nvPicPr>
        <p:blipFill rotWithShape="1">
          <a:blip r:embed="rId2"/>
          <a:srcRect r="30643"/>
          <a:stretch/>
        </p:blipFill>
        <p:spPr>
          <a:xfrm>
            <a:off x="822066" y="4603227"/>
            <a:ext cx="5839898" cy="1409700"/>
          </a:xfrm>
          <a:prstGeom prst="rect">
            <a:avLst/>
          </a:prstGeom>
        </p:spPr>
      </p:pic>
      <p:sp>
        <p:nvSpPr>
          <p:cNvPr id="4" name="Slide Number Placeholder 3">
            <a:extLst>
              <a:ext uri="{FF2B5EF4-FFF2-40B4-BE49-F238E27FC236}">
                <a16:creationId xmlns:a16="http://schemas.microsoft.com/office/drawing/2014/main" id="{9442A362-B0DD-4F47-B886-E492468C869F}"/>
              </a:ext>
            </a:extLst>
          </p:cNvPr>
          <p:cNvSpPr>
            <a:spLocks noGrp="1"/>
          </p:cNvSpPr>
          <p:nvPr>
            <p:ph type="sldNum" sz="quarter" idx="12"/>
          </p:nvPr>
        </p:nvSpPr>
        <p:spPr/>
        <p:txBody>
          <a:bodyPr/>
          <a:lstStyle/>
          <a:p>
            <a:fld id="{9B2FE738-146D-49F4-AF37-EE8327504D71}" type="slidenum">
              <a:rPr lang="en-GB" smtClean="0"/>
              <a:pPr/>
              <a:t>20</a:t>
            </a:fld>
            <a:endParaRPr lang="en-GB" dirty="0"/>
          </a:p>
        </p:txBody>
      </p:sp>
      <p:pic>
        <p:nvPicPr>
          <p:cNvPr id="6" name="Picture 5">
            <a:extLst>
              <a:ext uri="{FF2B5EF4-FFF2-40B4-BE49-F238E27FC236}">
                <a16:creationId xmlns:a16="http://schemas.microsoft.com/office/drawing/2014/main" id="{A4771DF8-FB04-427D-AA65-5A887C49EFA2}"/>
              </a:ext>
            </a:extLst>
          </p:cNvPr>
          <p:cNvPicPr>
            <a:picLocks noChangeAspect="1"/>
          </p:cNvPicPr>
          <p:nvPr/>
        </p:nvPicPr>
        <p:blipFill>
          <a:blip r:embed="rId3"/>
          <a:stretch>
            <a:fillRect/>
          </a:stretch>
        </p:blipFill>
        <p:spPr>
          <a:xfrm>
            <a:off x="822066" y="845073"/>
            <a:ext cx="7114907" cy="1406108"/>
          </a:xfrm>
          <a:prstGeom prst="rect">
            <a:avLst/>
          </a:prstGeom>
        </p:spPr>
      </p:pic>
      <p:pic>
        <p:nvPicPr>
          <p:cNvPr id="7" name="Picture 6">
            <a:extLst>
              <a:ext uri="{FF2B5EF4-FFF2-40B4-BE49-F238E27FC236}">
                <a16:creationId xmlns:a16="http://schemas.microsoft.com/office/drawing/2014/main" id="{6A56D6F3-E860-4A38-A527-EEE825A06266}"/>
              </a:ext>
            </a:extLst>
          </p:cNvPr>
          <p:cNvPicPr>
            <a:picLocks noChangeAspect="1"/>
          </p:cNvPicPr>
          <p:nvPr/>
        </p:nvPicPr>
        <p:blipFill>
          <a:blip r:embed="rId4"/>
          <a:stretch>
            <a:fillRect/>
          </a:stretch>
        </p:blipFill>
        <p:spPr>
          <a:xfrm>
            <a:off x="2050559" y="2395257"/>
            <a:ext cx="4474738" cy="1982406"/>
          </a:xfrm>
          <a:prstGeom prst="rect">
            <a:avLst/>
          </a:prstGeom>
        </p:spPr>
      </p:pic>
      <p:pic>
        <p:nvPicPr>
          <p:cNvPr id="8" name="Picture 7">
            <a:extLst>
              <a:ext uri="{FF2B5EF4-FFF2-40B4-BE49-F238E27FC236}">
                <a16:creationId xmlns:a16="http://schemas.microsoft.com/office/drawing/2014/main" id="{D776F75E-AC60-418B-BF24-E848D22EC80D}"/>
              </a:ext>
            </a:extLst>
          </p:cNvPr>
          <p:cNvPicPr>
            <a:picLocks noChangeAspect="1"/>
          </p:cNvPicPr>
          <p:nvPr/>
        </p:nvPicPr>
        <p:blipFill>
          <a:blip r:embed="rId5"/>
          <a:stretch>
            <a:fillRect/>
          </a:stretch>
        </p:blipFill>
        <p:spPr>
          <a:xfrm>
            <a:off x="8834907" y="738450"/>
            <a:ext cx="3025462" cy="3025462"/>
          </a:xfrm>
          <a:prstGeom prst="rect">
            <a:avLst/>
          </a:prstGeom>
        </p:spPr>
      </p:pic>
      <p:pic>
        <p:nvPicPr>
          <p:cNvPr id="9" name="Picture 8">
            <a:extLst>
              <a:ext uri="{FF2B5EF4-FFF2-40B4-BE49-F238E27FC236}">
                <a16:creationId xmlns:a16="http://schemas.microsoft.com/office/drawing/2014/main" id="{836F7DA7-F1C3-4A7E-AB82-E6134B03B653}"/>
              </a:ext>
            </a:extLst>
          </p:cNvPr>
          <p:cNvPicPr>
            <a:picLocks noChangeAspect="1"/>
          </p:cNvPicPr>
          <p:nvPr/>
        </p:nvPicPr>
        <p:blipFill>
          <a:blip r:embed="rId6"/>
          <a:stretch>
            <a:fillRect/>
          </a:stretch>
        </p:blipFill>
        <p:spPr>
          <a:xfrm>
            <a:off x="7531794" y="4079969"/>
            <a:ext cx="4328575" cy="1061063"/>
          </a:xfrm>
          <a:prstGeom prst="rect">
            <a:avLst/>
          </a:prstGeom>
          <a:ln w="28575">
            <a:solidFill>
              <a:schemeClr val="accent1">
                <a:lumMod val="75000"/>
              </a:schemeClr>
            </a:solidFill>
          </a:ln>
        </p:spPr>
      </p:pic>
      <p:pic>
        <p:nvPicPr>
          <p:cNvPr id="10" name="Picture 9">
            <a:extLst>
              <a:ext uri="{FF2B5EF4-FFF2-40B4-BE49-F238E27FC236}">
                <a16:creationId xmlns:a16="http://schemas.microsoft.com/office/drawing/2014/main" id="{0DA4536C-2FBD-4FB5-A99A-A5E79B04576C}"/>
              </a:ext>
            </a:extLst>
          </p:cNvPr>
          <p:cNvPicPr>
            <a:picLocks noChangeAspect="1"/>
          </p:cNvPicPr>
          <p:nvPr/>
        </p:nvPicPr>
        <p:blipFill>
          <a:blip r:embed="rId7"/>
          <a:stretch>
            <a:fillRect/>
          </a:stretch>
        </p:blipFill>
        <p:spPr>
          <a:xfrm>
            <a:off x="10967903" y="5141032"/>
            <a:ext cx="933450" cy="628650"/>
          </a:xfrm>
          <a:prstGeom prst="rect">
            <a:avLst/>
          </a:prstGeom>
        </p:spPr>
      </p:pic>
      <p:sp>
        <p:nvSpPr>
          <p:cNvPr id="11" name="Rectangle 10">
            <a:extLst>
              <a:ext uri="{FF2B5EF4-FFF2-40B4-BE49-F238E27FC236}">
                <a16:creationId xmlns:a16="http://schemas.microsoft.com/office/drawing/2014/main" id="{6DD28C46-E951-4AFC-B718-F5D8A13B1D6C}"/>
              </a:ext>
            </a:extLst>
          </p:cNvPr>
          <p:cNvSpPr/>
          <p:nvPr/>
        </p:nvSpPr>
        <p:spPr>
          <a:xfrm>
            <a:off x="7490810" y="5141032"/>
            <a:ext cx="3540713" cy="646331"/>
          </a:xfrm>
          <a:prstGeom prst="rect">
            <a:avLst/>
          </a:prstGeom>
        </p:spPr>
        <p:txBody>
          <a:bodyPr wrap="none">
            <a:spAutoFit/>
          </a:bodyPr>
          <a:lstStyle/>
          <a:p>
            <a:r>
              <a:rPr lang="es-ES" b="1" dirty="0">
                <a:solidFill>
                  <a:srgbClr val="000000"/>
                </a:solidFill>
                <a:latin typeface="Hind"/>
              </a:rPr>
              <a:t>LEAPS as</a:t>
            </a:r>
          </a:p>
          <a:p>
            <a:r>
              <a:rPr lang="es-ES" b="1" dirty="0" err="1">
                <a:solidFill>
                  <a:srgbClr val="000000"/>
                </a:solidFill>
                <a:latin typeface="Hind"/>
              </a:rPr>
              <a:t>Affiliated</a:t>
            </a:r>
            <a:r>
              <a:rPr lang="es-ES" b="1" dirty="0">
                <a:solidFill>
                  <a:srgbClr val="000000"/>
                </a:solidFill>
                <a:latin typeface="Hind"/>
              </a:rPr>
              <a:t> Big </a:t>
            </a:r>
            <a:r>
              <a:rPr lang="es-ES" b="1" dirty="0" err="1">
                <a:solidFill>
                  <a:srgbClr val="000000"/>
                </a:solidFill>
                <a:latin typeface="Hind"/>
              </a:rPr>
              <a:t>Science</a:t>
            </a:r>
            <a:r>
              <a:rPr lang="es-ES" b="1" dirty="0">
                <a:solidFill>
                  <a:srgbClr val="000000"/>
                </a:solidFill>
                <a:latin typeface="Hind"/>
              </a:rPr>
              <a:t> </a:t>
            </a:r>
            <a:r>
              <a:rPr lang="es-ES" b="1" dirty="0" err="1">
                <a:solidFill>
                  <a:srgbClr val="000000"/>
                </a:solidFill>
                <a:latin typeface="Hind"/>
              </a:rPr>
              <a:t>Organizations</a:t>
            </a:r>
            <a:endParaRPr lang="es-ES" dirty="0"/>
          </a:p>
        </p:txBody>
      </p:sp>
    </p:spTree>
    <p:extLst>
      <p:ext uri="{BB962C8B-B14F-4D97-AF65-F5344CB8AC3E}">
        <p14:creationId xmlns:p14="http://schemas.microsoft.com/office/powerpoint/2010/main" val="37640393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5E986-DB70-49D6-8CEB-360F1A98ACC4}"/>
              </a:ext>
            </a:extLst>
          </p:cNvPr>
          <p:cNvSpPr>
            <a:spLocks noGrp="1"/>
          </p:cNvSpPr>
          <p:nvPr>
            <p:ph type="title"/>
          </p:nvPr>
        </p:nvSpPr>
        <p:spPr>
          <a:xfrm>
            <a:off x="2063552" y="188298"/>
            <a:ext cx="4942554" cy="1370045"/>
          </a:xfrm>
        </p:spPr>
        <p:txBody>
          <a:bodyPr>
            <a:normAutofit/>
          </a:bodyPr>
          <a:lstStyle/>
          <a:p>
            <a:r>
              <a:rPr lang="en-US" dirty="0"/>
              <a:t>1</a:t>
            </a:r>
            <a:r>
              <a:rPr lang="en-US" baseline="30000" dirty="0"/>
              <a:t>st</a:t>
            </a:r>
            <a:r>
              <a:rPr lang="en-US" dirty="0"/>
              <a:t> LEAPS Proposal granted from EC</a:t>
            </a:r>
            <a:br>
              <a:rPr lang="en-US" dirty="0"/>
            </a:br>
            <a:r>
              <a:rPr lang="en-US" dirty="0"/>
              <a:t>(November 2020)</a:t>
            </a:r>
            <a:br>
              <a:rPr lang="en-US" dirty="0"/>
            </a:br>
            <a:r>
              <a:rPr lang="en-US" dirty="0"/>
              <a:t>10 M€ distributed in 9 work packages</a:t>
            </a:r>
            <a:endParaRPr lang="es-ES" dirty="0"/>
          </a:p>
        </p:txBody>
      </p:sp>
      <p:sp>
        <p:nvSpPr>
          <p:cNvPr id="4" name="Slide Number Placeholder 3">
            <a:extLst>
              <a:ext uri="{FF2B5EF4-FFF2-40B4-BE49-F238E27FC236}">
                <a16:creationId xmlns:a16="http://schemas.microsoft.com/office/drawing/2014/main" id="{5A5BE0CE-E19C-4FC0-8C77-C0901ECF4C98}"/>
              </a:ext>
            </a:extLst>
          </p:cNvPr>
          <p:cNvSpPr>
            <a:spLocks noGrp="1"/>
          </p:cNvSpPr>
          <p:nvPr>
            <p:ph type="sldNum" sz="quarter" idx="12"/>
          </p:nvPr>
        </p:nvSpPr>
        <p:spPr/>
        <p:txBody>
          <a:bodyPr/>
          <a:lstStyle/>
          <a:p>
            <a:fld id="{9B2FE738-146D-49F4-AF37-EE8327504D71}" type="slidenum">
              <a:rPr lang="en-GB" smtClean="0"/>
              <a:pPr/>
              <a:t>21</a:t>
            </a:fld>
            <a:endParaRPr lang="en-GB" dirty="0"/>
          </a:p>
        </p:txBody>
      </p:sp>
      <p:pic>
        <p:nvPicPr>
          <p:cNvPr id="6" name="Picture 5">
            <a:extLst>
              <a:ext uri="{FF2B5EF4-FFF2-40B4-BE49-F238E27FC236}">
                <a16:creationId xmlns:a16="http://schemas.microsoft.com/office/drawing/2014/main" id="{7405073F-7F2E-41A6-BA09-3F8C2657C6D0}"/>
              </a:ext>
            </a:extLst>
          </p:cNvPr>
          <p:cNvPicPr>
            <a:picLocks noChangeAspect="1"/>
          </p:cNvPicPr>
          <p:nvPr/>
        </p:nvPicPr>
        <p:blipFill>
          <a:blip r:embed="rId2"/>
          <a:stretch>
            <a:fillRect/>
          </a:stretch>
        </p:blipFill>
        <p:spPr>
          <a:xfrm>
            <a:off x="7343960" y="1996393"/>
            <a:ext cx="4545600" cy="3419475"/>
          </a:xfrm>
          <a:prstGeom prst="rect">
            <a:avLst/>
          </a:prstGeom>
        </p:spPr>
      </p:pic>
      <p:pic>
        <p:nvPicPr>
          <p:cNvPr id="8" name="Picture 7">
            <a:extLst>
              <a:ext uri="{FF2B5EF4-FFF2-40B4-BE49-F238E27FC236}">
                <a16:creationId xmlns:a16="http://schemas.microsoft.com/office/drawing/2014/main" id="{88180D2D-FB1C-4B7D-9B29-4497E43C7655}"/>
              </a:ext>
            </a:extLst>
          </p:cNvPr>
          <p:cNvPicPr>
            <a:picLocks noChangeAspect="1"/>
          </p:cNvPicPr>
          <p:nvPr/>
        </p:nvPicPr>
        <p:blipFill>
          <a:blip r:embed="rId3"/>
          <a:stretch>
            <a:fillRect/>
          </a:stretch>
        </p:blipFill>
        <p:spPr>
          <a:xfrm>
            <a:off x="7457698" y="44876"/>
            <a:ext cx="3805157" cy="1824083"/>
          </a:xfrm>
          <a:prstGeom prst="rect">
            <a:avLst/>
          </a:prstGeom>
        </p:spPr>
      </p:pic>
      <p:pic>
        <p:nvPicPr>
          <p:cNvPr id="9" name="Picture 8">
            <a:extLst>
              <a:ext uri="{FF2B5EF4-FFF2-40B4-BE49-F238E27FC236}">
                <a16:creationId xmlns:a16="http://schemas.microsoft.com/office/drawing/2014/main" id="{385E935E-395C-4D05-8B5C-55BAC878AFD3}"/>
              </a:ext>
            </a:extLst>
          </p:cNvPr>
          <p:cNvPicPr>
            <a:picLocks noChangeAspect="1"/>
          </p:cNvPicPr>
          <p:nvPr/>
        </p:nvPicPr>
        <p:blipFill>
          <a:blip r:embed="rId4"/>
          <a:stretch>
            <a:fillRect/>
          </a:stretch>
        </p:blipFill>
        <p:spPr>
          <a:xfrm>
            <a:off x="582088" y="1792760"/>
            <a:ext cx="6286063" cy="3826743"/>
          </a:xfrm>
          <a:prstGeom prst="rect">
            <a:avLst/>
          </a:prstGeom>
        </p:spPr>
      </p:pic>
      <p:sp>
        <p:nvSpPr>
          <p:cNvPr id="12" name="TextBox 11">
            <a:extLst>
              <a:ext uri="{FF2B5EF4-FFF2-40B4-BE49-F238E27FC236}">
                <a16:creationId xmlns:a16="http://schemas.microsoft.com/office/drawing/2014/main" id="{C84459C7-9E88-4289-A6A8-7C5CE25B6226}"/>
              </a:ext>
            </a:extLst>
          </p:cNvPr>
          <p:cNvSpPr txBox="1"/>
          <p:nvPr/>
        </p:nvSpPr>
        <p:spPr>
          <a:xfrm>
            <a:off x="2700760" y="5669254"/>
            <a:ext cx="8334782" cy="369332"/>
          </a:xfrm>
          <a:prstGeom prst="rect">
            <a:avLst/>
          </a:prstGeom>
          <a:noFill/>
        </p:spPr>
        <p:txBody>
          <a:bodyPr wrap="none" rtlCol="0">
            <a:spAutoFit/>
          </a:bodyPr>
          <a:lstStyle/>
          <a:p>
            <a:r>
              <a:rPr lang="en-US" i="1" dirty="0"/>
              <a:t>Many thanks to all participants, and specially to DESY people coordinating the proposal </a:t>
            </a:r>
            <a:endParaRPr lang="es-ES" i="1" dirty="0"/>
          </a:p>
        </p:txBody>
      </p:sp>
    </p:spTree>
    <p:extLst>
      <p:ext uri="{BB962C8B-B14F-4D97-AF65-F5344CB8AC3E}">
        <p14:creationId xmlns:p14="http://schemas.microsoft.com/office/powerpoint/2010/main" val="36970535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D0DDCB4F-5FB7-4A48-90A5-27C4D84339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6333" y="0"/>
            <a:ext cx="1062566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a:extLst>
              <a:ext uri="{FF2B5EF4-FFF2-40B4-BE49-F238E27FC236}">
                <a16:creationId xmlns:a16="http://schemas.microsoft.com/office/drawing/2014/main" id="{7FD26CAF-DE5B-4E20-A240-C6745114151D}"/>
              </a:ext>
            </a:extLst>
          </p:cNvPr>
          <p:cNvSpPr>
            <a:spLocks noGrp="1"/>
          </p:cNvSpPr>
          <p:nvPr>
            <p:ph type="sldNum" sz="quarter" idx="12"/>
          </p:nvPr>
        </p:nvSpPr>
        <p:spPr/>
        <p:txBody>
          <a:bodyPr/>
          <a:lstStyle/>
          <a:p>
            <a:fld id="{9B2FE738-146D-49F4-AF37-EE8327504D71}" type="slidenum">
              <a:rPr lang="en-GB" smtClean="0"/>
              <a:pPr/>
              <a:t>22</a:t>
            </a:fld>
            <a:endParaRPr lang="en-GB" dirty="0"/>
          </a:p>
        </p:txBody>
      </p:sp>
      <p:sp>
        <p:nvSpPr>
          <p:cNvPr id="8" name="Title 7">
            <a:extLst>
              <a:ext uri="{FF2B5EF4-FFF2-40B4-BE49-F238E27FC236}">
                <a16:creationId xmlns:a16="http://schemas.microsoft.com/office/drawing/2014/main" id="{0F92C06B-360C-4152-8A22-4473585FEEFF}"/>
              </a:ext>
            </a:extLst>
          </p:cNvPr>
          <p:cNvSpPr>
            <a:spLocks noGrp="1"/>
          </p:cNvSpPr>
          <p:nvPr>
            <p:ph type="title"/>
          </p:nvPr>
        </p:nvSpPr>
        <p:spPr>
          <a:xfrm>
            <a:off x="903297" y="2686905"/>
            <a:ext cx="11207458" cy="4171095"/>
          </a:xfrm>
        </p:spPr>
        <p:txBody>
          <a:bodyPr>
            <a:normAutofit fontScale="90000"/>
          </a:bodyPr>
          <a:lstStyle/>
          <a:p>
            <a:r>
              <a:rPr lang="en-US" dirty="0">
                <a:solidFill>
                  <a:schemeClr val="bg1"/>
                </a:solidFill>
              </a:rPr>
              <a:t>First call from Helmut</a:t>
            </a:r>
            <a:br>
              <a:rPr lang="en-US" dirty="0">
                <a:solidFill>
                  <a:schemeClr val="bg1"/>
                </a:solidFill>
              </a:rPr>
            </a:br>
            <a:r>
              <a:rPr lang="en-US" dirty="0">
                <a:solidFill>
                  <a:schemeClr val="bg1"/>
                </a:solidFill>
              </a:rPr>
              <a:t>	Collaborating teams – Strategy 2030 – Launch in Brussels</a:t>
            </a:r>
            <a:br>
              <a:rPr lang="en-US" dirty="0">
                <a:solidFill>
                  <a:schemeClr val="bg1"/>
                </a:solidFill>
              </a:rPr>
            </a:br>
            <a:r>
              <a:rPr lang="en-US" dirty="0">
                <a:solidFill>
                  <a:schemeClr val="bg1"/>
                </a:solidFill>
              </a:rPr>
              <a:t>		Structure for proposing common developments</a:t>
            </a:r>
            <a:br>
              <a:rPr lang="en-US" dirty="0">
                <a:solidFill>
                  <a:schemeClr val="bg1"/>
                </a:solidFill>
              </a:rPr>
            </a:br>
            <a:r>
              <a:rPr lang="en-US" dirty="0">
                <a:solidFill>
                  <a:schemeClr val="bg1"/>
                </a:solidFill>
              </a:rPr>
              <a:t>			Contacts with EC and useful feedbacks					</a:t>
            </a:r>
            <a:br>
              <a:rPr lang="en-US" dirty="0">
                <a:solidFill>
                  <a:schemeClr val="bg1"/>
                </a:solidFill>
              </a:rPr>
            </a:br>
            <a:r>
              <a:rPr lang="en-US" dirty="0">
                <a:solidFill>
                  <a:schemeClr val="bg1"/>
                </a:solidFill>
              </a:rPr>
              <a:t>				</a:t>
            </a:r>
            <a:r>
              <a:rPr lang="en-US" dirty="0">
                <a:solidFill>
                  <a:srgbClr val="FFCCCC"/>
                </a:solidFill>
              </a:rPr>
              <a:t>Start-up of LENS</a:t>
            </a:r>
            <a:br>
              <a:rPr lang="en-US" dirty="0">
                <a:solidFill>
                  <a:srgbClr val="FFCCCC"/>
                </a:solidFill>
              </a:rPr>
            </a:br>
            <a:r>
              <a:rPr lang="en-US" dirty="0">
                <a:solidFill>
                  <a:srgbClr val="FFCCCC"/>
                </a:solidFill>
              </a:rPr>
              <a:t>					</a:t>
            </a:r>
            <a:r>
              <a:rPr lang="en-US" dirty="0">
                <a:solidFill>
                  <a:schemeClr val="bg1"/>
                </a:solidFill>
              </a:rPr>
              <a:t>LEAPS INNOV preparation</a:t>
            </a:r>
            <a:br>
              <a:rPr lang="en-US" dirty="0">
                <a:solidFill>
                  <a:srgbClr val="FFCCCC"/>
                </a:solidFill>
              </a:rPr>
            </a:br>
            <a:r>
              <a:rPr lang="en-US" dirty="0">
                <a:solidFill>
                  <a:srgbClr val="FFCCCC"/>
                </a:solidFill>
              </a:rPr>
              <a:t>							</a:t>
            </a:r>
            <a:r>
              <a:rPr lang="en-US" dirty="0">
                <a:solidFill>
                  <a:schemeClr val="bg1"/>
                </a:solidFill>
              </a:rPr>
              <a:t>Answer to Pandemic = stronger links</a:t>
            </a:r>
            <a:br>
              <a:rPr lang="en-US" dirty="0">
                <a:solidFill>
                  <a:schemeClr val="bg1"/>
                </a:solidFill>
              </a:rPr>
            </a:br>
            <a:r>
              <a:rPr lang="en-US" dirty="0">
                <a:solidFill>
                  <a:schemeClr val="bg1"/>
                </a:solidFill>
              </a:rPr>
              <a:t>							DIGITAL Leaps as strategic program</a:t>
            </a:r>
            <a:br>
              <a:rPr lang="en-US" dirty="0">
                <a:solidFill>
                  <a:schemeClr val="bg1"/>
                </a:solidFill>
              </a:rPr>
            </a:br>
            <a:r>
              <a:rPr lang="en-US" dirty="0">
                <a:solidFill>
                  <a:schemeClr val="bg1"/>
                </a:solidFill>
              </a:rPr>
              <a:t>							LEAPS INNOV granted – on going until 2023</a:t>
            </a:r>
            <a:br>
              <a:rPr lang="en-US" dirty="0">
                <a:solidFill>
                  <a:schemeClr val="bg1"/>
                </a:solidFill>
              </a:rPr>
            </a:br>
            <a:r>
              <a:rPr lang="en-US" dirty="0">
                <a:solidFill>
                  <a:schemeClr val="bg1"/>
                </a:solidFill>
              </a:rPr>
              <a:t>							</a:t>
            </a:r>
            <a:r>
              <a:rPr lang="en-US" dirty="0">
                <a:solidFill>
                  <a:srgbClr val="FFCCCC"/>
                </a:solidFill>
              </a:rPr>
              <a:t>ARIE start-up – preparing for GD H2020 call just open</a:t>
            </a:r>
            <a:br>
              <a:rPr lang="en-US" dirty="0">
                <a:solidFill>
                  <a:srgbClr val="FFCCCC"/>
                </a:solidFill>
              </a:rPr>
            </a:br>
            <a:r>
              <a:rPr lang="en-US" dirty="0">
                <a:solidFill>
                  <a:srgbClr val="FFCCCC"/>
                </a:solidFill>
              </a:rPr>
              <a:t>										</a:t>
            </a:r>
            <a:r>
              <a:rPr lang="en-US" dirty="0">
                <a:solidFill>
                  <a:schemeClr val="bg1"/>
                </a:solidFill>
              </a:rPr>
              <a:t>Internal projects</a:t>
            </a:r>
            <a:br>
              <a:rPr lang="en-US" dirty="0">
                <a:solidFill>
                  <a:schemeClr val="bg1"/>
                </a:solidFill>
              </a:rPr>
            </a:br>
            <a:r>
              <a:rPr lang="en-US" dirty="0">
                <a:solidFill>
                  <a:schemeClr val="bg1"/>
                </a:solidFill>
              </a:rPr>
              <a:t>										EC Programs – only LEAPS</a:t>
            </a:r>
            <a:br>
              <a:rPr lang="en-US" dirty="0">
                <a:solidFill>
                  <a:srgbClr val="FFCCCC"/>
                </a:solidFill>
              </a:rPr>
            </a:br>
            <a:r>
              <a:rPr lang="en-US" dirty="0">
                <a:solidFill>
                  <a:srgbClr val="FFCCCC"/>
                </a:solidFill>
              </a:rPr>
              <a:t>										EC Programs – with other networks</a:t>
            </a:r>
            <a:br>
              <a:rPr lang="en-US" dirty="0">
                <a:solidFill>
                  <a:srgbClr val="FFCCCC"/>
                </a:solidFill>
              </a:rPr>
            </a:br>
            <a:r>
              <a:rPr lang="en-US" dirty="0">
                <a:solidFill>
                  <a:srgbClr val="FFCCCC"/>
                </a:solidFill>
              </a:rPr>
              <a:t>										</a:t>
            </a:r>
            <a:r>
              <a:rPr lang="en-US" dirty="0">
                <a:solidFill>
                  <a:schemeClr val="bg1"/>
                </a:solidFill>
              </a:rPr>
              <a:t>Co-creating HE programs 2023 on</a:t>
            </a:r>
            <a:br>
              <a:rPr lang="en-US" dirty="0">
                <a:solidFill>
                  <a:srgbClr val="FFCCCC"/>
                </a:solidFill>
              </a:rPr>
            </a:br>
            <a:r>
              <a:rPr lang="en-US" dirty="0">
                <a:solidFill>
                  <a:srgbClr val="FFCCCC"/>
                </a:solidFill>
              </a:rPr>
              <a:t>					</a:t>
            </a:r>
            <a:br>
              <a:rPr lang="en-US" dirty="0">
                <a:solidFill>
                  <a:schemeClr val="bg1"/>
                </a:solidFill>
              </a:rPr>
            </a:br>
            <a:r>
              <a:rPr lang="en-US" dirty="0">
                <a:solidFill>
                  <a:schemeClr val="bg1"/>
                </a:solidFill>
              </a:rPr>
              <a:t>		 </a:t>
            </a:r>
            <a:endParaRPr lang="es-ES" dirty="0">
              <a:solidFill>
                <a:schemeClr val="bg1"/>
              </a:solidFill>
            </a:endParaRPr>
          </a:p>
        </p:txBody>
      </p:sp>
      <p:graphicFrame>
        <p:nvGraphicFramePr>
          <p:cNvPr id="9" name="Diagram 8">
            <a:extLst>
              <a:ext uri="{FF2B5EF4-FFF2-40B4-BE49-F238E27FC236}">
                <a16:creationId xmlns:a16="http://schemas.microsoft.com/office/drawing/2014/main" id="{A2E1D247-E212-49A9-B298-1781D553AABE}"/>
              </a:ext>
            </a:extLst>
          </p:cNvPr>
          <p:cNvGraphicFramePr/>
          <p:nvPr>
            <p:extLst>
              <p:ext uri="{D42A27DB-BD31-4B8C-83A1-F6EECF244321}">
                <p14:modId xmlns:p14="http://schemas.microsoft.com/office/powerpoint/2010/main" val="2173371704"/>
              </p:ext>
            </p:extLst>
          </p:nvPr>
        </p:nvGraphicFramePr>
        <p:xfrm>
          <a:off x="318517" y="754611"/>
          <a:ext cx="11438627" cy="16209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9108F3F6-B4C5-4FE5-8E08-76B4BF3CF709}"/>
              </a:ext>
            </a:extLst>
          </p:cNvPr>
          <p:cNvSpPr txBox="1"/>
          <p:nvPr/>
        </p:nvSpPr>
        <p:spPr>
          <a:xfrm>
            <a:off x="1328301" y="347327"/>
            <a:ext cx="10357450" cy="461665"/>
          </a:xfrm>
          <a:prstGeom prst="rect">
            <a:avLst/>
          </a:prstGeom>
          <a:noFill/>
        </p:spPr>
        <p:txBody>
          <a:bodyPr wrap="square" rtlCol="0">
            <a:spAutoFit/>
          </a:bodyPr>
          <a:lstStyle/>
          <a:p>
            <a:r>
              <a:rPr lang="en-US" sz="2400" b="1" dirty="0">
                <a:solidFill>
                  <a:schemeClr val="bg1"/>
                </a:solidFill>
              </a:rPr>
              <a:t>2015			2018			2020			2021-2027</a:t>
            </a:r>
          </a:p>
        </p:txBody>
      </p:sp>
      <p:pic>
        <p:nvPicPr>
          <p:cNvPr id="14" name="Picture 13">
            <a:extLst>
              <a:ext uri="{FF2B5EF4-FFF2-40B4-BE49-F238E27FC236}">
                <a16:creationId xmlns:a16="http://schemas.microsoft.com/office/drawing/2014/main" id="{E362C23B-F238-49B9-960D-F6FEAF0DC0B1}"/>
              </a:ext>
            </a:extLst>
          </p:cNvPr>
          <p:cNvPicPr>
            <a:picLocks noChangeAspect="1"/>
          </p:cNvPicPr>
          <p:nvPr/>
        </p:nvPicPr>
        <p:blipFill>
          <a:blip r:embed="rId8"/>
          <a:stretch>
            <a:fillRect/>
          </a:stretch>
        </p:blipFill>
        <p:spPr>
          <a:xfrm>
            <a:off x="318517" y="3903932"/>
            <a:ext cx="2844800" cy="2785817"/>
          </a:xfrm>
          <a:prstGeom prst="rect">
            <a:avLst/>
          </a:prstGeom>
        </p:spPr>
      </p:pic>
    </p:spTree>
    <p:extLst>
      <p:ext uri="{BB962C8B-B14F-4D97-AF65-F5344CB8AC3E}">
        <p14:creationId xmlns:p14="http://schemas.microsoft.com/office/powerpoint/2010/main" val="5634382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6333" y="0"/>
            <a:ext cx="1062566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1"/>
          <p:cNvSpPr txBox="1"/>
          <p:nvPr/>
        </p:nvSpPr>
        <p:spPr>
          <a:xfrm>
            <a:off x="6426910" y="2728695"/>
            <a:ext cx="842988" cy="369332"/>
          </a:xfrm>
          <a:prstGeom prst="rect">
            <a:avLst/>
          </a:prstGeom>
          <a:noFill/>
        </p:spPr>
        <p:txBody>
          <a:bodyPr wrap="none" rtlCol="0">
            <a:spAutoFit/>
          </a:bodyPr>
          <a:lstStyle/>
          <a:p>
            <a:r>
              <a:rPr lang="en-US" dirty="0">
                <a:solidFill>
                  <a:srgbClr val="FFFFFF"/>
                </a:solidFill>
              </a:rPr>
              <a:t>Thanks</a:t>
            </a:r>
          </a:p>
        </p:txBody>
      </p:sp>
      <p:sp>
        <p:nvSpPr>
          <p:cNvPr id="6" name="TextBox 6"/>
          <p:cNvSpPr txBox="1"/>
          <p:nvPr/>
        </p:nvSpPr>
        <p:spPr>
          <a:xfrm>
            <a:off x="9071108" y="1612405"/>
            <a:ext cx="493661" cy="369332"/>
          </a:xfrm>
          <a:prstGeom prst="rect">
            <a:avLst/>
          </a:prstGeom>
          <a:noFill/>
        </p:spPr>
        <p:txBody>
          <a:bodyPr wrap="none" rtlCol="0">
            <a:spAutoFit/>
          </a:bodyPr>
          <a:lstStyle/>
          <a:p>
            <a:r>
              <a:rPr lang="en-US" dirty="0" err="1">
                <a:solidFill>
                  <a:srgbClr val="FFFFFF"/>
                </a:solidFill>
              </a:rPr>
              <a:t>Tak</a:t>
            </a:r>
            <a:endParaRPr lang="en-US" dirty="0">
              <a:solidFill>
                <a:srgbClr val="FFFFFF"/>
              </a:solidFill>
            </a:endParaRPr>
          </a:p>
        </p:txBody>
      </p:sp>
      <p:sp>
        <p:nvSpPr>
          <p:cNvPr id="7" name="TextBox 7"/>
          <p:cNvSpPr txBox="1"/>
          <p:nvPr/>
        </p:nvSpPr>
        <p:spPr>
          <a:xfrm>
            <a:off x="9720668" y="1797071"/>
            <a:ext cx="591444" cy="369332"/>
          </a:xfrm>
          <a:prstGeom prst="rect">
            <a:avLst/>
          </a:prstGeom>
          <a:noFill/>
        </p:spPr>
        <p:txBody>
          <a:bodyPr wrap="none" rtlCol="0">
            <a:spAutoFit/>
          </a:bodyPr>
          <a:lstStyle/>
          <a:p>
            <a:r>
              <a:rPr lang="en-US" dirty="0">
                <a:solidFill>
                  <a:srgbClr val="FFFFFF"/>
                </a:solidFill>
              </a:rPr>
              <a:t>Tack</a:t>
            </a:r>
          </a:p>
        </p:txBody>
      </p:sp>
      <p:sp>
        <p:nvSpPr>
          <p:cNvPr id="8" name="TextBox 8"/>
          <p:cNvSpPr txBox="1"/>
          <p:nvPr/>
        </p:nvSpPr>
        <p:spPr>
          <a:xfrm>
            <a:off x="7191087" y="3345180"/>
            <a:ext cx="959365" cy="369332"/>
          </a:xfrm>
          <a:prstGeom prst="rect">
            <a:avLst/>
          </a:prstGeom>
          <a:noFill/>
        </p:spPr>
        <p:txBody>
          <a:bodyPr wrap="none" rtlCol="0">
            <a:spAutoFit/>
          </a:bodyPr>
          <a:lstStyle/>
          <a:p>
            <a:r>
              <a:rPr lang="en-US" dirty="0" err="1">
                <a:solidFill>
                  <a:srgbClr val="FFFFFF"/>
                </a:solidFill>
              </a:rPr>
              <a:t>Bedankt</a:t>
            </a:r>
            <a:endParaRPr lang="en-US" dirty="0">
              <a:solidFill>
                <a:srgbClr val="FFFFFF"/>
              </a:solidFill>
            </a:endParaRPr>
          </a:p>
        </p:txBody>
      </p:sp>
      <p:sp>
        <p:nvSpPr>
          <p:cNvPr id="9" name="TextBox 9"/>
          <p:cNvSpPr txBox="1"/>
          <p:nvPr/>
        </p:nvSpPr>
        <p:spPr>
          <a:xfrm>
            <a:off x="8606148" y="3513204"/>
            <a:ext cx="771943" cy="369332"/>
          </a:xfrm>
          <a:prstGeom prst="rect">
            <a:avLst/>
          </a:prstGeom>
          <a:noFill/>
        </p:spPr>
        <p:txBody>
          <a:bodyPr wrap="none" rtlCol="0">
            <a:spAutoFit/>
          </a:bodyPr>
          <a:lstStyle/>
          <a:p>
            <a:r>
              <a:rPr lang="en-US" dirty="0" err="1">
                <a:solidFill>
                  <a:srgbClr val="FFFFFF"/>
                </a:solidFill>
              </a:rPr>
              <a:t>Danke</a:t>
            </a:r>
            <a:endParaRPr lang="en-US" dirty="0">
              <a:solidFill>
                <a:srgbClr val="FFFFFF"/>
              </a:solidFill>
            </a:endParaRPr>
          </a:p>
        </p:txBody>
      </p:sp>
      <p:sp>
        <p:nvSpPr>
          <p:cNvPr id="10" name="TextBox 10"/>
          <p:cNvSpPr txBox="1"/>
          <p:nvPr/>
        </p:nvSpPr>
        <p:spPr>
          <a:xfrm>
            <a:off x="10312112" y="3219492"/>
            <a:ext cx="980012" cy="369332"/>
          </a:xfrm>
          <a:prstGeom prst="rect">
            <a:avLst/>
          </a:prstGeom>
          <a:noFill/>
        </p:spPr>
        <p:txBody>
          <a:bodyPr wrap="none" rtlCol="0">
            <a:spAutoFit/>
          </a:bodyPr>
          <a:lstStyle/>
          <a:p>
            <a:r>
              <a:rPr lang="en-US" dirty="0">
                <a:solidFill>
                  <a:srgbClr val="FFFFFF"/>
                </a:solidFill>
              </a:rPr>
              <a:t>D</a:t>
            </a:r>
            <a:r>
              <a:rPr lang="pl-PL" dirty="0">
                <a:solidFill>
                  <a:srgbClr val="FFFFFF"/>
                </a:solidFill>
              </a:rPr>
              <a:t>ziękuję</a:t>
            </a:r>
            <a:endParaRPr lang="en-US" dirty="0">
              <a:solidFill>
                <a:srgbClr val="FFFFFF"/>
              </a:solidFill>
            </a:endParaRPr>
          </a:p>
        </p:txBody>
      </p:sp>
      <p:sp>
        <p:nvSpPr>
          <p:cNvPr id="11" name="TextBox 11"/>
          <p:cNvSpPr txBox="1"/>
          <p:nvPr/>
        </p:nvSpPr>
        <p:spPr>
          <a:xfrm>
            <a:off x="8980571" y="4641913"/>
            <a:ext cx="776238" cy="369332"/>
          </a:xfrm>
          <a:prstGeom prst="rect">
            <a:avLst/>
          </a:prstGeom>
          <a:noFill/>
        </p:spPr>
        <p:txBody>
          <a:bodyPr wrap="none" rtlCol="0">
            <a:spAutoFit/>
          </a:bodyPr>
          <a:lstStyle/>
          <a:p>
            <a:r>
              <a:rPr lang="en-US" dirty="0">
                <a:solidFill>
                  <a:srgbClr val="FFFFFF"/>
                </a:solidFill>
              </a:rPr>
              <a:t>Grazie</a:t>
            </a:r>
          </a:p>
        </p:txBody>
      </p:sp>
      <p:sp>
        <p:nvSpPr>
          <p:cNvPr id="12" name="TextBox 12"/>
          <p:cNvSpPr txBox="1"/>
          <p:nvPr/>
        </p:nvSpPr>
        <p:spPr>
          <a:xfrm>
            <a:off x="7162622" y="4146331"/>
            <a:ext cx="724686" cy="369332"/>
          </a:xfrm>
          <a:prstGeom prst="rect">
            <a:avLst/>
          </a:prstGeom>
          <a:noFill/>
        </p:spPr>
        <p:txBody>
          <a:bodyPr wrap="none" rtlCol="0">
            <a:spAutoFit/>
          </a:bodyPr>
          <a:lstStyle/>
          <a:p>
            <a:r>
              <a:rPr lang="en-US" dirty="0">
                <a:solidFill>
                  <a:srgbClr val="FFFFFF"/>
                </a:solidFill>
              </a:rPr>
              <a:t>Merci</a:t>
            </a:r>
          </a:p>
        </p:txBody>
      </p:sp>
      <p:sp>
        <p:nvSpPr>
          <p:cNvPr id="13" name="TextBox 13"/>
          <p:cNvSpPr txBox="1"/>
          <p:nvPr/>
        </p:nvSpPr>
        <p:spPr>
          <a:xfrm>
            <a:off x="7091160" y="5194924"/>
            <a:ext cx="867610" cy="369332"/>
          </a:xfrm>
          <a:prstGeom prst="rect">
            <a:avLst/>
          </a:prstGeom>
          <a:noFill/>
        </p:spPr>
        <p:txBody>
          <a:bodyPr wrap="none" rtlCol="0">
            <a:spAutoFit/>
          </a:bodyPr>
          <a:lstStyle/>
          <a:p>
            <a:r>
              <a:rPr lang="en-US" dirty="0">
                <a:solidFill>
                  <a:srgbClr val="FFFFFF"/>
                </a:solidFill>
              </a:rPr>
              <a:t>Gracias</a:t>
            </a:r>
          </a:p>
        </p:txBody>
      </p:sp>
      <p:pic>
        <p:nvPicPr>
          <p:cNvPr id="14"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446" y="528851"/>
            <a:ext cx="5052603" cy="1412417"/>
          </a:xfrm>
          <a:prstGeom prst="rect">
            <a:avLst/>
          </a:prstGeom>
        </p:spPr>
      </p:pic>
      <p:sp>
        <p:nvSpPr>
          <p:cNvPr id="2" name="Foliennummernplatzhalter 1"/>
          <p:cNvSpPr>
            <a:spLocks noGrp="1"/>
          </p:cNvSpPr>
          <p:nvPr>
            <p:ph type="sldNum" sz="quarter" idx="12"/>
          </p:nvPr>
        </p:nvSpPr>
        <p:spPr/>
        <p:txBody>
          <a:bodyPr/>
          <a:lstStyle/>
          <a:p>
            <a:fld id="{9B2FE738-146D-49F4-AF37-EE8327504D71}" type="slidenum">
              <a:rPr lang="en-GB" smtClean="0"/>
              <a:t>23</a:t>
            </a:fld>
            <a:endParaRPr lang="en-GB"/>
          </a:p>
        </p:txBody>
      </p:sp>
      <p:sp>
        <p:nvSpPr>
          <p:cNvPr id="15" name="Textfeld 14"/>
          <p:cNvSpPr txBox="1"/>
          <p:nvPr/>
        </p:nvSpPr>
        <p:spPr>
          <a:xfrm>
            <a:off x="11555571" y="6105125"/>
            <a:ext cx="532518" cy="461665"/>
          </a:xfrm>
          <a:prstGeom prst="rect">
            <a:avLst/>
          </a:prstGeom>
          <a:noFill/>
        </p:spPr>
        <p:txBody>
          <a:bodyPr wrap="none" rtlCol="0">
            <a:spAutoFit/>
          </a:bodyPr>
          <a:lstStyle/>
          <a:p>
            <a:r>
              <a:rPr lang="ar-AE" sz="2400" dirty="0">
                <a:solidFill>
                  <a:schemeClr val="bg1"/>
                </a:solidFill>
              </a:rPr>
              <a:t>شك</a:t>
            </a:r>
            <a:endParaRPr lang="de-DE" dirty="0">
              <a:solidFill>
                <a:schemeClr val="bg1"/>
              </a:solidFill>
            </a:endParaRPr>
          </a:p>
        </p:txBody>
      </p:sp>
      <p:sp>
        <p:nvSpPr>
          <p:cNvPr id="3" name="Rectangle 2"/>
          <p:cNvSpPr/>
          <p:nvPr/>
        </p:nvSpPr>
        <p:spPr>
          <a:xfrm>
            <a:off x="895213" y="2247349"/>
            <a:ext cx="4593836" cy="1766317"/>
          </a:xfrm>
          <a:prstGeom prst="rect">
            <a:avLst/>
          </a:prstGeom>
        </p:spPr>
        <p:txBody>
          <a:bodyPr wrap="square">
            <a:spAutoFit/>
          </a:bodyPr>
          <a:lstStyle/>
          <a:p>
            <a:pPr>
              <a:lnSpc>
                <a:spcPct val="115000"/>
              </a:lnSpc>
              <a:spcBef>
                <a:spcPts val="1200"/>
              </a:spcBef>
              <a:spcAft>
                <a:spcPts val="1200"/>
              </a:spcAft>
            </a:pPr>
            <a:r>
              <a:rPr lang="en-US" sz="2400" i="1" dirty="0">
                <a:solidFill>
                  <a:schemeClr val="bg1"/>
                </a:solidFill>
                <a:latin typeface="Calibri" panose="020F0502020204030204" pitchFamily="34" charset="0"/>
                <a:ea typeface="Calibri" panose="020F0502020204030204" pitchFamily="34" charset="0"/>
              </a:rPr>
              <a:t>“The strength of LEAPS lies in its staff and users, hailing from all European countries, beyond those which host the facilities.”</a:t>
            </a:r>
          </a:p>
        </p:txBody>
      </p:sp>
      <p:sp>
        <p:nvSpPr>
          <p:cNvPr id="16" name="TextBox 11">
            <a:extLst>
              <a:ext uri="{FF2B5EF4-FFF2-40B4-BE49-F238E27FC236}">
                <a16:creationId xmlns:a16="http://schemas.microsoft.com/office/drawing/2014/main" id="{0BAD7718-8E3D-4886-B5E6-77A8B01F142C}"/>
              </a:ext>
            </a:extLst>
          </p:cNvPr>
          <p:cNvSpPr txBox="1"/>
          <p:nvPr/>
        </p:nvSpPr>
        <p:spPr>
          <a:xfrm>
            <a:off x="436446" y="6116738"/>
            <a:ext cx="3634585" cy="492443"/>
          </a:xfrm>
          <a:prstGeom prst="rect">
            <a:avLst/>
          </a:prstGeom>
          <a:noFill/>
        </p:spPr>
        <p:txBody>
          <a:bodyPr wrap="none" rtlCol="0">
            <a:spAutoFit/>
          </a:bodyPr>
          <a:lstStyle/>
          <a:p>
            <a:r>
              <a:rPr lang="en-US" sz="2600" dirty="0">
                <a:solidFill>
                  <a:srgbClr val="FFC000"/>
                </a:solidFill>
              </a:rPr>
              <a:t>https://leaps-initiative.eu</a:t>
            </a:r>
          </a:p>
        </p:txBody>
      </p:sp>
      <p:pic>
        <p:nvPicPr>
          <p:cNvPr id="17" name="Picture 16"/>
          <p:cNvPicPr>
            <a:picLocks noChangeAspect="1"/>
          </p:cNvPicPr>
          <p:nvPr/>
        </p:nvPicPr>
        <p:blipFill>
          <a:blip r:embed="rId4"/>
          <a:stretch>
            <a:fillRect/>
          </a:stretch>
        </p:blipFill>
        <p:spPr>
          <a:xfrm>
            <a:off x="9727108" y="112278"/>
            <a:ext cx="2349392" cy="1309677"/>
          </a:xfrm>
          <a:prstGeom prst="rect">
            <a:avLst/>
          </a:prstGeom>
          <a:ln w="19050">
            <a:solidFill>
              <a:schemeClr val="tx1"/>
            </a:solidFill>
          </a:ln>
        </p:spPr>
      </p:pic>
      <p:sp>
        <p:nvSpPr>
          <p:cNvPr id="18" name="TextBox 17"/>
          <p:cNvSpPr txBox="1"/>
          <p:nvPr/>
        </p:nvSpPr>
        <p:spPr>
          <a:xfrm flipH="1">
            <a:off x="8282881" y="59392"/>
            <a:ext cx="1444227" cy="923330"/>
          </a:xfrm>
          <a:prstGeom prst="rect">
            <a:avLst/>
          </a:prstGeom>
          <a:noFill/>
        </p:spPr>
        <p:txBody>
          <a:bodyPr wrap="square" rtlCol="0">
            <a:spAutoFit/>
          </a:bodyPr>
          <a:lstStyle/>
          <a:p>
            <a:pPr algn="r"/>
            <a:r>
              <a:rPr lang="en-US" b="1" dirty="0">
                <a:solidFill>
                  <a:schemeClr val="bg1"/>
                </a:solidFill>
              </a:rPr>
              <a:t>Tool for  European inclusiveness</a:t>
            </a:r>
          </a:p>
        </p:txBody>
      </p:sp>
    </p:spTree>
    <p:extLst>
      <p:ext uri="{BB962C8B-B14F-4D97-AF65-F5344CB8AC3E}">
        <p14:creationId xmlns:p14="http://schemas.microsoft.com/office/powerpoint/2010/main" val="1553812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B969040-57BF-43D0-98D1-50B707362F2F}"/>
              </a:ext>
            </a:extLst>
          </p:cNvPr>
          <p:cNvPicPr>
            <a:picLocks noChangeAspect="1"/>
          </p:cNvPicPr>
          <p:nvPr/>
        </p:nvPicPr>
        <p:blipFill>
          <a:blip r:embed="rId2"/>
          <a:stretch>
            <a:fillRect/>
          </a:stretch>
        </p:blipFill>
        <p:spPr>
          <a:xfrm>
            <a:off x="3216019" y="483568"/>
            <a:ext cx="7191375" cy="4619625"/>
          </a:xfrm>
          <a:prstGeom prst="rect">
            <a:avLst/>
          </a:prstGeom>
        </p:spPr>
      </p:pic>
      <p:sp>
        <p:nvSpPr>
          <p:cNvPr id="2" name="Title 1"/>
          <p:cNvSpPr>
            <a:spLocks noGrp="1"/>
          </p:cNvSpPr>
          <p:nvPr>
            <p:ph type="title"/>
          </p:nvPr>
        </p:nvSpPr>
        <p:spPr>
          <a:xfrm>
            <a:off x="1784606" y="120428"/>
            <a:ext cx="9518848" cy="1143000"/>
          </a:xfrm>
        </p:spPr>
        <p:txBody>
          <a:bodyPr/>
          <a:lstStyle/>
          <a:p>
            <a:r>
              <a:rPr lang="en-US" dirty="0"/>
              <a:t>LEAPS Organization</a:t>
            </a:r>
          </a:p>
        </p:txBody>
      </p:sp>
      <p:sp>
        <p:nvSpPr>
          <p:cNvPr id="4" name="Slide Number Placeholder 3"/>
          <p:cNvSpPr>
            <a:spLocks noGrp="1"/>
          </p:cNvSpPr>
          <p:nvPr>
            <p:ph type="sldNum" sz="quarter" idx="12"/>
          </p:nvPr>
        </p:nvSpPr>
        <p:spPr/>
        <p:txBody>
          <a:bodyPr/>
          <a:lstStyle/>
          <a:p>
            <a:fld id="{9B2FE738-146D-49F4-AF37-EE8327504D71}" type="slidenum">
              <a:rPr lang="en-GB" smtClean="0"/>
              <a:pPr/>
              <a:t>3</a:t>
            </a:fld>
            <a:endParaRPr lang="en-GB" dirty="0"/>
          </a:p>
        </p:txBody>
      </p:sp>
      <p:sp>
        <p:nvSpPr>
          <p:cNvPr id="6" name="TextBox 5"/>
          <p:cNvSpPr txBox="1"/>
          <p:nvPr/>
        </p:nvSpPr>
        <p:spPr>
          <a:xfrm>
            <a:off x="1814124" y="5103193"/>
            <a:ext cx="6932427" cy="1754326"/>
          </a:xfrm>
          <a:prstGeom prst="rect">
            <a:avLst/>
          </a:prstGeom>
          <a:noFill/>
        </p:spPr>
        <p:txBody>
          <a:bodyPr wrap="square" rtlCol="0">
            <a:spAutoFit/>
          </a:bodyPr>
          <a:lstStyle/>
          <a:p>
            <a:r>
              <a:rPr lang="en-US" b="1" dirty="0"/>
              <a:t>LEAPS chairs</a:t>
            </a:r>
          </a:p>
          <a:p>
            <a:r>
              <a:rPr lang="en-US" i="1" dirty="0"/>
              <a:t>General Assembly	</a:t>
            </a:r>
            <a:r>
              <a:rPr lang="en-US" dirty="0"/>
              <a:t>			</a:t>
            </a:r>
            <a:r>
              <a:rPr lang="en-US" i="1" dirty="0"/>
              <a:t>Coordination Board</a:t>
            </a:r>
          </a:p>
          <a:p>
            <a:r>
              <a:rPr lang="en-US" dirty="0"/>
              <a:t>Present chair: Caterina </a:t>
            </a:r>
            <a:r>
              <a:rPr lang="en-US" dirty="0" err="1"/>
              <a:t>Biscari</a:t>
            </a:r>
            <a:r>
              <a:rPr lang="en-US" dirty="0"/>
              <a:t> (ALBA)		Gaston Garcia</a:t>
            </a:r>
          </a:p>
          <a:p>
            <a:r>
              <a:rPr lang="en-US" dirty="0"/>
              <a:t>Past chair: Helmut </a:t>
            </a:r>
            <a:r>
              <a:rPr lang="en-US" dirty="0" err="1"/>
              <a:t>Dosch</a:t>
            </a:r>
            <a:r>
              <a:rPr lang="en-US" dirty="0"/>
              <a:t> (DESY)		Ute </a:t>
            </a:r>
            <a:r>
              <a:rPr lang="en-US" dirty="0" err="1"/>
              <a:t>Krell</a:t>
            </a:r>
            <a:endParaRPr lang="en-US" dirty="0"/>
          </a:p>
          <a:p>
            <a:r>
              <a:rPr lang="en-US" dirty="0"/>
              <a:t>Incoming chair: Lenny Rivkin (PSI)		</a:t>
            </a:r>
            <a:r>
              <a:rPr lang="en-US" dirty="0" err="1"/>
              <a:t>Mirjam</a:t>
            </a:r>
            <a:r>
              <a:rPr lang="en-US" dirty="0"/>
              <a:t> van </a:t>
            </a:r>
            <a:r>
              <a:rPr lang="en-US" dirty="0" err="1"/>
              <a:t>Daalen</a:t>
            </a:r>
            <a:endParaRPr lang="en-US" dirty="0"/>
          </a:p>
          <a:p>
            <a:endParaRPr lang="en-US" dirty="0"/>
          </a:p>
        </p:txBody>
      </p:sp>
    </p:spTree>
    <p:extLst>
      <p:ext uri="{BB962C8B-B14F-4D97-AF65-F5344CB8AC3E}">
        <p14:creationId xmlns:p14="http://schemas.microsoft.com/office/powerpoint/2010/main" val="30540936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4FE97-EF17-4741-AB7E-4560EFBA602C}"/>
              </a:ext>
            </a:extLst>
          </p:cNvPr>
          <p:cNvSpPr>
            <a:spLocks noGrp="1"/>
          </p:cNvSpPr>
          <p:nvPr>
            <p:ph type="title"/>
          </p:nvPr>
        </p:nvSpPr>
        <p:spPr/>
        <p:txBody>
          <a:bodyPr/>
          <a:lstStyle/>
          <a:p>
            <a:r>
              <a:rPr lang="en-US" dirty="0"/>
              <a:t>Strategy and Working Groups</a:t>
            </a:r>
            <a:endParaRPr lang="es-ES" dirty="0"/>
          </a:p>
        </p:txBody>
      </p:sp>
      <p:sp>
        <p:nvSpPr>
          <p:cNvPr id="3" name="Content Placeholder 2">
            <a:extLst>
              <a:ext uri="{FF2B5EF4-FFF2-40B4-BE49-F238E27FC236}">
                <a16:creationId xmlns:a16="http://schemas.microsoft.com/office/drawing/2014/main" id="{2E7CF5B4-B109-4C0C-B13F-A094B8B836E0}"/>
              </a:ext>
            </a:extLst>
          </p:cNvPr>
          <p:cNvSpPr>
            <a:spLocks noGrp="1"/>
          </p:cNvSpPr>
          <p:nvPr>
            <p:ph idx="1"/>
          </p:nvPr>
        </p:nvSpPr>
        <p:spPr>
          <a:xfrm>
            <a:off x="1947642" y="1603424"/>
            <a:ext cx="4032448" cy="4525963"/>
          </a:xfrm>
        </p:spPr>
        <p:txBody>
          <a:bodyPr/>
          <a:lstStyle/>
          <a:p>
            <a:r>
              <a:rPr lang="en-US" dirty="0"/>
              <a:t>Strategy Group 1 – SR </a:t>
            </a:r>
          </a:p>
          <a:p>
            <a:r>
              <a:rPr lang="en-US" dirty="0"/>
              <a:t>Strategy Group 2 – FELs</a:t>
            </a:r>
          </a:p>
          <a:p>
            <a:r>
              <a:rPr lang="en-US" dirty="0"/>
              <a:t>WG1 – BL technology</a:t>
            </a:r>
          </a:p>
          <a:p>
            <a:r>
              <a:rPr lang="en-US" dirty="0"/>
              <a:t>WG2 – Photon Sources</a:t>
            </a:r>
          </a:p>
          <a:p>
            <a:r>
              <a:rPr lang="en-US" dirty="0"/>
              <a:t>WG3 – IT</a:t>
            </a:r>
          </a:p>
          <a:p>
            <a:r>
              <a:rPr lang="en-US" dirty="0"/>
              <a:t>WG4 – Industry &amp; innovation</a:t>
            </a:r>
          </a:p>
          <a:p>
            <a:r>
              <a:rPr lang="en-US" dirty="0"/>
              <a:t>WG5 – Users &amp; Impact</a:t>
            </a:r>
          </a:p>
          <a:p>
            <a:r>
              <a:rPr lang="en-US" dirty="0"/>
              <a:t>WG6 – Education, training, outreach</a:t>
            </a:r>
            <a:endParaRPr lang="es-ES" dirty="0"/>
          </a:p>
        </p:txBody>
      </p:sp>
      <p:sp>
        <p:nvSpPr>
          <p:cNvPr id="4" name="Slide Number Placeholder 3">
            <a:extLst>
              <a:ext uri="{FF2B5EF4-FFF2-40B4-BE49-F238E27FC236}">
                <a16:creationId xmlns:a16="http://schemas.microsoft.com/office/drawing/2014/main" id="{4D60DF2A-34DF-4F33-968A-B5BD4D1BB546}"/>
              </a:ext>
            </a:extLst>
          </p:cNvPr>
          <p:cNvSpPr>
            <a:spLocks noGrp="1"/>
          </p:cNvSpPr>
          <p:nvPr>
            <p:ph type="sldNum" sz="quarter" idx="12"/>
          </p:nvPr>
        </p:nvSpPr>
        <p:spPr/>
        <p:txBody>
          <a:bodyPr/>
          <a:lstStyle/>
          <a:p>
            <a:fld id="{9B2FE738-146D-49F4-AF37-EE8327504D71}" type="slidenum">
              <a:rPr lang="en-GB" smtClean="0"/>
              <a:pPr/>
              <a:t>4</a:t>
            </a:fld>
            <a:endParaRPr lang="en-GB" dirty="0"/>
          </a:p>
        </p:txBody>
      </p:sp>
      <p:sp>
        <p:nvSpPr>
          <p:cNvPr id="5" name="Content Placeholder 2">
            <a:extLst>
              <a:ext uri="{FF2B5EF4-FFF2-40B4-BE49-F238E27FC236}">
                <a16:creationId xmlns:a16="http://schemas.microsoft.com/office/drawing/2014/main" id="{CB0E255E-F877-4562-9863-EF120BDE75B5}"/>
              </a:ext>
            </a:extLst>
          </p:cNvPr>
          <p:cNvSpPr txBox="1">
            <a:spLocks/>
          </p:cNvSpPr>
          <p:nvPr/>
        </p:nvSpPr>
        <p:spPr>
          <a:xfrm>
            <a:off x="6096000" y="1603425"/>
            <a:ext cx="6216203" cy="4525963"/>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spcBef>
                <a:spcPts val="1000"/>
              </a:spcBef>
            </a:pPr>
            <a:r>
              <a:rPr lang="en-US" sz="2000" i="1" dirty="0">
                <a:solidFill>
                  <a:schemeClr val="tx2">
                    <a:lumMod val="75000"/>
                  </a:schemeClr>
                </a:solidFill>
              </a:rPr>
              <a:t>Amina </a:t>
            </a:r>
            <a:r>
              <a:rPr lang="en-US" sz="2000" i="1" dirty="0" err="1">
                <a:solidFill>
                  <a:schemeClr val="tx2">
                    <a:lumMod val="75000"/>
                  </a:schemeClr>
                </a:solidFill>
              </a:rPr>
              <a:t>Taleb</a:t>
            </a:r>
            <a:r>
              <a:rPr lang="en-US" sz="2000" i="1" dirty="0">
                <a:solidFill>
                  <a:schemeClr val="tx2">
                    <a:lumMod val="75000"/>
                  </a:schemeClr>
                </a:solidFill>
              </a:rPr>
              <a:t> (SOLEIL)</a:t>
            </a:r>
          </a:p>
          <a:p>
            <a:pPr>
              <a:spcBef>
                <a:spcPts val="1000"/>
              </a:spcBef>
            </a:pPr>
            <a:r>
              <a:rPr lang="en-US" sz="2000" i="1" dirty="0">
                <a:solidFill>
                  <a:schemeClr val="tx2">
                    <a:lumMod val="75000"/>
                  </a:schemeClr>
                </a:solidFill>
              </a:rPr>
              <a:t>Michele </a:t>
            </a:r>
            <a:r>
              <a:rPr lang="en-US" sz="2000" i="1" dirty="0" err="1">
                <a:solidFill>
                  <a:schemeClr val="tx2">
                    <a:lumMod val="75000"/>
                  </a:schemeClr>
                </a:solidFill>
              </a:rPr>
              <a:t>Svandrlik</a:t>
            </a:r>
            <a:r>
              <a:rPr lang="en-US" sz="2000" i="1" dirty="0">
                <a:solidFill>
                  <a:schemeClr val="tx2">
                    <a:lumMod val="75000"/>
                  </a:schemeClr>
                </a:solidFill>
              </a:rPr>
              <a:t> (</a:t>
            </a:r>
            <a:r>
              <a:rPr lang="en-US" sz="2000" i="1" dirty="0" err="1">
                <a:solidFill>
                  <a:schemeClr val="tx2">
                    <a:lumMod val="75000"/>
                  </a:schemeClr>
                </a:solidFill>
              </a:rPr>
              <a:t>Elettra</a:t>
            </a:r>
            <a:r>
              <a:rPr lang="en-US" sz="2000" i="1" dirty="0">
                <a:solidFill>
                  <a:schemeClr val="tx2">
                    <a:lumMod val="75000"/>
                  </a:schemeClr>
                </a:solidFill>
              </a:rPr>
              <a:t>)</a:t>
            </a:r>
          </a:p>
          <a:p>
            <a:pPr>
              <a:spcBef>
                <a:spcPts val="1000"/>
              </a:spcBef>
            </a:pPr>
            <a:r>
              <a:rPr lang="en-US" sz="2000" i="1" dirty="0" err="1">
                <a:solidFill>
                  <a:schemeClr val="tx2">
                    <a:lumMod val="75000"/>
                  </a:schemeClr>
                </a:solidFill>
              </a:rPr>
              <a:t>Graafsma</a:t>
            </a:r>
            <a:r>
              <a:rPr lang="en-US" sz="2000" i="1" dirty="0">
                <a:solidFill>
                  <a:schemeClr val="tx2">
                    <a:lumMod val="75000"/>
                  </a:schemeClr>
                </a:solidFill>
              </a:rPr>
              <a:t> (DESY), Barrett (ESRF), Kiefer (HZB)</a:t>
            </a:r>
          </a:p>
          <a:p>
            <a:pPr>
              <a:spcBef>
                <a:spcPts val="1000"/>
              </a:spcBef>
            </a:pPr>
            <a:r>
              <a:rPr lang="en-US" sz="2000" i="1" dirty="0">
                <a:solidFill>
                  <a:schemeClr val="tx2">
                    <a:lumMod val="75000"/>
                  </a:schemeClr>
                </a:solidFill>
              </a:rPr>
              <a:t>Marco </a:t>
            </a:r>
            <a:r>
              <a:rPr lang="en-US" sz="2000" i="1" dirty="0" err="1">
                <a:solidFill>
                  <a:schemeClr val="tx2">
                    <a:lumMod val="75000"/>
                  </a:schemeClr>
                </a:solidFill>
              </a:rPr>
              <a:t>Calvi</a:t>
            </a:r>
            <a:r>
              <a:rPr lang="en-US" sz="2000" i="1" dirty="0">
                <a:solidFill>
                  <a:schemeClr val="tx2">
                    <a:lumMod val="75000"/>
                  </a:schemeClr>
                </a:solidFill>
              </a:rPr>
              <a:t> (PSI)</a:t>
            </a:r>
          </a:p>
          <a:p>
            <a:pPr>
              <a:spcBef>
                <a:spcPts val="1000"/>
              </a:spcBef>
            </a:pPr>
            <a:r>
              <a:rPr lang="en-US" sz="2000" i="1" dirty="0">
                <a:solidFill>
                  <a:schemeClr val="tx2">
                    <a:lumMod val="75000"/>
                  </a:schemeClr>
                </a:solidFill>
              </a:rPr>
              <a:t>Mark Heron (Diamond)</a:t>
            </a:r>
          </a:p>
          <a:p>
            <a:pPr>
              <a:spcBef>
                <a:spcPts val="1000"/>
              </a:spcBef>
            </a:pPr>
            <a:r>
              <a:rPr lang="en-US" sz="2000" i="1" dirty="0">
                <a:solidFill>
                  <a:schemeClr val="tx2">
                    <a:lumMod val="75000"/>
                  </a:schemeClr>
                </a:solidFill>
              </a:rPr>
              <a:t>Mitchell (ESRF), Sanchez (ALBA), </a:t>
            </a:r>
            <a:r>
              <a:rPr lang="en-US" sz="2000" i="1" dirty="0" err="1">
                <a:solidFill>
                  <a:schemeClr val="tx2">
                    <a:lumMod val="75000"/>
                  </a:schemeClr>
                </a:solidFill>
              </a:rPr>
              <a:t>Shotton</a:t>
            </a:r>
            <a:r>
              <a:rPr lang="en-US" sz="2000" i="1" dirty="0">
                <a:solidFill>
                  <a:schemeClr val="tx2">
                    <a:lumMod val="75000"/>
                  </a:schemeClr>
                </a:solidFill>
              </a:rPr>
              <a:t> (Diamond)</a:t>
            </a:r>
          </a:p>
          <a:p>
            <a:pPr>
              <a:spcBef>
                <a:spcPts val="1000"/>
              </a:spcBef>
            </a:pPr>
            <a:r>
              <a:rPr lang="en-US" sz="2000" i="1" dirty="0" err="1">
                <a:solidFill>
                  <a:schemeClr val="tx2">
                    <a:lumMod val="75000"/>
                  </a:schemeClr>
                </a:solidFill>
              </a:rPr>
              <a:t>Blasetti</a:t>
            </a:r>
            <a:r>
              <a:rPr lang="en-US" sz="2000" i="1" dirty="0">
                <a:solidFill>
                  <a:schemeClr val="tx2">
                    <a:lumMod val="75000"/>
                  </a:schemeClr>
                </a:solidFill>
              </a:rPr>
              <a:t> (</a:t>
            </a:r>
            <a:r>
              <a:rPr lang="en-US" sz="2000" i="1" dirty="0" err="1">
                <a:solidFill>
                  <a:schemeClr val="tx2">
                    <a:lumMod val="75000"/>
                  </a:schemeClr>
                </a:solidFill>
              </a:rPr>
              <a:t>Elettra</a:t>
            </a:r>
            <a:r>
              <a:rPr lang="en-US" sz="2000" i="1" dirty="0">
                <a:solidFill>
                  <a:schemeClr val="tx2">
                    <a:lumMod val="75000"/>
                  </a:schemeClr>
                </a:solidFill>
              </a:rPr>
              <a:t>)</a:t>
            </a:r>
          </a:p>
          <a:p>
            <a:pPr>
              <a:spcBef>
                <a:spcPts val="1000"/>
              </a:spcBef>
            </a:pPr>
            <a:r>
              <a:rPr lang="en-US" sz="2000" i="1" dirty="0">
                <a:solidFill>
                  <a:schemeClr val="tx2">
                    <a:lumMod val="75000"/>
                  </a:schemeClr>
                </a:solidFill>
              </a:rPr>
              <a:t>Hennies (</a:t>
            </a:r>
            <a:r>
              <a:rPr lang="en-US" sz="2000" i="1" dirty="0" err="1">
                <a:solidFill>
                  <a:schemeClr val="tx2">
                    <a:lumMod val="75000"/>
                  </a:schemeClr>
                </a:solidFill>
              </a:rPr>
              <a:t>MaxIV</a:t>
            </a:r>
            <a:r>
              <a:rPr lang="en-US" sz="2000" i="1" dirty="0">
                <a:solidFill>
                  <a:schemeClr val="tx2">
                    <a:lumMod val="75000"/>
                  </a:schemeClr>
                </a:solidFill>
              </a:rPr>
              <a:t>)</a:t>
            </a:r>
            <a:endParaRPr lang="es-ES" sz="2000" i="1" dirty="0">
              <a:solidFill>
                <a:schemeClr val="tx2">
                  <a:lumMod val="75000"/>
                </a:schemeClr>
              </a:solidFill>
            </a:endParaRPr>
          </a:p>
          <a:p>
            <a:endParaRPr lang="es-ES" i="1" dirty="0">
              <a:solidFill>
                <a:schemeClr val="tx2">
                  <a:lumMod val="75000"/>
                </a:schemeClr>
              </a:solidFill>
            </a:endParaRPr>
          </a:p>
        </p:txBody>
      </p:sp>
      <p:sp>
        <p:nvSpPr>
          <p:cNvPr id="7" name="TextBox 6">
            <a:extLst>
              <a:ext uri="{FF2B5EF4-FFF2-40B4-BE49-F238E27FC236}">
                <a16:creationId xmlns:a16="http://schemas.microsoft.com/office/drawing/2014/main" id="{950C0CB3-95FC-4E71-889A-9E752A41D519}"/>
              </a:ext>
            </a:extLst>
          </p:cNvPr>
          <p:cNvSpPr txBox="1"/>
          <p:nvPr/>
        </p:nvSpPr>
        <p:spPr>
          <a:xfrm rot="21085532">
            <a:off x="3731466" y="5715180"/>
            <a:ext cx="7578357" cy="369332"/>
          </a:xfrm>
          <a:prstGeom prst="rect">
            <a:avLst/>
          </a:prstGeom>
          <a:solidFill>
            <a:schemeClr val="accent6">
              <a:lumMod val="20000"/>
              <a:lumOff val="80000"/>
            </a:schemeClr>
          </a:solidFill>
        </p:spPr>
        <p:txBody>
          <a:bodyPr wrap="none" rtlCol="0">
            <a:spAutoFit/>
          </a:bodyPr>
          <a:lstStyle/>
          <a:p>
            <a:r>
              <a:rPr lang="en-US" dirty="0"/>
              <a:t>Please review your participation and contact spokespersons if update is needed</a:t>
            </a:r>
            <a:endParaRPr lang="es-ES" dirty="0"/>
          </a:p>
        </p:txBody>
      </p:sp>
    </p:spTree>
    <p:extLst>
      <p:ext uri="{BB962C8B-B14F-4D97-AF65-F5344CB8AC3E}">
        <p14:creationId xmlns:p14="http://schemas.microsoft.com/office/powerpoint/2010/main" val="3163991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9F7E2-4898-426C-B37F-1A5AC68DFBFB}"/>
              </a:ext>
            </a:extLst>
          </p:cNvPr>
          <p:cNvSpPr>
            <a:spLocks noGrp="1"/>
          </p:cNvSpPr>
          <p:nvPr>
            <p:ph type="title"/>
          </p:nvPr>
        </p:nvSpPr>
        <p:spPr>
          <a:xfrm>
            <a:off x="1801107" y="12846"/>
            <a:ext cx="9518848" cy="889164"/>
          </a:xfrm>
        </p:spPr>
        <p:txBody>
          <a:bodyPr>
            <a:normAutofit fontScale="90000"/>
          </a:bodyPr>
          <a:lstStyle/>
          <a:p>
            <a:r>
              <a:rPr lang="en-US" sz="2800" dirty="0"/>
              <a:t>Partnerships</a:t>
            </a:r>
            <a:br>
              <a:rPr lang="en-US" sz="2800" dirty="0"/>
            </a:br>
            <a:r>
              <a:rPr lang="en-US" sz="2800" b="0" i="1" dirty="0"/>
              <a:t>reviewed this year</a:t>
            </a:r>
            <a:endParaRPr lang="es-ES" b="0" i="1" dirty="0"/>
          </a:p>
        </p:txBody>
      </p:sp>
      <p:sp>
        <p:nvSpPr>
          <p:cNvPr id="3" name="Content Placeholder 2">
            <a:extLst>
              <a:ext uri="{FF2B5EF4-FFF2-40B4-BE49-F238E27FC236}">
                <a16:creationId xmlns:a16="http://schemas.microsoft.com/office/drawing/2014/main" id="{FF75D25B-BD9E-4960-AED5-0B251DBB4984}"/>
              </a:ext>
            </a:extLst>
          </p:cNvPr>
          <p:cNvSpPr>
            <a:spLocks noGrp="1"/>
          </p:cNvSpPr>
          <p:nvPr>
            <p:ph idx="1"/>
          </p:nvPr>
        </p:nvSpPr>
        <p:spPr>
          <a:xfrm>
            <a:off x="1682932" y="2213839"/>
            <a:ext cx="4684978" cy="4523406"/>
          </a:xfrm>
        </p:spPr>
        <p:txBody>
          <a:bodyPr>
            <a:normAutofit/>
          </a:bodyPr>
          <a:lstStyle/>
          <a:p>
            <a:pPr marL="0" indent="0">
              <a:buNone/>
            </a:pPr>
            <a:r>
              <a:rPr lang="en-GB" dirty="0"/>
              <a:t>1. </a:t>
            </a:r>
            <a:r>
              <a:rPr lang="en-GB" b="1" dirty="0"/>
              <a:t>Regular partners</a:t>
            </a:r>
            <a:r>
              <a:rPr lang="en-GB" dirty="0"/>
              <a:t> collaborate on joint technological projects of specific WGs or in the framework of EU projects </a:t>
            </a:r>
            <a:endParaRPr lang="en-US" dirty="0"/>
          </a:p>
          <a:p>
            <a:pPr marL="0" indent="0">
              <a:buNone/>
            </a:pPr>
            <a:endParaRPr lang="es-ES" dirty="0"/>
          </a:p>
          <a:p>
            <a:pPr marL="0" indent="0">
              <a:buNone/>
            </a:pPr>
            <a:r>
              <a:rPr lang="en-GB" dirty="0"/>
              <a:t>2.</a:t>
            </a:r>
            <a:r>
              <a:rPr lang="en-GB" b="1" dirty="0"/>
              <a:t> Strategic partners </a:t>
            </a:r>
            <a:r>
              <a:rPr lang="en-GB" dirty="0"/>
              <a:t>cooperate on</a:t>
            </a:r>
            <a:r>
              <a:rPr lang="en-GB" b="1" dirty="0"/>
              <a:t> </a:t>
            </a:r>
            <a:r>
              <a:rPr lang="en-GB" dirty="0"/>
              <a:t>activities of strategic nature</a:t>
            </a:r>
          </a:p>
          <a:p>
            <a:pPr marL="0" indent="0">
              <a:buNone/>
            </a:pPr>
            <a:endParaRPr lang="es-ES" dirty="0"/>
          </a:p>
          <a:p>
            <a:pPr marL="0" indent="0">
              <a:buNone/>
            </a:pPr>
            <a:r>
              <a:rPr lang="en-GB" dirty="0"/>
              <a:t>3. </a:t>
            </a:r>
            <a:r>
              <a:rPr lang="en-GB" b="1" dirty="0"/>
              <a:t>Twinning partners </a:t>
            </a:r>
            <a:r>
              <a:rPr lang="en-GB" dirty="0"/>
              <a:t>are</a:t>
            </a:r>
            <a:r>
              <a:rPr lang="en-GB" b="1" dirty="0"/>
              <a:t> </a:t>
            </a:r>
            <a:r>
              <a:rPr lang="en-GB" dirty="0"/>
              <a:t>new or non-European light sources for which LEAPS facilities act as mentor</a:t>
            </a:r>
            <a:endParaRPr lang="es-ES" dirty="0"/>
          </a:p>
        </p:txBody>
      </p:sp>
      <p:sp>
        <p:nvSpPr>
          <p:cNvPr id="4" name="Slide Number Placeholder 3">
            <a:extLst>
              <a:ext uri="{FF2B5EF4-FFF2-40B4-BE49-F238E27FC236}">
                <a16:creationId xmlns:a16="http://schemas.microsoft.com/office/drawing/2014/main" id="{1D713F2B-9B6F-4E21-92EE-6AE985297BA6}"/>
              </a:ext>
            </a:extLst>
          </p:cNvPr>
          <p:cNvSpPr>
            <a:spLocks noGrp="1"/>
          </p:cNvSpPr>
          <p:nvPr>
            <p:ph type="sldNum" sz="quarter" idx="12"/>
          </p:nvPr>
        </p:nvSpPr>
        <p:spPr/>
        <p:txBody>
          <a:bodyPr/>
          <a:lstStyle/>
          <a:p>
            <a:fld id="{9B2FE738-146D-49F4-AF37-EE8327504D71}" type="slidenum">
              <a:rPr lang="en-GB" smtClean="0"/>
              <a:pPr/>
              <a:t>5</a:t>
            </a:fld>
            <a:endParaRPr lang="en-GB" dirty="0"/>
          </a:p>
        </p:txBody>
      </p:sp>
      <p:pic>
        <p:nvPicPr>
          <p:cNvPr id="1026" name="Picture 2" descr="Canadian Light Source - Wikipedia">
            <a:extLst>
              <a:ext uri="{FF2B5EF4-FFF2-40B4-BE49-F238E27FC236}">
                <a16:creationId xmlns:a16="http://schemas.microsoft.com/office/drawing/2014/main" id="{410D9744-609F-4C43-BED7-01647BF06F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4341" y="2094808"/>
            <a:ext cx="2032589" cy="14682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ENS initiative - Panosc">
            <a:extLst>
              <a:ext uri="{FF2B5EF4-FFF2-40B4-BE49-F238E27FC236}">
                <a16:creationId xmlns:a16="http://schemas.microsoft.com/office/drawing/2014/main" id="{E4CEA89E-5038-4366-8586-BA4364E33E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0531" y="3887204"/>
            <a:ext cx="2418360" cy="149038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elcome - ESUO">
            <a:extLst>
              <a:ext uri="{FF2B5EF4-FFF2-40B4-BE49-F238E27FC236}">
                <a16:creationId xmlns:a16="http://schemas.microsoft.com/office/drawing/2014/main" id="{E30D481A-A709-44AE-9425-FE2D9DC360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0636" y="4029049"/>
            <a:ext cx="2416864" cy="134854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A2B7576-8A75-4253-84C8-B2DAD95804B1}"/>
              </a:ext>
            </a:extLst>
          </p:cNvPr>
          <p:cNvSpPr/>
          <p:nvPr/>
        </p:nvSpPr>
        <p:spPr>
          <a:xfrm>
            <a:off x="1800587" y="1388158"/>
            <a:ext cx="9828262" cy="584775"/>
          </a:xfrm>
          <a:prstGeom prst="rect">
            <a:avLst/>
          </a:prstGeom>
        </p:spPr>
        <p:txBody>
          <a:bodyPr wrap="square">
            <a:spAutoFit/>
          </a:bodyPr>
          <a:lstStyle/>
          <a:p>
            <a:r>
              <a:rPr lang="de-DE" sz="1600" i="1" dirty="0">
                <a:latin typeface="Calibri" panose="020F0502020204030204" pitchFamily="34" charset="0"/>
                <a:ea typeface="Calibri" panose="020F0502020204030204" pitchFamily="34" charset="0"/>
              </a:rPr>
              <a:t>The </a:t>
            </a:r>
            <a:r>
              <a:rPr lang="de-DE" sz="1600" i="1" dirty="0" err="1">
                <a:latin typeface="Calibri" panose="020F0502020204030204" pitchFamily="34" charset="0"/>
                <a:ea typeface="Calibri" panose="020F0502020204030204" pitchFamily="34" charset="0"/>
              </a:rPr>
              <a:t>status</a:t>
            </a:r>
            <a:r>
              <a:rPr lang="de-DE" sz="1600" i="1" dirty="0">
                <a:latin typeface="Calibri" panose="020F0502020204030204" pitchFamily="34" charset="0"/>
                <a:ea typeface="Calibri" panose="020F0502020204030204" pitchFamily="34" charset="0"/>
              </a:rPr>
              <a:t> </a:t>
            </a:r>
            <a:r>
              <a:rPr lang="de-DE" sz="1600" i="1" dirty="0" err="1">
                <a:latin typeface="Calibri" panose="020F0502020204030204" pitchFamily="34" charset="0"/>
                <a:ea typeface="Calibri" panose="020F0502020204030204" pitchFamily="34" charset="0"/>
              </a:rPr>
              <a:t>of</a:t>
            </a:r>
            <a:r>
              <a:rPr lang="de-DE" sz="1600" i="1" dirty="0">
                <a:latin typeface="Calibri" panose="020F0502020204030204" pitchFamily="34" charset="0"/>
                <a:ea typeface="Calibri" panose="020F0502020204030204" pitchFamily="34" charset="0"/>
              </a:rPr>
              <a:t> Partner </a:t>
            </a:r>
            <a:r>
              <a:rPr lang="de-DE" sz="1600" i="1" dirty="0" err="1">
                <a:latin typeface="Calibri" panose="020F0502020204030204" pitchFamily="34" charset="0"/>
                <a:ea typeface="Calibri" panose="020F0502020204030204" pitchFamily="34" charset="0"/>
              </a:rPr>
              <a:t>is</a:t>
            </a:r>
            <a:r>
              <a:rPr lang="de-DE" sz="1600" i="1" dirty="0">
                <a:latin typeface="Calibri" panose="020F0502020204030204" pitchFamily="34" charset="0"/>
                <a:ea typeface="Calibri" panose="020F0502020204030204" pitchFamily="34" charset="0"/>
              </a:rPr>
              <a:t> </a:t>
            </a:r>
            <a:r>
              <a:rPr lang="de-DE" sz="1600" i="1" dirty="0" err="1">
                <a:latin typeface="Calibri" panose="020F0502020204030204" pitchFamily="34" charset="0"/>
                <a:ea typeface="Calibri" panose="020F0502020204030204" pitchFamily="34" charset="0"/>
              </a:rPr>
              <a:t>granted</a:t>
            </a:r>
            <a:r>
              <a:rPr lang="de-DE" sz="1600" i="1" dirty="0">
                <a:latin typeface="Calibri" panose="020F0502020204030204" pitchFamily="34" charset="0"/>
                <a:ea typeface="Calibri" panose="020F0502020204030204" pitchFamily="34" charset="0"/>
              </a:rPr>
              <a:t> </a:t>
            </a:r>
            <a:r>
              <a:rPr lang="de-DE" sz="1600" i="1" dirty="0" err="1">
                <a:latin typeface="Calibri" panose="020F0502020204030204" pitchFamily="34" charset="0"/>
                <a:ea typeface="Calibri" panose="020F0502020204030204" pitchFamily="34" charset="0"/>
              </a:rPr>
              <a:t>by</a:t>
            </a:r>
            <a:r>
              <a:rPr lang="de-DE" sz="1600" i="1" dirty="0">
                <a:latin typeface="Calibri" panose="020F0502020204030204" pitchFamily="34" charset="0"/>
                <a:ea typeface="Calibri" panose="020F0502020204030204" pitchFamily="34" charset="0"/>
              </a:rPr>
              <a:t> </a:t>
            </a:r>
            <a:r>
              <a:rPr lang="de-DE" sz="1600" i="1" dirty="0" err="1">
                <a:latin typeface="Calibri" panose="020F0502020204030204" pitchFamily="34" charset="0"/>
                <a:ea typeface="Calibri" panose="020F0502020204030204" pitchFamily="34" charset="0"/>
              </a:rPr>
              <a:t>the</a:t>
            </a:r>
            <a:r>
              <a:rPr lang="de-DE" sz="1600" i="1" dirty="0">
                <a:latin typeface="Calibri" panose="020F0502020204030204" pitchFamily="34" charset="0"/>
                <a:ea typeface="Calibri" panose="020F0502020204030204" pitchFamily="34" charset="0"/>
              </a:rPr>
              <a:t> GA </a:t>
            </a:r>
            <a:r>
              <a:rPr lang="de-DE" sz="1600" i="1" dirty="0" err="1">
                <a:latin typeface="Calibri" panose="020F0502020204030204" pitchFamily="34" charset="0"/>
                <a:ea typeface="Calibri" panose="020F0502020204030204" pitchFamily="34" charset="0"/>
              </a:rPr>
              <a:t>for</a:t>
            </a:r>
            <a:r>
              <a:rPr lang="de-DE" sz="1600" i="1" dirty="0">
                <a:latin typeface="Calibri" panose="020F0502020204030204" pitchFamily="34" charset="0"/>
                <a:ea typeface="Calibri" panose="020F0502020204030204" pitchFamily="34" charset="0"/>
              </a:rPr>
              <a:t> </a:t>
            </a:r>
            <a:r>
              <a:rPr lang="de-DE" sz="1600" i="1" dirty="0" err="1">
                <a:latin typeface="Calibri" panose="020F0502020204030204" pitchFamily="34" charset="0"/>
                <a:ea typeface="Calibri" panose="020F0502020204030204" pitchFamily="34" charset="0"/>
              </a:rPr>
              <a:t>the</a:t>
            </a:r>
            <a:r>
              <a:rPr lang="de-DE" sz="1600" i="1" dirty="0">
                <a:latin typeface="Calibri" panose="020F0502020204030204" pitchFamily="34" charset="0"/>
                <a:ea typeface="Calibri" panose="020F0502020204030204" pitchFamily="34" charset="0"/>
              </a:rPr>
              <a:t> time </a:t>
            </a:r>
            <a:r>
              <a:rPr lang="de-DE" sz="1600" i="1" dirty="0" err="1">
                <a:latin typeface="Calibri" panose="020F0502020204030204" pitchFamily="34" charset="0"/>
                <a:ea typeface="Calibri" panose="020F0502020204030204" pitchFamily="34" charset="0"/>
              </a:rPr>
              <a:t>of</a:t>
            </a:r>
            <a:r>
              <a:rPr lang="de-DE" sz="1600" i="1" dirty="0">
                <a:latin typeface="Calibri" panose="020F0502020204030204" pitchFamily="34" charset="0"/>
                <a:ea typeface="Calibri" panose="020F0502020204030204" pitchFamily="34" charset="0"/>
              </a:rPr>
              <a:t> </a:t>
            </a:r>
            <a:r>
              <a:rPr lang="de-DE" sz="1600" i="1" dirty="0" err="1">
                <a:latin typeface="Calibri" panose="020F0502020204030204" pitchFamily="34" charset="0"/>
                <a:ea typeface="Calibri" panose="020F0502020204030204" pitchFamily="34" charset="0"/>
              </a:rPr>
              <a:t>active</a:t>
            </a:r>
            <a:r>
              <a:rPr lang="de-DE" sz="1600" i="1" dirty="0">
                <a:latin typeface="Calibri" panose="020F0502020204030204" pitchFamily="34" charset="0"/>
                <a:ea typeface="Calibri" panose="020F0502020204030204" pitchFamily="34" charset="0"/>
              </a:rPr>
              <a:t> </a:t>
            </a:r>
            <a:r>
              <a:rPr lang="de-DE" sz="1600" i="1" dirty="0" err="1">
                <a:latin typeface="Calibri" panose="020F0502020204030204" pitchFamily="34" charset="0"/>
                <a:ea typeface="Calibri" panose="020F0502020204030204" pitchFamily="34" charset="0"/>
              </a:rPr>
              <a:t>collaboration</a:t>
            </a:r>
            <a:r>
              <a:rPr lang="de-DE" sz="1600" i="1" dirty="0">
                <a:latin typeface="Calibri" panose="020F0502020204030204" pitchFamily="34" charset="0"/>
                <a:ea typeface="Calibri" panose="020F0502020204030204" pitchFamily="34" charset="0"/>
              </a:rPr>
              <a:t>, </a:t>
            </a:r>
            <a:r>
              <a:rPr lang="de-DE" sz="1600" i="1" dirty="0" err="1">
                <a:latin typeface="Calibri" panose="020F0502020204030204" pitchFamily="34" charset="0"/>
                <a:ea typeface="Calibri" panose="020F0502020204030204" pitchFamily="34" charset="0"/>
              </a:rPr>
              <a:t>usually</a:t>
            </a:r>
            <a:r>
              <a:rPr lang="de-DE" sz="1600" i="1" dirty="0">
                <a:latin typeface="Calibri" panose="020F0502020204030204" pitchFamily="34" charset="0"/>
                <a:ea typeface="Calibri" panose="020F0502020204030204" pitchFamily="34" charset="0"/>
              </a:rPr>
              <a:t> </a:t>
            </a:r>
            <a:r>
              <a:rPr lang="de-DE" sz="1600" i="1" dirty="0" err="1">
                <a:latin typeface="Calibri" panose="020F0502020204030204" pitchFamily="34" charset="0"/>
                <a:ea typeface="Calibri" panose="020F0502020204030204" pitchFamily="34" charset="0"/>
              </a:rPr>
              <a:t>for</a:t>
            </a:r>
            <a:r>
              <a:rPr lang="de-DE" sz="1600" i="1" dirty="0">
                <a:latin typeface="Calibri" panose="020F0502020204030204" pitchFamily="34" charset="0"/>
                <a:ea typeface="Calibri" panose="020F0502020204030204" pitchFamily="34" charset="0"/>
              </a:rPr>
              <a:t> a </a:t>
            </a:r>
            <a:r>
              <a:rPr lang="de-DE" sz="1600" i="1" dirty="0" err="1">
                <a:latin typeface="Calibri" panose="020F0502020204030204" pitchFamily="34" charset="0"/>
                <a:ea typeface="Calibri" panose="020F0502020204030204" pitchFamily="34" charset="0"/>
              </a:rPr>
              <a:t>period</a:t>
            </a:r>
            <a:r>
              <a:rPr lang="de-DE" sz="1600" i="1" dirty="0">
                <a:latin typeface="Calibri" panose="020F0502020204030204" pitchFamily="34" charset="0"/>
                <a:ea typeface="Calibri" panose="020F0502020204030204" pitchFamily="34" charset="0"/>
              </a:rPr>
              <a:t> </a:t>
            </a:r>
            <a:r>
              <a:rPr lang="de-DE" sz="1600" i="1" dirty="0" err="1">
                <a:latin typeface="Calibri" panose="020F0502020204030204" pitchFamily="34" charset="0"/>
                <a:ea typeface="Calibri" panose="020F0502020204030204" pitchFamily="34" charset="0"/>
              </a:rPr>
              <a:t>of</a:t>
            </a:r>
            <a:r>
              <a:rPr lang="de-DE" sz="1600" i="1" dirty="0">
                <a:latin typeface="Calibri" panose="020F0502020204030204" pitchFamily="34" charset="0"/>
                <a:ea typeface="Calibri" panose="020F0502020204030204" pitchFamily="34" charset="0"/>
              </a:rPr>
              <a:t> </a:t>
            </a:r>
            <a:r>
              <a:rPr lang="de-DE" sz="1600" i="1" dirty="0" err="1">
                <a:latin typeface="Calibri" panose="020F0502020204030204" pitchFamily="34" charset="0"/>
                <a:ea typeface="Calibri" panose="020F0502020204030204" pitchFamily="34" charset="0"/>
              </a:rPr>
              <a:t>three</a:t>
            </a:r>
            <a:r>
              <a:rPr lang="de-DE" sz="1600" i="1" dirty="0">
                <a:latin typeface="Calibri" panose="020F0502020204030204" pitchFamily="34" charset="0"/>
                <a:ea typeface="Calibri" panose="020F0502020204030204" pitchFamily="34" charset="0"/>
              </a:rPr>
              <a:t> </a:t>
            </a:r>
            <a:r>
              <a:rPr lang="de-DE" sz="1600" i="1" dirty="0" err="1">
                <a:latin typeface="Calibri" panose="020F0502020204030204" pitchFamily="34" charset="0"/>
                <a:ea typeface="Calibri" panose="020F0502020204030204" pitchFamily="34" charset="0"/>
              </a:rPr>
              <a:t>years</a:t>
            </a:r>
            <a:r>
              <a:rPr lang="de-DE" sz="1600" i="1" dirty="0">
                <a:latin typeface="Calibri" panose="020F0502020204030204" pitchFamily="34" charset="0"/>
                <a:ea typeface="Calibri" panose="020F0502020204030204" pitchFamily="34" charset="0"/>
              </a:rPr>
              <a:t>. Multiple </a:t>
            </a:r>
            <a:r>
              <a:rPr lang="de-DE" sz="1600" i="1" dirty="0" err="1">
                <a:latin typeface="Calibri" panose="020F0502020204030204" pitchFamily="34" charset="0"/>
                <a:ea typeface="Calibri" panose="020F0502020204030204" pitchFamily="34" charset="0"/>
              </a:rPr>
              <a:t>extensions</a:t>
            </a:r>
            <a:r>
              <a:rPr lang="de-DE" sz="1600" i="1" dirty="0">
                <a:latin typeface="Calibri" panose="020F0502020204030204" pitchFamily="34" charset="0"/>
                <a:ea typeface="Calibri" panose="020F0502020204030204" pitchFamily="34" charset="0"/>
              </a:rPr>
              <a:t> </a:t>
            </a:r>
            <a:r>
              <a:rPr lang="de-DE" sz="1600" i="1" dirty="0" err="1">
                <a:latin typeface="Calibri" panose="020F0502020204030204" pitchFamily="34" charset="0"/>
                <a:ea typeface="Calibri" panose="020F0502020204030204" pitchFamily="34" charset="0"/>
              </a:rPr>
              <a:t>of</a:t>
            </a:r>
            <a:r>
              <a:rPr lang="de-DE" sz="1600" i="1" dirty="0">
                <a:latin typeface="Calibri" panose="020F0502020204030204" pitchFamily="34" charset="0"/>
                <a:ea typeface="Calibri" panose="020F0502020204030204" pitchFamily="34" charset="0"/>
              </a:rPr>
              <a:t> </a:t>
            </a:r>
            <a:r>
              <a:rPr lang="de-DE" sz="1600" i="1" dirty="0" err="1">
                <a:latin typeface="Calibri" panose="020F0502020204030204" pitchFamily="34" charset="0"/>
                <a:ea typeface="Calibri" panose="020F0502020204030204" pitchFamily="34" charset="0"/>
              </a:rPr>
              <a:t>this</a:t>
            </a:r>
            <a:r>
              <a:rPr lang="de-DE" sz="1600" i="1" dirty="0">
                <a:latin typeface="Calibri" panose="020F0502020204030204" pitchFamily="34" charset="0"/>
                <a:ea typeface="Calibri" panose="020F0502020204030204" pitchFamily="34" charset="0"/>
              </a:rPr>
              <a:t> </a:t>
            </a:r>
            <a:r>
              <a:rPr lang="de-DE" sz="1600" i="1" dirty="0" err="1">
                <a:latin typeface="Calibri" panose="020F0502020204030204" pitchFamily="34" charset="0"/>
                <a:ea typeface="Calibri" panose="020F0502020204030204" pitchFamily="34" charset="0"/>
              </a:rPr>
              <a:t>status</a:t>
            </a:r>
            <a:r>
              <a:rPr lang="de-DE" sz="1600" i="1" dirty="0">
                <a:latin typeface="Calibri" panose="020F0502020204030204" pitchFamily="34" charset="0"/>
                <a:ea typeface="Calibri" panose="020F0502020204030204" pitchFamily="34" charset="0"/>
              </a:rPr>
              <a:t> </a:t>
            </a:r>
            <a:r>
              <a:rPr lang="de-DE" sz="1600" i="1" dirty="0" err="1">
                <a:latin typeface="Calibri" panose="020F0502020204030204" pitchFamily="34" charset="0"/>
                <a:ea typeface="Calibri" panose="020F0502020204030204" pitchFamily="34" charset="0"/>
              </a:rPr>
              <a:t>are</a:t>
            </a:r>
            <a:r>
              <a:rPr lang="de-DE" sz="1600" i="1" dirty="0">
                <a:latin typeface="Calibri" panose="020F0502020204030204" pitchFamily="34" charset="0"/>
                <a:ea typeface="Calibri" panose="020F0502020204030204" pitchFamily="34" charset="0"/>
              </a:rPr>
              <a:t> possible upon </a:t>
            </a:r>
            <a:r>
              <a:rPr lang="de-DE" sz="1600" i="1" dirty="0" err="1">
                <a:latin typeface="Calibri" panose="020F0502020204030204" pitchFamily="34" charset="0"/>
                <a:ea typeface="Calibri" panose="020F0502020204030204" pitchFamily="34" charset="0"/>
              </a:rPr>
              <a:t>request</a:t>
            </a:r>
            <a:r>
              <a:rPr lang="de-DE" sz="1600" i="1" dirty="0">
                <a:latin typeface="Calibri" panose="020F0502020204030204" pitchFamily="34" charset="0"/>
                <a:ea typeface="Calibri" panose="020F0502020204030204" pitchFamily="34" charset="0"/>
              </a:rPr>
              <a:t> </a:t>
            </a:r>
            <a:r>
              <a:rPr lang="de-DE" sz="1600" i="1" dirty="0" err="1">
                <a:latin typeface="Calibri" panose="020F0502020204030204" pitchFamily="34" charset="0"/>
                <a:ea typeface="Calibri" panose="020F0502020204030204" pitchFamily="34" charset="0"/>
              </a:rPr>
              <a:t>by</a:t>
            </a:r>
            <a:r>
              <a:rPr lang="de-DE" sz="1600" i="1" dirty="0">
                <a:latin typeface="Calibri" panose="020F0502020204030204" pitchFamily="34" charset="0"/>
                <a:ea typeface="Calibri" panose="020F0502020204030204" pitchFamily="34" charset="0"/>
              </a:rPr>
              <a:t> </a:t>
            </a:r>
            <a:r>
              <a:rPr lang="de-DE" sz="1600" i="1" dirty="0" err="1">
                <a:latin typeface="Calibri" panose="020F0502020204030204" pitchFamily="34" charset="0"/>
                <a:ea typeface="Calibri" panose="020F0502020204030204" pitchFamily="34" charset="0"/>
              </a:rPr>
              <a:t>the</a:t>
            </a:r>
            <a:r>
              <a:rPr lang="de-DE" sz="1600" i="1" dirty="0">
                <a:latin typeface="Calibri" panose="020F0502020204030204" pitchFamily="34" charset="0"/>
                <a:ea typeface="Calibri" panose="020F0502020204030204" pitchFamily="34" charset="0"/>
              </a:rPr>
              <a:t> Partner</a:t>
            </a:r>
            <a:endParaRPr lang="es-ES" sz="1600" i="1" dirty="0"/>
          </a:p>
        </p:txBody>
      </p:sp>
      <p:sp>
        <p:nvSpPr>
          <p:cNvPr id="6" name="Rectangle 5">
            <a:extLst>
              <a:ext uri="{FF2B5EF4-FFF2-40B4-BE49-F238E27FC236}">
                <a16:creationId xmlns:a16="http://schemas.microsoft.com/office/drawing/2014/main" id="{A2F2A503-C50C-4557-A5ED-8599DE575DB4}"/>
              </a:ext>
            </a:extLst>
          </p:cNvPr>
          <p:cNvSpPr/>
          <p:nvPr/>
        </p:nvSpPr>
        <p:spPr>
          <a:xfrm>
            <a:off x="1800587" y="850528"/>
            <a:ext cx="9967503" cy="584775"/>
          </a:xfrm>
          <a:prstGeom prst="rect">
            <a:avLst/>
          </a:prstGeom>
        </p:spPr>
        <p:txBody>
          <a:bodyPr wrap="square">
            <a:spAutoFit/>
          </a:bodyPr>
          <a:lstStyle/>
          <a:p>
            <a:r>
              <a:rPr lang="en-GB" sz="1600" i="1" dirty="0">
                <a:latin typeface="Calibri" panose="020F0502020204030204" pitchFamily="34" charset="0"/>
                <a:ea typeface="Calibri" panose="020F0502020204030204" pitchFamily="34" charset="0"/>
              </a:rPr>
              <a:t>Partners support the goals and acknowledge the Terms of Reference of LEAPS. </a:t>
            </a:r>
            <a:r>
              <a:rPr lang="en-US" sz="1600" i="1" dirty="0">
                <a:latin typeface="Calibri" panose="020F0502020204030204" pitchFamily="34" charset="0"/>
                <a:ea typeface="Calibri" panose="020F0502020204030204" pitchFamily="34" charset="0"/>
                <a:cs typeface="Times New Roman" panose="02020603050405020304" pitchFamily="18" charset="0"/>
              </a:rPr>
              <a:t>Partners contribute to LEAPS activities either by collaborating on joint technological projects or cooperate on joint activities of strategic nature</a:t>
            </a:r>
            <a:endParaRPr lang="es-ES" sz="1600" i="1" dirty="0"/>
          </a:p>
        </p:txBody>
      </p:sp>
    </p:spTree>
    <p:extLst>
      <p:ext uri="{BB962C8B-B14F-4D97-AF65-F5344CB8AC3E}">
        <p14:creationId xmlns:p14="http://schemas.microsoft.com/office/powerpoint/2010/main" val="30803460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DF095-6D24-4FD2-BFB7-69DFE1906988}"/>
              </a:ext>
            </a:extLst>
          </p:cNvPr>
          <p:cNvSpPr>
            <a:spLocks noGrp="1"/>
          </p:cNvSpPr>
          <p:nvPr>
            <p:ph type="title"/>
          </p:nvPr>
        </p:nvSpPr>
        <p:spPr/>
        <p:txBody>
          <a:bodyPr>
            <a:normAutofit fontScale="90000"/>
          </a:bodyPr>
          <a:lstStyle/>
          <a:p>
            <a:r>
              <a:rPr lang="en-US" sz="2800" dirty="0"/>
              <a:t>RDB Board </a:t>
            </a:r>
            <a:br>
              <a:rPr lang="en-US" dirty="0"/>
            </a:br>
            <a:r>
              <a:rPr lang="en-US" b="0" i="1" dirty="0"/>
              <a:t>established this year</a:t>
            </a:r>
            <a:br>
              <a:rPr lang="en-US" b="0" i="1" dirty="0"/>
            </a:br>
            <a:r>
              <a:rPr lang="en-US" b="0" i="1" dirty="0"/>
              <a:t>Chair: Michele </a:t>
            </a:r>
            <a:r>
              <a:rPr lang="en-US" b="0" i="1" dirty="0" err="1"/>
              <a:t>Svandrlik</a:t>
            </a:r>
            <a:endParaRPr lang="es-ES" b="0" i="1" dirty="0"/>
          </a:p>
        </p:txBody>
      </p:sp>
      <p:sp>
        <p:nvSpPr>
          <p:cNvPr id="3" name="Content Placeholder 2">
            <a:extLst>
              <a:ext uri="{FF2B5EF4-FFF2-40B4-BE49-F238E27FC236}">
                <a16:creationId xmlns:a16="http://schemas.microsoft.com/office/drawing/2014/main" id="{A9075132-2FD0-4328-98B7-62F780B79469}"/>
              </a:ext>
            </a:extLst>
          </p:cNvPr>
          <p:cNvSpPr>
            <a:spLocks noGrp="1"/>
          </p:cNvSpPr>
          <p:nvPr>
            <p:ph idx="1"/>
          </p:nvPr>
        </p:nvSpPr>
        <p:spPr/>
        <p:txBody>
          <a:bodyPr>
            <a:normAutofit fontScale="77500" lnSpcReduction="20000"/>
          </a:bodyPr>
          <a:lstStyle/>
          <a:p>
            <a:pPr marL="0" indent="0">
              <a:buNone/>
            </a:pPr>
            <a:r>
              <a:rPr lang="en-US" dirty="0"/>
              <a:t>The LEAPS R&amp;D Board is composed of representatives nominated by each of the WGs and SGs, and one of the CB Chairs. It provides a platform for discussion and exchange on cross-cutting issues and strategic decisions, and establishes a link between the WGs and SGs and the LEAPS management (GA and CB).</a:t>
            </a:r>
            <a:endParaRPr lang="es-ES" dirty="0"/>
          </a:p>
          <a:p>
            <a:pPr marL="0" indent="0">
              <a:buNone/>
            </a:pPr>
            <a:r>
              <a:rPr lang="en-US" dirty="0"/>
              <a:t>The RDB shall meet at least twice per year. One of these meetings shall be a face-to-face meeting e.g. during the annual LEAPS plenary meeting; the other meetings may be held by video or telephone conference.  The tasks of the RDB are:</a:t>
            </a:r>
            <a:endParaRPr lang="es-ES" dirty="0"/>
          </a:p>
          <a:p>
            <a:pPr marL="0" indent="0">
              <a:buNone/>
            </a:pPr>
            <a:r>
              <a:rPr lang="en-US" dirty="0"/>
              <a:t> </a:t>
            </a:r>
            <a:endParaRPr lang="es-ES" dirty="0"/>
          </a:p>
          <a:p>
            <a:pPr lvl="0"/>
            <a:r>
              <a:rPr lang="en-GB" dirty="0"/>
              <a:t>to coordinate the LEAPS Roadmap process;</a:t>
            </a:r>
            <a:endParaRPr lang="es-ES" dirty="0"/>
          </a:p>
          <a:p>
            <a:pPr lvl="0"/>
            <a:r>
              <a:rPr lang="en-GB" dirty="0"/>
              <a:t>to be responsible for developing a plan for LEAPS internal projects to GA; </a:t>
            </a:r>
            <a:endParaRPr lang="es-ES" dirty="0"/>
          </a:p>
          <a:p>
            <a:pPr lvl="0"/>
            <a:r>
              <a:rPr lang="en-GB" dirty="0"/>
              <a:t>to coordinate  LEAPS internal projects and report on outcome to CB and GA;</a:t>
            </a:r>
            <a:endParaRPr lang="es-ES" dirty="0"/>
          </a:p>
          <a:p>
            <a:pPr lvl="0"/>
            <a:r>
              <a:rPr lang="en-GB" dirty="0"/>
              <a:t>to report to CB and GA on the outcomes of WGs &amp; SGs; </a:t>
            </a:r>
            <a:endParaRPr lang="es-ES" dirty="0"/>
          </a:p>
          <a:p>
            <a:pPr marL="0" indent="0">
              <a:buNone/>
            </a:pPr>
            <a:r>
              <a:rPr lang="en-US" dirty="0"/>
              <a:t> </a:t>
            </a:r>
            <a:endParaRPr lang="es-ES" dirty="0"/>
          </a:p>
          <a:p>
            <a:pPr marL="0" indent="0">
              <a:buNone/>
            </a:pPr>
            <a:r>
              <a:rPr lang="en-GB" dirty="0"/>
              <a:t>The</a:t>
            </a:r>
            <a:r>
              <a:rPr lang="en-US" dirty="0"/>
              <a:t> RDB Chair or Vice Chair shall attend the GA meetings (without voting rights) and be a permanent guest in the CB meetings, and should attend the face to face CB meetings. After these meetings, she or he will report the relevant outcomes of these meetings to the all R&amp;D Board members. </a:t>
            </a:r>
            <a:endParaRPr lang="es-ES" dirty="0"/>
          </a:p>
          <a:p>
            <a:endParaRPr lang="es-ES" dirty="0"/>
          </a:p>
        </p:txBody>
      </p:sp>
      <p:sp>
        <p:nvSpPr>
          <p:cNvPr id="4" name="Slide Number Placeholder 3">
            <a:extLst>
              <a:ext uri="{FF2B5EF4-FFF2-40B4-BE49-F238E27FC236}">
                <a16:creationId xmlns:a16="http://schemas.microsoft.com/office/drawing/2014/main" id="{CEC28638-8B85-4BFF-A67F-AD5989CD963C}"/>
              </a:ext>
            </a:extLst>
          </p:cNvPr>
          <p:cNvSpPr>
            <a:spLocks noGrp="1"/>
          </p:cNvSpPr>
          <p:nvPr>
            <p:ph type="sldNum" sz="quarter" idx="12"/>
          </p:nvPr>
        </p:nvSpPr>
        <p:spPr/>
        <p:txBody>
          <a:bodyPr/>
          <a:lstStyle/>
          <a:p>
            <a:fld id="{9B2FE738-146D-49F4-AF37-EE8327504D71}" type="slidenum">
              <a:rPr lang="en-GB" smtClean="0"/>
              <a:pPr/>
              <a:t>6</a:t>
            </a:fld>
            <a:endParaRPr lang="en-GB" dirty="0"/>
          </a:p>
        </p:txBody>
      </p:sp>
    </p:spTree>
    <p:extLst>
      <p:ext uri="{BB962C8B-B14F-4D97-AF65-F5344CB8AC3E}">
        <p14:creationId xmlns:p14="http://schemas.microsoft.com/office/powerpoint/2010/main" val="24273991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B2FE738-146D-49F4-AF37-EE8327504D71}" type="slidenum">
              <a:rPr lang="en-GB" smtClean="0"/>
              <a:pPr/>
              <a:t>7</a:t>
            </a:fld>
            <a:endParaRPr lang="en-GB" dirty="0"/>
          </a:p>
        </p:txBody>
      </p:sp>
      <p:sp>
        <p:nvSpPr>
          <p:cNvPr id="2" name="Textfeld 1"/>
          <p:cNvSpPr txBox="1"/>
          <p:nvPr/>
        </p:nvSpPr>
        <p:spPr>
          <a:xfrm>
            <a:off x="2286000" y="214319"/>
            <a:ext cx="2683235" cy="646331"/>
          </a:xfrm>
          <a:prstGeom prst="rect">
            <a:avLst/>
          </a:prstGeom>
          <a:noFill/>
        </p:spPr>
        <p:txBody>
          <a:bodyPr wrap="none" rtlCol="0">
            <a:spAutoFit/>
          </a:bodyPr>
          <a:lstStyle/>
          <a:p>
            <a:r>
              <a:rPr lang="de-DE" sz="3600" b="1" dirty="0">
                <a:solidFill>
                  <a:schemeClr val="tx2"/>
                </a:solidFill>
                <a:latin typeface="+mj-lt"/>
                <a:ea typeface="+mj-ea"/>
                <a:cs typeface="+mj-cs"/>
              </a:rPr>
              <a:t>Digital LEAPS</a:t>
            </a:r>
          </a:p>
        </p:txBody>
      </p:sp>
      <p:sp>
        <p:nvSpPr>
          <p:cNvPr id="6" name="Rechteck 5"/>
          <p:cNvSpPr/>
          <p:nvPr/>
        </p:nvSpPr>
        <p:spPr>
          <a:xfrm>
            <a:off x="1771650" y="936302"/>
            <a:ext cx="8553450" cy="5740033"/>
          </a:xfrm>
          <a:prstGeom prst="rect">
            <a:avLst/>
          </a:prstGeom>
        </p:spPr>
        <p:txBody>
          <a:bodyPr wrap="square">
            <a:spAutoFit/>
          </a:bodyPr>
          <a:lstStyle/>
          <a:p>
            <a:pPr marL="285750" lvl="0" indent="-285750">
              <a:buFont typeface="Arial" panose="020B0604020202020204" pitchFamily="34" charset="0"/>
              <a:buChar char="•"/>
            </a:pPr>
            <a:r>
              <a:rPr lang="en-US" b="1" dirty="0">
                <a:solidFill>
                  <a:schemeClr val="accent6">
                    <a:lumMod val="75000"/>
                  </a:schemeClr>
                </a:solidFill>
              </a:rPr>
              <a:t>AI-assisted resilient </a:t>
            </a:r>
            <a:r>
              <a:rPr lang="en-US" b="1" dirty="0"/>
              <a:t>and </a:t>
            </a:r>
            <a:r>
              <a:rPr lang="en-US" b="1" dirty="0">
                <a:solidFill>
                  <a:schemeClr val="accent6">
                    <a:lumMod val="75000"/>
                  </a:schemeClr>
                </a:solidFill>
              </a:rPr>
              <a:t>energy-saving</a:t>
            </a:r>
            <a:r>
              <a:rPr lang="en-US" b="1" dirty="0"/>
              <a:t> operation </a:t>
            </a:r>
          </a:p>
          <a:p>
            <a:pPr lvl="0"/>
            <a:r>
              <a:rPr lang="en-US" b="1" dirty="0"/>
              <a:t>of LEAPS Research Infrastructures</a:t>
            </a:r>
          </a:p>
          <a:p>
            <a:pPr lvl="0"/>
            <a:r>
              <a:rPr lang="en-US" dirty="0"/>
              <a:t>Autonomous operation of complex accelerators</a:t>
            </a:r>
          </a:p>
          <a:p>
            <a:pPr lvl="0">
              <a:spcAft>
                <a:spcPts val="600"/>
              </a:spcAft>
            </a:pPr>
            <a:r>
              <a:rPr lang="en-US" dirty="0"/>
              <a:t>Remote operation</a:t>
            </a:r>
            <a:endParaRPr lang="de-DE" dirty="0"/>
          </a:p>
          <a:p>
            <a:pPr marL="285750" lvl="0" indent="-285750">
              <a:buFont typeface="Arial" panose="020B0604020202020204" pitchFamily="34" charset="0"/>
              <a:buChar char="•"/>
            </a:pPr>
            <a:r>
              <a:rPr lang="en-US" b="1" dirty="0">
                <a:solidFill>
                  <a:schemeClr val="accent6">
                    <a:lumMod val="75000"/>
                  </a:schemeClr>
                </a:solidFill>
              </a:rPr>
              <a:t>Digital user operation </a:t>
            </a:r>
            <a:r>
              <a:rPr lang="en-US" b="1" dirty="0"/>
              <a:t>modes</a:t>
            </a:r>
          </a:p>
          <a:p>
            <a:pPr lvl="0"/>
            <a:r>
              <a:rPr lang="en-US" dirty="0"/>
              <a:t>Remote user experiments</a:t>
            </a:r>
          </a:p>
          <a:p>
            <a:pPr lvl="0"/>
            <a:r>
              <a:rPr lang="en-US" dirty="0"/>
              <a:t>Real-time analysis of data and </a:t>
            </a:r>
          </a:p>
          <a:p>
            <a:pPr lvl="0">
              <a:spcAft>
                <a:spcPts val="600"/>
              </a:spcAft>
            </a:pPr>
            <a:r>
              <a:rPr lang="en-US" dirty="0"/>
              <a:t>real-time (</a:t>
            </a:r>
            <a:r>
              <a:rPr lang="en-US" dirty="0" err="1"/>
              <a:t>exascale</a:t>
            </a:r>
            <a:r>
              <a:rPr lang="en-US" dirty="0"/>
              <a:t>) simulations</a:t>
            </a:r>
            <a:endParaRPr lang="de-DE" dirty="0"/>
          </a:p>
          <a:p>
            <a:pPr marL="285750" lvl="0" indent="-285750">
              <a:buFont typeface="Arial" panose="020B0604020202020204" pitchFamily="34" charset="0"/>
              <a:buChar char="•"/>
            </a:pPr>
            <a:r>
              <a:rPr lang="en-US" b="1" dirty="0"/>
              <a:t>Advanced </a:t>
            </a:r>
            <a:r>
              <a:rPr lang="en-US" b="1" dirty="0">
                <a:solidFill>
                  <a:schemeClr val="accent6">
                    <a:lumMod val="75000"/>
                  </a:schemeClr>
                </a:solidFill>
              </a:rPr>
              <a:t>digital communication</a:t>
            </a:r>
            <a:endParaRPr lang="de-DE" dirty="0">
              <a:solidFill>
                <a:schemeClr val="accent6">
                  <a:lumMod val="75000"/>
                </a:schemeClr>
              </a:solidFill>
            </a:endParaRPr>
          </a:p>
          <a:p>
            <a:r>
              <a:rPr lang="en-US" dirty="0"/>
              <a:t>Lessons Learnt:  new digital forms of communication</a:t>
            </a:r>
          </a:p>
          <a:p>
            <a:pPr>
              <a:spcAft>
                <a:spcPts val="600"/>
              </a:spcAft>
            </a:pPr>
            <a:r>
              <a:rPr lang="en-US" dirty="0"/>
              <a:t>between labs and between labs and users</a:t>
            </a:r>
            <a:endParaRPr lang="de-DE" dirty="0"/>
          </a:p>
          <a:p>
            <a:pPr marL="342900" lvl="0" indent="-342900">
              <a:buFont typeface="Arial" panose="020B0604020202020204" pitchFamily="34" charset="0"/>
              <a:buChar char="•"/>
            </a:pPr>
            <a:r>
              <a:rPr lang="en-US" b="1" dirty="0">
                <a:solidFill>
                  <a:schemeClr val="accent6">
                    <a:lumMod val="75000"/>
                  </a:schemeClr>
                </a:solidFill>
              </a:rPr>
              <a:t>Digital training </a:t>
            </a:r>
            <a:r>
              <a:rPr lang="en-US" b="1" dirty="0"/>
              <a:t>concepts</a:t>
            </a:r>
          </a:p>
          <a:p>
            <a:pPr lvl="0"/>
            <a:r>
              <a:rPr lang="en-US" dirty="0"/>
              <a:t>New forms of training exploiting Virtual Reality </a:t>
            </a:r>
          </a:p>
          <a:p>
            <a:pPr lvl="0">
              <a:spcAft>
                <a:spcPts val="600"/>
              </a:spcAft>
            </a:pPr>
            <a:r>
              <a:rPr lang="en-US" dirty="0"/>
              <a:t>(from schools to universities)</a:t>
            </a:r>
            <a:endParaRPr lang="de-DE" dirty="0"/>
          </a:p>
          <a:p>
            <a:pPr marL="285750" lvl="0" indent="-285750">
              <a:buFont typeface="Arial" panose="020B0604020202020204" pitchFamily="34" charset="0"/>
              <a:buChar char="•"/>
            </a:pPr>
            <a:r>
              <a:rPr lang="en-US" b="1" dirty="0">
                <a:solidFill>
                  <a:schemeClr val="accent6">
                    <a:lumMod val="75000"/>
                  </a:schemeClr>
                </a:solidFill>
              </a:rPr>
              <a:t>AI-assisted</a:t>
            </a:r>
            <a:r>
              <a:rPr lang="en-US" b="1" dirty="0"/>
              <a:t> molecular infection fight</a:t>
            </a:r>
          </a:p>
          <a:p>
            <a:pPr lvl="0"/>
            <a:r>
              <a:rPr lang="en-US" dirty="0"/>
              <a:t>LEAPS facilities prepare for future infection fight</a:t>
            </a:r>
          </a:p>
          <a:p>
            <a:pPr lvl="0">
              <a:spcAft>
                <a:spcPts val="600"/>
              </a:spcAft>
            </a:pPr>
            <a:r>
              <a:rPr lang="en-US" i="1" dirty="0"/>
              <a:t>(virus, bacteria, parasites)</a:t>
            </a:r>
            <a:endParaRPr lang="de-DE" i="1" dirty="0"/>
          </a:p>
          <a:p>
            <a:pPr marL="285750" lvl="0" indent="-285750">
              <a:buFont typeface="Arial" panose="020B0604020202020204" pitchFamily="34" charset="0"/>
              <a:buChar char="•"/>
            </a:pPr>
            <a:r>
              <a:rPr lang="de-DE" b="1" dirty="0" err="1"/>
              <a:t>Advanced</a:t>
            </a:r>
            <a:r>
              <a:rPr lang="de-DE" b="1" dirty="0"/>
              <a:t> </a:t>
            </a:r>
            <a:r>
              <a:rPr lang="de-DE" b="1" dirty="0" err="1"/>
              <a:t>materials</a:t>
            </a:r>
            <a:r>
              <a:rPr lang="de-DE" b="1" dirty="0"/>
              <a:t> </a:t>
            </a:r>
            <a:r>
              <a:rPr lang="de-DE" b="1" dirty="0" err="1"/>
              <a:t>for</a:t>
            </a:r>
            <a:r>
              <a:rPr lang="de-DE" b="1" dirty="0"/>
              <a:t> </a:t>
            </a:r>
            <a:r>
              <a:rPr lang="de-DE" b="1" dirty="0" err="1"/>
              <a:t>the</a:t>
            </a:r>
            <a:r>
              <a:rPr lang="de-DE" b="1" dirty="0"/>
              <a:t> </a:t>
            </a:r>
            <a:r>
              <a:rPr lang="de-DE" b="1" dirty="0">
                <a:solidFill>
                  <a:schemeClr val="accent6">
                    <a:lumMod val="75000"/>
                  </a:schemeClr>
                </a:solidFill>
              </a:rPr>
              <a:t>digital </a:t>
            </a:r>
            <a:r>
              <a:rPr lang="de-DE" b="1" dirty="0" err="1">
                <a:solidFill>
                  <a:schemeClr val="accent6">
                    <a:lumMod val="75000"/>
                  </a:schemeClr>
                </a:solidFill>
              </a:rPr>
              <a:t>transformation</a:t>
            </a:r>
            <a:r>
              <a:rPr lang="de-DE" b="1" dirty="0">
                <a:solidFill>
                  <a:schemeClr val="accent6">
                    <a:lumMod val="75000"/>
                  </a:schemeClr>
                </a:solidFill>
              </a:rPr>
              <a:t> </a:t>
            </a:r>
          </a:p>
          <a:p>
            <a:pPr lvl="0"/>
            <a:r>
              <a:rPr lang="de-DE" b="1" dirty="0"/>
              <a:t>and </a:t>
            </a:r>
            <a:r>
              <a:rPr lang="de-DE" b="1" dirty="0">
                <a:solidFill>
                  <a:schemeClr val="accent6">
                    <a:lumMod val="75000"/>
                  </a:schemeClr>
                </a:solidFill>
              </a:rPr>
              <a:t>circular economy</a:t>
            </a:r>
          </a:p>
        </p:txBody>
      </p:sp>
      <p:pic>
        <p:nvPicPr>
          <p:cNvPr id="1026" name="Picture 2" descr="Dem Coronavirus auf der Spur | Hamburg News">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89534" y="420490"/>
            <a:ext cx="2317750" cy="12168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emtosecond crystallography of membrane proteins in the lipidic cubic phase  | Philosophical Transactions of the Royal Society B: Biological Sciences">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8284" y="1878915"/>
            <a:ext cx="4762500" cy="3752851"/>
          </a:xfrm>
          <a:prstGeom prst="rect">
            <a:avLst/>
          </a:prstGeom>
          <a:noFill/>
          <a:extLst>
            <a:ext uri="{909E8E84-426E-40DD-AFC4-6F175D3DCCD1}">
              <a14:hiddenFill xmlns:a14="http://schemas.microsoft.com/office/drawing/2010/main">
                <a:solidFill>
                  <a:srgbClr val="FFFFFF"/>
                </a:solidFill>
              </a14:hiddenFill>
            </a:ext>
          </a:extLst>
        </p:spPr>
      </p:pic>
      <p:sp>
        <p:nvSpPr>
          <p:cNvPr id="3" name="Pfeil nach rechts 2"/>
          <p:cNvSpPr/>
          <p:nvPr/>
        </p:nvSpPr>
        <p:spPr>
          <a:xfrm>
            <a:off x="6048375" y="2463800"/>
            <a:ext cx="1076325" cy="749300"/>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Box 7"/>
          <p:cNvSpPr txBox="1"/>
          <p:nvPr/>
        </p:nvSpPr>
        <p:spPr>
          <a:xfrm>
            <a:off x="147373" y="126140"/>
            <a:ext cx="1313417" cy="1323439"/>
          </a:xfrm>
          <a:prstGeom prst="rect">
            <a:avLst/>
          </a:prstGeom>
          <a:noFill/>
        </p:spPr>
        <p:txBody>
          <a:bodyPr wrap="square" rtlCol="0">
            <a:spAutoFit/>
          </a:bodyPr>
          <a:lstStyle/>
          <a:p>
            <a:pPr algn="ctr"/>
            <a:r>
              <a:rPr lang="en-US" sz="2000" b="1" i="1" dirty="0">
                <a:solidFill>
                  <a:schemeClr val="bg1">
                    <a:lumMod val="95000"/>
                  </a:schemeClr>
                </a:solidFill>
              </a:rPr>
              <a:t>Learning from present challenges</a:t>
            </a:r>
          </a:p>
        </p:txBody>
      </p:sp>
      <p:sp>
        <p:nvSpPr>
          <p:cNvPr id="5" name="TextBox 4">
            <a:extLst>
              <a:ext uri="{FF2B5EF4-FFF2-40B4-BE49-F238E27FC236}">
                <a16:creationId xmlns:a16="http://schemas.microsoft.com/office/drawing/2014/main" id="{9BB3A67E-BC47-488D-9816-7662A0B0A674}"/>
              </a:ext>
            </a:extLst>
          </p:cNvPr>
          <p:cNvSpPr txBox="1"/>
          <p:nvPr/>
        </p:nvSpPr>
        <p:spPr>
          <a:xfrm rot="20194820">
            <a:off x="1530861" y="3121559"/>
            <a:ext cx="9709355" cy="830997"/>
          </a:xfrm>
          <a:prstGeom prst="rect">
            <a:avLst/>
          </a:prstGeom>
          <a:solidFill>
            <a:srgbClr val="FCD5B5">
              <a:alpha val="76863"/>
            </a:srgbClr>
          </a:solidFill>
        </p:spPr>
        <p:txBody>
          <a:bodyPr wrap="square" rtlCol="0">
            <a:spAutoFit/>
          </a:bodyPr>
          <a:lstStyle/>
          <a:p>
            <a:r>
              <a:rPr lang="en-US" sz="2400" dirty="0"/>
              <a:t>RDB chair will present the status of the work and the perspectives as the result of the work done during the last few months</a:t>
            </a:r>
            <a:endParaRPr lang="es-ES" sz="2400" dirty="0"/>
          </a:p>
        </p:txBody>
      </p:sp>
    </p:spTree>
    <p:extLst>
      <p:ext uri="{BB962C8B-B14F-4D97-AF65-F5344CB8AC3E}">
        <p14:creationId xmlns:p14="http://schemas.microsoft.com/office/powerpoint/2010/main" val="188035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C0DE5-56C0-49D9-9ECE-CD3F19004840}"/>
              </a:ext>
            </a:extLst>
          </p:cNvPr>
          <p:cNvSpPr>
            <a:spLocks noGrp="1"/>
          </p:cNvSpPr>
          <p:nvPr>
            <p:ph type="title"/>
          </p:nvPr>
        </p:nvSpPr>
        <p:spPr>
          <a:xfrm>
            <a:off x="2024915" y="23018"/>
            <a:ext cx="9518848" cy="1143000"/>
          </a:xfrm>
        </p:spPr>
        <p:txBody>
          <a:bodyPr/>
          <a:lstStyle/>
          <a:p>
            <a:r>
              <a:rPr lang="en-US" dirty="0"/>
              <a:t>Task Forces: Valuable contribution to LEAPS dynamics</a:t>
            </a:r>
            <a:endParaRPr lang="es-ES" dirty="0"/>
          </a:p>
        </p:txBody>
      </p:sp>
      <p:sp>
        <p:nvSpPr>
          <p:cNvPr id="3" name="Content Placeholder 2">
            <a:extLst>
              <a:ext uri="{FF2B5EF4-FFF2-40B4-BE49-F238E27FC236}">
                <a16:creationId xmlns:a16="http://schemas.microsoft.com/office/drawing/2014/main" id="{763BDDE4-E356-4EAF-9F58-21E2B873AA56}"/>
              </a:ext>
            </a:extLst>
          </p:cNvPr>
          <p:cNvSpPr>
            <a:spLocks noGrp="1"/>
          </p:cNvSpPr>
          <p:nvPr>
            <p:ph idx="1"/>
          </p:nvPr>
        </p:nvSpPr>
        <p:spPr>
          <a:xfrm>
            <a:off x="2024915" y="934198"/>
            <a:ext cx="9518848" cy="5093115"/>
          </a:xfrm>
        </p:spPr>
        <p:txBody>
          <a:bodyPr>
            <a:normAutofit/>
          </a:bodyPr>
          <a:lstStyle/>
          <a:p>
            <a:pPr marL="0" indent="0">
              <a:buNone/>
            </a:pPr>
            <a:r>
              <a:rPr lang="en-US" dirty="0"/>
              <a:t>Teams of few people (~5-10) for proposing actions/finding solutions/enquiring on possibilities/reporting to GA for informed decisions</a:t>
            </a:r>
          </a:p>
          <a:p>
            <a:pPr marL="0" indent="0">
              <a:buNone/>
            </a:pPr>
            <a:r>
              <a:rPr lang="en-US" dirty="0"/>
              <a:t>Triggered by CB, based on volunteering </a:t>
            </a:r>
            <a:endParaRPr lang="es-ES" dirty="0"/>
          </a:p>
          <a:p>
            <a:pPr marL="0" indent="0">
              <a:buNone/>
            </a:pPr>
            <a:r>
              <a:rPr lang="en-US" dirty="0"/>
              <a:t>Examples of 2020 task forces:</a:t>
            </a:r>
            <a:endParaRPr lang="es-ES" dirty="0"/>
          </a:p>
          <a:p>
            <a:r>
              <a:rPr lang="es-ES" dirty="0" err="1"/>
              <a:t>Connection</a:t>
            </a:r>
            <a:r>
              <a:rPr lang="es-ES" dirty="0"/>
              <a:t> </a:t>
            </a:r>
            <a:r>
              <a:rPr lang="es-ES" dirty="0" err="1"/>
              <a:t>to</a:t>
            </a:r>
            <a:r>
              <a:rPr lang="es-ES" dirty="0"/>
              <a:t> ESUO (=&gt; </a:t>
            </a:r>
            <a:r>
              <a:rPr lang="es-ES" dirty="0" err="1"/>
              <a:t>driving</a:t>
            </a:r>
            <a:r>
              <a:rPr lang="es-ES" dirty="0"/>
              <a:t> </a:t>
            </a:r>
            <a:r>
              <a:rPr lang="es-ES" dirty="0" err="1"/>
              <a:t>the</a:t>
            </a:r>
            <a:r>
              <a:rPr lang="es-ES" dirty="0"/>
              <a:t> </a:t>
            </a:r>
            <a:r>
              <a:rPr lang="es-ES" dirty="0" err="1"/>
              <a:t>decision</a:t>
            </a:r>
            <a:r>
              <a:rPr lang="es-ES" dirty="0"/>
              <a:t> </a:t>
            </a:r>
            <a:r>
              <a:rPr lang="es-ES" dirty="0" err="1"/>
              <a:t>on</a:t>
            </a:r>
            <a:r>
              <a:rPr lang="es-ES" dirty="0"/>
              <a:t> ESUO as </a:t>
            </a:r>
            <a:r>
              <a:rPr lang="es-ES" dirty="0" err="1"/>
              <a:t>strategic</a:t>
            </a:r>
            <a:r>
              <a:rPr lang="es-ES" dirty="0"/>
              <a:t> </a:t>
            </a:r>
            <a:r>
              <a:rPr lang="es-ES" dirty="0" err="1"/>
              <a:t>partner</a:t>
            </a:r>
            <a:r>
              <a:rPr lang="es-ES" dirty="0"/>
              <a:t>)</a:t>
            </a:r>
          </a:p>
          <a:p>
            <a:r>
              <a:rPr lang="es-ES" dirty="0" err="1"/>
              <a:t>Information</a:t>
            </a:r>
            <a:r>
              <a:rPr lang="es-ES" dirty="0"/>
              <a:t> </a:t>
            </a:r>
            <a:r>
              <a:rPr lang="es-ES" dirty="0" err="1"/>
              <a:t>on</a:t>
            </a:r>
            <a:r>
              <a:rPr lang="es-ES" dirty="0"/>
              <a:t> pros and </a:t>
            </a:r>
            <a:r>
              <a:rPr lang="es-ES" dirty="0" err="1"/>
              <a:t>cons</a:t>
            </a:r>
            <a:r>
              <a:rPr lang="es-ES" dirty="0"/>
              <a:t> </a:t>
            </a:r>
            <a:r>
              <a:rPr lang="es-ES" dirty="0" err="1"/>
              <a:t>of</a:t>
            </a:r>
            <a:r>
              <a:rPr lang="es-ES" dirty="0"/>
              <a:t> </a:t>
            </a:r>
            <a:r>
              <a:rPr lang="es-ES" dirty="0" err="1"/>
              <a:t>becoming</a:t>
            </a:r>
            <a:r>
              <a:rPr lang="es-ES" dirty="0"/>
              <a:t> a legal </a:t>
            </a:r>
            <a:r>
              <a:rPr lang="es-ES" dirty="0" err="1"/>
              <a:t>entity</a:t>
            </a:r>
            <a:r>
              <a:rPr lang="es-ES" dirty="0"/>
              <a:t> (</a:t>
            </a:r>
            <a:r>
              <a:rPr lang="es-ES" dirty="0" err="1"/>
              <a:t>still</a:t>
            </a:r>
            <a:r>
              <a:rPr lang="es-ES" dirty="0"/>
              <a:t> </a:t>
            </a:r>
            <a:r>
              <a:rPr lang="es-ES" dirty="0" err="1"/>
              <a:t>being</a:t>
            </a:r>
            <a:r>
              <a:rPr lang="es-ES" dirty="0"/>
              <a:t> </a:t>
            </a:r>
            <a:r>
              <a:rPr lang="es-ES" dirty="0" err="1"/>
              <a:t>debated</a:t>
            </a:r>
            <a:r>
              <a:rPr lang="es-ES" dirty="0"/>
              <a:t>)</a:t>
            </a:r>
          </a:p>
          <a:p>
            <a:r>
              <a:rPr lang="en-US" dirty="0"/>
              <a:t>Preparation for the Green Deal European calls</a:t>
            </a:r>
            <a:endParaRPr lang="es-ES" dirty="0"/>
          </a:p>
          <a:p>
            <a:pPr marL="0" indent="0">
              <a:buNone/>
            </a:pPr>
            <a:r>
              <a:rPr lang="es-ES" dirty="0" err="1"/>
              <a:t>On</a:t>
            </a:r>
            <a:r>
              <a:rPr lang="es-ES" dirty="0"/>
              <a:t> </a:t>
            </a:r>
            <a:r>
              <a:rPr lang="es-ES" dirty="0" err="1"/>
              <a:t>going</a:t>
            </a:r>
            <a:r>
              <a:rPr lang="es-ES" dirty="0"/>
              <a:t>:</a:t>
            </a:r>
          </a:p>
          <a:p>
            <a:r>
              <a:rPr lang="es-ES" dirty="0"/>
              <a:t>IDEA (</a:t>
            </a:r>
            <a:r>
              <a:rPr lang="en-GB" dirty="0"/>
              <a:t>Inclusion, Diversity, Equity and Anti-discrimination)</a:t>
            </a:r>
          </a:p>
          <a:p>
            <a:r>
              <a:rPr lang="es-ES" dirty="0" err="1"/>
              <a:t>Organizing</a:t>
            </a:r>
            <a:r>
              <a:rPr lang="es-ES" dirty="0"/>
              <a:t> </a:t>
            </a:r>
            <a:r>
              <a:rPr lang="es-ES" dirty="0" err="1"/>
              <a:t>funding</a:t>
            </a:r>
            <a:r>
              <a:rPr lang="es-ES" dirty="0"/>
              <a:t> </a:t>
            </a:r>
            <a:r>
              <a:rPr lang="es-ES" dirty="0" err="1"/>
              <a:t>mechanism</a:t>
            </a:r>
            <a:r>
              <a:rPr lang="es-ES" dirty="0"/>
              <a:t> </a:t>
            </a:r>
            <a:r>
              <a:rPr lang="es-ES" dirty="0" err="1"/>
              <a:t>for</a:t>
            </a:r>
            <a:r>
              <a:rPr lang="es-ES" dirty="0"/>
              <a:t> </a:t>
            </a:r>
            <a:r>
              <a:rPr lang="es-ES" dirty="0" err="1"/>
              <a:t>internal</a:t>
            </a:r>
            <a:r>
              <a:rPr lang="es-ES" dirty="0"/>
              <a:t> </a:t>
            </a:r>
            <a:r>
              <a:rPr lang="es-ES" dirty="0" err="1"/>
              <a:t>projects</a:t>
            </a:r>
            <a:endParaRPr lang="es-ES" dirty="0"/>
          </a:p>
        </p:txBody>
      </p:sp>
      <p:sp>
        <p:nvSpPr>
          <p:cNvPr id="4" name="Slide Number Placeholder 3">
            <a:extLst>
              <a:ext uri="{FF2B5EF4-FFF2-40B4-BE49-F238E27FC236}">
                <a16:creationId xmlns:a16="http://schemas.microsoft.com/office/drawing/2014/main" id="{D57D766D-7E9E-442A-BE73-2FA127595006}"/>
              </a:ext>
            </a:extLst>
          </p:cNvPr>
          <p:cNvSpPr>
            <a:spLocks noGrp="1"/>
          </p:cNvSpPr>
          <p:nvPr>
            <p:ph type="sldNum" sz="quarter" idx="12"/>
          </p:nvPr>
        </p:nvSpPr>
        <p:spPr/>
        <p:txBody>
          <a:bodyPr/>
          <a:lstStyle/>
          <a:p>
            <a:fld id="{9B2FE738-146D-49F4-AF37-EE8327504D71}" type="slidenum">
              <a:rPr lang="en-GB" smtClean="0"/>
              <a:pPr/>
              <a:t>8</a:t>
            </a:fld>
            <a:endParaRPr lang="en-GB" dirty="0"/>
          </a:p>
        </p:txBody>
      </p:sp>
    </p:spTree>
    <p:extLst>
      <p:ext uri="{BB962C8B-B14F-4D97-AF65-F5344CB8AC3E}">
        <p14:creationId xmlns:p14="http://schemas.microsoft.com/office/powerpoint/2010/main" val="20706064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AF73F-BDCA-4D5A-A2DB-32C89B83D62B}"/>
              </a:ext>
            </a:extLst>
          </p:cNvPr>
          <p:cNvSpPr>
            <a:spLocks noGrp="1"/>
          </p:cNvSpPr>
          <p:nvPr>
            <p:ph type="title"/>
          </p:nvPr>
        </p:nvSpPr>
        <p:spPr>
          <a:xfrm>
            <a:off x="7327164" y="120755"/>
            <a:ext cx="4358587" cy="1143000"/>
          </a:xfrm>
        </p:spPr>
        <p:txBody>
          <a:bodyPr/>
          <a:lstStyle/>
          <a:p>
            <a:pPr algn="r"/>
            <a:r>
              <a:rPr lang="en-US" dirty="0"/>
              <a:t>Some of the LEAPS activities </a:t>
            </a:r>
            <a:br>
              <a:rPr lang="en-US" dirty="0"/>
            </a:br>
            <a:r>
              <a:rPr lang="en-US" dirty="0"/>
              <a:t>during 2020</a:t>
            </a:r>
            <a:endParaRPr lang="es-ES" dirty="0"/>
          </a:p>
        </p:txBody>
      </p:sp>
      <p:sp>
        <p:nvSpPr>
          <p:cNvPr id="4" name="Slide Number Placeholder 3">
            <a:extLst>
              <a:ext uri="{FF2B5EF4-FFF2-40B4-BE49-F238E27FC236}">
                <a16:creationId xmlns:a16="http://schemas.microsoft.com/office/drawing/2014/main" id="{EA2651EF-7018-4111-AB1A-3B63732AC63C}"/>
              </a:ext>
            </a:extLst>
          </p:cNvPr>
          <p:cNvSpPr>
            <a:spLocks noGrp="1"/>
          </p:cNvSpPr>
          <p:nvPr>
            <p:ph type="sldNum" sz="quarter" idx="12"/>
          </p:nvPr>
        </p:nvSpPr>
        <p:spPr/>
        <p:txBody>
          <a:bodyPr/>
          <a:lstStyle/>
          <a:p>
            <a:fld id="{9B2FE738-146D-49F4-AF37-EE8327504D71}" type="slidenum">
              <a:rPr lang="en-GB" smtClean="0"/>
              <a:pPr/>
              <a:t>9</a:t>
            </a:fld>
            <a:endParaRPr lang="en-GB" dirty="0"/>
          </a:p>
        </p:txBody>
      </p:sp>
      <p:pic>
        <p:nvPicPr>
          <p:cNvPr id="7" name="Picture 6">
            <a:extLst>
              <a:ext uri="{FF2B5EF4-FFF2-40B4-BE49-F238E27FC236}">
                <a16:creationId xmlns:a16="http://schemas.microsoft.com/office/drawing/2014/main" id="{9A8A9A1B-C106-4B10-8CE9-EB0F57B1C947}"/>
              </a:ext>
            </a:extLst>
          </p:cNvPr>
          <p:cNvPicPr>
            <a:picLocks noChangeAspect="1"/>
          </p:cNvPicPr>
          <p:nvPr/>
        </p:nvPicPr>
        <p:blipFill>
          <a:blip r:embed="rId2"/>
          <a:stretch>
            <a:fillRect/>
          </a:stretch>
        </p:blipFill>
        <p:spPr>
          <a:xfrm>
            <a:off x="1663403" y="81406"/>
            <a:ext cx="5369900" cy="6651604"/>
          </a:xfrm>
          <a:prstGeom prst="rect">
            <a:avLst/>
          </a:prstGeom>
        </p:spPr>
      </p:pic>
      <p:sp>
        <p:nvSpPr>
          <p:cNvPr id="8" name="Rectangle 7">
            <a:extLst>
              <a:ext uri="{FF2B5EF4-FFF2-40B4-BE49-F238E27FC236}">
                <a16:creationId xmlns:a16="http://schemas.microsoft.com/office/drawing/2014/main" id="{16E992A2-74EE-43BC-8A6B-D9E19C01ACA4}"/>
              </a:ext>
            </a:extLst>
          </p:cNvPr>
          <p:cNvSpPr/>
          <p:nvPr/>
        </p:nvSpPr>
        <p:spPr>
          <a:xfrm>
            <a:off x="8501359" y="1615851"/>
            <a:ext cx="2052421" cy="369332"/>
          </a:xfrm>
          <a:prstGeom prst="rect">
            <a:avLst/>
          </a:prstGeom>
          <a:solidFill>
            <a:srgbClr val="00FF00"/>
          </a:solidFill>
        </p:spPr>
        <p:txBody>
          <a:bodyPr wrap="none">
            <a:spAutoFit/>
          </a:bodyPr>
          <a:lstStyle/>
          <a:p>
            <a:pPr>
              <a:spcBef>
                <a:spcPts val="1200"/>
              </a:spcBef>
            </a:pPr>
            <a:r>
              <a:rPr lang="en-US" b="1" dirty="0"/>
              <a:t>Coordination Board</a:t>
            </a:r>
          </a:p>
        </p:txBody>
      </p:sp>
      <p:sp>
        <p:nvSpPr>
          <p:cNvPr id="9" name="Rectangle 8">
            <a:extLst>
              <a:ext uri="{FF2B5EF4-FFF2-40B4-BE49-F238E27FC236}">
                <a16:creationId xmlns:a16="http://schemas.microsoft.com/office/drawing/2014/main" id="{5FA94BEB-6ED6-4377-8414-581C9DF02F64}"/>
              </a:ext>
            </a:extLst>
          </p:cNvPr>
          <p:cNvSpPr/>
          <p:nvPr/>
        </p:nvSpPr>
        <p:spPr>
          <a:xfrm>
            <a:off x="8501359" y="2733757"/>
            <a:ext cx="2036904" cy="369332"/>
          </a:xfrm>
          <a:prstGeom prst="rect">
            <a:avLst/>
          </a:prstGeom>
          <a:solidFill>
            <a:srgbClr val="FFFF00"/>
          </a:solidFill>
        </p:spPr>
        <p:txBody>
          <a:bodyPr wrap="none">
            <a:spAutoFit/>
          </a:bodyPr>
          <a:lstStyle/>
          <a:p>
            <a:r>
              <a:rPr lang="en-US" b="1" dirty="0"/>
              <a:t>LEAPS Chairs            </a:t>
            </a:r>
          </a:p>
        </p:txBody>
      </p:sp>
      <p:sp>
        <p:nvSpPr>
          <p:cNvPr id="10" name="Rectangle 9">
            <a:extLst>
              <a:ext uri="{FF2B5EF4-FFF2-40B4-BE49-F238E27FC236}">
                <a16:creationId xmlns:a16="http://schemas.microsoft.com/office/drawing/2014/main" id="{D033661E-A7BB-4BFD-9CFC-72CC31E12C38}"/>
              </a:ext>
            </a:extLst>
          </p:cNvPr>
          <p:cNvSpPr/>
          <p:nvPr/>
        </p:nvSpPr>
        <p:spPr>
          <a:xfrm>
            <a:off x="8501359" y="2359470"/>
            <a:ext cx="2058320" cy="369332"/>
          </a:xfrm>
          <a:prstGeom prst="rect">
            <a:avLst/>
          </a:prstGeom>
          <a:solidFill>
            <a:srgbClr val="FFC000"/>
          </a:solidFill>
        </p:spPr>
        <p:txBody>
          <a:bodyPr wrap="none">
            <a:spAutoFit/>
          </a:bodyPr>
          <a:lstStyle/>
          <a:p>
            <a:r>
              <a:rPr lang="en-US" b="1" dirty="0"/>
              <a:t>General Assembly   </a:t>
            </a:r>
          </a:p>
        </p:txBody>
      </p:sp>
      <p:sp>
        <p:nvSpPr>
          <p:cNvPr id="11" name="Rectangle 10">
            <a:extLst>
              <a:ext uri="{FF2B5EF4-FFF2-40B4-BE49-F238E27FC236}">
                <a16:creationId xmlns:a16="http://schemas.microsoft.com/office/drawing/2014/main" id="{834158FC-C402-437D-9CA6-D3FF6A6B3653}"/>
              </a:ext>
            </a:extLst>
          </p:cNvPr>
          <p:cNvSpPr/>
          <p:nvPr/>
        </p:nvSpPr>
        <p:spPr>
          <a:xfrm>
            <a:off x="8510560" y="3103089"/>
            <a:ext cx="2071401" cy="369332"/>
          </a:xfrm>
          <a:prstGeom prst="rect">
            <a:avLst/>
          </a:prstGeom>
          <a:solidFill>
            <a:schemeClr val="accent1">
              <a:lumMod val="60000"/>
              <a:lumOff val="40000"/>
            </a:schemeClr>
          </a:solidFill>
        </p:spPr>
        <p:txBody>
          <a:bodyPr wrap="none">
            <a:spAutoFit/>
          </a:bodyPr>
          <a:lstStyle/>
          <a:p>
            <a:r>
              <a:rPr lang="en-US" b="1" dirty="0"/>
              <a:t>RDB                            </a:t>
            </a:r>
          </a:p>
        </p:txBody>
      </p:sp>
      <p:sp>
        <p:nvSpPr>
          <p:cNvPr id="12" name="Rectangle 11">
            <a:extLst>
              <a:ext uri="{FF2B5EF4-FFF2-40B4-BE49-F238E27FC236}">
                <a16:creationId xmlns:a16="http://schemas.microsoft.com/office/drawing/2014/main" id="{635764E0-2687-40DA-A00A-A7048364E9C8}"/>
              </a:ext>
            </a:extLst>
          </p:cNvPr>
          <p:cNvSpPr/>
          <p:nvPr/>
        </p:nvSpPr>
        <p:spPr>
          <a:xfrm>
            <a:off x="8501360" y="1985206"/>
            <a:ext cx="2040930" cy="369332"/>
          </a:xfrm>
          <a:prstGeom prst="rect">
            <a:avLst/>
          </a:prstGeom>
          <a:solidFill>
            <a:srgbClr val="FE58CF"/>
          </a:solidFill>
        </p:spPr>
        <p:txBody>
          <a:bodyPr wrap="square">
            <a:spAutoFit/>
          </a:bodyPr>
          <a:lstStyle/>
          <a:p>
            <a:r>
              <a:rPr lang="en-US" b="1" dirty="0"/>
              <a:t>Plenary Meeting      </a:t>
            </a:r>
            <a:endParaRPr lang="es-ES" b="1" dirty="0"/>
          </a:p>
        </p:txBody>
      </p:sp>
      <p:sp>
        <p:nvSpPr>
          <p:cNvPr id="15" name="TextBox 14">
            <a:extLst>
              <a:ext uri="{FF2B5EF4-FFF2-40B4-BE49-F238E27FC236}">
                <a16:creationId xmlns:a16="http://schemas.microsoft.com/office/drawing/2014/main" id="{258D5B78-9464-48DC-ACD5-2A6441905634}"/>
              </a:ext>
            </a:extLst>
          </p:cNvPr>
          <p:cNvSpPr txBox="1"/>
          <p:nvPr/>
        </p:nvSpPr>
        <p:spPr>
          <a:xfrm>
            <a:off x="8268237" y="4163195"/>
            <a:ext cx="2786597" cy="1200329"/>
          </a:xfrm>
          <a:prstGeom prst="rect">
            <a:avLst/>
          </a:prstGeom>
          <a:noFill/>
        </p:spPr>
        <p:txBody>
          <a:bodyPr wrap="none" rtlCol="0">
            <a:spAutoFit/>
          </a:bodyPr>
          <a:lstStyle/>
          <a:p>
            <a:r>
              <a:rPr lang="en-US" dirty="0"/>
              <a:t>All of them on video</a:t>
            </a:r>
          </a:p>
          <a:p>
            <a:r>
              <a:rPr lang="en-US" dirty="0"/>
              <a:t>For the future: </a:t>
            </a:r>
          </a:p>
          <a:p>
            <a:pPr marL="285750" indent="-285750">
              <a:buFontTx/>
              <a:buChar char="-"/>
            </a:pPr>
            <a:r>
              <a:rPr lang="en-US" dirty="0"/>
              <a:t>Maintain video meetings</a:t>
            </a:r>
          </a:p>
          <a:p>
            <a:pPr marL="285750" indent="-285750">
              <a:buFontTx/>
              <a:buChar char="-"/>
            </a:pPr>
            <a:r>
              <a:rPr lang="en-US" dirty="0"/>
              <a:t>Do only selected one f2f</a:t>
            </a:r>
          </a:p>
        </p:txBody>
      </p:sp>
    </p:spTree>
    <p:extLst>
      <p:ext uri="{BB962C8B-B14F-4D97-AF65-F5344CB8AC3E}">
        <p14:creationId xmlns:p14="http://schemas.microsoft.com/office/powerpoint/2010/main" val="3849071369"/>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on">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3.xml><?xml version="1.0" encoding="utf-8"?>
<a:theme xmlns:a="http://schemas.openxmlformats.org/drawingml/2006/main" name="1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AF34C5E13ACC946B43CB8320D155564" ma:contentTypeVersion="2" ma:contentTypeDescription="Create a new document." ma:contentTypeScope="" ma:versionID="81249a7823fdc635460e71824dd07091">
  <xsd:schema xmlns:xsd="http://www.w3.org/2001/XMLSchema" xmlns:xs="http://www.w3.org/2001/XMLSchema" xmlns:p="http://schemas.microsoft.com/office/2006/metadata/properties" xmlns:ns2="49b498c2-5969-4524-b542-f9e2aa952fe9" targetNamespace="http://schemas.microsoft.com/office/2006/metadata/properties" ma:root="true" ma:fieldsID="b27ae4cf2d6694e2393be51aa8bc528e" ns2:_="">
    <xsd:import namespace="49b498c2-5969-4524-b542-f9e2aa952fe9"/>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b498c2-5969-4524-b542-f9e2aa952fe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662EEEF-7642-459F-BCC8-C3FF2488F318}">
  <ds:schemaRefs>
    <ds:schemaRef ds:uri="49b498c2-5969-4524-b542-f9e2aa952fe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B9302C6-E363-418A-ABDD-782EA923AC33}">
  <ds:schemaRefs>
    <ds:schemaRef ds:uri="http://schemas.microsoft.com/office/infopath/2007/PartnerControls"/>
    <ds:schemaRef ds:uri="http://purl.org/dc/elements/1.1/"/>
    <ds:schemaRef ds:uri="http://purl.org/dc/terms/"/>
    <ds:schemaRef ds:uri="http://purl.org/dc/dcmitype/"/>
    <ds:schemaRef ds:uri="http://schemas.microsoft.com/office/2006/metadata/properties"/>
    <ds:schemaRef ds:uri="http://schemas.microsoft.com/office/2006/documentManagement/types"/>
    <ds:schemaRef ds:uri="http://schemas.openxmlformats.org/package/2006/metadata/core-properties"/>
    <ds:schemaRef ds:uri="49b498c2-5969-4524-b542-f9e2aa952fe9"/>
    <ds:schemaRef ds:uri="http://www.w3.org/XML/1998/namespace"/>
  </ds:schemaRefs>
</ds:datastoreItem>
</file>

<file path=customXml/itemProps3.xml><?xml version="1.0" encoding="utf-8"?>
<ds:datastoreItem xmlns:ds="http://schemas.openxmlformats.org/officeDocument/2006/customXml" ds:itemID="{8A4743CD-4858-498D-966A-FE90E0B6F2A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8074</TotalTime>
  <Words>2557</Words>
  <Application>Microsoft Office PowerPoint</Application>
  <PresentationFormat>Widescreen</PresentationFormat>
  <Paragraphs>297</Paragraphs>
  <Slides>23</Slides>
  <Notes>2</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23</vt:i4>
      </vt:variant>
    </vt:vector>
  </HeadingPairs>
  <TitlesOfParts>
    <vt:vector size="36" baseType="lpstr">
      <vt:lpstr>ＭＳ Ｐゴシック</vt:lpstr>
      <vt:lpstr>Arial</vt:lpstr>
      <vt:lpstr>Calibri</vt:lpstr>
      <vt:lpstr>Century Gothic</vt:lpstr>
      <vt:lpstr>Frutiger LT Std</vt:lpstr>
      <vt:lpstr>Hind</vt:lpstr>
      <vt:lpstr>Oxygenregular, sans-serif</vt:lpstr>
      <vt:lpstr>Times New Roman</vt:lpstr>
      <vt:lpstr>Wingdings</vt:lpstr>
      <vt:lpstr>Wingdings 3</vt:lpstr>
      <vt:lpstr>Thème Office</vt:lpstr>
      <vt:lpstr>Ion</vt:lpstr>
      <vt:lpstr>1_Thème Office</vt:lpstr>
      <vt:lpstr>PowerPoint Presentation</vt:lpstr>
      <vt:lpstr>PowerPoint Presentation</vt:lpstr>
      <vt:lpstr>LEAPS Organization</vt:lpstr>
      <vt:lpstr>Strategy and Working Groups</vt:lpstr>
      <vt:lpstr>Partnerships reviewed this year</vt:lpstr>
      <vt:lpstr>RDB Board  established this year Chair: Michele Svandrlik</vt:lpstr>
      <vt:lpstr>PowerPoint Presentation</vt:lpstr>
      <vt:lpstr>Task Forces: Valuable contribution to LEAPS dynamics</vt:lpstr>
      <vt:lpstr>Some of the LEAPS activities  during 2020</vt:lpstr>
      <vt:lpstr>PowerPoint Presentation</vt:lpstr>
      <vt:lpstr>Combining safe conditions/operation/user services</vt:lpstr>
      <vt:lpstr>LEAPS facilities operation during the COVID19 pandemic</vt:lpstr>
      <vt:lpstr> COVID-19 related research at LEAPS</vt:lpstr>
      <vt:lpstr>Cooperation with other European Analytical RIs: ARIE, a powerful tool for solving societal challenges </vt:lpstr>
      <vt:lpstr>ARIEs are an European asset</vt:lpstr>
      <vt:lpstr>PowerPoint Presentation</vt:lpstr>
      <vt:lpstr>LEAPS relations with European Parliament Event on 28 October hosted by Lina Galvez (MEP and ITRE vicechair) and LEAPS </vt:lpstr>
      <vt:lpstr>LEAPS relations with European Commission</vt:lpstr>
      <vt:lpstr>PowerPoint Presentation</vt:lpstr>
      <vt:lpstr>Participation to other events – science, innovation, outreach</vt:lpstr>
      <vt:lpstr>1st LEAPS Proposal granted from EC (November 2020) 10 M€ distributed in 9 work packages</vt:lpstr>
      <vt:lpstr>First call from Helmut  Collaborating teams – Strategy 2030 – Launch in Brussels   Structure for proposing common developments    Contacts with EC and useful feedbacks          Start-up of LENS      LEAPS INNOV preparation        Answer to Pandemic = stronger links        DIGITAL Leaps as strategic program        LEAPS INNOV granted – on going until 2023        ARIE start-up – preparing for GD H2020 call just open           Internal projects           EC Programs – only LEAPS           EC Programs – with other networks           Co-creating HE programs 2023 on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François Cesmat</dc:creator>
  <cp:lastModifiedBy>Caterina Biscari</cp:lastModifiedBy>
  <cp:revision>722</cp:revision>
  <cp:lastPrinted>2019-10-02T13:29:55Z</cp:lastPrinted>
  <dcterms:modified xsi:type="dcterms:W3CDTF">2020-11-24T07:27:18Z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0x0101009AF34C5E13ACC946B43CB8320D155564</vt:lpwstr>
  </property>
</Properties>
</file>