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344" r:id="rId5"/>
    <p:sldId id="502" r:id="rId6"/>
    <p:sldId id="503" r:id="rId7"/>
    <p:sldId id="500" r:id="rId8"/>
    <p:sldId id="499" r:id="rId9"/>
    <p:sldId id="507" r:id="rId10"/>
    <p:sldId id="498" r:id="rId11"/>
    <p:sldId id="494" r:id="rId12"/>
    <p:sldId id="495" r:id="rId13"/>
    <p:sldId id="496" r:id="rId14"/>
    <p:sldId id="506" r:id="rId15"/>
    <p:sldId id="376" r:id="rId16"/>
  </p:sldIdLst>
  <p:sldSz cx="12192000" cy="6858000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4296">
          <p15:clr>
            <a:srgbClr val="A4A3A4"/>
          </p15:clr>
        </p15:guide>
        <p15:guide id="4" pos="38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9200"/>
    <a:srgbClr val="215968"/>
    <a:srgbClr val="008E40"/>
    <a:srgbClr val="0000FF"/>
    <a:srgbClr val="007E39"/>
    <a:srgbClr val="FFFFCC"/>
    <a:srgbClr val="9900CC"/>
    <a:srgbClr val="000066"/>
    <a:srgbClr val="000000"/>
    <a:srgbClr val="2540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35" autoAdjust="0"/>
    <p:restoredTop sz="94672" autoAdjust="0"/>
  </p:normalViewPr>
  <p:slideViewPr>
    <p:cSldViewPr snapToGrid="0">
      <p:cViewPr varScale="1">
        <p:scale>
          <a:sx n="92" d="100"/>
          <a:sy n="92" d="100"/>
        </p:scale>
        <p:origin x="66" y="78"/>
      </p:cViewPr>
      <p:guideLst>
        <p:guide orient="horz" pos="2160"/>
        <p:guide pos="3840"/>
        <p:guide orient="horz" pos="4296"/>
        <p:guide pos="38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486" cy="496031"/>
          </a:xfrm>
          <a:prstGeom prst="rect">
            <a:avLst/>
          </a:prstGeom>
        </p:spPr>
        <p:txBody>
          <a:bodyPr vert="horz" lIns="88230" tIns="44115" rIns="88230" bIns="44115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8496" y="0"/>
            <a:ext cx="2944486" cy="496031"/>
          </a:xfrm>
          <a:prstGeom prst="rect">
            <a:avLst/>
          </a:prstGeom>
        </p:spPr>
        <p:txBody>
          <a:bodyPr vert="horz" lIns="88230" tIns="44115" rIns="88230" bIns="44115" rtlCol="0"/>
          <a:lstStyle>
            <a:lvl1pPr algn="r">
              <a:defRPr sz="1200"/>
            </a:lvl1pPr>
          </a:lstStyle>
          <a:p>
            <a:fld id="{CCC7E6CB-7541-4A0E-86CC-B47BF2238A57}" type="datetimeFigureOut">
              <a:rPr lang="de-DE" smtClean="0"/>
              <a:t>25.11.2020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3829"/>
            <a:ext cx="2944486" cy="496031"/>
          </a:xfrm>
          <a:prstGeom prst="rect">
            <a:avLst/>
          </a:prstGeom>
        </p:spPr>
        <p:txBody>
          <a:bodyPr vert="horz" lIns="88230" tIns="44115" rIns="88230" bIns="44115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496" y="9433829"/>
            <a:ext cx="2944486" cy="496031"/>
          </a:xfrm>
          <a:prstGeom prst="rect">
            <a:avLst/>
          </a:prstGeom>
        </p:spPr>
        <p:txBody>
          <a:bodyPr vert="horz" lIns="88230" tIns="44115" rIns="88230" bIns="44115" rtlCol="0" anchor="b"/>
          <a:lstStyle>
            <a:lvl1pPr algn="r">
              <a:defRPr sz="1200"/>
            </a:lvl1pPr>
          </a:lstStyle>
          <a:p>
            <a:fld id="{C43469FE-E27B-4851-88A6-35110116461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60870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6570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3" cy="496570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r">
              <a:defRPr sz="1300"/>
            </a:lvl1pPr>
          </a:lstStyle>
          <a:p>
            <a:fld id="{12E1A3EA-EF90-48FC-BE2F-1F321E28235C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16700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71" tIns="47786" rIns="95571" bIns="47786" rtlCol="0" anchor="ctr"/>
          <a:lstStyle/>
          <a:p>
            <a:endParaRPr lang="en-GB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5571" tIns="47786" rIns="95571" bIns="47786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6570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6570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r">
              <a:defRPr sz="1300"/>
            </a:lvl1pPr>
          </a:lstStyle>
          <a:p>
            <a:fld id="{73CD1ECF-CEBB-456B-9BCE-2BFE061584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930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pic>
        <p:nvPicPr>
          <p:cNvPr id="7" name="Picture 2" descr="C:\Users\chahn\Desktop\LEAPS Slide\LEAPS Slide\LEAPS slide background no txt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069"/>
          <a:stretch/>
        </p:blipFill>
        <p:spPr bwMode="auto">
          <a:xfrm>
            <a:off x="1686" y="-1"/>
            <a:ext cx="157839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956177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2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685751" y="637212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fld id="{9B2FE738-146D-49F4-AF37-EE8327504D7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6006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41580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k object 17"/>
          <p:cNvSpPr/>
          <p:nvPr/>
        </p:nvSpPr>
        <p:spPr>
          <a:xfrm>
            <a:off x="1685" y="1"/>
            <a:ext cx="1578407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8" name="bk object 18"/>
          <p:cNvSpPr/>
          <p:nvPr userDrawn="1"/>
        </p:nvSpPr>
        <p:spPr>
          <a:xfrm>
            <a:off x="1684" y="1"/>
            <a:ext cx="12190315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9" name="bk object 19"/>
          <p:cNvSpPr/>
          <p:nvPr/>
        </p:nvSpPr>
        <p:spPr>
          <a:xfrm>
            <a:off x="223351" y="0"/>
            <a:ext cx="5200998" cy="14123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1" name="bk object 21"/>
          <p:cNvSpPr/>
          <p:nvPr/>
        </p:nvSpPr>
        <p:spPr>
          <a:xfrm>
            <a:off x="6238239" y="2555748"/>
            <a:ext cx="885951" cy="9555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712861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063552" y="274638"/>
            <a:ext cx="95188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063552" y="1600203"/>
            <a:ext cx="951884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pic>
        <p:nvPicPr>
          <p:cNvPr id="9" name="Picture 2" descr="C:\Users\chahn\Desktop\LEAPS Slide\LEAPS Slide\LEAPS slide background no txt.jpg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069"/>
          <a:stretch/>
        </p:blipFill>
        <p:spPr bwMode="auto">
          <a:xfrm>
            <a:off x="1686" y="-1"/>
            <a:ext cx="157839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objekt 4" descr="&#10;&#10;">
            <a:extLst>
              <a:ext uri="{FF2B5EF4-FFF2-40B4-BE49-F238E27FC236}">
                <a16:creationId xmlns:a16="http://schemas.microsoft.com/office/drawing/2014/main" id="{AF9C248D-D6EE-084A-9830-3C20293EF6E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400" y="6126166"/>
            <a:ext cx="2520000" cy="574035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2037255" y="6309057"/>
            <a:ext cx="2844800" cy="365125"/>
          </a:xfrm>
          <a:prstGeom prst="rect">
            <a:avLst/>
          </a:prstGeom>
        </p:spPr>
        <p:txBody>
          <a:bodyPr/>
          <a:lstStyle/>
          <a:p>
            <a:fld id="{9B2FE738-146D-49F4-AF37-EE8327504D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62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1" r:id="rId4"/>
  </p:sldLayoutIdLst>
  <p:transition spd="slow">
    <p:push dir="u"/>
  </p:transition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8.em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3.pn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zenodo.org/record/4049769" TargetMode="External"/><Relationship Id="rId2" Type="http://schemas.openxmlformats.org/officeDocument/2006/relationships/hyperlink" Target="https://doi.org/10.5281/zenodo.404972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hahn\Desktop\LEAPS Slide\LEAPS Slide\LEAPS slide background no tx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95" r="7334" b="2697"/>
          <a:stretch/>
        </p:blipFill>
        <p:spPr bwMode="auto">
          <a:xfrm>
            <a:off x="861116" y="6681"/>
            <a:ext cx="11330884" cy="686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22" y="499313"/>
            <a:ext cx="3789452" cy="1059313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696226" y="2160967"/>
            <a:ext cx="4562842" cy="241103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400"/>
              </a:spcBef>
              <a:buNone/>
            </a:pPr>
            <a:endParaRPr lang="en-GB" sz="25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009650" y="5193030"/>
            <a:ext cx="1026795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solidFill>
                  <a:schemeClr val="bg1"/>
                </a:solidFill>
              </a:rPr>
              <a:t>LEAPS </a:t>
            </a:r>
            <a:r>
              <a:rPr lang="de-DE" sz="2400" dirty="0" err="1" smtClean="0">
                <a:solidFill>
                  <a:schemeClr val="bg1"/>
                </a:solidFill>
              </a:rPr>
              <a:t>Plenary</a:t>
            </a:r>
            <a:r>
              <a:rPr lang="de-DE" sz="2400" dirty="0" smtClean="0">
                <a:solidFill>
                  <a:schemeClr val="bg1"/>
                </a:solidFill>
              </a:rPr>
              <a:t> Meeting / Zoom Webinar</a:t>
            </a:r>
          </a:p>
          <a:p>
            <a:pPr algn="ctr">
              <a:spcBef>
                <a:spcPts val="600"/>
              </a:spcBef>
            </a:pPr>
            <a:r>
              <a:rPr lang="de-DE" sz="2400" dirty="0" smtClean="0">
                <a:solidFill>
                  <a:schemeClr val="bg1"/>
                </a:solidFill>
              </a:rPr>
              <a:t>25th </a:t>
            </a:r>
            <a:r>
              <a:rPr lang="de-DE" sz="2400" dirty="0" err="1" smtClean="0">
                <a:solidFill>
                  <a:schemeClr val="bg1"/>
                </a:solidFill>
              </a:rPr>
              <a:t>of</a:t>
            </a:r>
            <a:r>
              <a:rPr lang="de-DE" sz="2400" dirty="0" smtClean="0">
                <a:solidFill>
                  <a:schemeClr val="bg1"/>
                </a:solidFill>
              </a:rPr>
              <a:t> November 2020</a:t>
            </a:r>
            <a:endParaRPr lang="de-DE" sz="2400" dirty="0">
              <a:solidFill>
                <a:schemeClr val="bg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508123" y="1722120"/>
            <a:ext cx="5501891" cy="23021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4400" dirty="0" smtClean="0">
                <a:solidFill>
                  <a:schemeClr val="bg1"/>
                </a:solidFill>
              </a:rPr>
              <a:t>ARIE Position Papers</a:t>
            </a:r>
            <a:endParaRPr lang="de-DE" sz="4400" dirty="0">
              <a:solidFill>
                <a:schemeClr val="bg1"/>
              </a:solidFill>
            </a:endParaRPr>
          </a:p>
          <a:p>
            <a:pPr algn="r">
              <a:lnSpc>
                <a:spcPct val="80000"/>
              </a:lnSpc>
            </a:pPr>
            <a:r>
              <a:rPr lang="de-DE" sz="3200" dirty="0" smtClean="0">
                <a:solidFill>
                  <a:schemeClr val="bg1"/>
                </a:solidFill>
              </a:rPr>
              <a:t>Mirjam van Daalen</a:t>
            </a:r>
          </a:p>
          <a:p>
            <a:pPr algn="r">
              <a:lnSpc>
                <a:spcPct val="80000"/>
              </a:lnSpc>
            </a:pPr>
            <a:r>
              <a:rPr lang="de-DE" sz="2400" dirty="0" err="1" smtClean="0">
                <a:solidFill>
                  <a:schemeClr val="bg1"/>
                </a:solidFill>
              </a:rPr>
              <a:t>Vice-chair</a:t>
            </a:r>
            <a:r>
              <a:rPr lang="de-DE" sz="2400" dirty="0" smtClean="0">
                <a:solidFill>
                  <a:schemeClr val="bg1"/>
                </a:solidFill>
              </a:rPr>
              <a:t> LEAPS </a:t>
            </a:r>
            <a:r>
              <a:rPr lang="de-DE" sz="2400" dirty="0" err="1" smtClean="0">
                <a:solidFill>
                  <a:schemeClr val="bg1"/>
                </a:solidFill>
              </a:rPr>
              <a:t>Coordination</a:t>
            </a:r>
            <a:r>
              <a:rPr lang="de-DE" sz="2400" dirty="0" smtClean="0">
                <a:solidFill>
                  <a:schemeClr val="bg1"/>
                </a:solidFill>
              </a:rPr>
              <a:t> </a:t>
            </a:r>
            <a:r>
              <a:rPr lang="de-DE" sz="2400" dirty="0" smtClean="0">
                <a:solidFill>
                  <a:schemeClr val="bg1"/>
                </a:solidFill>
              </a:rPr>
              <a:t>Board</a:t>
            </a:r>
          </a:p>
          <a:p>
            <a:pPr algn="r">
              <a:lnSpc>
                <a:spcPct val="80000"/>
              </a:lnSpc>
            </a:pPr>
            <a:r>
              <a:rPr lang="de-DE" sz="2400" dirty="0" smtClean="0">
                <a:solidFill>
                  <a:schemeClr val="bg1"/>
                </a:solidFill>
              </a:rPr>
              <a:t>Paul Scherrer Institute</a:t>
            </a:r>
            <a:endParaRPr lang="de-DE" sz="24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de-DE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8692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35023" y="12953"/>
            <a:ext cx="8811260" cy="1059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825"/>
              </a:lnSpc>
              <a:spcBef>
                <a:spcPts val="100"/>
              </a:spcBef>
            </a:pPr>
            <a:r>
              <a:rPr sz="3200" spc="-10" dirty="0"/>
              <a:t>Cooperation </a:t>
            </a:r>
            <a:r>
              <a:rPr sz="3200" spc="-5" dirty="0"/>
              <a:t>with </a:t>
            </a:r>
            <a:r>
              <a:rPr sz="3200" dirty="0"/>
              <a:t>other </a:t>
            </a:r>
            <a:r>
              <a:rPr sz="3200" spc="-5" dirty="0"/>
              <a:t>European </a:t>
            </a:r>
            <a:r>
              <a:rPr sz="3200" dirty="0"/>
              <a:t>Analytical</a:t>
            </a:r>
            <a:r>
              <a:rPr sz="3200" spc="-75" dirty="0"/>
              <a:t> </a:t>
            </a:r>
            <a:r>
              <a:rPr sz="3200" dirty="0"/>
              <a:t>RIs:</a:t>
            </a:r>
            <a:endParaRPr sz="3200"/>
          </a:p>
          <a:p>
            <a:pPr marL="12700">
              <a:lnSpc>
                <a:spcPts val="4305"/>
              </a:lnSpc>
            </a:pPr>
            <a:r>
              <a:rPr sz="3600" dirty="0"/>
              <a:t>ARIE, </a:t>
            </a:r>
            <a:r>
              <a:rPr sz="3200" dirty="0"/>
              <a:t>a </a:t>
            </a:r>
            <a:r>
              <a:rPr sz="3200" spc="-10" dirty="0"/>
              <a:t>powerful tool </a:t>
            </a:r>
            <a:r>
              <a:rPr sz="3200" spc="-20" dirty="0"/>
              <a:t>for </a:t>
            </a:r>
            <a:r>
              <a:rPr sz="3200" dirty="0"/>
              <a:t>solving </a:t>
            </a:r>
            <a:r>
              <a:rPr sz="3200" spc="-5" dirty="0"/>
              <a:t>societal</a:t>
            </a:r>
            <a:r>
              <a:rPr sz="3200" spc="-20" dirty="0"/>
              <a:t> </a:t>
            </a:r>
            <a:r>
              <a:rPr sz="3200" spc="-10" dirty="0"/>
              <a:t>challenges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326136" y="1255775"/>
            <a:ext cx="2695956" cy="24917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22092" y="1255775"/>
            <a:ext cx="2997708" cy="24140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4907" y="5538622"/>
            <a:ext cx="154051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F1F1F1"/>
                </a:solidFill>
                <a:latin typeface="Calibri"/>
                <a:cs typeface="Calibri"/>
              </a:rPr>
              <a:t>Comple</a:t>
            </a:r>
            <a:r>
              <a:rPr sz="1800" b="1" i="1" spc="5" dirty="0">
                <a:solidFill>
                  <a:srgbClr val="F1F1F1"/>
                </a:solidFill>
                <a:latin typeface="Calibri"/>
                <a:cs typeface="Calibri"/>
              </a:rPr>
              <a:t>m</a:t>
            </a:r>
            <a:r>
              <a:rPr sz="1800" b="1" i="1" spc="-5" dirty="0">
                <a:solidFill>
                  <a:srgbClr val="F1F1F1"/>
                </a:solidFill>
                <a:latin typeface="Calibri"/>
                <a:cs typeface="Calibri"/>
              </a:rPr>
              <a:t>e</a:t>
            </a:r>
            <a:r>
              <a:rPr sz="1800" b="1" i="1" spc="-10" dirty="0">
                <a:solidFill>
                  <a:srgbClr val="F1F1F1"/>
                </a:solidFill>
                <a:latin typeface="Calibri"/>
                <a:cs typeface="Calibri"/>
              </a:rPr>
              <a:t>n</a:t>
            </a:r>
            <a:r>
              <a:rPr sz="1800" b="1" i="1" spc="-25" dirty="0">
                <a:solidFill>
                  <a:srgbClr val="F1F1F1"/>
                </a:solidFill>
                <a:latin typeface="Calibri"/>
                <a:cs typeface="Calibri"/>
              </a:rPr>
              <a:t>t</a:t>
            </a:r>
            <a:r>
              <a:rPr sz="1800" b="1" i="1" dirty="0">
                <a:solidFill>
                  <a:srgbClr val="F1F1F1"/>
                </a:solidFill>
                <a:latin typeface="Calibri"/>
                <a:cs typeface="Calibri"/>
              </a:rPr>
              <a:t>a</a:t>
            </a:r>
            <a:r>
              <a:rPr sz="1800" b="1" i="1" spc="10" dirty="0">
                <a:solidFill>
                  <a:srgbClr val="F1F1F1"/>
                </a:solidFill>
                <a:latin typeface="Calibri"/>
                <a:cs typeface="Calibri"/>
              </a:rPr>
              <a:t>r</a:t>
            </a:r>
            <a:r>
              <a:rPr sz="1800" b="1" i="1" dirty="0">
                <a:solidFill>
                  <a:srgbClr val="F1F1F1"/>
                </a:solidFill>
                <a:latin typeface="Calibri"/>
                <a:cs typeface="Calibri"/>
              </a:rPr>
              <a:t>y  </a:t>
            </a:r>
            <a:r>
              <a:rPr sz="1800" b="1" i="1" spc="-5" dirty="0">
                <a:solidFill>
                  <a:srgbClr val="F1F1F1"/>
                </a:solidFill>
                <a:latin typeface="Calibri"/>
                <a:cs typeface="Calibri"/>
              </a:rPr>
              <a:t>Multi-scale  Multi-modal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554723" y="1181100"/>
            <a:ext cx="5463539" cy="49789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709673" y="4893055"/>
            <a:ext cx="3704590" cy="1584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595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100" spc="10" dirty="0">
                <a:solidFill>
                  <a:srgbClr val="F8F7F3"/>
                </a:solidFill>
                <a:latin typeface="Wingdings 3"/>
                <a:cs typeface="Wingdings 3"/>
              </a:rPr>
              <a:t></a:t>
            </a:r>
            <a:r>
              <a:rPr sz="1100" spc="10" dirty="0">
                <a:solidFill>
                  <a:srgbClr val="F8F7F3"/>
                </a:solidFill>
                <a:latin typeface="Times New Roman"/>
                <a:cs typeface="Times New Roman"/>
              </a:rPr>
              <a:t>	</a:t>
            </a:r>
            <a:r>
              <a:rPr sz="1400" b="1" i="1" dirty="0">
                <a:latin typeface="Calibri"/>
                <a:cs typeface="Calibri"/>
              </a:rPr>
              <a:t>ARIE</a:t>
            </a:r>
            <a:r>
              <a:rPr sz="1400" b="1" i="1" spc="-15" dirty="0">
                <a:latin typeface="Calibri"/>
                <a:cs typeface="Calibri"/>
              </a:rPr>
              <a:t> </a:t>
            </a:r>
            <a:r>
              <a:rPr sz="1400" b="1" i="1" dirty="0">
                <a:latin typeface="Calibri"/>
                <a:cs typeface="Calibri"/>
              </a:rPr>
              <a:t>Board</a:t>
            </a:r>
            <a:endParaRPr sz="1400" dirty="0">
              <a:latin typeface="Calibri"/>
              <a:cs typeface="Calibri"/>
            </a:endParaRPr>
          </a:p>
          <a:p>
            <a:pPr marL="12700">
              <a:lnSpc>
                <a:spcPts val="1510"/>
              </a:lnSpc>
              <a:tabLst>
                <a:tab pos="354965" algn="l"/>
              </a:tabLst>
            </a:pPr>
            <a:r>
              <a:rPr sz="1100" spc="10" dirty="0">
                <a:solidFill>
                  <a:srgbClr val="F8F7F3"/>
                </a:solidFill>
                <a:latin typeface="Wingdings 3"/>
                <a:cs typeface="Wingdings 3"/>
              </a:rPr>
              <a:t></a:t>
            </a:r>
            <a:r>
              <a:rPr sz="1100" spc="10" dirty="0">
                <a:solidFill>
                  <a:srgbClr val="F8F7F3"/>
                </a:solidFill>
                <a:latin typeface="Times New Roman"/>
                <a:cs typeface="Times New Roman"/>
              </a:rPr>
              <a:t>	</a:t>
            </a:r>
            <a:r>
              <a:rPr sz="1400" i="1" spc="-5" dirty="0">
                <a:latin typeface="Calibri"/>
                <a:cs typeface="Calibri"/>
              </a:rPr>
              <a:t>Caterina </a:t>
            </a:r>
            <a:r>
              <a:rPr sz="1400" i="1" dirty="0">
                <a:latin typeface="Calibri"/>
                <a:cs typeface="Calibri"/>
              </a:rPr>
              <a:t>Biscari</a:t>
            </a:r>
            <a:r>
              <a:rPr sz="1400" i="1" spc="-10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(LEAPS)</a:t>
            </a:r>
            <a:endParaRPr sz="1400" dirty="0">
              <a:latin typeface="Calibri"/>
              <a:cs typeface="Calibri"/>
            </a:endParaRPr>
          </a:p>
          <a:p>
            <a:pPr marL="12700">
              <a:lnSpc>
                <a:spcPts val="1510"/>
              </a:lnSpc>
              <a:tabLst>
                <a:tab pos="354965" algn="l"/>
              </a:tabLst>
            </a:pPr>
            <a:r>
              <a:rPr sz="1100" spc="10" dirty="0">
                <a:solidFill>
                  <a:srgbClr val="F8F7F3"/>
                </a:solidFill>
                <a:latin typeface="Wingdings 3"/>
                <a:cs typeface="Wingdings 3"/>
              </a:rPr>
              <a:t></a:t>
            </a:r>
            <a:r>
              <a:rPr sz="1100" spc="10" dirty="0">
                <a:solidFill>
                  <a:srgbClr val="F8F7F3"/>
                </a:solidFill>
                <a:latin typeface="Times New Roman"/>
                <a:cs typeface="Times New Roman"/>
              </a:rPr>
              <a:t>	</a:t>
            </a:r>
            <a:r>
              <a:rPr sz="1400" i="1" spc="-5" dirty="0">
                <a:latin typeface="Calibri"/>
                <a:cs typeface="Calibri"/>
              </a:rPr>
              <a:t>Rafal Dunin-Borkowski </a:t>
            </a:r>
            <a:r>
              <a:rPr sz="1400" i="1" dirty="0">
                <a:latin typeface="Calibri"/>
                <a:cs typeface="Calibri"/>
              </a:rPr>
              <a:t>(eDREAM – </a:t>
            </a:r>
            <a:r>
              <a:rPr sz="1400" i="1" spc="-5" dirty="0">
                <a:latin typeface="Calibri"/>
                <a:cs typeface="Calibri"/>
              </a:rPr>
              <a:t>2021</a:t>
            </a:r>
            <a:r>
              <a:rPr sz="1400" i="1" spc="-100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chair)</a:t>
            </a:r>
            <a:endParaRPr sz="1400" dirty="0">
              <a:latin typeface="Calibri"/>
              <a:cs typeface="Calibri"/>
            </a:endParaRPr>
          </a:p>
          <a:p>
            <a:pPr marL="12700">
              <a:lnSpc>
                <a:spcPts val="1510"/>
              </a:lnSpc>
              <a:tabLst>
                <a:tab pos="354965" algn="l"/>
              </a:tabLst>
            </a:pPr>
            <a:r>
              <a:rPr sz="1100" spc="10" dirty="0">
                <a:solidFill>
                  <a:srgbClr val="F8F7F3"/>
                </a:solidFill>
                <a:latin typeface="Wingdings 3"/>
                <a:cs typeface="Wingdings 3"/>
              </a:rPr>
              <a:t></a:t>
            </a:r>
            <a:r>
              <a:rPr sz="1100" spc="10" dirty="0">
                <a:solidFill>
                  <a:srgbClr val="F8F7F3"/>
                </a:solidFill>
                <a:latin typeface="Times New Roman"/>
                <a:cs typeface="Times New Roman"/>
              </a:rPr>
              <a:t>	</a:t>
            </a:r>
            <a:r>
              <a:rPr sz="1400" i="1" spc="-5" dirty="0">
                <a:latin typeface="Calibri"/>
                <a:cs typeface="Calibri"/>
              </a:rPr>
              <a:t>Stefan </a:t>
            </a:r>
            <a:r>
              <a:rPr sz="1400" i="1" spc="-15" dirty="0">
                <a:latin typeface="Calibri"/>
                <a:cs typeface="Calibri"/>
              </a:rPr>
              <a:t>Facsko</a:t>
            </a:r>
            <a:r>
              <a:rPr sz="1400" i="1" spc="-25" dirty="0">
                <a:latin typeface="Calibri"/>
                <a:cs typeface="Calibri"/>
              </a:rPr>
              <a:t> </a:t>
            </a:r>
            <a:r>
              <a:rPr sz="1400" i="1" spc="-15" dirty="0">
                <a:latin typeface="Calibri"/>
                <a:cs typeface="Calibri"/>
              </a:rPr>
              <a:t>(RADIATE)</a:t>
            </a:r>
            <a:endParaRPr sz="1400" dirty="0">
              <a:latin typeface="Calibri"/>
              <a:cs typeface="Calibri"/>
            </a:endParaRPr>
          </a:p>
          <a:p>
            <a:pPr marL="12700">
              <a:lnSpc>
                <a:spcPts val="1515"/>
              </a:lnSpc>
              <a:tabLst>
                <a:tab pos="354965" algn="l"/>
              </a:tabLst>
            </a:pPr>
            <a:r>
              <a:rPr sz="1100" spc="15" dirty="0">
                <a:solidFill>
                  <a:srgbClr val="F8F7F3"/>
                </a:solidFill>
                <a:latin typeface="Wingdings 3"/>
                <a:cs typeface="Wingdings 3"/>
              </a:rPr>
              <a:t></a:t>
            </a:r>
            <a:r>
              <a:rPr sz="1100" spc="15" dirty="0">
                <a:solidFill>
                  <a:srgbClr val="F8F7F3"/>
                </a:solidFill>
                <a:latin typeface="Times New Roman"/>
                <a:cs typeface="Times New Roman"/>
              </a:rPr>
              <a:t>	</a:t>
            </a:r>
            <a:r>
              <a:rPr sz="1400" i="1" spc="-10" dirty="0">
                <a:latin typeface="Calibri"/>
                <a:cs typeface="Calibri"/>
              </a:rPr>
              <a:t>Karen </a:t>
            </a:r>
            <a:r>
              <a:rPr sz="1400" i="1" spc="-5" dirty="0">
                <a:latin typeface="Calibri"/>
                <a:cs typeface="Calibri"/>
              </a:rPr>
              <a:t>Kirkby</a:t>
            </a:r>
            <a:r>
              <a:rPr sz="1400" i="1" spc="-15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(INSPIRE)</a:t>
            </a:r>
            <a:endParaRPr sz="1400" dirty="0">
              <a:latin typeface="Calibri"/>
              <a:cs typeface="Calibri"/>
            </a:endParaRPr>
          </a:p>
          <a:p>
            <a:pPr marL="12700">
              <a:lnSpc>
                <a:spcPts val="1515"/>
              </a:lnSpc>
              <a:tabLst>
                <a:tab pos="354965" algn="l"/>
              </a:tabLst>
            </a:pPr>
            <a:r>
              <a:rPr sz="1100" spc="10" dirty="0">
                <a:solidFill>
                  <a:srgbClr val="F8F7F3"/>
                </a:solidFill>
                <a:latin typeface="Wingdings 3"/>
                <a:cs typeface="Wingdings 3"/>
              </a:rPr>
              <a:t></a:t>
            </a:r>
            <a:r>
              <a:rPr sz="1100" spc="10" dirty="0">
                <a:solidFill>
                  <a:srgbClr val="F8F7F3"/>
                </a:solidFill>
                <a:latin typeface="Times New Roman"/>
                <a:cs typeface="Times New Roman"/>
              </a:rPr>
              <a:t>	</a:t>
            </a:r>
            <a:r>
              <a:rPr sz="1400" i="1" spc="-5" dirty="0">
                <a:latin typeface="Calibri"/>
                <a:cs typeface="Calibri"/>
              </a:rPr>
              <a:t>Helmut Schober</a:t>
            </a:r>
            <a:r>
              <a:rPr sz="1400" i="1" spc="-35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(LENS)</a:t>
            </a:r>
            <a:endParaRPr sz="1400" dirty="0">
              <a:latin typeface="Calibri"/>
              <a:cs typeface="Calibri"/>
            </a:endParaRPr>
          </a:p>
          <a:p>
            <a:pPr marL="12700">
              <a:lnSpc>
                <a:spcPts val="1510"/>
              </a:lnSpc>
              <a:tabLst>
                <a:tab pos="354965" algn="l"/>
              </a:tabLst>
            </a:pPr>
            <a:r>
              <a:rPr sz="1100" spc="10" dirty="0">
                <a:solidFill>
                  <a:srgbClr val="F8F7F3"/>
                </a:solidFill>
                <a:latin typeface="Wingdings 3"/>
                <a:cs typeface="Wingdings 3"/>
              </a:rPr>
              <a:t></a:t>
            </a:r>
            <a:r>
              <a:rPr sz="1100" spc="10" dirty="0">
                <a:solidFill>
                  <a:srgbClr val="F8F7F3"/>
                </a:solidFill>
                <a:latin typeface="Times New Roman"/>
                <a:cs typeface="Times New Roman"/>
              </a:rPr>
              <a:t>	</a:t>
            </a:r>
            <a:r>
              <a:rPr sz="1400" i="1" dirty="0">
                <a:latin typeface="Calibri"/>
                <a:cs typeface="Calibri"/>
              </a:rPr>
              <a:t>Claes-Göran </a:t>
            </a:r>
            <a:r>
              <a:rPr sz="1400" i="1" spc="-10" dirty="0">
                <a:latin typeface="Calibri"/>
                <a:cs typeface="Calibri"/>
              </a:rPr>
              <a:t>Wahlstrom</a:t>
            </a:r>
            <a:r>
              <a:rPr sz="1400" i="1" spc="-30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(Laserlab-Europe)</a:t>
            </a:r>
            <a:endParaRPr sz="1400" dirty="0">
              <a:latin typeface="Calibri"/>
              <a:cs typeface="Calibri"/>
            </a:endParaRPr>
          </a:p>
          <a:p>
            <a:pPr marL="12700">
              <a:lnSpc>
                <a:spcPts val="1595"/>
              </a:lnSpc>
              <a:tabLst>
                <a:tab pos="354965" algn="l"/>
              </a:tabLst>
            </a:pPr>
            <a:r>
              <a:rPr sz="1100" spc="10" dirty="0">
                <a:solidFill>
                  <a:srgbClr val="F8F7F3"/>
                </a:solidFill>
                <a:latin typeface="Wingdings 3"/>
                <a:cs typeface="Wingdings 3"/>
              </a:rPr>
              <a:t></a:t>
            </a:r>
            <a:r>
              <a:rPr sz="1100" spc="10" dirty="0">
                <a:solidFill>
                  <a:srgbClr val="F8F7F3"/>
                </a:solidFill>
                <a:latin typeface="Times New Roman"/>
                <a:cs typeface="Times New Roman"/>
              </a:rPr>
              <a:t>	</a:t>
            </a:r>
            <a:r>
              <a:rPr sz="1400" i="1" dirty="0">
                <a:latin typeface="Calibri"/>
                <a:cs typeface="Calibri"/>
              </a:rPr>
              <a:t>Jochen </a:t>
            </a:r>
            <a:r>
              <a:rPr sz="1400" i="1" spc="-15" dirty="0">
                <a:latin typeface="Calibri"/>
                <a:cs typeface="Calibri"/>
              </a:rPr>
              <a:t>Wosnitza </a:t>
            </a:r>
            <a:r>
              <a:rPr sz="1400" i="1" spc="-5" dirty="0">
                <a:latin typeface="Calibri"/>
                <a:cs typeface="Calibri"/>
              </a:rPr>
              <a:t>(EMFL </a:t>
            </a:r>
            <a:r>
              <a:rPr sz="1400" i="1" dirty="0">
                <a:latin typeface="Calibri"/>
                <a:cs typeface="Calibri"/>
              </a:rPr>
              <a:t>)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38020" y="3757422"/>
            <a:ext cx="3783329" cy="9417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68425">
              <a:lnSpc>
                <a:spcPct val="100000"/>
              </a:lnSpc>
              <a:spcBef>
                <a:spcPts val="95"/>
              </a:spcBef>
            </a:pPr>
            <a:r>
              <a:rPr sz="1600" b="1" i="1" spc="-5" dirty="0">
                <a:latin typeface="Calibri"/>
                <a:cs typeface="Calibri"/>
              </a:rPr>
              <a:t>More than </a:t>
            </a:r>
            <a:r>
              <a:rPr sz="1600" b="1" i="1" spc="-10" dirty="0">
                <a:latin typeface="Calibri"/>
                <a:cs typeface="Calibri"/>
              </a:rPr>
              <a:t>120 European</a:t>
            </a:r>
            <a:r>
              <a:rPr sz="1600" b="1" i="1" spc="90" dirty="0">
                <a:latin typeface="Calibri"/>
                <a:cs typeface="Calibri"/>
              </a:rPr>
              <a:t> </a:t>
            </a:r>
            <a:r>
              <a:rPr sz="1600" b="1" i="1" spc="-5" dirty="0">
                <a:latin typeface="Calibri"/>
                <a:cs typeface="Calibri"/>
              </a:rPr>
              <a:t>RIs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1800" spc="-5" dirty="0">
                <a:latin typeface="Calibri"/>
                <a:cs typeface="Calibri"/>
              </a:rPr>
              <a:t>Seven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networks</a:t>
            </a:r>
            <a:endParaRPr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43671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702050"/>
            <a:ext cx="3992879" cy="41559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892551"/>
            <a:ext cx="1522475" cy="23652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99476" y="0"/>
            <a:ext cx="1603247" cy="11414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606028" y="6095999"/>
            <a:ext cx="993648" cy="7619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46633" y="42798"/>
            <a:ext cx="613981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0" dirty="0">
                <a:solidFill>
                  <a:srgbClr val="DFE2E4"/>
                </a:solidFill>
                <a:latin typeface="Calibri"/>
                <a:cs typeface="Calibri"/>
              </a:rPr>
              <a:t>ARIEs </a:t>
            </a:r>
            <a:r>
              <a:rPr sz="4200" b="0" spc="-25" dirty="0">
                <a:solidFill>
                  <a:srgbClr val="DFE2E4"/>
                </a:solidFill>
                <a:latin typeface="Calibri"/>
                <a:cs typeface="Calibri"/>
              </a:rPr>
              <a:t>are </a:t>
            </a:r>
            <a:r>
              <a:rPr sz="4200" b="0" dirty="0">
                <a:solidFill>
                  <a:srgbClr val="DFE2E4"/>
                </a:solidFill>
                <a:latin typeface="Calibri"/>
                <a:cs typeface="Calibri"/>
              </a:rPr>
              <a:t>an </a:t>
            </a:r>
            <a:r>
              <a:rPr sz="4200" b="0" spc="-15" dirty="0">
                <a:solidFill>
                  <a:srgbClr val="DFE2E4"/>
                </a:solidFill>
                <a:latin typeface="Calibri"/>
                <a:cs typeface="Calibri"/>
              </a:rPr>
              <a:t>European</a:t>
            </a:r>
            <a:r>
              <a:rPr sz="4200" b="0" spc="-55" dirty="0">
                <a:solidFill>
                  <a:srgbClr val="DFE2E4"/>
                </a:solidFill>
                <a:latin typeface="Calibri"/>
                <a:cs typeface="Calibri"/>
              </a:rPr>
              <a:t> </a:t>
            </a:r>
            <a:r>
              <a:rPr sz="4200" b="0" spc="-5" dirty="0">
                <a:solidFill>
                  <a:srgbClr val="DFE2E4"/>
                </a:solidFill>
                <a:latin typeface="Calibri"/>
                <a:cs typeface="Calibri"/>
              </a:rPr>
              <a:t>asset</a:t>
            </a:r>
            <a:endParaRPr sz="4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729973" y="6435344"/>
            <a:ext cx="257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15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0261" y="1141476"/>
            <a:ext cx="6937339" cy="57502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5" dirty="0">
                <a:solidFill>
                  <a:srgbClr val="FFFFFF"/>
                </a:solidFill>
                <a:latin typeface="Century Gothic"/>
                <a:cs typeface="Century Gothic"/>
              </a:rPr>
              <a:t>ARIE</a:t>
            </a:r>
            <a:r>
              <a:rPr sz="24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spc="-5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organi</a:t>
            </a:r>
            <a:r>
              <a:rPr lang="de-CH" sz="2400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400" spc="-5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ation</a:t>
            </a:r>
            <a:r>
              <a:rPr sz="2400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:</a:t>
            </a:r>
            <a:endParaRPr lang="de-CH" sz="2400" spc="-5" dirty="0" smtClean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2400" dirty="0">
              <a:latin typeface="Century Gothic"/>
              <a:cs typeface="Century Gothic"/>
            </a:endParaRPr>
          </a:p>
          <a:p>
            <a:pPr marL="355600" marR="10287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sz="2400" spc="-5" dirty="0">
                <a:solidFill>
                  <a:srgbClr val="FFFFFF"/>
                </a:solidFill>
                <a:latin typeface="Century Gothic"/>
                <a:cs typeface="Century Gothic"/>
              </a:rPr>
              <a:t>Board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+ </a:t>
            </a:r>
            <a:r>
              <a:rPr sz="2400" spc="-5" dirty="0">
                <a:solidFill>
                  <a:srgbClr val="FFFFFF"/>
                </a:solidFill>
                <a:latin typeface="Century Gothic"/>
                <a:cs typeface="Century Gothic"/>
              </a:rPr>
              <a:t>Coordination </a:t>
            </a:r>
            <a:r>
              <a:rPr sz="2400" spc="-10" dirty="0">
                <a:solidFill>
                  <a:srgbClr val="FFFFFF"/>
                </a:solidFill>
                <a:latin typeface="Century Gothic"/>
                <a:cs typeface="Century Gothic"/>
              </a:rPr>
              <a:t>Team </a:t>
            </a:r>
            <a:endParaRPr lang="de-CH" sz="2400" spc="-10" dirty="0" smtClean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12700" marR="102870">
              <a:lnSpc>
                <a:spcPct val="100000"/>
              </a:lnSpc>
            </a:pPr>
            <a:r>
              <a:rPr lang="de-CH" sz="2400" spc="-10" dirty="0" smtClean="0">
                <a:solidFill>
                  <a:srgbClr val="FFFFFF"/>
                </a:solidFill>
                <a:latin typeface="Century Gothic"/>
                <a:cs typeface="Century Gothic"/>
              </a:rPr>
              <a:t>    </a:t>
            </a:r>
            <a:r>
              <a:rPr sz="2400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(</a:t>
            </a:r>
            <a:r>
              <a:rPr sz="2400" spc="-5" dirty="0">
                <a:solidFill>
                  <a:srgbClr val="FFFFFF"/>
                </a:solidFill>
                <a:latin typeface="Century Gothic"/>
                <a:cs typeface="Century Gothic"/>
              </a:rPr>
              <a:t>vicechairs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+ </a:t>
            </a:r>
            <a:r>
              <a:rPr sz="2400" spc="-5" dirty="0">
                <a:solidFill>
                  <a:srgbClr val="FFFFFF"/>
                </a:solidFill>
                <a:latin typeface="Century Gothic"/>
                <a:cs typeface="Century Gothic"/>
              </a:rPr>
              <a:t>one  person/network)</a:t>
            </a:r>
            <a:endParaRPr sz="2400" dirty="0">
              <a:latin typeface="Century Gothic"/>
              <a:cs typeface="Century Gothic"/>
            </a:endParaRPr>
          </a:p>
          <a:p>
            <a:pPr marL="355600" indent="-342900">
              <a:lnSpc>
                <a:spcPct val="100000"/>
              </a:lnSpc>
              <a:buFont typeface="Wingdings" panose="05000000000000000000" pitchFamily="2" charset="2"/>
              <a:buChar char="Ø"/>
              <a:tabLst>
                <a:tab pos="153035" algn="l"/>
              </a:tabLst>
            </a:pPr>
            <a:r>
              <a:rPr lang="de-CH" sz="2400" spc="-1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spc="-10" dirty="0" smtClean="0">
                <a:solidFill>
                  <a:srgbClr val="FFFFFF"/>
                </a:solidFill>
                <a:latin typeface="Century Gothic"/>
                <a:cs typeface="Century Gothic"/>
              </a:rPr>
              <a:t>Working </a:t>
            </a:r>
            <a:r>
              <a:rPr sz="2400" spc="-5" dirty="0">
                <a:solidFill>
                  <a:srgbClr val="FFFFFF"/>
                </a:solidFill>
                <a:latin typeface="Century Gothic"/>
                <a:cs typeface="Century Gothic"/>
              </a:rPr>
              <a:t>groups </a:t>
            </a:r>
            <a:r>
              <a:rPr sz="2400" spc="-10" dirty="0">
                <a:solidFill>
                  <a:srgbClr val="FFFFFF"/>
                </a:solidFill>
                <a:latin typeface="Century Gothic"/>
                <a:cs typeface="Century Gothic"/>
              </a:rPr>
              <a:t>(for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specific position </a:t>
            </a:r>
            <a:r>
              <a:rPr sz="2400" spc="-5" dirty="0">
                <a:solidFill>
                  <a:srgbClr val="FFFFFF"/>
                </a:solidFill>
                <a:latin typeface="Century Gothic"/>
                <a:cs typeface="Century Gothic"/>
              </a:rPr>
              <a:t>papers</a:t>
            </a:r>
            <a:r>
              <a:rPr sz="2400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 smtClean="0">
                <a:solidFill>
                  <a:srgbClr val="FFFFFF"/>
                </a:solidFill>
                <a:latin typeface="Century Gothic"/>
                <a:cs typeface="Century Gothic"/>
              </a:rPr>
              <a:t>–</a:t>
            </a:r>
            <a:r>
              <a:rPr lang="de-CH" sz="240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coordinated </a:t>
            </a:r>
            <a:r>
              <a:rPr sz="2400" spc="5" dirty="0" smtClean="0">
                <a:solidFill>
                  <a:srgbClr val="FFFFFF"/>
                </a:solidFill>
                <a:latin typeface="Century Gothic"/>
                <a:cs typeface="Century Gothic"/>
              </a:rPr>
              <a:t>PSI</a:t>
            </a:r>
            <a:r>
              <a:rPr sz="2400" spc="5" dirty="0">
                <a:solidFill>
                  <a:srgbClr val="FFFFFF"/>
                </a:solidFill>
                <a:latin typeface="Century Gothic"/>
                <a:cs typeface="Century Gothic"/>
              </a:rPr>
              <a:t>)</a:t>
            </a:r>
            <a:endParaRPr sz="2400" dirty="0">
              <a:latin typeface="Century Gothic"/>
              <a:cs typeface="Century Gothic"/>
            </a:endParaRPr>
          </a:p>
          <a:p>
            <a:pPr marL="355600" indent="-342900">
              <a:lnSpc>
                <a:spcPct val="100000"/>
              </a:lnSpc>
              <a:buFont typeface="Wingdings" panose="05000000000000000000" pitchFamily="2" charset="2"/>
              <a:buChar char="Ø"/>
              <a:tabLst>
                <a:tab pos="153035" algn="l"/>
              </a:tabLst>
            </a:pPr>
            <a:r>
              <a:rPr sz="2400" spc="-10" dirty="0">
                <a:solidFill>
                  <a:srgbClr val="FFFFFF"/>
                </a:solidFill>
                <a:latin typeface="Century Gothic"/>
                <a:cs typeface="Century Gothic"/>
              </a:rPr>
              <a:t>Working team (for Green </a:t>
            </a:r>
            <a:r>
              <a:rPr sz="2400" spc="-5" dirty="0">
                <a:solidFill>
                  <a:srgbClr val="FFFFFF"/>
                </a:solidFill>
                <a:latin typeface="Century Gothic"/>
                <a:cs typeface="Century Gothic"/>
              </a:rPr>
              <a:t>Deal Proposal</a:t>
            </a:r>
            <a:r>
              <a:rPr sz="2400" spc="1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–</a:t>
            </a:r>
            <a:endParaRPr sz="24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lang="de-CH" sz="2400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    </a:t>
            </a:r>
            <a:r>
              <a:rPr sz="2400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coordinated </a:t>
            </a:r>
            <a:r>
              <a:rPr sz="2400" spc="-5" dirty="0">
                <a:solidFill>
                  <a:srgbClr val="FFFFFF"/>
                </a:solidFill>
                <a:latin typeface="Century Gothic"/>
                <a:cs typeface="Century Gothic"/>
              </a:rPr>
              <a:t>by </a:t>
            </a:r>
            <a:r>
              <a:rPr sz="2400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ESRF)</a:t>
            </a:r>
            <a:endParaRPr lang="de-CH" sz="2400" spc="-5" dirty="0" smtClean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355600" indent="-342900">
              <a:buFont typeface="Wingdings" panose="05000000000000000000" pitchFamily="2" charset="2"/>
              <a:buChar char="Ø"/>
              <a:tabLst>
                <a:tab pos="299085" algn="l"/>
                <a:tab pos="299720" algn="l"/>
              </a:tabLst>
            </a:pPr>
            <a:r>
              <a:rPr lang="de-CH" sz="2400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Working </a:t>
            </a:r>
            <a:r>
              <a:rPr lang="de-CH" sz="2400" spc="-5" dirty="0" err="1">
                <a:solidFill>
                  <a:srgbClr val="FFFFFF"/>
                </a:solidFill>
                <a:latin typeface="Century Gothic"/>
                <a:cs typeface="Century Gothic"/>
              </a:rPr>
              <a:t>team</a:t>
            </a:r>
            <a:r>
              <a:rPr lang="de-CH" sz="240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de-CH" sz="2400" spc="-5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react</a:t>
            </a:r>
            <a:r>
              <a:rPr lang="de-CH" sz="2400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 on </a:t>
            </a:r>
            <a:r>
              <a:rPr lang="de-CH" sz="2400" spc="-5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health</a:t>
            </a:r>
            <a:r>
              <a:rPr lang="de-CH" sz="2400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de-CH" sz="2400" spc="-5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topic</a:t>
            </a:r>
            <a:r>
              <a:rPr lang="de-CH" sz="2400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 3 </a:t>
            </a:r>
            <a:r>
              <a:rPr lang="de-CH" sz="2400" spc="-5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With</a:t>
            </a:r>
            <a:r>
              <a:rPr lang="de-CH" sz="2400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 4 ARIE </a:t>
            </a:r>
            <a:r>
              <a:rPr lang="de-CH" sz="2400" spc="-5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lang="de-CH" sz="2400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de-CH" sz="2400" spc="-5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life</a:t>
            </a:r>
            <a:r>
              <a:rPr lang="de-CH" sz="2400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de-CH" sz="2400" spc="-5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science</a:t>
            </a:r>
            <a:r>
              <a:rPr lang="de-CH" sz="2400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 ERICs (</a:t>
            </a:r>
            <a:r>
              <a:rPr lang="de-CH" sz="2400" spc="-5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coordinated</a:t>
            </a:r>
            <a:r>
              <a:rPr lang="de-CH" sz="2400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de-CH" sz="2400" spc="-5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by</a:t>
            </a:r>
            <a:r>
              <a:rPr lang="de-CH" sz="2400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 ESS)</a:t>
            </a:r>
          </a:p>
          <a:p>
            <a:pPr marL="355600" indent="-342900">
              <a:buFont typeface="Wingdings" panose="05000000000000000000" pitchFamily="2" charset="2"/>
              <a:buChar char="Ø"/>
              <a:tabLst>
                <a:tab pos="299085" algn="l"/>
                <a:tab pos="299720" algn="l"/>
              </a:tabLst>
            </a:pPr>
            <a:endParaRPr lang="de-CH" sz="2400" dirty="0">
              <a:latin typeface="Century Gothic"/>
              <a:cs typeface="Century Gothic"/>
            </a:endParaRPr>
          </a:p>
          <a:p>
            <a:pPr marL="355600" indent="-342900">
              <a:lnSpc>
                <a:spcPct val="100000"/>
              </a:lnSpc>
              <a:buFont typeface="Wingdings" panose="05000000000000000000" pitchFamily="2" charset="2"/>
              <a:buChar char="Ø"/>
              <a:tabLst>
                <a:tab pos="299085" algn="l"/>
                <a:tab pos="299720" algn="l"/>
              </a:tabLst>
            </a:pPr>
            <a:r>
              <a:rPr lang="de-CH" sz="2800" b="1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Tool</a:t>
            </a:r>
            <a:r>
              <a:rPr sz="2800" b="1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to </a:t>
            </a:r>
            <a:r>
              <a:rPr sz="2800" b="1" spc="-15" dirty="0">
                <a:solidFill>
                  <a:srgbClr val="FFFFFF"/>
                </a:solidFill>
                <a:latin typeface="Century Gothic"/>
                <a:cs typeface="Century Gothic"/>
              </a:rPr>
              <a:t>answer </a:t>
            </a:r>
            <a:r>
              <a:rPr sz="28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to </a:t>
            </a:r>
            <a:r>
              <a:rPr sz="28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future HE</a:t>
            </a:r>
            <a:r>
              <a:rPr sz="2800" b="1" spc="1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calls</a:t>
            </a:r>
            <a:r>
              <a:rPr lang="de-CH" sz="28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, </a:t>
            </a:r>
            <a:r>
              <a:rPr lang="de-CH" sz="2800" b="1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where</a:t>
            </a:r>
            <a:r>
              <a:rPr lang="de-CH" sz="28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 ARIEs </a:t>
            </a:r>
            <a:r>
              <a:rPr lang="de-CH" sz="2800" b="1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complementarity</a:t>
            </a:r>
            <a:r>
              <a:rPr lang="de-CH" sz="28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de-CH" sz="2800" b="1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is</a:t>
            </a:r>
            <a:r>
              <a:rPr lang="de-CH" sz="28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de-CH" sz="2800" b="1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needed</a:t>
            </a:r>
            <a:endParaRPr sz="2800" b="1" dirty="0">
              <a:latin typeface="Century Gothic"/>
              <a:cs typeface="Century Gothic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50999" y="1141476"/>
            <a:ext cx="3971751" cy="424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9329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333" y="0"/>
            <a:ext cx="1062566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1"/>
          <p:cNvSpPr txBox="1"/>
          <p:nvPr/>
        </p:nvSpPr>
        <p:spPr>
          <a:xfrm>
            <a:off x="6426910" y="2728695"/>
            <a:ext cx="842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Thanks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071108" y="1612405"/>
            <a:ext cx="493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Tak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720668" y="1797071"/>
            <a:ext cx="591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Tack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191087" y="3345180"/>
            <a:ext cx="959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Bedankt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606148" y="3513204"/>
            <a:ext cx="771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Danke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312112" y="3219492"/>
            <a:ext cx="980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D</a:t>
            </a:r>
            <a:r>
              <a:rPr lang="pl-PL" dirty="0" smtClean="0">
                <a:solidFill>
                  <a:srgbClr val="FFFFFF"/>
                </a:solidFill>
              </a:rPr>
              <a:t>ziękuję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8980571" y="4641913"/>
            <a:ext cx="776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Grazie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7162622" y="4146331"/>
            <a:ext cx="724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Merci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091160" y="5194924"/>
            <a:ext cx="867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Gracias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4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46" y="528851"/>
            <a:ext cx="5052603" cy="1412417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E738-146D-49F4-AF37-EE8327504D71}" type="slidenum">
              <a:rPr lang="en-GB" smtClean="0"/>
              <a:t>12</a:t>
            </a:fld>
            <a:endParaRPr lang="en-GB"/>
          </a:p>
        </p:txBody>
      </p:sp>
      <p:sp>
        <p:nvSpPr>
          <p:cNvPr id="15" name="Textfeld 14"/>
          <p:cNvSpPr txBox="1"/>
          <p:nvPr/>
        </p:nvSpPr>
        <p:spPr>
          <a:xfrm>
            <a:off x="11555571" y="6105125"/>
            <a:ext cx="532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AE" sz="2400" dirty="0" smtClean="0">
                <a:solidFill>
                  <a:schemeClr val="bg1"/>
                </a:solidFill>
              </a:rPr>
              <a:t>شك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5213" y="2247349"/>
            <a:ext cx="4593836" cy="1766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i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“The </a:t>
            </a:r>
            <a:r>
              <a:rPr lang="en-US" sz="24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strength of LEAPS lies in </a:t>
            </a:r>
            <a:r>
              <a:rPr lang="en-US" sz="2400" i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its staff and </a:t>
            </a:r>
            <a:r>
              <a:rPr lang="en-US" sz="24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users, hailing from all European countries, beyond those which host the </a:t>
            </a:r>
            <a:r>
              <a:rPr lang="en-US" sz="2400" i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facilities.”</a:t>
            </a:r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0BAD7718-8E3D-4886-B5E6-77A8B01F142C}"/>
              </a:ext>
            </a:extLst>
          </p:cNvPr>
          <p:cNvSpPr txBox="1"/>
          <p:nvPr/>
        </p:nvSpPr>
        <p:spPr>
          <a:xfrm>
            <a:off x="436446" y="6116738"/>
            <a:ext cx="363458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rgbClr val="FFC000"/>
                </a:solidFill>
              </a:rPr>
              <a:t>https://leaps-initiative.eu</a:t>
            </a:r>
          </a:p>
        </p:txBody>
      </p:sp>
    </p:spTree>
    <p:extLst>
      <p:ext uri="{BB962C8B-B14F-4D97-AF65-F5344CB8AC3E}">
        <p14:creationId xmlns:p14="http://schemas.microsoft.com/office/powerpoint/2010/main" val="15538129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3200" dirty="0" err="1" smtClean="0"/>
              <a:t>Why</a:t>
            </a:r>
            <a:r>
              <a:rPr lang="de-CH" sz="3200" dirty="0" smtClean="0"/>
              <a:t> ARIEs?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6117" y="1655218"/>
            <a:ext cx="5523316" cy="45578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/>
              <a:t>RIs co-creation of HE</a:t>
            </a:r>
          </a:p>
          <a:p>
            <a:r>
              <a:rPr lang="en-US" dirty="0" smtClean="0"/>
              <a:t>A year ago at the LEAPS plenary meeting at PSI Nov 2019, RI networks were asked by the EC to </a:t>
            </a:r>
            <a:r>
              <a:rPr lang="en-US" b="1" dirty="0" smtClean="0"/>
              <a:t>respond to </a:t>
            </a:r>
            <a:r>
              <a:rPr lang="en-US" dirty="0" smtClean="0"/>
              <a:t>the evolving landscape of the </a:t>
            </a:r>
            <a:r>
              <a:rPr lang="en-US" b="1" dirty="0" smtClean="0"/>
              <a:t>European research and innovation policy</a:t>
            </a:r>
            <a:r>
              <a:rPr lang="en-US" dirty="0" smtClean="0"/>
              <a:t>.</a:t>
            </a:r>
          </a:p>
          <a:p>
            <a:r>
              <a:rPr lang="en-US" dirty="0" smtClean="0"/>
              <a:t>How can the </a:t>
            </a:r>
            <a:r>
              <a:rPr lang="en-US" dirty="0"/>
              <a:t>various </a:t>
            </a:r>
            <a:r>
              <a:rPr lang="en-US" dirty="0" smtClean="0"/>
              <a:t>RIs </a:t>
            </a:r>
            <a:r>
              <a:rPr lang="en-US" dirty="0"/>
              <a:t>can </a:t>
            </a:r>
            <a:r>
              <a:rPr lang="en-US" b="1" dirty="0"/>
              <a:t>contribute</a:t>
            </a:r>
            <a:r>
              <a:rPr lang="en-US" dirty="0"/>
              <a:t> to the </a:t>
            </a:r>
            <a:r>
              <a:rPr lang="en-US" b="1" dirty="0"/>
              <a:t>societal priorities </a:t>
            </a:r>
            <a:r>
              <a:rPr lang="en-US" dirty="0" smtClean="0"/>
              <a:t>in HE in a </a:t>
            </a:r>
            <a:r>
              <a:rPr lang="en-US" b="1" dirty="0" smtClean="0"/>
              <a:t>collaborative</a:t>
            </a:r>
            <a:r>
              <a:rPr lang="en-US" dirty="0" smtClean="0"/>
              <a:t> way?</a:t>
            </a:r>
          </a:p>
          <a:p>
            <a:r>
              <a:rPr lang="de-CH" dirty="0" err="1"/>
              <a:t>H</a:t>
            </a:r>
            <a:r>
              <a:rPr lang="de-CH" dirty="0" err="1" smtClean="0"/>
              <a:t>ow</a:t>
            </a:r>
            <a:r>
              <a:rPr lang="de-CH" dirty="0" smtClean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b="1" dirty="0" err="1"/>
              <a:t>connect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b="1" dirty="0" err="1"/>
              <a:t>societal</a:t>
            </a:r>
            <a:r>
              <a:rPr lang="de-CH" b="1" dirty="0"/>
              <a:t> </a:t>
            </a:r>
            <a:r>
              <a:rPr lang="de-CH" b="1" dirty="0" err="1" smtClean="0"/>
              <a:t>challenges</a:t>
            </a:r>
            <a:r>
              <a:rPr lang="de-CH" dirty="0"/>
              <a:t>?</a:t>
            </a:r>
            <a:r>
              <a:rPr lang="de-CH" dirty="0" smtClean="0"/>
              <a:t>  </a:t>
            </a:r>
            <a:r>
              <a:rPr lang="de-CH" dirty="0" err="1"/>
              <a:t>Closer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EU </a:t>
            </a:r>
            <a:r>
              <a:rPr lang="de-CH" b="1" dirty="0" err="1"/>
              <a:t>citizens</a:t>
            </a:r>
            <a:r>
              <a:rPr lang="de-CH" dirty="0"/>
              <a:t>, </a:t>
            </a:r>
            <a:r>
              <a:rPr lang="de-CH" dirty="0" err="1" smtClean="0"/>
              <a:t>be</a:t>
            </a:r>
            <a:r>
              <a:rPr lang="de-CH" dirty="0" smtClean="0"/>
              <a:t> </a:t>
            </a:r>
            <a:r>
              <a:rPr lang="de-CH" dirty="0" err="1"/>
              <a:t>able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b="1" dirty="0" err="1"/>
              <a:t>demonstrate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b="1" dirty="0" err="1"/>
              <a:t>impact</a:t>
            </a:r>
            <a:r>
              <a:rPr lang="de-CH" dirty="0"/>
              <a:t> </a:t>
            </a:r>
            <a:r>
              <a:rPr lang="de-CH" dirty="0" err="1"/>
              <a:t>much</a:t>
            </a:r>
            <a:r>
              <a:rPr lang="de-CH" dirty="0"/>
              <a:t> </a:t>
            </a:r>
            <a:r>
              <a:rPr lang="de-CH" dirty="0" err="1"/>
              <a:t>better</a:t>
            </a:r>
            <a:r>
              <a:rPr lang="de-CH" dirty="0" smtClean="0"/>
              <a:t>.</a:t>
            </a:r>
          </a:p>
          <a:p>
            <a:pPr marL="0" indent="0">
              <a:buNone/>
            </a:pP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E738-146D-49F4-AF37-EE8327504D71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4857" y="1949422"/>
            <a:ext cx="2932430" cy="328602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16200000">
            <a:off x="-934596" y="2879696"/>
            <a:ext cx="37012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RI networks collaborate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5537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31390" y="3244334"/>
            <a:ext cx="2529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perez@centell-folch.com</a:t>
            </a:r>
          </a:p>
        </p:txBody>
      </p:sp>
      <p:sp>
        <p:nvSpPr>
          <p:cNvPr id="3" name="Rectangle 2"/>
          <p:cNvSpPr/>
          <p:nvPr/>
        </p:nvSpPr>
        <p:spPr>
          <a:xfrm>
            <a:off x="963434" y="1377982"/>
            <a:ext cx="113863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Evolution from Technology-Centered to </a:t>
            </a:r>
            <a:r>
              <a:rPr lang="en-US" sz="2400" b="1" dirty="0" smtClean="0">
                <a:solidFill>
                  <a:schemeClr val="bg1"/>
                </a:solidFill>
              </a:rPr>
              <a:t>Scientific-Priorities-Centered </a:t>
            </a:r>
            <a:r>
              <a:rPr lang="en-US" sz="2400" b="1" dirty="0">
                <a:solidFill>
                  <a:schemeClr val="bg1"/>
                </a:solidFill>
              </a:rPr>
              <a:t>activities </a:t>
            </a:r>
          </a:p>
        </p:txBody>
      </p:sp>
      <p:pic>
        <p:nvPicPr>
          <p:cNvPr id="4" name="Picture 2" descr="Resultat d'imatges de agenda 2030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7477" y="4846848"/>
            <a:ext cx="1733628" cy="173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0139" y="2225503"/>
            <a:ext cx="7691742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11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63552" y="1600203"/>
            <a:ext cx="4164528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five missions </a:t>
            </a:r>
            <a:r>
              <a:rPr lang="en-US" dirty="0" smtClean="0"/>
              <a:t>are </a:t>
            </a:r>
            <a:r>
              <a:rPr lang="en-US" dirty="0"/>
              <a:t>cemented in Pillar II of </a:t>
            </a:r>
            <a:r>
              <a:rPr lang="en-US" dirty="0" smtClean="0"/>
              <a:t>Horizon Europe</a:t>
            </a:r>
            <a:r>
              <a:rPr lang="en-US" dirty="0"/>
              <a:t>, Global Challenges and European Industrial Competitiveness.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Analytical Research Infrastructures in Europe ARIE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080" y="1600203"/>
            <a:ext cx="5271388" cy="374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1220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702050"/>
            <a:ext cx="3992879" cy="41559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892551"/>
            <a:ext cx="1522475" cy="23652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99476" y="0"/>
            <a:ext cx="1603247" cy="11414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606028" y="6095999"/>
            <a:ext cx="993648" cy="7619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46633" y="42798"/>
            <a:ext cx="613981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0" dirty="0">
                <a:solidFill>
                  <a:srgbClr val="DFE2E4"/>
                </a:solidFill>
                <a:latin typeface="Calibri"/>
                <a:cs typeface="Calibri"/>
              </a:rPr>
              <a:t>ARIEs </a:t>
            </a:r>
            <a:r>
              <a:rPr sz="4200" b="0" spc="-25" dirty="0">
                <a:solidFill>
                  <a:srgbClr val="DFE2E4"/>
                </a:solidFill>
                <a:latin typeface="Calibri"/>
                <a:cs typeface="Calibri"/>
              </a:rPr>
              <a:t>are </a:t>
            </a:r>
            <a:r>
              <a:rPr sz="4200" b="0" dirty="0">
                <a:solidFill>
                  <a:srgbClr val="DFE2E4"/>
                </a:solidFill>
                <a:latin typeface="Calibri"/>
                <a:cs typeface="Calibri"/>
              </a:rPr>
              <a:t>an </a:t>
            </a:r>
            <a:r>
              <a:rPr sz="4200" b="0" spc="-15" dirty="0">
                <a:solidFill>
                  <a:srgbClr val="DFE2E4"/>
                </a:solidFill>
                <a:latin typeface="Calibri"/>
                <a:cs typeface="Calibri"/>
              </a:rPr>
              <a:t>European</a:t>
            </a:r>
            <a:r>
              <a:rPr sz="4200" b="0" spc="-55" dirty="0">
                <a:solidFill>
                  <a:srgbClr val="DFE2E4"/>
                </a:solidFill>
                <a:latin typeface="Calibri"/>
                <a:cs typeface="Calibri"/>
              </a:rPr>
              <a:t> </a:t>
            </a:r>
            <a:r>
              <a:rPr sz="4200" b="0" spc="-5" dirty="0">
                <a:solidFill>
                  <a:srgbClr val="DFE2E4"/>
                </a:solidFill>
                <a:latin typeface="Calibri"/>
                <a:cs typeface="Calibri"/>
              </a:rPr>
              <a:t>asset</a:t>
            </a:r>
            <a:endParaRPr sz="4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729973" y="6435344"/>
            <a:ext cx="257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15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99808" y="882254"/>
            <a:ext cx="6424455" cy="8444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432560">
              <a:lnSpc>
                <a:spcPct val="100000"/>
              </a:lnSpc>
              <a:spcBef>
                <a:spcPts val="105"/>
              </a:spcBef>
            </a:pPr>
            <a:r>
              <a:rPr spc="5" dirty="0">
                <a:solidFill>
                  <a:srgbClr val="FFFFFF"/>
                </a:solidFill>
                <a:latin typeface="Century Gothic"/>
                <a:cs typeface="Century Gothic"/>
              </a:rPr>
              <a:t>1</a:t>
            </a:r>
            <a:r>
              <a:rPr sz="1600" spc="7" baseline="24691" dirty="0">
                <a:solidFill>
                  <a:srgbClr val="FFFFFF"/>
                </a:solidFill>
                <a:latin typeface="Century Gothic"/>
                <a:cs typeface="Century Gothic"/>
              </a:rPr>
              <a:t>st </a:t>
            </a:r>
            <a:r>
              <a:rPr dirty="0">
                <a:solidFill>
                  <a:srgbClr val="FFFFFF"/>
                </a:solidFill>
                <a:latin typeface="Century Gothic"/>
                <a:cs typeface="Century Gothic"/>
              </a:rPr>
              <a:t>informal </a:t>
            </a:r>
            <a:r>
              <a:rPr spc="-5" dirty="0">
                <a:solidFill>
                  <a:srgbClr val="FFFFFF"/>
                </a:solidFill>
                <a:latin typeface="Century Gothic"/>
                <a:cs typeface="Century Gothic"/>
              </a:rPr>
              <a:t>meeting </a:t>
            </a:r>
            <a:r>
              <a:rPr spc="5" dirty="0">
                <a:solidFill>
                  <a:srgbClr val="FFFFFF"/>
                </a:solidFill>
                <a:latin typeface="Century Gothic"/>
                <a:cs typeface="Century Gothic"/>
              </a:rPr>
              <a:t>in </a:t>
            </a:r>
            <a:r>
              <a:rPr dirty="0">
                <a:solidFill>
                  <a:srgbClr val="FFFFFF"/>
                </a:solidFill>
                <a:latin typeface="Century Gothic"/>
                <a:cs typeface="Century Gothic"/>
              </a:rPr>
              <a:t>Feb 21 </a:t>
            </a:r>
            <a:r>
              <a:rPr spc="5" dirty="0">
                <a:solidFill>
                  <a:srgbClr val="FFFFFF"/>
                </a:solidFill>
                <a:latin typeface="Century Gothic"/>
                <a:cs typeface="Century Gothic"/>
              </a:rPr>
              <a:t>in </a:t>
            </a:r>
            <a:r>
              <a:rPr spc="-5" dirty="0">
                <a:solidFill>
                  <a:srgbClr val="FFFFFF"/>
                </a:solidFill>
                <a:latin typeface="Century Gothic"/>
                <a:cs typeface="Century Gothic"/>
              </a:rPr>
              <a:t>Brussels  </a:t>
            </a:r>
            <a:r>
              <a:rPr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Organi</a:t>
            </a:r>
            <a:r>
              <a:rPr lang="de-CH" dirty="0" smtClean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ed</a:t>
            </a:r>
            <a:r>
              <a:rPr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>
                <a:solidFill>
                  <a:srgbClr val="FFFFFF"/>
                </a:solidFill>
                <a:latin typeface="Century Gothic"/>
                <a:cs typeface="Century Gothic"/>
              </a:rPr>
              <a:t>by</a:t>
            </a:r>
            <a:r>
              <a:rPr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pc="5" dirty="0">
                <a:solidFill>
                  <a:srgbClr val="FFFFFF"/>
                </a:solidFill>
                <a:latin typeface="Century Gothic"/>
                <a:cs typeface="Century Gothic"/>
              </a:rPr>
              <a:t>LEAPS</a:t>
            </a:r>
            <a:endParaRPr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dirty="0">
                <a:solidFill>
                  <a:srgbClr val="FFFFFF"/>
                </a:solidFill>
                <a:latin typeface="Century Gothic"/>
                <a:cs typeface="Century Gothic"/>
              </a:rPr>
              <a:t>Aiming at </a:t>
            </a:r>
            <a:r>
              <a:rPr spc="-5" dirty="0">
                <a:solidFill>
                  <a:srgbClr val="FFFFFF"/>
                </a:solidFill>
                <a:latin typeface="Century Gothic"/>
                <a:cs typeface="Century Gothic"/>
              </a:rPr>
              <a:t>showing how </a:t>
            </a:r>
            <a:r>
              <a:rPr dirty="0">
                <a:solidFill>
                  <a:srgbClr val="FFFFFF"/>
                </a:solidFill>
                <a:latin typeface="Century Gothic"/>
                <a:cs typeface="Century Gothic"/>
              </a:rPr>
              <a:t>each network can </a:t>
            </a:r>
            <a:r>
              <a:rPr spc="-5" dirty="0">
                <a:solidFill>
                  <a:srgbClr val="FFFFFF"/>
                </a:solidFill>
                <a:latin typeface="Century Gothic"/>
                <a:cs typeface="Century Gothic"/>
              </a:rPr>
              <a:t>answer to</a:t>
            </a:r>
            <a:r>
              <a:rPr spc="-1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>
                <a:solidFill>
                  <a:srgbClr val="FFFFFF"/>
                </a:solidFill>
                <a:latin typeface="Century Gothic"/>
                <a:cs typeface="Century Gothic"/>
              </a:rPr>
              <a:t>HE</a:t>
            </a:r>
            <a:endParaRPr dirty="0">
              <a:latin typeface="Century Gothic"/>
              <a:cs typeface="Century Gothic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18344" y="2041269"/>
            <a:ext cx="6405920" cy="170256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29845" y="3962183"/>
            <a:ext cx="7023526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dirty="0">
                <a:solidFill>
                  <a:schemeClr val="bg1"/>
                </a:solidFill>
              </a:rPr>
              <a:t>R</a:t>
            </a:r>
            <a:r>
              <a:rPr lang="en-US" sz="2400" dirty="0" smtClean="0">
                <a:solidFill>
                  <a:schemeClr val="bg1"/>
                </a:solidFill>
              </a:rPr>
              <a:t>epresentatives </a:t>
            </a:r>
            <a:r>
              <a:rPr lang="en-US" sz="2400" dirty="0">
                <a:solidFill>
                  <a:schemeClr val="bg1"/>
                </a:solidFill>
              </a:rPr>
              <a:t>of the seven research infrastructure networks met </a:t>
            </a:r>
            <a:r>
              <a:rPr lang="en-US" sz="2400" dirty="0" smtClean="0">
                <a:solidFill>
                  <a:schemeClr val="bg1"/>
                </a:solidFill>
              </a:rPr>
              <a:t>to </a:t>
            </a:r>
            <a:r>
              <a:rPr lang="en-US" sz="2400" dirty="0">
                <a:solidFill>
                  <a:schemeClr val="bg1"/>
                </a:solidFill>
              </a:rPr>
              <a:t>discuss how they could best serve the Missions.</a:t>
            </a:r>
            <a:endParaRPr sz="2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86809" y="708278"/>
            <a:ext cx="3971751" cy="424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0864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Analytical Research Infrastructures as key resources for the five horizon Europe missions</a:t>
            </a:r>
            <a:endParaRPr lang="en-US" sz="32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5862" y="2294283"/>
            <a:ext cx="1363630" cy="19335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0976" y="2294285"/>
            <a:ext cx="1358138" cy="19335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2702" y="2294285"/>
            <a:ext cx="1371268" cy="19335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6802" y="2294283"/>
            <a:ext cx="1365124" cy="19335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70781" y="2294285"/>
            <a:ext cx="1367960" cy="193357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112961" y="1503947"/>
            <a:ext cx="75527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Transversal working groups were formed to assess the opportunities, and how the specific strengths, capabilities and core skills of the ARIEs are relevant. </a:t>
            </a:r>
          </a:p>
          <a:p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7916802" y="4550504"/>
            <a:ext cx="13792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b="1" dirty="0" smtClean="0"/>
              <a:t>LEAPS</a:t>
            </a:r>
          </a:p>
          <a:p>
            <a:r>
              <a:rPr lang="de-CH" sz="1600" dirty="0" err="1" smtClean="0"/>
              <a:t>eDREAM</a:t>
            </a:r>
            <a:endParaRPr lang="de-CH" sz="1600" dirty="0"/>
          </a:p>
          <a:p>
            <a:r>
              <a:rPr lang="de-CH" sz="1600" dirty="0" smtClean="0"/>
              <a:t>RADIATE</a:t>
            </a:r>
          </a:p>
          <a:p>
            <a:r>
              <a:rPr lang="de-CH" sz="1600" dirty="0" err="1" smtClean="0"/>
              <a:t>LaserLabEurope</a:t>
            </a:r>
            <a:r>
              <a:rPr lang="de-CH" sz="1600" dirty="0" smtClean="0"/>
              <a:t> </a:t>
            </a:r>
            <a:endParaRPr lang="en-GB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9958164" y="4550504"/>
            <a:ext cx="30567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b="1" dirty="0" smtClean="0"/>
              <a:t>LEAPS</a:t>
            </a:r>
            <a:endParaRPr lang="de-CH" sz="1600" b="1" dirty="0" smtClean="0"/>
          </a:p>
          <a:p>
            <a:r>
              <a:rPr lang="de-CH" sz="1600" dirty="0" err="1" smtClean="0"/>
              <a:t>eDREAM</a:t>
            </a:r>
            <a:endParaRPr lang="de-CH" sz="1600" dirty="0" smtClean="0"/>
          </a:p>
          <a:p>
            <a:r>
              <a:rPr lang="de-CH" sz="1600" dirty="0" smtClean="0"/>
              <a:t>RADIATE</a:t>
            </a:r>
          </a:p>
          <a:p>
            <a:r>
              <a:rPr lang="de-CH" sz="1600" dirty="0" err="1" smtClean="0"/>
              <a:t>LaserLabEurope</a:t>
            </a:r>
            <a:r>
              <a:rPr lang="de-CH" sz="1600" dirty="0" smtClean="0"/>
              <a:t> </a:t>
            </a:r>
            <a:endParaRPr lang="en-GB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5932702" y="4550504"/>
            <a:ext cx="16871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b="1" dirty="0" smtClean="0"/>
              <a:t>LEAPS</a:t>
            </a:r>
          </a:p>
          <a:p>
            <a:r>
              <a:rPr lang="de-CH" sz="1600" dirty="0" smtClean="0"/>
              <a:t>ERIC-Forum</a:t>
            </a:r>
          </a:p>
          <a:p>
            <a:r>
              <a:rPr lang="de-CH" sz="1600" dirty="0" smtClean="0"/>
              <a:t>LENS</a:t>
            </a:r>
          </a:p>
          <a:p>
            <a:r>
              <a:rPr lang="de-CH" sz="1600" dirty="0" err="1" smtClean="0"/>
              <a:t>eDREAM</a:t>
            </a:r>
            <a:endParaRPr lang="de-CH" sz="1600" dirty="0"/>
          </a:p>
          <a:p>
            <a:r>
              <a:rPr lang="de-CH" sz="1600" dirty="0" smtClean="0"/>
              <a:t>EMFL</a:t>
            </a:r>
          </a:p>
          <a:p>
            <a:r>
              <a:rPr lang="de-CH" sz="1600" dirty="0" smtClean="0"/>
              <a:t>RADIATE</a:t>
            </a:r>
          </a:p>
          <a:p>
            <a:r>
              <a:rPr lang="de-CH" sz="1600" dirty="0" err="1" smtClean="0"/>
              <a:t>LaserLabEurope</a:t>
            </a:r>
            <a:r>
              <a:rPr lang="de-CH" sz="1600" dirty="0" smtClean="0"/>
              <a:t> </a:t>
            </a:r>
            <a:endParaRPr lang="en-GB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3954275" y="4550504"/>
            <a:ext cx="168717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b="1" dirty="0" smtClean="0"/>
              <a:t>LEAPS</a:t>
            </a:r>
          </a:p>
          <a:p>
            <a:r>
              <a:rPr lang="de-CH" sz="1600" dirty="0" smtClean="0"/>
              <a:t>ERIC-Forum</a:t>
            </a:r>
          </a:p>
          <a:p>
            <a:r>
              <a:rPr lang="de-CH" sz="1600" dirty="0" smtClean="0"/>
              <a:t>LENS</a:t>
            </a:r>
          </a:p>
          <a:p>
            <a:r>
              <a:rPr lang="de-CH" sz="1600" dirty="0" err="1" smtClean="0"/>
              <a:t>eDREAM</a:t>
            </a:r>
            <a:endParaRPr lang="de-CH" sz="1600" dirty="0"/>
          </a:p>
          <a:p>
            <a:r>
              <a:rPr lang="de-CH" sz="1600" dirty="0" smtClean="0"/>
              <a:t>EMFL</a:t>
            </a:r>
          </a:p>
          <a:p>
            <a:r>
              <a:rPr lang="de-CH" sz="1600" dirty="0" smtClean="0"/>
              <a:t>RADIATE</a:t>
            </a:r>
          </a:p>
          <a:p>
            <a:r>
              <a:rPr lang="de-CH" sz="1600" dirty="0" err="1" smtClean="0"/>
              <a:t>LaserLabEurope</a:t>
            </a:r>
            <a:endParaRPr lang="de-CH" sz="1600" dirty="0" smtClean="0"/>
          </a:p>
          <a:p>
            <a:r>
              <a:rPr lang="de-CH" sz="1600" dirty="0" smtClean="0"/>
              <a:t>INSPIRE</a:t>
            </a:r>
            <a:r>
              <a:rPr lang="de-CH" sz="1600" dirty="0" smtClean="0"/>
              <a:t> </a:t>
            </a:r>
            <a:endParaRPr lang="en-GB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2240976" y="4550504"/>
            <a:ext cx="16871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b="1" dirty="0" smtClean="0"/>
              <a:t>LENS</a:t>
            </a:r>
          </a:p>
          <a:p>
            <a:r>
              <a:rPr lang="de-CH" sz="1600" dirty="0" smtClean="0"/>
              <a:t>LEAPS</a:t>
            </a:r>
          </a:p>
          <a:p>
            <a:r>
              <a:rPr lang="de-CH" sz="1600" dirty="0" err="1" smtClean="0"/>
              <a:t>eDREAM</a:t>
            </a:r>
            <a:endParaRPr lang="de-CH" sz="1600" dirty="0"/>
          </a:p>
          <a:p>
            <a:r>
              <a:rPr lang="de-CH" sz="1600" dirty="0" smtClean="0"/>
              <a:t>RADIATE</a:t>
            </a:r>
          </a:p>
          <a:p>
            <a:r>
              <a:rPr lang="de-CH" sz="1600" dirty="0" smtClean="0"/>
              <a:t>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674340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3552" y="224494"/>
            <a:ext cx="9518848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95"/>
              </a:spcBef>
            </a:pPr>
            <a:r>
              <a:rPr sz="4000" spc="-15" dirty="0"/>
              <a:t>SMART </a:t>
            </a:r>
            <a:r>
              <a:rPr sz="4000" spc="-10" dirty="0"/>
              <a:t>CITIES</a:t>
            </a:r>
            <a:r>
              <a:rPr sz="4000" spc="25" dirty="0"/>
              <a:t> </a:t>
            </a:r>
            <a:r>
              <a:rPr sz="4000" spc="-5" dirty="0"/>
              <a:t>MISSION:</a:t>
            </a:r>
            <a:endParaRPr sz="4000" dirty="0"/>
          </a:p>
          <a:p>
            <a:pPr marL="12700" algn="l">
              <a:lnSpc>
                <a:spcPct val="100000"/>
              </a:lnSpc>
            </a:pPr>
            <a:r>
              <a:rPr sz="4000" spc="-5" dirty="0"/>
              <a:t>One </a:t>
            </a:r>
            <a:r>
              <a:rPr sz="4000" spc="-60" dirty="0"/>
              <a:t>key </a:t>
            </a:r>
            <a:r>
              <a:rPr sz="4000" spc="-25" dirty="0"/>
              <a:t>example </a:t>
            </a:r>
            <a:r>
              <a:rPr sz="4000" spc="-5" dirty="0"/>
              <a:t>of</a:t>
            </a:r>
            <a:r>
              <a:rPr sz="4000" spc="60" dirty="0"/>
              <a:t> </a:t>
            </a:r>
            <a:r>
              <a:rPr sz="4000" spc="-15" dirty="0"/>
              <a:t>complementarity</a:t>
            </a:r>
            <a:endParaRPr sz="4000" dirty="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4294967295"/>
          </p:nvPr>
        </p:nvSpPr>
        <p:spPr>
          <a:xfrm>
            <a:off x="12023725" y="6492875"/>
            <a:ext cx="16827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25400" marR="0" lvl="0" indent="0" algn="l" defTabSz="914400" rtl="0" eaLnBrk="1" fontAlgn="auto" latinLnBrk="0" hangingPunct="1">
                <a:lnSpc>
                  <a:spcPts val="181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13737" y="2041398"/>
            <a:ext cx="4018279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>
                <a:tab pos="355600" algn="l"/>
              </a:tabLst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9FC1D4"/>
                </a:solidFill>
                <a:effectLst/>
                <a:uLnTx/>
                <a:uFillTx/>
                <a:latin typeface="Wingdings 3"/>
                <a:ea typeface="+mn-ea"/>
                <a:cs typeface="Wingdings 3"/>
              </a:rPr>
              <a:t>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9FC1D4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	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/>
              </a:rPr>
              <a:t>BETTER 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/>
              </a:rPr>
              <a:t>BATTERIES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/>
              </a:rPr>
              <a:t>AND FUEL</a:t>
            </a:r>
            <a:r>
              <a:rPr kumimoji="0" sz="2000" b="0" i="0" u="none" strike="noStrike" kern="1200" cap="none" spc="-55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/>
              </a:rPr>
              <a:t>CELLS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50309" y="6527000"/>
            <a:ext cx="1517395" cy="1888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47163" y="2532888"/>
            <a:ext cx="7246620" cy="27355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47163" y="5350764"/>
            <a:ext cx="7246620" cy="24574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2545" rIns="0" bIns="0" rtlCol="0">
            <a:spAutoFit/>
          </a:bodyPr>
          <a:lstStyle/>
          <a:p>
            <a:pPr marL="91440" marR="0" lvl="0" indent="0" algn="l" defTabSz="914400" rtl="0" eaLnBrk="1" fontAlgn="auto" latinLnBrk="0" hangingPunct="1">
              <a:lnSpc>
                <a:spcPct val="100000"/>
              </a:lnSpc>
              <a:spcBef>
                <a:spcPts val="3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Length </a:t>
            </a:r>
            <a:r>
              <a:rPr kumimoji="0" sz="10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scale 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challenge in future battery research 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(courtesy:</a:t>
            </a: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ESRF)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13737" y="5719368"/>
            <a:ext cx="967803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Century Gothic"/>
              </a:rPr>
              <a:t>Bridging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Century Gothic"/>
              </a:rPr>
              <a:t>spatial,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Century Gothic"/>
              </a:rPr>
              <a:t>temporal and chemical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Century Gothic"/>
              </a:rPr>
              <a:t>information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Century Gothic"/>
              </a:rPr>
              <a:t>–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Century Gothic"/>
              </a:rPr>
              <a:t>from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Century Gothic"/>
              </a:rPr>
              <a:t>X-ray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Century Gothic"/>
              </a:rPr>
              <a:t>,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Century Gothic"/>
              </a:rPr>
              <a:t>neutron</a:t>
            </a:r>
            <a:r>
              <a:rPr kumimoji="0" sz="2000" b="1" i="0" u="none" strike="noStrike" kern="1200" cap="none" spc="-65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Century Gothic"/>
              </a:rPr>
              <a:t>and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Century Gothic"/>
              </a:rPr>
              <a:t>electron-beam</a:t>
            </a:r>
            <a:r>
              <a:rPr kumimoji="0" sz="2000" b="1" i="0" u="none" strike="noStrike" kern="1200" cap="none" spc="-40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analytics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351511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ARIEs </a:t>
            </a:r>
            <a:r>
              <a:rPr lang="en-US" sz="3200" dirty="0" smtClean="0"/>
              <a:t>reaction </a:t>
            </a:r>
            <a:r>
              <a:rPr lang="en-US" sz="3200" dirty="0" smtClean="0"/>
              <a:t>to COVID-19 and beyond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2063552" y="1343360"/>
            <a:ext cx="9710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ANALYTICAL </a:t>
            </a:r>
            <a:r>
              <a:rPr lang="en-GB" sz="2400" dirty="0" smtClean="0"/>
              <a:t>RESEARCH INFRASTRUCTURES </a:t>
            </a:r>
            <a:r>
              <a:rPr lang="en-GB" sz="2400" dirty="0"/>
              <a:t>OF </a:t>
            </a:r>
            <a:r>
              <a:rPr lang="en-GB" sz="2400" dirty="0" smtClean="0"/>
              <a:t>EUROPE </a:t>
            </a:r>
            <a:r>
              <a:rPr lang="en-US" sz="2400" dirty="0" smtClean="0"/>
              <a:t>(ARIEs</a:t>
            </a:r>
            <a:r>
              <a:rPr lang="en-US" sz="2400" dirty="0"/>
              <a:t>) JOIN FORCES TO </a:t>
            </a:r>
            <a:r>
              <a:rPr lang="en-US" sz="2400" dirty="0" smtClean="0"/>
              <a:t>FACE </a:t>
            </a:r>
            <a:r>
              <a:rPr lang="en-GB" sz="2400" dirty="0" smtClean="0"/>
              <a:t>THREATS </a:t>
            </a:r>
            <a:r>
              <a:rPr lang="en-GB" sz="2400" dirty="0"/>
              <a:t>SUCH AS </a:t>
            </a:r>
            <a:r>
              <a:rPr lang="en-GB" sz="2400" dirty="0" smtClean="0"/>
              <a:t>COVID-19 AND </a:t>
            </a:r>
            <a:r>
              <a:rPr lang="en-GB" sz="2400" dirty="0"/>
              <a:t>OTHER POSSIBLE </a:t>
            </a:r>
            <a:r>
              <a:rPr lang="en-GB" sz="2400" dirty="0" smtClean="0"/>
              <a:t>FUTURE CRISES</a:t>
            </a:r>
            <a:endParaRPr lang="en-GB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2208878" y="4748297"/>
            <a:ext cx="31803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b="1" dirty="0" smtClean="0"/>
              <a:t>LEAPS</a:t>
            </a:r>
            <a:endParaRPr lang="de-CH" sz="1600" b="1" dirty="0" smtClean="0"/>
          </a:p>
          <a:p>
            <a:r>
              <a:rPr lang="de-CH" sz="1600" dirty="0" err="1" smtClean="0"/>
              <a:t>LaserLabEurope</a:t>
            </a:r>
            <a:endParaRPr lang="de-CH" sz="1600" dirty="0" smtClean="0"/>
          </a:p>
          <a:p>
            <a:r>
              <a:rPr lang="de-CH" sz="1600" dirty="0" smtClean="0"/>
              <a:t>LENS</a:t>
            </a:r>
            <a:endParaRPr lang="de-CH" sz="1600" dirty="0" smtClean="0"/>
          </a:p>
          <a:p>
            <a:r>
              <a:rPr lang="de-CH" sz="1600" dirty="0" smtClean="0"/>
              <a:t>RADIATE</a:t>
            </a:r>
            <a:endParaRPr lang="de-CH" sz="1600" dirty="0" smtClean="0"/>
          </a:p>
          <a:p>
            <a:r>
              <a:rPr lang="de-CH" sz="1600" dirty="0" err="1" smtClean="0"/>
              <a:t>eDREAM</a:t>
            </a:r>
            <a:endParaRPr lang="en-GB" sz="16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878" y="2271270"/>
            <a:ext cx="1588744" cy="2246061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5389199" y="2440389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262626"/>
                </a:solidFill>
                <a:latin typeface="HelveticaNeueLTStd-LtCn"/>
              </a:rPr>
              <a:t>Key example of complementarity</a:t>
            </a:r>
          </a:p>
          <a:p>
            <a:endParaRPr lang="en-US" b="1" dirty="0">
              <a:solidFill>
                <a:srgbClr val="262626"/>
              </a:solidFill>
              <a:latin typeface="HelveticaNeueLTStd-LtCn"/>
            </a:endParaRPr>
          </a:p>
          <a:p>
            <a:r>
              <a:rPr lang="en-US" b="1" dirty="0" smtClean="0">
                <a:solidFill>
                  <a:srgbClr val="262626"/>
                </a:solidFill>
                <a:latin typeface="HelveticaNeueLTStd-LtCn"/>
              </a:rPr>
              <a:t>Complementary</a:t>
            </a:r>
            <a:r>
              <a:rPr lang="en-US" dirty="0" smtClean="0">
                <a:solidFill>
                  <a:srgbClr val="262626"/>
                </a:solidFill>
                <a:latin typeface="HelveticaNeueLTStd-LtCn"/>
              </a:rPr>
              <a:t> </a:t>
            </a:r>
            <a:r>
              <a:rPr lang="en-US" dirty="0">
                <a:solidFill>
                  <a:srgbClr val="262626"/>
                </a:solidFill>
                <a:latin typeface="HelveticaNeueLTStd-LtCn"/>
              </a:rPr>
              <a:t>use of </a:t>
            </a:r>
            <a:r>
              <a:rPr lang="en-US" b="1" dirty="0">
                <a:solidFill>
                  <a:srgbClr val="262626"/>
                </a:solidFill>
                <a:latin typeface="HelveticaNeueLTStd-LtCn"/>
              </a:rPr>
              <a:t>X-ray/neutron</a:t>
            </a:r>
            <a:r>
              <a:rPr lang="en-US" dirty="0">
                <a:solidFill>
                  <a:srgbClr val="262626"/>
                </a:solidFill>
                <a:latin typeface="HelveticaNeueLTStd-LtCn"/>
              </a:rPr>
              <a:t> crystallography, </a:t>
            </a:r>
            <a:r>
              <a:rPr lang="en-US" b="1" dirty="0" smtClean="0">
                <a:solidFill>
                  <a:srgbClr val="262626"/>
                </a:solidFill>
                <a:latin typeface="HelveticaNeueLTStd-LtCn"/>
              </a:rPr>
              <a:t>X-ray/neutron</a:t>
            </a:r>
            <a:r>
              <a:rPr lang="en-US" dirty="0" smtClean="0">
                <a:solidFill>
                  <a:srgbClr val="262626"/>
                </a:solidFill>
                <a:latin typeface="HelveticaNeueLTStd-LtCn"/>
              </a:rPr>
              <a:t> scattering </a:t>
            </a:r>
            <a:r>
              <a:rPr lang="en-US" dirty="0">
                <a:solidFill>
                  <a:srgbClr val="262626"/>
                </a:solidFill>
                <a:latin typeface="HelveticaNeueLTStd-LtCn"/>
              </a:rPr>
              <a:t>techniques and </a:t>
            </a:r>
            <a:r>
              <a:rPr lang="en-US" b="1" dirty="0" err="1">
                <a:solidFill>
                  <a:srgbClr val="262626"/>
                </a:solidFill>
                <a:latin typeface="HelveticaNeueLTStd-LtCn"/>
              </a:rPr>
              <a:t>cryo</a:t>
            </a:r>
            <a:r>
              <a:rPr lang="en-US" b="1" dirty="0">
                <a:solidFill>
                  <a:srgbClr val="262626"/>
                </a:solidFill>
                <a:latin typeface="HelveticaNeueLTStd-LtCn"/>
              </a:rPr>
              <a:t>-electron </a:t>
            </a:r>
            <a:r>
              <a:rPr lang="en-US" b="1" dirty="0" smtClean="0">
                <a:solidFill>
                  <a:srgbClr val="262626"/>
                </a:solidFill>
                <a:latin typeface="HelveticaNeueLTStd-LtCn"/>
              </a:rPr>
              <a:t>microscopy/tomography</a:t>
            </a:r>
            <a:r>
              <a:rPr lang="en-US" dirty="0" smtClean="0">
                <a:solidFill>
                  <a:srgbClr val="262626"/>
                </a:solidFill>
                <a:latin typeface="HelveticaNeueLTStd-LtCn"/>
              </a:rPr>
              <a:t>, uniquely available at the ARIEs, provide </a:t>
            </a:r>
            <a:r>
              <a:rPr lang="en-US" dirty="0">
                <a:solidFill>
                  <a:srgbClr val="262626"/>
                </a:solidFill>
                <a:latin typeface="HelveticaNeueLTStd-LtCn"/>
              </a:rPr>
              <a:t>the </a:t>
            </a:r>
            <a:r>
              <a:rPr lang="en-US" b="1" dirty="0">
                <a:solidFill>
                  <a:srgbClr val="262626"/>
                </a:solidFill>
                <a:latin typeface="HelveticaNeueLTStd-LtCn"/>
              </a:rPr>
              <a:t>structural details </a:t>
            </a:r>
            <a:r>
              <a:rPr lang="en-US" dirty="0">
                <a:solidFill>
                  <a:srgbClr val="262626"/>
                </a:solidFill>
                <a:latin typeface="HelveticaNeueLTStd-LtCn"/>
              </a:rPr>
              <a:t>of processes at </a:t>
            </a:r>
            <a:r>
              <a:rPr lang="en-US" dirty="0" smtClean="0">
                <a:solidFill>
                  <a:srgbClr val="262626"/>
                </a:solidFill>
                <a:latin typeface="HelveticaNeueLTStd-LtCn"/>
              </a:rPr>
              <a:t>the molecular </a:t>
            </a:r>
            <a:r>
              <a:rPr lang="en-US" dirty="0">
                <a:solidFill>
                  <a:srgbClr val="262626"/>
                </a:solidFill>
                <a:latin typeface="HelveticaNeueLTStd-LtCn"/>
              </a:rPr>
              <a:t>and atomic levels needed to understand the interaction of the virus with host cells – details that could lead </a:t>
            </a:r>
            <a:r>
              <a:rPr lang="en-US" dirty="0" smtClean="0">
                <a:solidFill>
                  <a:srgbClr val="262626"/>
                </a:solidFill>
                <a:latin typeface="HelveticaNeueLTStd-LtCn"/>
              </a:rPr>
              <a:t>to the </a:t>
            </a:r>
            <a:r>
              <a:rPr lang="en-US" b="1" dirty="0">
                <a:solidFill>
                  <a:srgbClr val="262626"/>
                </a:solidFill>
                <a:latin typeface="HelveticaNeueLTStd-LtCn"/>
              </a:rPr>
              <a:t>identification of new therapeutic targets</a:t>
            </a:r>
            <a:r>
              <a:rPr lang="en-US" dirty="0" smtClean="0">
                <a:solidFill>
                  <a:srgbClr val="262626"/>
                </a:solidFill>
                <a:latin typeface="HelveticaNeueLTStd-LtC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30811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97507" y="384175"/>
            <a:ext cx="34283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5" dirty="0"/>
              <a:t>Top </a:t>
            </a:r>
            <a:r>
              <a:rPr sz="1800" dirty="0"/>
              <a:t>5 </a:t>
            </a:r>
            <a:r>
              <a:rPr sz="1800" spc="-10" dirty="0"/>
              <a:t>Update </a:t>
            </a:r>
            <a:r>
              <a:rPr sz="1800" dirty="0"/>
              <a:t>on </a:t>
            </a:r>
            <a:r>
              <a:rPr sz="1800" spc="-5" dirty="0"/>
              <a:t>relations with</a:t>
            </a:r>
            <a:r>
              <a:rPr sz="1800" spc="-60" dirty="0"/>
              <a:t> </a:t>
            </a:r>
            <a:r>
              <a:rPr sz="1800" dirty="0"/>
              <a:t>ARIE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1797557" y="1408938"/>
            <a:ext cx="378332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spc="-5" dirty="0">
                <a:solidFill>
                  <a:srgbClr val="1F487C"/>
                </a:solidFill>
                <a:latin typeface="Calibri"/>
                <a:cs typeface="Calibri"/>
              </a:rPr>
              <a:t>EC-ARIE meeting </a:t>
            </a:r>
            <a:r>
              <a:rPr sz="1800" b="1" dirty="0">
                <a:solidFill>
                  <a:srgbClr val="1F487C"/>
                </a:solidFill>
                <a:latin typeface="Calibri"/>
                <a:cs typeface="Calibri"/>
              </a:rPr>
              <a:t>(18</a:t>
            </a:r>
            <a:r>
              <a:rPr sz="1800" b="1" baseline="25462" dirty="0">
                <a:solidFill>
                  <a:srgbClr val="1F487C"/>
                </a:solidFill>
                <a:latin typeface="Calibri"/>
                <a:cs typeface="Calibri"/>
              </a:rPr>
              <a:t>th </a:t>
            </a:r>
            <a:r>
              <a:rPr sz="1800" b="1" dirty="0">
                <a:solidFill>
                  <a:srgbClr val="1F487C"/>
                </a:solidFill>
                <a:latin typeface="Calibri"/>
                <a:cs typeface="Calibri"/>
              </a:rPr>
              <a:t>of</a:t>
            </a:r>
            <a:r>
              <a:rPr sz="1800" b="1" spc="-20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F487C"/>
                </a:solidFill>
                <a:latin typeface="Calibri"/>
                <a:cs typeface="Calibri"/>
              </a:rPr>
              <a:t>September)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571139" y="2027682"/>
            <a:ext cx="46355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800" spc="-5" dirty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9720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55011" y="1683511"/>
            <a:ext cx="77933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Calibri"/>
                <a:cs typeface="Calibri"/>
              </a:rPr>
              <a:t>ARIE </a:t>
            </a:r>
            <a:r>
              <a:rPr sz="1800" spc="-5" dirty="0">
                <a:latin typeface="Calibri"/>
                <a:cs typeface="Calibri"/>
              </a:rPr>
              <a:t>HE Mission </a:t>
            </a:r>
            <a:r>
              <a:rPr sz="1800" dirty="0">
                <a:latin typeface="Calibri"/>
                <a:cs typeface="Calibri"/>
              </a:rPr>
              <a:t>paper</a:t>
            </a:r>
            <a:r>
              <a:rPr sz="1800" spc="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8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https://zenodo.org/record/4049769</a:t>
            </a:r>
            <a:endParaRPr sz="1800" dirty="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  <a:tab pos="7780020" algn="l"/>
              </a:tabLst>
            </a:pPr>
            <a:r>
              <a:rPr sz="1800" dirty="0">
                <a:latin typeface="Calibri"/>
                <a:cs typeface="Calibri"/>
              </a:rPr>
              <a:t>ARIE </a:t>
            </a:r>
            <a:r>
              <a:rPr sz="1800" spc="-15" dirty="0">
                <a:latin typeface="Calibri"/>
                <a:cs typeface="Calibri"/>
              </a:rPr>
              <a:t>Viral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10" dirty="0">
                <a:latin typeface="Calibri"/>
                <a:cs typeface="Calibri"/>
              </a:rPr>
              <a:t>Microbial Threats </a:t>
            </a:r>
            <a:r>
              <a:rPr sz="1800" spc="-5" dirty="0">
                <a:latin typeface="Calibri"/>
                <a:cs typeface="Calibri"/>
              </a:rPr>
              <a:t>paper</a:t>
            </a:r>
            <a:r>
              <a:rPr sz="1800" spc="2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8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https://doi.org/10.5281/zenodo.404	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815840" y="2645218"/>
            <a:ext cx="2907284" cy="38458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35911" y="2645218"/>
            <a:ext cx="2898902" cy="38493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940420" y="2594864"/>
            <a:ext cx="3981450" cy="2571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i="1" spc="-5" dirty="0">
                <a:latin typeface="Calibri"/>
                <a:cs typeface="Calibri"/>
              </a:rPr>
              <a:t>‘I am </a:t>
            </a:r>
            <a:r>
              <a:rPr sz="1800" i="1" dirty="0">
                <a:latin typeface="Calibri"/>
                <a:cs typeface="Calibri"/>
              </a:rPr>
              <a:t>very </a:t>
            </a:r>
            <a:r>
              <a:rPr sz="1800" i="1" spc="-10" dirty="0">
                <a:latin typeface="Calibri"/>
                <a:cs typeface="Calibri"/>
              </a:rPr>
              <a:t>happy </a:t>
            </a:r>
            <a:r>
              <a:rPr sz="1800" i="1" spc="-15" dirty="0">
                <a:latin typeface="Calibri"/>
                <a:cs typeface="Calibri"/>
              </a:rPr>
              <a:t>to </a:t>
            </a:r>
            <a:r>
              <a:rPr sz="1800" i="1" spc="-5" dirty="0">
                <a:latin typeface="Calibri"/>
                <a:cs typeface="Calibri"/>
              </a:rPr>
              <a:t>see such </a:t>
            </a:r>
            <a:r>
              <a:rPr sz="1800" i="1" dirty="0">
                <a:latin typeface="Calibri"/>
                <a:cs typeface="Calibri"/>
              </a:rPr>
              <a:t>a </a:t>
            </a:r>
            <a:r>
              <a:rPr sz="1800" i="1" spc="-5" dirty="0">
                <a:latin typeface="Calibri"/>
                <a:cs typeface="Calibri"/>
              </a:rPr>
              <a:t>large </a:t>
            </a:r>
            <a:r>
              <a:rPr sz="1800" i="1" spc="-10" dirty="0">
                <a:latin typeface="Calibri"/>
                <a:cs typeface="Calibri"/>
              </a:rPr>
              <a:t>group  </a:t>
            </a:r>
            <a:r>
              <a:rPr sz="1800" i="1" dirty="0">
                <a:latin typeface="Calibri"/>
                <a:cs typeface="Calibri"/>
              </a:rPr>
              <a:t>of </a:t>
            </a:r>
            <a:r>
              <a:rPr sz="1800" i="1" spc="-5" dirty="0">
                <a:latin typeface="Calibri"/>
                <a:cs typeface="Calibri"/>
              </a:rPr>
              <a:t>research infrastructures pooling </a:t>
            </a:r>
            <a:r>
              <a:rPr sz="1800" i="1" dirty="0">
                <a:latin typeface="Calibri"/>
                <a:cs typeface="Calibri"/>
              </a:rPr>
              <a:t>their  </a:t>
            </a:r>
            <a:r>
              <a:rPr sz="1800" i="1" spc="-5" dirty="0">
                <a:latin typeface="Calibri"/>
                <a:cs typeface="Calibri"/>
              </a:rPr>
              <a:t>resources </a:t>
            </a:r>
            <a:r>
              <a:rPr sz="1800" i="1" dirty="0">
                <a:latin typeface="Calibri"/>
                <a:cs typeface="Calibri"/>
              </a:rPr>
              <a:t>and </a:t>
            </a:r>
            <a:r>
              <a:rPr sz="1800" i="1" spc="-10" dirty="0">
                <a:latin typeface="Calibri"/>
                <a:cs typeface="Calibri"/>
              </a:rPr>
              <a:t>expertise </a:t>
            </a:r>
            <a:r>
              <a:rPr sz="1800" i="1" spc="-15" dirty="0">
                <a:latin typeface="Calibri"/>
                <a:cs typeface="Calibri"/>
              </a:rPr>
              <a:t>to </a:t>
            </a:r>
            <a:r>
              <a:rPr sz="1800" i="1" spc="-5" dirty="0">
                <a:latin typeface="Calibri"/>
                <a:cs typeface="Calibri"/>
              </a:rPr>
              <a:t>work </a:t>
            </a:r>
            <a:r>
              <a:rPr sz="1800" i="1" spc="-10" dirty="0">
                <a:latin typeface="Calibri"/>
                <a:cs typeface="Calibri"/>
              </a:rPr>
              <a:t>together  </a:t>
            </a:r>
            <a:r>
              <a:rPr sz="1800" i="1" dirty="0">
                <a:latin typeface="Calibri"/>
                <a:cs typeface="Calibri"/>
              </a:rPr>
              <a:t>on </a:t>
            </a:r>
            <a:r>
              <a:rPr sz="1800" i="1" spc="-5" dirty="0">
                <a:latin typeface="Calibri"/>
                <a:cs typeface="Calibri"/>
              </a:rPr>
              <a:t>addressing </a:t>
            </a:r>
            <a:r>
              <a:rPr sz="1800" i="1" dirty="0">
                <a:latin typeface="Calibri"/>
                <a:cs typeface="Calibri"/>
              </a:rPr>
              <a:t>the </a:t>
            </a:r>
            <a:r>
              <a:rPr sz="1800" i="1" spc="-5" dirty="0">
                <a:latin typeface="Calibri"/>
                <a:cs typeface="Calibri"/>
              </a:rPr>
              <a:t>Missions. This is what  </a:t>
            </a:r>
            <a:r>
              <a:rPr sz="1800" i="1" dirty="0">
                <a:latin typeface="Calibri"/>
                <a:cs typeface="Calibri"/>
              </a:rPr>
              <a:t>the </a:t>
            </a:r>
            <a:r>
              <a:rPr sz="1800" i="1" spc="-10" dirty="0">
                <a:latin typeface="Calibri"/>
                <a:cs typeface="Calibri"/>
              </a:rPr>
              <a:t>European </a:t>
            </a:r>
            <a:r>
              <a:rPr sz="1800" i="1" spc="-5" dirty="0">
                <a:latin typeface="Calibri"/>
                <a:cs typeface="Calibri"/>
              </a:rPr>
              <a:t>Research </a:t>
            </a:r>
            <a:r>
              <a:rPr sz="1800" i="1" dirty="0">
                <a:latin typeface="Calibri"/>
                <a:cs typeface="Calibri"/>
              </a:rPr>
              <a:t>Area is </a:t>
            </a:r>
            <a:r>
              <a:rPr sz="1800" i="1" spc="-5" dirty="0">
                <a:latin typeface="Calibri"/>
                <a:cs typeface="Calibri"/>
              </a:rPr>
              <a:t>all about </a:t>
            </a:r>
            <a:r>
              <a:rPr sz="1800" i="1" dirty="0">
                <a:latin typeface="Calibri"/>
                <a:cs typeface="Calibri"/>
              </a:rPr>
              <a:t>-  </a:t>
            </a:r>
            <a:r>
              <a:rPr sz="1800" i="1" spc="-10" dirty="0">
                <a:latin typeface="Calibri"/>
                <a:cs typeface="Calibri"/>
              </a:rPr>
              <a:t>actors </a:t>
            </a:r>
            <a:r>
              <a:rPr sz="1800" i="1" spc="-5" dirty="0">
                <a:latin typeface="Calibri"/>
                <a:cs typeface="Calibri"/>
              </a:rPr>
              <a:t>teaming up </a:t>
            </a:r>
            <a:r>
              <a:rPr sz="1800" i="1" spc="-15" dirty="0">
                <a:latin typeface="Calibri"/>
                <a:cs typeface="Calibri"/>
              </a:rPr>
              <a:t>to </a:t>
            </a:r>
            <a:r>
              <a:rPr sz="1800" i="1" spc="-10" dirty="0">
                <a:latin typeface="Calibri"/>
                <a:cs typeface="Calibri"/>
              </a:rPr>
              <a:t>create </a:t>
            </a:r>
            <a:r>
              <a:rPr sz="1800" i="1" dirty="0">
                <a:latin typeface="Calibri"/>
                <a:cs typeface="Calibri"/>
              </a:rPr>
              <a:t>a </a:t>
            </a:r>
            <a:r>
              <a:rPr sz="1800" i="1" spc="-5" dirty="0">
                <a:latin typeface="Calibri"/>
                <a:cs typeface="Calibri"/>
              </a:rPr>
              <a:t>critical  </a:t>
            </a:r>
            <a:r>
              <a:rPr sz="1800" i="1" spc="-25" dirty="0">
                <a:latin typeface="Calibri"/>
                <a:cs typeface="Calibri"/>
              </a:rPr>
              <a:t>mass.’</a:t>
            </a:r>
            <a:endParaRPr sz="1800">
              <a:latin typeface="Calibri"/>
              <a:cs typeface="Calibri"/>
            </a:endParaRPr>
          </a:p>
          <a:p>
            <a:pPr marL="1054735" marR="5080" indent="1381125">
              <a:lnSpc>
                <a:spcPct val="100000"/>
              </a:lnSpc>
              <a:spcBef>
                <a:spcPts val="605"/>
              </a:spcBef>
            </a:pPr>
            <a:r>
              <a:rPr sz="1800" spc="-5" dirty="0">
                <a:latin typeface="Calibri"/>
                <a:cs typeface="Calibri"/>
              </a:rPr>
              <a:t>Jean-Eric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Paquet  </a:t>
            </a:r>
            <a:r>
              <a:rPr sz="1800" spc="-5" dirty="0">
                <a:latin typeface="Calibri"/>
                <a:cs typeface="Calibri"/>
              </a:rPr>
              <a:t>DG </a:t>
            </a:r>
            <a:r>
              <a:rPr sz="1800" spc="-15" dirty="0">
                <a:latin typeface="Calibri"/>
                <a:cs typeface="Calibri"/>
              </a:rPr>
              <a:t>EC </a:t>
            </a:r>
            <a:r>
              <a:rPr sz="1800" spc="-10" dirty="0">
                <a:latin typeface="Calibri"/>
                <a:cs typeface="Calibri"/>
              </a:rPr>
              <a:t>Research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Innovation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713468" y="134238"/>
            <a:ext cx="2286000" cy="2286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45361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F34C5E13ACC946B43CB8320D155564" ma:contentTypeVersion="2" ma:contentTypeDescription="Create a new document." ma:contentTypeScope="" ma:versionID="81249a7823fdc635460e71824dd07091">
  <xsd:schema xmlns:xsd="http://www.w3.org/2001/XMLSchema" xmlns:xs="http://www.w3.org/2001/XMLSchema" xmlns:p="http://schemas.microsoft.com/office/2006/metadata/properties" xmlns:ns2="49b498c2-5969-4524-b542-f9e2aa952fe9" targetNamespace="http://schemas.microsoft.com/office/2006/metadata/properties" ma:root="true" ma:fieldsID="b27ae4cf2d6694e2393be51aa8bc528e" ns2:_="">
    <xsd:import namespace="49b498c2-5969-4524-b542-f9e2aa952f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b498c2-5969-4524-b542-f9e2aa952f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662EEEF-7642-459F-BCC8-C3FF2488F318}">
  <ds:schemaRefs>
    <ds:schemaRef ds:uri="49b498c2-5969-4524-b542-f9e2aa952fe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A4743CD-4858-498D-966A-FE90E0B6F2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B9302C6-E363-418A-ABDD-782EA923AC33}">
  <ds:schemaRefs>
    <ds:schemaRef ds:uri="49b498c2-5969-4524-b542-f9e2aa952fe9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675</Words>
  <Application>Microsoft Office PowerPoint</Application>
  <PresentationFormat>Widescreen</PresentationFormat>
  <Paragraphs>115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Century Gothic</vt:lpstr>
      <vt:lpstr>HelveticaNeueLTStd-LtCn</vt:lpstr>
      <vt:lpstr>Times New Roman</vt:lpstr>
      <vt:lpstr>Wingdings</vt:lpstr>
      <vt:lpstr>Wingdings 3</vt:lpstr>
      <vt:lpstr>Thème Office</vt:lpstr>
      <vt:lpstr>PowerPoint Presentation</vt:lpstr>
      <vt:lpstr>Why ARIEs?</vt:lpstr>
      <vt:lpstr>PowerPoint Presentation</vt:lpstr>
      <vt:lpstr>Analytical Research Infrastructures in Europe ARIE</vt:lpstr>
      <vt:lpstr>ARIEs are an European asset</vt:lpstr>
      <vt:lpstr>Analytical Research Infrastructures as key resources for the five horizon Europe missions</vt:lpstr>
      <vt:lpstr>SMART CITIES MISSION: One key example of complementarity</vt:lpstr>
      <vt:lpstr>ARIEs reaction to COVID-19 and beyond</vt:lpstr>
      <vt:lpstr>Top 5 Update on relations with ARIE</vt:lpstr>
      <vt:lpstr>Cooperation with other European Analytical RIs: ARIE, a powerful tool for solving societal challenges</vt:lpstr>
      <vt:lpstr>ARIEs are an European asset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François Cesmat</dc:creator>
  <cp:lastModifiedBy>van Daalen Mirjam</cp:lastModifiedBy>
  <cp:revision>621</cp:revision>
  <cp:lastPrinted>2019-10-02T13:29:55Z</cp:lastPrinted>
  <dcterms:modified xsi:type="dcterms:W3CDTF">2020-11-25T06:57:20Z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0x0101009AF34C5E13ACC946B43CB8320D155564</vt:lpwstr>
  </property>
</Properties>
</file>