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44" r:id="rId5"/>
    <p:sldId id="280" r:id="rId6"/>
    <p:sldId id="285" r:id="rId7"/>
    <p:sldId id="286" r:id="rId8"/>
    <p:sldId id="281" r:id="rId9"/>
    <p:sldId id="278" r:id="rId10"/>
    <p:sldId id="1022" r:id="rId11"/>
    <p:sldId id="376" r:id="rId12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6">
          <p15:clr>
            <a:srgbClr val="A4A3A4"/>
          </p15:clr>
        </p15:guide>
        <p15:guide id="4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207"/>
    <a:srgbClr val="C09200"/>
    <a:srgbClr val="215968"/>
    <a:srgbClr val="008E40"/>
    <a:srgbClr val="0000FF"/>
    <a:srgbClr val="007E39"/>
    <a:srgbClr val="FFFFCC"/>
    <a:srgbClr val="9900CC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82564" autoAdjust="0"/>
  </p:normalViewPr>
  <p:slideViewPr>
    <p:cSldViewPr snapToGrid="0">
      <p:cViewPr varScale="1">
        <p:scale>
          <a:sx n="108" d="100"/>
          <a:sy n="108" d="100"/>
        </p:scale>
        <p:origin x="624" y="96"/>
      </p:cViewPr>
      <p:guideLst>
        <p:guide orient="horz" pos="2160"/>
        <p:guide pos="3840"/>
        <p:guide orient="horz" pos="4296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CCC7E6CB-7541-4A0E-86CC-B47BF2238A57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C43469FE-E27B-4851-88A6-3511011646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08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12E1A3EA-EF90-48FC-BE2F-1F321E28235C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73CD1ECF-CEBB-456B-9BCE-2BFE06158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3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6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short period , high field, planar undulators for hard X-rays: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a high temperature superconducting (HTS)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a cryogenic permanent magnet undulator (CPMU)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short period, high field elliptically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polarising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undulators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a cryogenic APPLE III undulator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a cost-effective compact APPLE X undulator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de-DE" sz="1200" dirty="0">
                <a:solidFill>
                  <a:schemeClr val="tx2"/>
                </a:solidFill>
                <a:latin typeface="+mn-lt"/>
              </a:rPr>
              <a:t>Two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prototype measurement benches to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characterise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the undulators: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a small aperture, low temperature Hall probe measurement bench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a pulsed wire measurement bench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4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4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0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561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85751" y="63721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9B2FE738-146D-49F4-AF37-EE8327504D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0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3552" y="1600203"/>
            <a:ext cx="9518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&#10;&#10;">
            <a:extLst>
              <a:ext uri="{FF2B5EF4-FFF2-40B4-BE49-F238E27FC236}">
                <a16:creationId xmlns:a16="http://schemas.microsoft.com/office/drawing/2014/main" id="{AF9C248D-D6EE-084A-9830-3C20293EF6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0" y="6126166"/>
            <a:ext cx="2520000" cy="57403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37255" y="6309057"/>
            <a:ext cx="2844800" cy="365125"/>
          </a:xfrm>
          <a:prstGeom prst="rect">
            <a:avLst/>
          </a:prstGeom>
        </p:spPr>
        <p:txBody>
          <a:bodyPr/>
          <a:lstStyle/>
          <a:p>
            <a:fld id="{9B2FE738-146D-49F4-AF37-EE832750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hn\Desktop\LEAPS Slide\LEAPS Slide\LEAPS slide background no t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r="7334" b="2697"/>
          <a:stretch/>
        </p:blipFill>
        <p:spPr bwMode="auto">
          <a:xfrm>
            <a:off x="861116" y="6681"/>
            <a:ext cx="11330884" cy="68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2" y="499313"/>
            <a:ext cx="3789452" cy="10593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96226" y="2160967"/>
            <a:ext cx="4562842" cy="2411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GB" sz="2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523592" y="5611046"/>
            <a:ext cx="775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LEAPS </a:t>
            </a:r>
            <a:r>
              <a:rPr lang="de-DE" sz="2400" dirty="0" err="1">
                <a:solidFill>
                  <a:schemeClr val="bg1"/>
                </a:solidFill>
              </a:rPr>
              <a:t>Plenary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November 25, 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23593" y="1722120"/>
            <a:ext cx="5462752" cy="413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400" b="1" dirty="0">
                <a:solidFill>
                  <a:schemeClr val="bg1"/>
                </a:solidFill>
                <a:cs typeface="Arial" panose="020B0604020202020204" pitchFamily="34" charset="0"/>
              </a:rPr>
              <a:t>LEAPS-INNOV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GB" sz="2000" i="1" dirty="0">
                <a:solidFill>
                  <a:schemeClr val="bg1"/>
                </a:solidFill>
              </a:rPr>
              <a:t>LEAPS pilot to </a:t>
            </a:r>
            <a:r>
              <a:rPr lang="en-GB" sz="2000" dirty="0">
                <a:solidFill>
                  <a:schemeClr val="bg1"/>
                </a:solidFill>
              </a:rPr>
              <a:t>foster open innovation for accelerator-based light </a:t>
            </a:r>
            <a:r>
              <a:rPr lang="en-GB" sz="2000" i="1" dirty="0">
                <a:solidFill>
                  <a:schemeClr val="bg1"/>
                </a:solidFill>
              </a:rPr>
              <a:t>sources in Europe </a:t>
            </a:r>
            <a:endParaRPr lang="de-DE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e-DE" sz="3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3200" b="1" dirty="0">
                <a:solidFill>
                  <a:schemeClr val="bg1"/>
                </a:solidFill>
              </a:rPr>
              <a:t>Elke Plönjes</a:t>
            </a:r>
          </a:p>
          <a:p>
            <a:pPr>
              <a:lnSpc>
                <a:spcPct val="80000"/>
              </a:lnSpc>
            </a:pPr>
            <a:r>
              <a:rPr lang="de-DE" sz="2000" i="1" dirty="0">
                <a:solidFill>
                  <a:schemeClr val="bg1"/>
                </a:solidFill>
              </a:rPr>
              <a:t>Scientific </a:t>
            </a:r>
            <a:r>
              <a:rPr lang="de-DE" sz="2000" i="1" dirty="0" err="1">
                <a:solidFill>
                  <a:schemeClr val="bg1"/>
                </a:solidFill>
              </a:rPr>
              <a:t>Coordinator</a:t>
            </a:r>
            <a:endParaRPr lang="de-DE" sz="2000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e-DE" sz="1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bg1"/>
                </a:solidFill>
              </a:rPr>
              <a:t>Julia Hauk, Ute Krell</a:t>
            </a:r>
          </a:p>
          <a:p>
            <a:pPr>
              <a:lnSpc>
                <a:spcPct val="80000"/>
              </a:lnSpc>
            </a:pPr>
            <a:endParaRPr lang="de-DE" sz="1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bg1"/>
                </a:solidFill>
              </a:rPr>
              <a:t>DESY</a:t>
            </a:r>
          </a:p>
          <a:p>
            <a:pPr>
              <a:lnSpc>
                <a:spcPct val="80000"/>
              </a:lnSpc>
            </a:pP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47FCF2-F693-43FA-B048-0A6C0289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680" y="244456"/>
            <a:ext cx="2440937" cy="115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8692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2050" y="793"/>
            <a:ext cx="9518848" cy="1143000"/>
          </a:xfrm>
        </p:spPr>
        <p:txBody>
          <a:bodyPr>
            <a:noAutofit/>
          </a:bodyPr>
          <a:lstStyle/>
          <a:p>
            <a:br>
              <a:rPr lang="en-GB" sz="2800" dirty="0"/>
            </a:br>
            <a:r>
              <a:rPr lang="en-GB" sz="2800" dirty="0"/>
              <a:t> LEAPS-INNOV strategy and objectives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7450" y="889449"/>
            <a:ext cx="8360044" cy="5086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H2020 call INFRAINNOV-04-2020: Innovation Pilots for Research Infrastructures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D9313B-09E4-4F9A-8C12-A7B41B821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05" y="1886401"/>
            <a:ext cx="10114569" cy="377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491A543-141F-488E-B93E-7B5395F4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86" y="89962"/>
            <a:ext cx="1684249" cy="7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1058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2069" y="793"/>
            <a:ext cx="9518848" cy="1143000"/>
          </a:xfrm>
        </p:spPr>
        <p:txBody>
          <a:bodyPr>
            <a:noAutofit/>
          </a:bodyPr>
          <a:lstStyle/>
          <a:p>
            <a:br>
              <a:rPr lang="en-GB" sz="2800" dirty="0"/>
            </a:br>
            <a:r>
              <a:rPr lang="en-GB" sz="2800" dirty="0"/>
              <a:t>Technology-driven work packages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0BA5B-9B0E-4BA1-9DBE-69F2331B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061665"/>
            <a:ext cx="3468527" cy="57963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b="1" dirty="0"/>
              <a:t>WP2 XAFS-DET</a:t>
            </a:r>
            <a:br>
              <a:rPr lang="de-DE" dirty="0"/>
            </a:br>
            <a:r>
              <a:rPr lang="en-GB" sz="1800" dirty="0">
                <a:ea typeface="Times New Roman"/>
              </a:rPr>
              <a:t>Development of high throughput X-ray spectroscopy detector system</a:t>
            </a:r>
          </a:p>
          <a:p>
            <a:pPr>
              <a:spcBef>
                <a:spcPts val="1200"/>
              </a:spcBef>
            </a:pPr>
            <a:endParaRPr lang="en-GB" dirty="0">
              <a:ea typeface="Times New Roman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28487DE-3C80-4104-B5F9-437FA873E5DD}"/>
              </a:ext>
            </a:extLst>
          </p:cNvPr>
          <p:cNvSpPr txBox="1">
            <a:spLocks/>
          </p:cNvSpPr>
          <p:nvPr/>
        </p:nvSpPr>
        <p:spPr>
          <a:xfrm>
            <a:off x="3881702" y="1061664"/>
            <a:ext cx="3562348" cy="5890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de-DE" b="1" dirty="0"/>
              <a:t>WP3 </a:t>
            </a:r>
            <a:r>
              <a:rPr lang="de-DE" b="1" dirty="0" err="1"/>
              <a:t>SuperFlat</a:t>
            </a:r>
            <a:br>
              <a:rPr lang="de-DE" dirty="0"/>
            </a:br>
            <a:r>
              <a:rPr lang="en-GB" sz="1800" dirty="0"/>
              <a:t>P</a:t>
            </a:r>
            <a:r>
              <a:rPr lang="en-US" sz="1800" dirty="0" err="1">
                <a:ea typeface="Times New Roman"/>
              </a:rPr>
              <a:t>roduction</a:t>
            </a:r>
            <a:r>
              <a:rPr lang="en-US" sz="1800" dirty="0">
                <a:ea typeface="Times New Roman"/>
              </a:rPr>
              <a:t> of high-performance X-ray mirror and grating substrates </a:t>
            </a:r>
            <a:endParaRPr lang="en-GB" sz="1800" dirty="0">
              <a:ea typeface="Times New Roman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4440153-5F10-4526-A713-CC56B06A27BE}"/>
              </a:ext>
            </a:extLst>
          </p:cNvPr>
          <p:cNvSpPr txBox="1">
            <a:spLocks/>
          </p:cNvSpPr>
          <p:nvPr/>
        </p:nvSpPr>
        <p:spPr>
          <a:xfrm>
            <a:off x="7762229" y="1070950"/>
            <a:ext cx="4040153" cy="5786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b="1" dirty="0">
                <a:ea typeface="Times New Roman"/>
              </a:rPr>
              <a:t>WP4 </a:t>
            </a:r>
            <a:r>
              <a:rPr lang="en-GB" b="1" dirty="0" err="1">
                <a:ea typeface="Times New Roman"/>
              </a:rPr>
              <a:t>NeXtgrating</a:t>
            </a:r>
            <a:br>
              <a:rPr lang="en-GB" dirty="0">
                <a:ea typeface="Times New Roman"/>
              </a:rPr>
            </a:br>
            <a:r>
              <a:rPr lang="en-GB" sz="1800" dirty="0">
                <a:ea typeface="Times New Roman"/>
              </a:rPr>
              <a:t>Next generation of X-ray diffraction gratings </a:t>
            </a:r>
            <a:endParaRPr lang="de-DE" sz="1800" dirty="0">
              <a:ea typeface="Times New Roman"/>
            </a:endParaRPr>
          </a:p>
          <a:p>
            <a:pPr>
              <a:spcBef>
                <a:spcPts val="1200"/>
              </a:spcBef>
            </a:pPr>
            <a:endParaRPr lang="en-GB" dirty="0">
              <a:ea typeface="Times New Roman"/>
            </a:endParaRPr>
          </a:p>
          <a:p>
            <a:pPr marL="0" indent="0">
              <a:spcBef>
                <a:spcPts val="1200"/>
              </a:spcBef>
              <a:buNone/>
            </a:pPr>
            <a:endParaRPr lang="en-GB" dirty="0">
              <a:ea typeface="Times New Roman"/>
            </a:endParaRPr>
          </a:p>
        </p:txBody>
      </p:sp>
      <p:grpSp>
        <p:nvGrpSpPr>
          <p:cNvPr id="11" name="Gruppieren 3">
            <a:extLst>
              <a:ext uri="{FF2B5EF4-FFF2-40B4-BE49-F238E27FC236}">
                <a16:creationId xmlns:a16="http://schemas.microsoft.com/office/drawing/2014/main" id="{B019BDF9-A2F7-4499-8C12-3993081D477F}"/>
              </a:ext>
            </a:extLst>
          </p:cNvPr>
          <p:cNvGrpSpPr/>
          <p:nvPr/>
        </p:nvGrpSpPr>
        <p:grpSpPr>
          <a:xfrm>
            <a:off x="7905328" y="3630984"/>
            <a:ext cx="1602211" cy="2338543"/>
            <a:chOff x="14586029" y="149365"/>
            <a:chExt cx="2021511" cy="2327876"/>
          </a:xfrm>
        </p:grpSpPr>
        <p:sp>
          <p:nvSpPr>
            <p:cNvPr id="12" name="Textfeld 38">
              <a:extLst>
                <a:ext uri="{FF2B5EF4-FFF2-40B4-BE49-F238E27FC236}">
                  <a16:creationId xmlns:a16="http://schemas.microsoft.com/office/drawing/2014/main" id="{B36A7844-CF41-427E-8EEA-29E748ECB724}"/>
                </a:ext>
              </a:extLst>
            </p:cNvPr>
            <p:cNvSpPr txBox="1"/>
            <p:nvPr/>
          </p:nvSpPr>
          <p:spPr>
            <a:xfrm>
              <a:off x="14725800" y="1854899"/>
              <a:ext cx="1343348" cy="6223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CH" sz="1200" i="1" kern="1000" spc="40" dirty="0" err="1">
                  <a:cs typeface="Franklin Gothic Book"/>
                </a:rPr>
                <a:t>Mechanical</a:t>
              </a:r>
              <a:r>
                <a:rPr lang="de-CH" sz="1200" i="1" kern="1000" spc="40" dirty="0">
                  <a:cs typeface="Franklin Gothic Book"/>
                </a:rPr>
                <a:t> </a:t>
              </a:r>
              <a:r>
                <a:rPr lang="de-CH" sz="1200" i="1" kern="1000" spc="40" dirty="0" err="1">
                  <a:cs typeface="Franklin Gothic Book"/>
                </a:rPr>
                <a:t>ruling</a:t>
              </a:r>
              <a:r>
                <a:rPr lang="de-CH" sz="1200" i="1" kern="1000" spc="40" dirty="0">
                  <a:cs typeface="Franklin Gothic Book"/>
                </a:rPr>
                <a:t> </a:t>
              </a:r>
              <a:r>
                <a:rPr lang="de-CH" sz="1200" i="1" kern="1000" spc="40" dirty="0" err="1">
                  <a:cs typeface="Franklin Gothic Book"/>
                </a:rPr>
                <a:t>of</a:t>
              </a:r>
              <a:r>
                <a:rPr lang="de-CH" sz="1200" i="1" kern="1000" spc="40" dirty="0">
                  <a:cs typeface="Franklin Gothic Book"/>
                </a:rPr>
                <a:t> a </a:t>
              </a:r>
              <a:br>
                <a:rPr lang="de-CH" sz="1200" i="1" kern="1000" spc="40" dirty="0">
                  <a:cs typeface="Franklin Gothic Book"/>
                </a:rPr>
              </a:br>
              <a:r>
                <a:rPr lang="de-CH" sz="1200" i="1" kern="1000" spc="40" dirty="0" err="1">
                  <a:cs typeface="Franklin Gothic Book"/>
                </a:rPr>
                <a:t>blazed</a:t>
              </a:r>
              <a:r>
                <a:rPr lang="de-CH" sz="1200" i="1" kern="1000" spc="40" dirty="0">
                  <a:cs typeface="Franklin Gothic Book"/>
                </a:rPr>
                <a:t> </a:t>
              </a:r>
              <a:r>
                <a:rPr lang="de-CH" sz="1200" i="1" kern="1000" spc="40" dirty="0" err="1">
                  <a:cs typeface="Franklin Gothic Book"/>
                </a:rPr>
                <a:t>grating</a:t>
              </a:r>
              <a:r>
                <a:rPr lang="de-CH" sz="1200" i="1" kern="1000" spc="40" dirty="0">
                  <a:cs typeface="Franklin Gothic Book"/>
                </a:rPr>
                <a:t> </a:t>
              </a:r>
              <a:br>
                <a:rPr lang="de-CH" sz="1200" i="1" kern="1000" spc="40" dirty="0">
                  <a:cs typeface="Franklin Gothic Book"/>
                </a:rPr>
              </a:br>
              <a:r>
                <a:rPr lang="de-CH" sz="1050" i="1" kern="1000" spc="40" dirty="0">
                  <a:cs typeface="Franklin Gothic Book"/>
                </a:rPr>
                <a:t>F. Siewert et al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E319626-847D-46B5-A27C-2F10119D2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03"/>
            <a:stretch/>
          </p:blipFill>
          <p:spPr bwMode="auto">
            <a:xfrm>
              <a:off x="14586029" y="149365"/>
              <a:ext cx="2021511" cy="160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ieren 6">
            <a:extLst>
              <a:ext uri="{FF2B5EF4-FFF2-40B4-BE49-F238E27FC236}">
                <a16:creationId xmlns:a16="http://schemas.microsoft.com/office/drawing/2014/main" id="{00BCAB2A-D1D7-47B0-847D-CF3B3165603D}"/>
              </a:ext>
            </a:extLst>
          </p:cNvPr>
          <p:cNvGrpSpPr/>
          <p:nvPr/>
        </p:nvGrpSpPr>
        <p:grpSpPr>
          <a:xfrm>
            <a:off x="9666979" y="5047983"/>
            <a:ext cx="2347553" cy="1777333"/>
            <a:chOff x="5980176" y="2973453"/>
            <a:chExt cx="2621280" cy="1733688"/>
          </a:xfrm>
          <a:solidFill>
            <a:schemeClr val="bg1"/>
          </a:solidFill>
        </p:grpSpPr>
        <p:pic>
          <p:nvPicPr>
            <p:cNvPr id="15" name="Grafik 1">
              <a:extLst>
                <a:ext uri="{FF2B5EF4-FFF2-40B4-BE49-F238E27FC236}">
                  <a16:creationId xmlns:a16="http://schemas.microsoft.com/office/drawing/2014/main" id="{F1E946ED-5C78-4FCC-AD35-9187E38E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0176" y="2973453"/>
              <a:ext cx="2621280" cy="1454133"/>
            </a:xfrm>
            <a:prstGeom prst="rect">
              <a:avLst/>
            </a:prstGeom>
            <a:grpFill/>
          </p:spPr>
        </p:pic>
        <p:sp>
          <p:nvSpPr>
            <p:cNvPr id="16" name="Textfeld 42">
              <a:extLst>
                <a:ext uri="{FF2B5EF4-FFF2-40B4-BE49-F238E27FC236}">
                  <a16:creationId xmlns:a16="http://schemas.microsoft.com/office/drawing/2014/main" id="{706E5DD0-73E5-4DBE-A359-D9F9CB54C278}"/>
                </a:ext>
              </a:extLst>
            </p:cNvPr>
            <p:cNvSpPr txBox="1"/>
            <p:nvPr/>
          </p:nvSpPr>
          <p:spPr>
            <a:xfrm>
              <a:off x="6959257" y="4489810"/>
              <a:ext cx="663116" cy="217331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de-CH" sz="1200" i="1" kern="1000" spc="40" dirty="0">
                <a:cs typeface="Franklin Gothic Book"/>
              </a:endParaRPr>
            </a:p>
          </p:txBody>
        </p:sp>
      </p:grpSp>
      <p:sp>
        <p:nvSpPr>
          <p:cNvPr id="17" name="Pfeil nach unten 4">
            <a:extLst>
              <a:ext uri="{FF2B5EF4-FFF2-40B4-BE49-F238E27FC236}">
                <a16:creationId xmlns:a16="http://schemas.microsoft.com/office/drawing/2014/main" id="{1830E616-DACD-4700-94C0-41C15B45ED33}"/>
              </a:ext>
            </a:extLst>
          </p:cNvPr>
          <p:cNvSpPr/>
          <p:nvPr/>
        </p:nvSpPr>
        <p:spPr bwMode="auto">
          <a:xfrm rot="19106004">
            <a:off x="9114652" y="5019029"/>
            <a:ext cx="1365504" cy="35763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3200">
              <a:latin typeface="Times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3DC08A78-329A-49CE-B578-15E7D960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557" y="2192470"/>
            <a:ext cx="3510883" cy="228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b="1" dirty="0">
                <a:solidFill>
                  <a:srgbClr val="FD8207"/>
                </a:solidFill>
                <a:latin typeface="+mn-lt"/>
              </a:rPr>
              <a:t>Alleviate dependence on non-European suppliers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b="1" dirty="0">
                <a:solidFill>
                  <a:srgbClr val="FD8207"/>
                </a:solidFill>
                <a:latin typeface="+mn-lt"/>
              </a:rPr>
              <a:t>Pre-commercial procurement (PCP) </a:t>
            </a: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for process development for higher performance flat silicon mirrors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New metrology methods and measurement protocols suitable for production environments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Deterministic corrective figuring techniques for freeform surfaces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de-DE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EF3519-2EA5-4126-AB84-1AEEF4312B49}"/>
              </a:ext>
            </a:extLst>
          </p:cNvPr>
          <p:cNvSpPr txBox="1"/>
          <p:nvPr/>
        </p:nvSpPr>
        <p:spPr>
          <a:xfrm>
            <a:off x="11117734" y="6409818"/>
            <a:ext cx="11721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i="1" kern="1000" spc="40" dirty="0">
                <a:cs typeface="Franklin Gothic Book"/>
              </a:rPr>
              <a:t>V.A. Guzenko &amp; C. David, PSI</a:t>
            </a:r>
            <a:endParaRPr lang="de-DE" sz="105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0AF6E7E-C283-4136-965E-18CA1B67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86" y="89962"/>
            <a:ext cx="1684249" cy="7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955D60AF-FA67-49E0-A2BA-711AF186E053" descr="7D552284-6EDB-4CCC-9008-383AB9CC7226">
            <a:extLst>
              <a:ext uri="{FF2B5EF4-FFF2-40B4-BE49-F238E27FC236}">
                <a16:creationId xmlns:a16="http://schemas.microsoft.com/office/drawing/2014/main" id="{FD70766A-B050-4FD7-87CA-AF605BAEA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9"/>
          <a:stretch/>
        </p:blipFill>
        <p:spPr bwMode="auto">
          <a:xfrm>
            <a:off x="3916071" y="4882121"/>
            <a:ext cx="3146638" cy="17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B1968-E326-4269-8E85-E0D62112C549}"/>
              </a:ext>
            </a:extLst>
          </p:cNvPr>
          <p:cNvSpPr txBox="1"/>
          <p:nvPr/>
        </p:nvSpPr>
        <p:spPr>
          <a:xfrm>
            <a:off x="3937558" y="6311151"/>
            <a:ext cx="1108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European XFEL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A1C139A6-EEF9-46A7-8ABF-030727EC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64" y="2515345"/>
            <a:ext cx="3323629" cy="228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New generation of Germanium detectors for X-ray spectroscopy applications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Foundation for higher performance detector systems in the future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Distribution of results and technologies among LEAPS partners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b="1" dirty="0">
                <a:solidFill>
                  <a:srgbClr val="FD8207"/>
                </a:solidFill>
                <a:latin typeface="+mn-lt"/>
              </a:rPr>
              <a:t>Preparation of procurement path and production plan for European light sources through early industry involvement</a:t>
            </a:r>
          </a:p>
          <a:p>
            <a:pPr>
              <a:spcBef>
                <a:spcPts val="600"/>
              </a:spcBef>
            </a:pPr>
            <a:br>
              <a:rPr lang="en-US" altLang="de-DE" sz="1400" dirty="0">
                <a:solidFill>
                  <a:schemeClr val="tx2"/>
                </a:solidFill>
                <a:latin typeface="+mn-lt"/>
              </a:rPr>
            </a:br>
            <a:endParaRPr lang="en-US" altLang="de-DE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6C23C3D9-6682-4CB6-9AB9-FFBC00DE9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224" y="2123867"/>
            <a:ext cx="3607510" cy="16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de-CH" sz="1400" b="0" i="0" u="none" strike="noStrike" kern="1000" cap="none" spc="4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Design </a:t>
            </a:r>
            <a:r>
              <a:rPr kumimoji="0" lang="de-CH" sz="1400" b="0" i="0" u="none" strike="noStrike" kern="1000" cap="none" spc="4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of</a:t>
            </a:r>
            <a:r>
              <a:rPr kumimoji="0" lang="de-CH" sz="1400" b="0" i="0" u="none" strike="noStrike" kern="1000" cap="none" spc="4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 </a:t>
            </a:r>
            <a:r>
              <a:rPr kumimoji="0" lang="de-CH" sz="1400" b="0" i="0" u="none" strike="noStrike" kern="1000" cap="none" spc="4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blazed</a:t>
            </a:r>
            <a:r>
              <a:rPr kumimoji="0" lang="de-CH" sz="1400" b="0" i="0" u="none" strike="noStrike" kern="1000" cap="none" spc="4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 </a:t>
            </a:r>
            <a:r>
              <a:rPr kumimoji="0" lang="de-CH" sz="1400" b="0" i="0" u="none" strike="noStrike" kern="1000" cap="none" spc="4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silicon</a:t>
            </a:r>
            <a:r>
              <a:rPr kumimoji="0" lang="de-CH" sz="1400" b="0" i="0" u="none" strike="noStrike" kern="1000" cap="none" spc="4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 </a:t>
            </a:r>
            <a:r>
              <a:rPr kumimoji="0" lang="de-CH" sz="1400" b="0" i="0" u="none" strike="noStrike" kern="1000" cap="none" spc="4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gratings</a:t>
            </a:r>
            <a:r>
              <a:rPr kumimoji="0" lang="de-CH" sz="1400" b="0" i="0" u="none" strike="noStrike" kern="1000" cap="none" spc="4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 </a:t>
            </a:r>
            <a:r>
              <a:rPr kumimoji="0" lang="de-CH" sz="1400" b="0" i="0" u="none" strike="noStrike" kern="1000" cap="none" spc="4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made</a:t>
            </a:r>
            <a:r>
              <a:rPr kumimoji="0" lang="de-CH" sz="1400" b="0" i="0" u="none" strike="noStrike" kern="1000" cap="none" spc="4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 </a:t>
            </a:r>
            <a:r>
              <a:rPr kumimoji="0" lang="de-CH" sz="1400" b="0" i="0" u="none" strike="noStrike" kern="1000" cap="none" spc="4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by</a:t>
            </a:r>
            <a:r>
              <a:rPr kumimoji="0" lang="de-CH" sz="1400" b="0" i="0" u="none" strike="noStrike" kern="1000" cap="none" spc="4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 e-beam </a:t>
            </a:r>
            <a:r>
              <a:rPr kumimoji="0" lang="de-CH" sz="1400" b="0" i="0" u="none" strike="noStrike" kern="1000" cap="none" spc="4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Franklin Gothic Book"/>
              </a:rPr>
              <a:t>lithography</a:t>
            </a:r>
            <a:endParaRPr kumimoji="0" lang="de-CH" sz="1400" b="0" i="0" u="none" strike="noStrike" kern="1000" cap="none" spc="4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Franklin Gothic Boo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CH" sz="1400" b="1" kern="1000" spc="40" dirty="0">
                <a:solidFill>
                  <a:srgbClr val="FD8207"/>
                </a:solidFill>
                <a:latin typeface="Calibri"/>
                <a:cs typeface="Franklin Gothic Book"/>
              </a:rPr>
              <a:t>Development </a:t>
            </a:r>
            <a:r>
              <a:rPr lang="de-CH" sz="1400" b="1" kern="1000" spc="40" dirty="0" err="1">
                <a:solidFill>
                  <a:srgbClr val="FD8207"/>
                </a:solidFill>
                <a:latin typeface="Calibri"/>
                <a:cs typeface="Franklin Gothic Book"/>
              </a:rPr>
              <a:t>of</a:t>
            </a:r>
            <a:r>
              <a:rPr lang="de-CH" sz="1400" b="1" kern="1000" spc="40" dirty="0">
                <a:solidFill>
                  <a:srgbClr val="FD8207"/>
                </a:solidFill>
                <a:latin typeface="Calibri"/>
                <a:cs typeface="Franklin Gothic Book"/>
              </a:rPr>
              <a:t> EBL </a:t>
            </a:r>
            <a:r>
              <a:rPr lang="de-CH" sz="1400" b="1" kern="1000" spc="40" dirty="0" err="1">
                <a:solidFill>
                  <a:srgbClr val="FD8207"/>
                </a:solidFill>
                <a:latin typeface="Calibri"/>
                <a:cs typeface="Franklin Gothic Book"/>
              </a:rPr>
              <a:t>fabrication</a:t>
            </a:r>
            <a:r>
              <a:rPr lang="de-CH" sz="1400" b="1" kern="1000" spc="40" dirty="0">
                <a:solidFill>
                  <a:srgbClr val="FD8207"/>
                </a:solidFill>
                <a:latin typeface="Calibri"/>
                <a:cs typeface="Franklin Gothic Book"/>
              </a:rPr>
              <a:t> </a:t>
            </a:r>
            <a:r>
              <a:rPr lang="de-CH" sz="1400" b="1" kern="1000" spc="40" dirty="0" err="1">
                <a:solidFill>
                  <a:srgbClr val="FD8207"/>
                </a:solidFill>
                <a:latin typeface="Calibri"/>
                <a:cs typeface="Franklin Gothic Book"/>
              </a:rPr>
              <a:t>process</a:t>
            </a:r>
            <a:r>
              <a:rPr lang="de-CH" sz="1400" b="1" kern="1000" spc="40" dirty="0">
                <a:solidFill>
                  <a:srgbClr val="FD8207"/>
                </a:solidFill>
                <a:latin typeface="Calibri"/>
                <a:cs typeface="Franklin Gothic Book"/>
              </a:rPr>
              <a:t> </a:t>
            </a:r>
            <a:r>
              <a:rPr lang="de-CH" sz="1400" b="1" kern="1000" spc="40" dirty="0" err="1">
                <a:solidFill>
                  <a:srgbClr val="FD8207"/>
                </a:solidFill>
                <a:latin typeface="Calibri"/>
                <a:cs typeface="Franklin Gothic Book"/>
              </a:rPr>
              <a:t>together</a:t>
            </a:r>
            <a:r>
              <a:rPr lang="de-CH" sz="1400" b="1" kern="1000" spc="40" dirty="0">
                <a:solidFill>
                  <a:srgbClr val="FD8207"/>
                </a:solidFill>
                <a:latin typeface="Calibri"/>
                <a:cs typeface="Franklin Gothic Book"/>
              </a:rPr>
              <a:t> </a:t>
            </a:r>
            <a:r>
              <a:rPr lang="de-CH" sz="1400" b="1" kern="1000" spc="40" dirty="0" err="1">
                <a:solidFill>
                  <a:srgbClr val="FD8207"/>
                </a:solidFill>
                <a:latin typeface="Calibri"/>
                <a:cs typeface="Franklin Gothic Book"/>
              </a:rPr>
              <a:t>with</a:t>
            </a:r>
            <a:r>
              <a:rPr lang="de-CH" sz="1400" b="1" kern="1000" spc="40" dirty="0">
                <a:solidFill>
                  <a:srgbClr val="FD8207"/>
                </a:solidFill>
                <a:latin typeface="Calibri"/>
                <a:cs typeface="Franklin Gothic Book"/>
              </a:rPr>
              <a:t> SME </a:t>
            </a:r>
            <a:r>
              <a:rPr lang="de-CH" sz="1400" b="1" kern="1000" spc="40" dirty="0" err="1">
                <a:solidFill>
                  <a:srgbClr val="FD8207"/>
                </a:solidFill>
                <a:latin typeface="Calibri"/>
                <a:cs typeface="Franklin Gothic Book"/>
              </a:rPr>
              <a:t>partners</a:t>
            </a:r>
            <a:endParaRPr kumimoji="0" lang="de-CH" sz="1400" b="1" i="0" u="none" strike="noStrike" kern="1000" cap="none" spc="40" normalizeH="0" baseline="0" noProof="0" dirty="0">
              <a:ln>
                <a:noFill/>
              </a:ln>
              <a:solidFill>
                <a:srgbClr val="FD8207"/>
              </a:solidFill>
              <a:effectLst/>
              <a:uLnTx/>
              <a:uFillTx/>
              <a:latin typeface="Calibri"/>
              <a:cs typeface="Franklin Gothic Boo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D8207"/>
                </a:solidFill>
                <a:effectLst/>
                <a:uLnTx/>
                <a:uFillTx/>
                <a:latin typeface="Calibri"/>
                <a:ea typeface="+mn-ea"/>
              </a:rPr>
              <a:t>Mitigate dependence on small number of suppliers and very long lead times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9908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6336" y="793"/>
            <a:ext cx="9518848" cy="1143000"/>
          </a:xfrm>
        </p:spPr>
        <p:txBody>
          <a:bodyPr>
            <a:noAutofit/>
          </a:bodyPr>
          <a:lstStyle/>
          <a:p>
            <a:br>
              <a:rPr lang="en-GB" sz="2800" dirty="0"/>
            </a:br>
            <a:r>
              <a:rPr lang="en-GB" sz="2800" dirty="0"/>
              <a:t> Technology-driven work packages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0BA5B-9B0E-4BA1-9DBE-69F2331B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16" y="961966"/>
            <a:ext cx="3247527" cy="58960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b="1" dirty="0">
                <a:ea typeface="Times New Roman"/>
              </a:rPr>
              <a:t>WP5 POSIT</a:t>
            </a:r>
            <a:br>
              <a:rPr lang="de-DE" dirty="0">
                <a:ea typeface="Times New Roman"/>
              </a:rPr>
            </a:br>
            <a:r>
              <a:rPr lang="en-GB" sz="1800" dirty="0">
                <a:ea typeface="Times New Roman"/>
              </a:rPr>
              <a:t>New positioning and scanning systems for speed and accuracy </a:t>
            </a:r>
            <a:endParaRPr lang="de-DE" sz="1800" dirty="0">
              <a:ea typeface="Times New Roman"/>
            </a:endParaRP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FAA45F76-E289-44D4-82BC-4A09726A61A4}"/>
              </a:ext>
            </a:extLst>
          </p:cNvPr>
          <p:cNvSpPr txBox="1">
            <a:spLocks/>
          </p:cNvSpPr>
          <p:nvPr/>
        </p:nvSpPr>
        <p:spPr>
          <a:xfrm>
            <a:off x="4246896" y="1008895"/>
            <a:ext cx="2602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de-DE" b="1" dirty="0">
                <a:ea typeface="Times New Roman"/>
              </a:rPr>
              <a:t>WP6 LIDs</a:t>
            </a:r>
            <a:br>
              <a:rPr lang="de-DE" dirty="0">
                <a:ea typeface="Times New Roman"/>
              </a:rPr>
            </a:br>
            <a:r>
              <a:rPr lang="en-GB" sz="1800" dirty="0">
                <a:ea typeface="Times New Roman"/>
              </a:rPr>
              <a:t>LEAPS insertion devices </a:t>
            </a:r>
            <a:endParaRPr lang="de-DE" sz="1800" dirty="0">
              <a:ea typeface="Times New Roman"/>
            </a:endParaRP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12EF4B3D-64B6-4F63-A0EA-BE5EC1CCD72E}"/>
              </a:ext>
            </a:extLst>
          </p:cNvPr>
          <p:cNvSpPr txBox="1">
            <a:spLocks/>
          </p:cNvSpPr>
          <p:nvPr/>
        </p:nvSpPr>
        <p:spPr>
          <a:xfrm>
            <a:off x="7945439" y="1008895"/>
            <a:ext cx="4026015" cy="51658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de-DE" b="1" dirty="0">
                <a:ea typeface="Times New Roman"/>
              </a:rPr>
              <a:t>WP7 DATA</a:t>
            </a:r>
            <a:br>
              <a:rPr lang="de-DE" dirty="0">
                <a:ea typeface="Times New Roman"/>
              </a:rPr>
            </a:br>
            <a:r>
              <a:rPr lang="en-GB" sz="1800" dirty="0">
                <a:ea typeface="Times New Roman"/>
              </a:rPr>
              <a:t>Data reduction and compression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4435C49-7CEF-432A-A800-87798BDFD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49" y="3457789"/>
            <a:ext cx="3535052" cy="2647195"/>
          </a:xfrm>
          <a:prstGeom prst="rect">
            <a:avLst/>
          </a:prstGeom>
        </p:spPr>
      </p:pic>
      <p:pic>
        <p:nvPicPr>
          <p:cNvPr id="41" name="Grafik 3">
            <a:extLst>
              <a:ext uri="{FF2B5EF4-FFF2-40B4-BE49-F238E27FC236}">
                <a16:creationId xmlns:a16="http://schemas.microsoft.com/office/drawing/2014/main" id="{7B0ECC94-A9DE-5445-801A-5B8F4833C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788" y="1912319"/>
            <a:ext cx="3839651" cy="1847652"/>
          </a:xfrm>
          <a:prstGeom prst="rect">
            <a:avLst/>
          </a:prstGeom>
        </p:spPr>
      </p:pic>
      <p:grpSp>
        <p:nvGrpSpPr>
          <p:cNvPr id="42" name="Group 79">
            <a:extLst>
              <a:ext uri="{FF2B5EF4-FFF2-40B4-BE49-F238E27FC236}">
                <a16:creationId xmlns:a16="http://schemas.microsoft.com/office/drawing/2014/main" id="{81DCDB29-D836-4CD7-8EDC-D01481AC7B84}"/>
              </a:ext>
            </a:extLst>
          </p:cNvPr>
          <p:cNvGrpSpPr>
            <a:grpSpLocks noChangeAspect="1"/>
          </p:cNvGrpSpPr>
          <p:nvPr/>
        </p:nvGrpSpPr>
        <p:grpSpPr>
          <a:xfrm>
            <a:off x="866452" y="4552942"/>
            <a:ext cx="2414199" cy="1991044"/>
            <a:chOff x="3498873" y="0"/>
            <a:chExt cx="6546011" cy="5519463"/>
          </a:xfrm>
        </p:grpSpPr>
        <p:grpSp>
          <p:nvGrpSpPr>
            <p:cNvPr id="43" name="Group 45">
              <a:extLst>
                <a:ext uri="{FF2B5EF4-FFF2-40B4-BE49-F238E27FC236}">
                  <a16:creationId xmlns:a16="http://schemas.microsoft.com/office/drawing/2014/main" id="{113A12DA-F1FF-49F4-971E-F05AF41DA09D}"/>
                </a:ext>
              </a:extLst>
            </p:cNvPr>
            <p:cNvGrpSpPr>
              <a:grpSpLocks noChangeAspect="1"/>
            </p:cNvGrpSpPr>
            <p:nvPr/>
          </p:nvGrpSpPr>
          <p:grpSpPr>
            <a:xfrm rot="3102417">
              <a:off x="2424542" y="1726826"/>
              <a:ext cx="3878412" cy="563842"/>
              <a:chOff x="792000" y="3888000"/>
              <a:chExt cx="6190691" cy="900000"/>
            </a:xfrm>
          </p:grpSpPr>
          <p:sp>
            <p:nvSpPr>
              <p:cNvPr id="79" name="Rectangle 46">
                <a:extLst>
                  <a:ext uri="{FF2B5EF4-FFF2-40B4-BE49-F238E27FC236}">
                    <a16:creationId xmlns:a16="http://schemas.microsoft.com/office/drawing/2014/main" id="{DA17340A-7CB7-427A-A435-8E3452FD4224}"/>
                  </a:ext>
                </a:extLst>
              </p:cNvPr>
              <p:cNvSpPr/>
              <p:nvPr/>
            </p:nvSpPr>
            <p:spPr>
              <a:xfrm>
                <a:off x="792000" y="4072903"/>
                <a:ext cx="6048000" cy="576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Line 2">
                <a:extLst>
                  <a:ext uri="{FF2B5EF4-FFF2-40B4-BE49-F238E27FC236}">
                    <a16:creationId xmlns:a16="http://schemas.microsoft.com/office/drawing/2014/main" id="{85768AAD-9141-4B2F-BFA6-50FFD12CD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5574" y="4699182"/>
                <a:ext cx="6153251" cy="10975"/>
              </a:xfrm>
              <a:prstGeom prst="line">
                <a:avLst/>
              </a:prstGeom>
              <a:noFill/>
              <a:ln w="231775" cap="flat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2209" tIns="31105" rIns="62209" bIns="31105"/>
              <a:lstStyle/>
              <a:p>
                <a:endParaRPr lang="en-GB" sz="1350"/>
              </a:p>
            </p:txBody>
          </p:sp>
          <p:sp>
            <p:nvSpPr>
              <p:cNvPr id="81" name="Line 3">
                <a:extLst>
                  <a:ext uri="{FF2B5EF4-FFF2-40B4-BE49-F238E27FC236}">
                    <a16:creationId xmlns:a16="http://schemas.microsoft.com/office/drawing/2014/main" id="{D3A8EF4F-3B83-4BFF-AB3D-19B3DBC1E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400" y="3968130"/>
                <a:ext cx="596291" cy="0"/>
              </a:xfrm>
              <a:prstGeom prst="line">
                <a:avLst/>
              </a:prstGeom>
              <a:noFill/>
              <a:ln w="231775" cap="flat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2209" tIns="31105" rIns="62209" bIns="31105"/>
              <a:lstStyle/>
              <a:p>
                <a:endParaRPr lang="en-GB" sz="1350" dirty="0"/>
              </a:p>
            </p:txBody>
          </p:sp>
          <p:sp>
            <p:nvSpPr>
              <p:cNvPr id="82" name="Line 5">
                <a:extLst>
                  <a:ext uri="{FF2B5EF4-FFF2-40B4-BE49-F238E27FC236}">
                    <a16:creationId xmlns:a16="http://schemas.microsoft.com/office/drawing/2014/main" id="{441FEBB1-2897-4BB8-BCFD-8BA152C75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000" y="3968130"/>
                <a:ext cx="4824000" cy="0"/>
              </a:xfrm>
              <a:prstGeom prst="line">
                <a:avLst/>
              </a:prstGeom>
              <a:noFill/>
              <a:ln w="231775" cap="flat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2209" tIns="31105" rIns="62209" bIns="31105"/>
              <a:lstStyle/>
              <a:p>
                <a:endParaRPr lang="en-GB" sz="1350"/>
              </a:p>
            </p:txBody>
          </p:sp>
          <p:sp>
            <p:nvSpPr>
              <p:cNvPr id="83" name="Rectangle 20">
                <a:extLst>
                  <a:ext uri="{FF2B5EF4-FFF2-40B4-BE49-F238E27FC236}">
                    <a16:creationId xmlns:a16="http://schemas.microsoft.com/office/drawing/2014/main" id="{AFE6FEF8-55A7-4F88-8DCE-5678129BAFF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280000">
                <a:off x="3260736" y="4243873"/>
                <a:ext cx="160782" cy="106891"/>
              </a:xfrm>
              <a:prstGeom prst="rect">
                <a:avLst/>
              </a:prstGeom>
              <a:solidFill>
                <a:srgbClr val="729FCF"/>
              </a:solidFill>
              <a:ln w="9525" cap="flat">
                <a:solidFill>
                  <a:srgbClr val="3465A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  <p:sp>
            <p:nvSpPr>
              <p:cNvPr id="84" name="Oval 21">
                <a:extLst>
                  <a:ext uri="{FF2B5EF4-FFF2-40B4-BE49-F238E27FC236}">
                    <a16:creationId xmlns:a16="http://schemas.microsoft.com/office/drawing/2014/main" id="{632AB853-6A7F-4863-A720-4FB2C3186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255" y="4123703"/>
                <a:ext cx="414720" cy="41476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  <p:sp>
            <p:nvSpPr>
              <p:cNvPr id="85" name="Oval 24">
                <a:extLst>
                  <a:ext uri="{FF2B5EF4-FFF2-40B4-BE49-F238E27FC236}">
                    <a16:creationId xmlns:a16="http://schemas.microsoft.com/office/drawing/2014/main" id="{AE832CDA-B898-4F4B-90D9-FBEE2CB85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2869" y="4104194"/>
                <a:ext cx="414720" cy="41476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  <p:sp>
            <p:nvSpPr>
              <p:cNvPr id="86" name="Oval 26">
                <a:extLst>
                  <a:ext uri="{FF2B5EF4-FFF2-40B4-BE49-F238E27FC236}">
                    <a16:creationId xmlns:a16="http://schemas.microsoft.com/office/drawing/2014/main" id="{268C7AD5-A314-48B3-97CD-8F24C0DD3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560" y="4154993"/>
                <a:ext cx="414720" cy="41476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  <p:sp>
            <p:nvSpPr>
              <p:cNvPr id="87" name="Rectangle 31">
                <a:extLst>
                  <a:ext uri="{FF2B5EF4-FFF2-40B4-BE49-F238E27FC236}">
                    <a16:creationId xmlns:a16="http://schemas.microsoft.com/office/drawing/2014/main" id="{1FE92E53-B363-411C-919B-4C7E3471F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 flipH="1">
                <a:off x="4480695" y="4207893"/>
                <a:ext cx="275069" cy="145440"/>
              </a:xfrm>
              <a:prstGeom prst="rect">
                <a:avLst/>
              </a:prstGeom>
              <a:solidFill>
                <a:srgbClr val="729FCF"/>
              </a:solidFill>
              <a:ln w="9525" cap="flat">
                <a:solidFill>
                  <a:srgbClr val="3465A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  <p:sp>
            <p:nvSpPr>
              <p:cNvPr id="88" name="Rectangle 33">
                <a:extLst>
                  <a:ext uri="{FF2B5EF4-FFF2-40B4-BE49-F238E27FC236}">
                    <a16:creationId xmlns:a16="http://schemas.microsoft.com/office/drawing/2014/main" id="{94B5F6CA-6DCA-46E0-A091-9975FE04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 flipH="1">
                <a:off x="5852147" y="4314857"/>
                <a:ext cx="275068" cy="145440"/>
              </a:xfrm>
              <a:prstGeom prst="rect">
                <a:avLst/>
              </a:prstGeom>
              <a:solidFill>
                <a:srgbClr val="729FCF"/>
              </a:solidFill>
              <a:ln w="9525" cap="flat">
                <a:solidFill>
                  <a:srgbClr val="3465A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  <p:sp>
            <p:nvSpPr>
              <p:cNvPr id="89" name="Line 3">
                <a:extLst>
                  <a:ext uri="{FF2B5EF4-FFF2-40B4-BE49-F238E27FC236}">
                    <a16:creationId xmlns:a16="http://schemas.microsoft.com/office/drawing/2014/main" id="{17AFE950-F321-4333-883C-488BF3A2B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5011" y="3888000"/>
                <a:ext cx="0" cy="900000"/>
              </a:xfrm>
              <a:prstGeom prst="line">
                <a:avLst/>
              </a:prstGeom>
              <a:noFill/>
              <a:ln w="231775" cap="flat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2209" tIns="31105" rIns="62209" bIns="31105"/>
              <a:lstStyle/>
              <a:p>
                <a:endParaRPr lang="en-GB" sz="1350" dirty="0"/>
              </a:p>
            </p:txBody>
          </p:sp>
          <p:sp>
            <p:nvSpPr>
              <p:cNvPr id="90" name="Rectangle 20">
                <a:extLst>
                  <a:ext uri="{FF2B5EF4-FFF2-40B4-BE49-F238E27FC236}">
                    <a16:creationId xmlns:a16="http://schemas.microsoft.com/office/drawing/2014/main" id="{7FBFAD19-2346-4DD0-A2C5-365BF9A199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280000">
                <a:off x="2025513" y="4230247"/>
                <a:ext cx="103360" cy="68716"/>
              </a:xfrm>
              <a:prstGeom prst="rect">
                <a:avLst/>
              </a:prstGeom>
              <a:solidFill>
                <a:srgbClr val="729FCF"/>
              </a:solidFill>
              <a:ln w="9525" cap="flat">
                <a:solidFill>
                  <a:srgbClr val="3465A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  <p:sp>
            <p:nvSpPr>
              <p:cNvPr id="91" name="Oval 21">
                <a:extLst>
                  <a:ext uri="{FF2B5EF4-FFF2-40B4-BE49-F238E27FC236}">
                    <a16:creationId xmlns:a16="http://schemas.microsoft.com/office/drawing/2014/main" id="{CFDCA302-524F-4CF0-AA21-5F3AE04E2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196" y="4123705"/>
                <a:ext cx="414720" cy="41476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  <p:sp>
            <p:nvSpPr>
              <p:cNvPr id="92" name="Oval 21">
                <a:extLst>
                  <a:ext uri="{FF2B5EF4-FFF2-40B4-BE49-F238E27FC236}">
                    <a16:creationId xmlns:a16="http://schemas.microsoft.com/office/drawing/2014/main" id="{07422090-464C-4551-AEA2-A51AFA83A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267" y="4123708"/>
                <a:ext cx="414720" cy="41476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209" tIns="31105" rIns="62209" bIns="31105" anchor="ctr"/>
              <a:lstStyle/>
              <a:p>
                <a:endParaRPr lang="en-GB" sz="1350"/>
              </a:p>
            </p:txBody>
          </p:sp>
        </p:grpSp>
        <p:grpSp>
          <p:nvGrpSpPr>
            <p:cNvPr id="44" name="Group 2">
              <a:extLst>
                <a:ext uri="{FF2B5EF4-FFF2-40B4-BE49-F238E27FC236}">
                  <a16:creationId xmlns:a16="http://schemas.microsoft.com/office/drawing/2014/main" id="{24FC45E9-AAAA-4128-A161-5112DAA63807}"/>
                </a:ext>
              </a:extLst>
            </p:cNvPr>
            <p:cNvGrpSpPr/>
            <p:nvPr/>
          </p:nvGrpSpPr>
          <p:grpSpPr>
            <a:xfrm rot="20680082">
              <a:off x="3498873" y="2168146"/>
              <a:ext cx="2850751" cy="3351317"/>
              <a:chOff x="2365814" y="1920248"/>
              <a:chExt cx="2850751" cy="3351317"/>
            </a:xfrm>
          </p:grpSpPr>
          <p:sp>
            <p:nvSpPr>
              <p:cNvPr id="70" name="Rectangle 25">
                <a:extLst>
                  <a:ext uri="{FF2B5EF4-FFF2-40B4-BE49-F238E27FC236}">
                    <a16:creationId xmlns:a16="http://schemas.microsoft.com/office/drawing/2014/main" id="{B005A993-9C22-43D8-BA31-82E87543830C}"/>
                  </a:ext>
                </a:extLst>
              </p:cNvPr>
              <p:cNvSpPr/>
              <p:nvPr/>
            </p:nvSpPr>
            <p:spPr>
              <a:xfrm rot="4054774">
                <a:off x="4297766" y="3764679"/>
                <a:ext cx="740780" cy="2777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Rectangle 26">
                <a:extLst>
                  <a:ext uri="{FF2B5EF4-FFF2-40B4-BE49-F238E27FC236}">
                    <a16:creationId xmlns:a16="http://schemas.microsoft.com/office/drawing/2014/main" id="{3BEB5285-97AB-4E7B-A0DA-43E2E0D0049F}"/>
                  </a:ext>
                </a:extLst>
              </p:cNvPr>
              <p:cNvSpPr/>
              <p:nvPr/>
            </p:nvSpPr>
            <p:spPr>
              <a:xfrm rot="4054774">
                <a:off x="4707279" y="4762278"/>
                <a:ext cx="740780" cy="2777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72" name="Group 35">
                <a:extLst>
                  <a:ext uri="{FF2B5EF4-FFF2-40B4-BE49-F238E27FC236}">
                    <a16:creationId xmlns:a16="http://schemas.microsoft.com/office/drawing/2014/main" id="{9C3A82F1-5BA1-4F9B-94E9-C4CDF9EE5FD6}"/>
                  </a:ext>
                </a:extLst>
              </p:cNvPr>
              <p:cNvGrpSpPr/>
              <p:nvPr/>
            </p:nvGrpSpPr>
            <p:grpSpPr>
              <a:xfrm rot="4054774">
                <a:off x="2160919" y="2125143"/>
                <a:ext cx="2550694" cy="2140903"/>
                <a:chOff x="2035025" y="1654431"/>
                <a:chExt cx="2550694" cy="2140903"/>
              </a:xfrm>
            </p:grpSpPr>
            <p:grpSp>
              <p:nvGrpSpPr>
                <p:cNvPr id="73" name="Group 37">
                  <a:extLst>
                    <a:ext uri="{FF2B5EF4-FFF2-40B4-BE49-F238E27FC236}">
                      <a16:creationId xmlns:a16="http://schemas.microsoft.com/office/drawing/2014/main" id="{010FC2AF-F535-422A-956F-EB929AEFF57E}"/>
                    </a:ext>
                  </a:extLst>
                </p:cNvPr>
                <p:cNvGrpSpPr/>
                <p:nvPr/>
              </p:nvGrpSpPr>
              <p:grpSpPr>
                <a:xfrm>
                  <a:off x="2035025" y="1854919"/>
                  <a:ext cx="2550694" cy="1940415"/>
                  <a:chOff x="2035025" y="1854919"/>
                  <a:chExt cx="2550694" cy="1940415"/>
                </a:xfrm>
              </p:grpSpPr>
              <p:sp>
                <p:nvSpPr>
                  <p:cNvPr id="77" name="Trapezoid 76">
                    <a:extLst>
                      <a:ext uri="{FF2B5EF4-FFF2-40B4-BE49-F238E27FC236}">
                        <a16:creationId xmlns:a16="http://schemas.microsoft.com/office/drawing/2014/main" id="{0B656BF1-0C1B-4575-B8DE-338ED43BFDA7}"/>
                      </a:ext>
                    </a:extLst>
                  </p:cNvPr>
                  <p:cNvSpPr/>
                  <p:nvPr/>
                </p:nvSpPr>
                <p:spPr>
                  <a:xfrm>
                    <a:off x="2035025" y="2391207"/>
                    <a:ext cx="2550694" cy="1404127"/>
                  </a:xfrm>
                  <a:prstGeom prst="trapezoid">
                    <a:avLst>
                      <a:gd name="adj" fmla="val 64875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8" name="Chord 42">
                    <a:extLst>
                      <a:ext uri="{FF2B5EF4-FFF2-40B4-BE49-F238E27FC236}">
                        <a16:creationId xmlns:a16="http://schemas.microsoft.com/office/drawing/2014/main" id="{9A6B547F-AC3C-4521-BEA7-1189F67872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74831" y="1748227"/>
                    <a:ext cx="679207" cy="892591"/>
                  </a:xfrm>
                  <a:prstGeom prst="chord">
                    <a:avLst>
                      <a:gd name="adj1" fmla="val 6992249"/>
                      <a:gd name="adj2" fmla="val 14553128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74" name="Arc 38">
                  <a:extLst>
                    <a:ext uri="{FF2B5EF4-FFF2-40B4-BE49-F238E27FC236}">
                      <a16:creationId xmlns:a16="http://schemas.microsoft.com/office/drawing/2014/main" id="{ADC3F1B3-FEA7-47ED-9A4E-25E1465BE9A7}"/>
                    </a:ext>
                  </a:extLst>
                </p:cNvPr>
                <p:cNvSpPr/>
                <p:nvPr/>
              </p:nvSpPr>
              <p:spPr>
                <a:xfrm rot="8101522">
                  <a:off x="2934099" y="1654431"/>
                  <a:ext cx="769478" cy="76021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5" name="Arc 39">
                  <a:extLst>
                    <a:ext uri="{FF2B5EF4-FFF2-40B4-BE49-F238E27FC236}">
                      <a16:creationId xmlns:a16="http://schemas.microsoft.com/office/drawing/2014/main" id="{73337400-B42D-4012-B93A-071704F359CB}"/>
                    </a:ext>
                  </a:extLst>
                </p:cNvPr>
                <p:cNvSpPr/>
                <p:nvPr/>
              </p:nvSpPr>
              <p:spPr>
                <a:xfrm rot="8101522">
                  <a:off x="3043603" y="1714815"/>
                  <a:ext cx="593115" cy="519577"/>
                </a:xfrm>
                <a:prstGeom prst="arc">
                  <a:avLst>
                    <a:gd name="adj1" fmla="val 16514814"/>
                    <a:gd name="adj2" fmla="val 1532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6" name="Arc 40">
                  <a:extLst>
                    <a:ext uri="{FF2B5EF4-FFF2-40B4-BE49-F238E27FC236}">
                      <a16:creationId xmlns:a16="http://schemas.microsoft.com/office/drawing/2014/main" id="{BB3B5D26-7D58-4C39-9B7F-FF38A15F9C02}"/>
                    </a:ext>
                  </a:extLst>
                </p:cNvPr>
                <p:cNvSpPr/>
                <p:nvPr/>
              </p:nvSpPr>
              <p:spPr>
                <a:xfrm rot="8101522">
                  <a:off x="3160741" y="1795739"/>
                  <a:ext cx="308339" cy="323740"/>
                </a:xfrm>
                <a:prstGeom prst="arc">
                  <a:avLst>
                    <a:gd name="adj1" fmla="val 16514814"/>
                    <a:gd name="adj2" fmla="val 20889392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45" name="Group 3">
              <a:extLst>
                <a:ext uri="{FF2B5EF4-FFF2-40B4-BE49-F238E27FC236}">
                  <a16:creationId xmlns:a16="http://schemas.microsoft.com/office/drawing/2014/main" id="{CE4502B5-0E55-4AC7-B4C0-933F78C55D11}"/>
                </a:ext>
              </a:extLst>
            </p:cNvPr>
            <p:cNvGrpSpPr/>
            <p:nvPr/>
          </p:nvGrpSpPr>
          <p:grpSpPr>
            <a:xfrm>
              <a:off x="5562993" y="0"/>
              <a:ext cx="3921967" cy="4294306"/>
              <a:chOff x="18637230" y="5883580"/>
              <a:chExt cx="3921967" cy="4294306"/>
            </a:xfrm>
          </p:grpSpPr>
          <p:grpSp>
            <p:nvGrpSpPr>
              <p:cNvPr id="58" name="Group 10">
                <a:extLst>
                  <a:ext uri="{FF2B5EF4-FFF2-40B4-BE49-F238E27FC236}">
                    <a16:creationId xmlns:a16="http://schemas.microsoft.com/office/drawing/2014/main" id="{93B495A1-F982-4DAF-96A0-BDAEB9A47647}"/>
                  </a:ext>
                </a:extLst>
              </p:cNvPr>
              <p:cNvGrpSpPr/>
              <p:nvPr/>
            </p:nvGrpSpPr>
            <p:grpSpPr>
              <a:xfrm>
                <a:off x="18637230" y="5883580"/>
                <a:ext cx="3921967" cy="4294306"/>
                <a:chOff x="18637230" y="5632232"/>
                <a:chExt cx="3324791" cy="3671634"/>
              </a:xfrm>
            </p:grpSpPr>
            <p:grpSp>
              <p:nvGrpSpPr>
                <p:cNvPr id="65" name="Group 17">
                  <a:extLst>
                    <a:ext uri="{FF2B5EF4-FFF2-40B4-BE49-F238E27FC236}">
                      <a16:creationId xmlns:a16="http://schemas.microsoft.com/office/drawing/2014/main" id="{52EC3130-843F-4A9A-B53F-DFE72220BD1B}"/>
                    </a:ext>
                  </a:extLst>
                </p:cNvPr>
                <p:cNvGrpSpPr/>
                <p:nvPr/>
              </p:nvGrpSpPr>
              <p:grpSpPr>
                <a:xfrm>
                  <a:off x="18637230" y="6633845"/>
                  <a:ext cx="3324791" cy="2670021"/>
                  <a:chOff x="18637230" y="6633845"/>
                  <a:chExt cx="3324791" cy="2670021"/>
                </a:xfrm>
              </p:grpSpPr>
              <p:sp>
                <p:nvSpPr>
                  <p:cNvPr id="68" name="Rectangle 20">
                    <a:extLst>
                      <a:ext uri="{FF2B5EF4-FFF2-40B4-BE49-F238E27FC236}">
                        <a16:creationId xmlns:a16="http://schemas.microsoft.com/office/drawing/2014/main" id="{04F9E728-8661-43CD-80C8-5816AE1CAD73}"/>
                      </a:ext>
                    </a:extLst>
                  </p:cNvPr>
                  <p:cNvSpPr/>
                  <p:nvPr/>
                </p:nvSpPr>
                <p:spPr>
                  <a:xfrm>
                    <a:off x="19438428" y="8702278"/>
                    <a:ext cx="1722396" cy="60158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69" name="Chord 21">
                    <a:extLst>
                      <a:ext uri="{FF2B5EF4-FFF2-40B4-BE49-F238E27FC236}">
                        <a16:creationId xmlns:a16="http://schemas.microsoft.com/office/drawing/2014/main" id="{5BB17552-BFCE-4E52-97F2-316FC04790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194120" y="6076955"/>
                    <a:ext cx="2211012" cy="3324791"/>
                  </a:xfrm>
                  <a:prstGeom prst="chord">
                    <a:avLst>
                      <a:gd name="adj1" fmla="val 8209073"/>
                      <a:gd name="adj2" fmla="val 13389732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pic>
              <p:nvPicPr>
                <p:cNvPr id="66" name="Picture 18">
                  <a:extLst>
                    <a:ext uri="{FF2B5EF4-FFF2-40B4-BE49-F238E27FC236}">
                      <a16:creationId xmlns:a16="http://schemas.microsoft.com/office/drawing/2014/main" id="{23C0D1B8-76D5-4814-8C00-0F8C5055649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18969199" y="7144002"/>
                  <a:ext cx="2592000" cy="756000"/>
                </a:xfrm>
                <a:prstGeom prst="rect">
                  <a:avLst/>
                </a:prstGeom>
              </p:spPr>
            </p:pic>
            <p:sp>
              <p:nvSpPr>
                <p:cNvPr id="67" name="Rectangle 19">
                  <a:extLst>
                    <a:ext uri="{FF2B5EF4-FFF2-40B4-BE49-F238E27FC236}">
                      <a16:creationId xmlns:a16="http://schemas.microsoft.com/office/drawing/2014/main" id="{73F0BC54-6094-4D21-863C-A761091DEAB5}"/>
                    </a:ext>
                  </a:extLst>
                </p:cNvPr>
                <p:cNvSpPr/>
                <p:nvPr/>
              </p:nvSpPr>
              <p:spPr>
                <a:xfrm>
                  <a:off x="19438428" y="5632232"/>
                  <a:ext cx="1722396" cy="6015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9" name="TextBox 11">
                <a:extLst>
                  <a:ext uri="{FF2B5EF4-FFF2-40B4-BE49-F238E27FC236}">
                    <a16:creationId xmlns:a16="http://schemas.microsoft.com/office/drawing/2014/main" id="{0EBB1FB5-6CA9-4D89-B67F-45CB7451B56B}"/>
                  </a:ext>
                </a:extLst>
              </p:cNvPr>
              <p:cNvSpPr txBox="1"/>
              <p:nvPr/>
            </p:nvSpPr>
            <p:spPr>
              <a:xfrm>
                <a:off x="20599940" y="6565134"/>
                <a:ext cx="472817" cy="51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+</a:t>
                </a:r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C0AC3A14-235F-4FFD-BFA1-D682BE63E063}"/>
                  </a:ext>
                </a:extLst>
              </p:cNvPr>
              <p:cNvSpPr txBox="1"/>
              <p:nvPr/>
            </p:nvSpPr>
            <p:spPr>
              <a:xfrm>
                <a:off x="20598214" y="7658863"/>
                <a:ext cx="472817" cy="51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+</a:t>
                </a:r>
              </a:p>
            </p:txBody>
          </p:sp>
          <p:sp>
            <p:nvSpPr>
              <p:cNvPr id="61" name="TextBox 13">
                <a:extLst>
                  <a:ext uri="{FF2B5EF4-FFF2-40B4-BE49-F238E27FC236}">
                    <a16:creationId xmlns:a16="http://schemas.microsoft.com/office/drawing/2014/main" id="{3BCAB19F-F7B4-494B-9C2D-1877562B9D09}"/>
                  </a:ext>
                </a:extLst>
              </p:cNvPr>
              <p:cNvSpPr txBox="1"/>
              <p:nvPr/>
            </p:nvSpPr>
            <p:spPr>
              <a:xfrm>
                <a:off x="20579655" y="8872661"/>
                <a:ext cx="472817" cy="51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+</a:t>
                </a:r>
              </a:p>
            </p:txBody>
          </p:sp>
          <p:sp>
            <p:nvSpPr>
              <p:cNvPr id="62" name="TextBox 14">
                <a:extLst>
                  <a:ext uri="{FF2B5EF4-FFF2-40B4-BE49-F238E27FC236}">
                    <a16:creationId xmlns:a16="http://schemas.microsoft.com/office/drawing/2014/main" id="{E069C9DC-619D-46F6-A304-FC8FBC9AEEA6}"/>
                  </a:ext>
                </a:extLst>
              </p:cNvPr>
              <p:cNvSpPr txBox="1"/>
              <p:nvPr/>
            </p:nvSpPr>
            <p:spPr>
              <a:xfrm>
                <a:off x="20179677" y="7065453"/>
                <a:ext cx="417773" cy="51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</a:t>
                </a:r>
              </a:p>
            </p:txBody>
          </p:sp>
          <p:sp>
            <p:nvSpPr>
              <p:cNvPr id="63" name="TextBox 15">
                <a:extLst>
                  <a:ext uri="{FF2B5EF4-FFF2-40B4-BE49-F238E27FC236}">
                    <a16:creationId xmlns:a16="http://schemas.microsoft.com/office/drawing/2014/main" id="{005FC724-45F6-4873-924A-FBA0F8678DC8}"/>
                  </a:ext>
                </a:extLst>
              </p:cNvPr>
              <p:cNvSpPr txBox="1"/>
              <p:nvPr/>
            </p:nvSpPr>
            <p:spPr>
              <a:xfrm>
                <a:off x="20224560" y="8247998"/>
                <a:ext cx="417773" cy="51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-</a:t>
                </a:r>
              </a:p>
            </p:txBody>
          </p:sp>
          <p:sp>
            <p:nvSpPr>
              <p:cNvPr id="64" name="TextBox 16">
                <a:extLst>
                  <a:ext uri="{FF2B5EF4-FFF2-40B4-BE49-F238E27FC236}">
                    <a16:creationId xmlns:a16="http://schemas.microsoft.com/office/drawing/2014/main" id="{DCE69110-EF28-4D06-B727-8D0C0102F01C}"/>
                  </a:ext>
                </a:extLst>
              </p:cNvPr>
              <p:cNvSpPr txBox="1"/>
              <p:nvPr/>
            </p:nvSpPr>
            <p:spPr>
              <a:xfrm>
                <a:off x="20306769" y="9349336"/>
                <a:ext cx="91578" cy="51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/>
                  <a:t>-</a:t>
                </a:r>
              </a:p>
            </p:txBody>
          </p:sp>
        </p:grpSp>
        <p:grpSp>
          <p:nvGrpSpPr>
            <p:cNvPr id="46" name="Group 4">
              <a:extLst>
                <a:ext uri="{FF2B5EF4-FFF2-40B4-BE49-F238E27FC236}">
                  <a16:creationId xmlns:a16="http://schemas.microsoft.com/office/drawing/2014/main" id="{7E86F5A7-DFA4-4002-8643-87237C4CC527}"/>
                </a:ext>
              </a:extLst>
            </p:cNvPr>
            <p:cNvGrpSpPr/>
            <p:nvPr/>
          </p:nvGrpSpPr>
          <p:grpSpPr>
            <a:xfrm rot="4054774">
              <a:off x="7357366" y="2119603"/>
              <a:ext cx="252000" cy="252000"/>
              <a:chOff x="4209318" y="348096"/>
              <a:chExt cx="252000" cy="252000"/>
            </a:xfrm>
          </p:grpSpPr>
          <p:sp>
            <p:nvSpPr>
              <p:cNvPr id="56" name="Chord 8">
                <a:extLst>
                  <a:ext uri="{FF2B5EF4-FFF2-40B4-BE49-F238E27FC236}">
                    <a16:creationId xmlns:a16="http://schemas.microsoft.com/office/drawing/2014/main" id="{3A9FEF79-17AF-4558-B64F-7F2F2A486762}"/>
                  </a:ext>
                </a:extLst>
              </p:cNvPr>
              <p:cNvSpPr/>
              <p:nvPr/>
            </p:nvSpPr>
            <p:spPr>
              <a:xfrm rot="5400000">
                <a:off x="4209318" y="348096"/>
                <a:ext cx="252000" cy="252000"/>
              </a:xfrm>
              <a:prstGeom prst="chord">
                <a:avLst>
                  <a:gd name="adj1" fmla="val 6992249"/>
                  <a:gd name="adj2" fmla="val 5775265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710ED802-7E95-4E51-A815-A184A5F88ED0}"/>
                  </a:ext>
                </a:extLst>
              </p:cNvPr>
              <p:cNvSpPr/>
              <p:nvPr/>
            </p:nvSpPr>
            <p:spPr>
              <a:xfrm>
                <a:off x="4270165" y="430619"/>
                <a:ext cx="114955" cy="119203"/>
              </a:xfrm>
              <a:custGeom>
                <a:avLst/>
                <a:gdLst>
                  <a:gd name="connsiteX0" fmla="*/ 20626 w 137504"/>
                  <a:gd name="connsiteY0" fmla="*/ 1730 h 146111"/>
                  <a:gd name="connsiteX1" fmla="*/ 48126 w 137504"/>
                  <a:gd name="connsiteY1" fmla="*/ 8606 h 146111"/>
                  <a:gd name="connsiteX2" fmla="*/ 110003 w 137504"/>
                  <a:gd name="connsiteY2" fmla="*/ 15481 h 146111"/>
                  <a:gd name="connsiteX3" fmla="*/ 130629 w 137504"/>
                  <a:gd name="connsiteY3" fmla="*/ 77357 h 146111"/>
                  <a:gd name="connsiteX4" fmla="*/ 137504 w 137504"/>
                  <a:gd name="connsiteY4" fmla="*/ 97983 h 146111"/>
                  <a:gd name="connsiteX5" fmla="*/ 130629 w 137504"/>
                  <a:gd name="connsiteY5" fmla="*/ 118609 h 146111"/>
                  <a:gd name="connsiteX6" fmla="*/ 89378 w 137504"/>
                  <a:gd name="connsiteY6" fmla="*/ 132359 h 146111"/>
                  <a:gd name="connsiteX7" fmla="*/ 55002 w 137504"/>
                  <a:gd name="connsiteY7" fmla="*/ 125484 h 146111"/>
                  <a:gd name="connsiteX8" fmla="*/ 34376 w 137504"/>
                  <a:gd name="connsiteY8" fmla="*/ 118609 h 146111"/>
                  <a:gd name="connsiteX9" fmla="*/ 0 w 137504"/>
                  <a:gd name="connsiteY9" fmla="*/ 70482 h 146111"/>
                  <a:gd name="connsiteX10" fmla="*/ 6875 w 137504"/>
                  <a:gd name="connsiteY10" fmla="*/ 22356 h 146111"/>
                  <a:gd name="connsiteX11" fmla="*/ 13751 w 137504"/>
                  <a:gd name="connsiteY11" fmla="*/ 1730 h 146111"/>
                  <a:gd name="connsiteX12" fmla="*/ 20626 w 137504"/>
                  <a:gd name="connsiteY12" fmla="*/ 1730 h 14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504" h="146111">
                    <a:moveTo>
                      <a:pt x="20626" y="1730"/>
                    </a:moveTo>
                    <a:cubicBezTo>
                      <a:pt x="26355" y="2876"/>
                      <a:pt x="38787" y="7169"/>
                      <a:pt x="48126" y="8606"/>
                    </a:cubicBezTo>
                    <a:cubicBezTo>
                      <a:pt x="68637" y="11762"/>
                      <a:pt x="92495" y="4340"/>
                      <a:pt x="110003" y="15481"/>
                    </a:cubicBezTo>
                    <a:cubicBezTo>
                      <a:pt x="110004" y="15481"/>
                      <a:pt x="127191" y="67044"/>
                      <a:pt x="130629" y="77357"/>
                    </a:cubicBezTo>
                    <a:lnTo>
                      <a:pt x="137504" y="97983"/>
                    </a:lnTo>
                    <a:cubicBezTo>
                      <a:pt x="135212" y="104858"/>
                      <a:pt x="136526" y="114397"/>
                      <a:pt x="130629" y="118609"/>
                    </a:cubicBezTo>
                    <a:cubicBezTo>
                      <a:pt x="118835" y="127034"/>
                      <a:pt x="89378" y="132359"/>
                      <a:pt x="89378" y="132359"/>
                    </a:cubicBezTo>
                    <a:cubicBezTo>
                      <a:pt x="65390" y="156345"/>
                      <a:pt x="85253" y="145651"/>
                      <a:pt x="55002" y="125484"/>
                    </a:cubicBezTo>
                    <a:cubicBezTo>
                      <a:pt x="48972" y="121464"/>
                      <a:pt x="41251" y="120901"/>
                      <a:pt x="34376" y="118609"/>
                    </a:cubicBezTo>
                    <a:cubicBezTo>
                      <a:pt x="1750" y="85983"/>
                      <a:pt x="10974" y="103407"/>
                      <a:pt x="0" y="70482"/>
                    </a:cubicBezTo>
                    <a:cubicBezTo>
                      <a:pt x="2292" y="54440"/>
                      <a:pt x="3697" y="38246"/>
                      <a:pt x="6875" y="22356"/>
                    </a:cubicBezTo>
                    <a:cubicBezTo>
                      <a:pt x="8296" y="15249"/>
                      <a:pt x="8626" y="6855"/>
                      <a:pt x="13751" y="1730"/>
                    </a:cubicBezTo>
                    <a:cubicBezTo>
                      <a:pt x="16992" y="-1511"/>
                      <a:pt x="14897" y="584"/>
                      <a:pt x="20626" y="173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5CC629B5-C1FE-42D3-BFB7-5106141D08B3}"/>
                </a:ext>
              </a:extLst>
            </p:cNvPr>
            <p:cNvSpPr/>
            <p:nvPr/>
          </p:nvSpPr>
          <p:spPr>
            <a:xfrm>
              <a:off x="5439826" y="2217390"/>
              <a:ext cx="1728000" cy="612000"/>
            </a:xfrm>
            <a:custGeom>
              <a:avLst/>
              <a:gdLst>
                <a:gd name="connsiteX0" fmla="*/ 0 w 1917700"/>
                <a:gd name="connsiteY0" fmla="*/ 800100 h 800100"/>
                <a:gd name="connsiteX1" fmla="*/ 457200 w 1917700"/>
                <a:gd name="connsiteY1" fmla="*/ 495300 h 800100"/>
                <a:gd name="connsiteX2" fmla="*/ 914400 w 1917700"/>
                <a:gd name="connsiteY2" fmla="*/ 279400 h 800100"/>
                <a:gd name="connsiteX3" fmla="*/ 1917700 w 191770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800100">
                  <a:moveTo>
                    <a:pt x="0" y="800100"/>
                  </a:moveTo>
                  <a:cubicBezTo>
                    <a:pt x="152400" y="691091"/>
                    <a:pt x="304800" y="582083"/>
                    <a:pt x="457200" y="495300"/>
                  </a:cubicBezTo>
                  <a:cubicBezTo>
                    <a:pt x="609600" y="408517"/>
                    <a:pt x="670983" y="361950"/>
                    <a:pt x="914400" y="279400"/>
                  </a:cubicBezTo>
                  <a:cubicBezTo>
                    <a:pt x="1157817" y="196850"/>
                    <a:pt x="1917700" y="0"/>
                    <a:pt x="1917700" y="0"/>
                  </a:cubicBezTo>
                </a:path>
              </a:pathLst>
            </a:cu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1" name="Group 72">
              <a:extLst>
                <a:ext uri="{FF2B5EF4-FFF2-40B4-BE49-F238E27FC236}">
                  <a16:creationId xmlns:a16="http://schemas.microsoft.com/office/drawing/2014/main" id="{B5E379A2-5640-4B31-BDEF-E2829EB72BCA}"/>
                </a:ext>
              </a:extLst>
            </p:cNvPr>
            <p:cNvGrpSpPr/>
            <p:nvPr/>
          </p:nvGrpSpPr>
          <p:grpSpPr>
            <a:xfrm flipH="1">
              <a:off x="7588031" y="2346158"/>
              <a:ext cx="1804468" cy="2121515"/>
              <a:chOff x="5554113" y="2347484"/>
              <a:chExt cx="1804468" cy="2121515"/>
            </a:xfrm>
          </p:grpSpPr>
          <p:cxnSp>
            <p:nvCxnSpPr>
              <p:cNvPr id="54" name="Straight Connector 65">
                <a:extLst>
                  <a:ext uri="{FF2B5EF4-FFF2-40B4-BE49-F238E27FC236}">
                    <a16:creationId xmlns:a16="http://schemas.microsoft.com/office/drawing/2014/main" id="{292BF137-95E4-4D05-A604-3890FA72B5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4113" y="2347484"/>
                <a:ext cx="1804468" cy="2121515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70">
                <a:extLst>
                  <a:ext uri="{FF2B5EF4-FFF2-40B4-BE49-F238E27FC236}">
                    <a16:creationId xmlns:a16="http://schemas.microsoft.com/office/drawing/2014/main" id="{C0F1658A-CD23-48BE-A47F-9D111221525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6148228" y="3041432"/>
                <a:ext cx="615325" cy="723438"/>
              </a:xfrm>
              <a:prstGeom prst="line">
                <a:avLst/>
              </a:prstGeom>
              <a:ln w="50800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71">
              <a:extLst>
                <a:ext uri="{FF2B5EF4-FFF2-40B4-BE49-F238E27FC236}">
                  <a16:creationId xmlns:a16="http://schemas.microsoft.com/office/drawing/2014/main" id="{B36C4E7D-A6A6-4CB4-83AF-386E99D9E72F}"/>
                </a:ext>
              </a:extLst>
            </p:cNvPr>
            <p:cNvSpPr txBox="1"/>
            <p:nvPr/>
          </p:nvSpPr>
          <p:spPr>
            <a:xfrm>
              <a:off x="8868058" y="4619528"/>
              <a:ext cx="1176826" cy="639900"/>
            </a:xfrm>
            <a:prstGeom prst="rect">
              <a:avLst/>
            </a:prstGeom>
            <a:solidFill>
              <a:srgbClr val="FFC000">
                <a:alpha val="47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X-ray</a:t>
              </a:r>
            </a:p>
          </p:txBody>
        </p:sp>
        <p:cxnSp>
          <p:nvCxnSpPr>
            <p:cNvPr id="53" name="Straight Connector 73">
              <a:extLst>
                <a:ext uri="{FF2B5EF4-FFF2-40B4-BE49-F238E27FC236}">
                  <a16:creationId xmlns:a16="http://schemas.microsoft.com/office/drawing/2014/main" id="{CC0D0EC0-1852-4F7D-8833-042F583B47A0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6116803" y="647413"/>
              <a:ext cx="1230650" cy="1446876"/>
            </a:xfrm>
            <a:prstGeom prst="line">
              <a:avLst/>
            </a:prstGeom>
            <a:ln w="508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ruta 2">
            <a:extLst>
              <a:ext uri="{FF2B5EF4-FFF2-40B4-BE49-F238E27FC236}">
                <a16:creationId xmlns:a16="http://schemas.microsoft.com/office/drawing/2014/main" id="{C1E787C1-5E0F-4DCB-96C4-BC75A90CE8F9}"/>
              </a:ext>
            </a:extLst>
          </p:cNvPr>
          <p:cNvSpPr txBox="1">
            <a:spLocks/>
          </p:cNvSpPr>
          <p:nvPr/>
        </p:nvSpPr>
        <p:spPr>
          <a:xfrm>
            <a:off x="145916" y="2045760"/>
            <a:ext cx="3541016" cy="240065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en-US" sz="1400" dirty="0">
                <a:solidFill>
                  <a:srgbClr val="1F497D"/>
                </a:solidFill>
              </a:rPr>
              <a:t>Translation and rotation on the nanometer scale</a:t>
            </a:r>
          </a:p>
          <a:p>
            <a:pPr>
              <a:spcBef>
                <a:spcPts val="300"/>
              </a:spcBef>
              <a:defRPr/>
            </a:pPr>
            <a:r>
              <a:rPr lang="en-US" sz="1400" dirty="0">
                <a:solidFill>
                  <a:srgbClr val="1F497D"/>
                </a:solidFill>
              </a:rPr>
              <a:t>High-accuracy online metrology based on interferometry sensors </a:t>
            </a:r>
          </a:p>
          <a:p>
            <a:pPr>
              <a:spcBef>
                <a:spcPts val="300"/>
              </a:spcBef>
              <a:defRPr/>
            </a:pPr>
            <a:r>
              <a:rPr lang="en-US" altLang="de-DE" sz="1400" dirty="0" err="1">
                <a:solidFill>
                  <a:srgbClr val="1F497D"/>
                </a:solidFill>
              </a:rPr>
              <a:t>S</a:t>
            </a:r>
            <a:r>
              <a:rPr lang="en-US" sz="1400" dirty="0" err="1">
                <a:solidFill>
                  <a:srgbClr val="1F497D"/>
                </a:solidFill>
              </a:rPr>
              <a:t>ynchronisation</a:t>
            </a:r>
            <a:r>
              <a:rPr lang="en-US" sz="1400" dirty="0">
                <a:solidFill>
                  <a:srgbClr val="1F497D"/>
                </a:solidFill>
              </a:rPr>
              <a:t> between beamline components</a:t>
            </a:r>
          </a:p>
          <a:p>
            <a:pPr>
              <a:spcBef>
                <a:spcPts val="300"/>
              </a:spcBef>
              <a:defRPr/>
            </a:pPr>
            <a:r>
              <a:rPr lang="en-US" sz="1400" dirty="0">
                <a:solidFill>
                  <a:srgbClr val="1F497D"/>
                </a:solidFill>
              </a:rPr>
              <a:t>Standards for room temperature structural research with microcrystals</a:t>
            </a:r>
          </a:p>
          <a:p>
            <a:pPr>
              <a:spcBef>
                <a:spcPts val="300"/>
              </a:spcBef>
              <a:defRPr/>
            </a:pPr>
            <a:r>
              <a:rPr lang="en-US" altLang="de-DE" sz="1400" b="1" dirty="0">
                <a:solidFill>
                  <a:srgbClr val="FD8207"/>
                </a:solidFill>
              </a:rPr>
              <a:t>Involve industry in development of standards and protocols</a:t>
            </a:r>
          </a:p>
        </p:txBody>
      </p:sp>
      <p:sp>
        <p:nvSpPr>
          <p:cNvPr id="95" name="Text Box 6">
            <a:extLst>
              <a:ext uri="{FF2B5EF4-FFF2-40B4-BE49-F238E27FC236}">
                <a16:creationId xmlns:a16="http://schemas.microsoft.com/office/drawing/2014/main" id="{77687C6D-E411-4AFA-8426-AD216BE3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345" y="1855977"/>
            <a:ext cx="3593484" cy="146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Science limited by data rates and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Reduced cost and  ecological footprint for networking and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Open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b="1" dirty="0">
                <a:solidFill>
                  <a:srgbClr val="FD8207"/>
                </a:solidFill>
                <a:latin typeface="+mn-lt"/>
              </a:rPr>
              <a:t>Tight coordination with experts of detector suppliers towards building compatible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e-DE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6" name="Text Box 6">
            <a:extLst>
              <a:ext uri="{FF2B5EF4-FFF2-40B4-BE49-F238E27FC236}">
                <a16:creationId xmlns:a16="http://schemas.microsoft.com/office/drawing/2014/main" id="{EE306EFC-CD34-43F8-A699-3B40E5D37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704" y="3856222"/>
            <a:ext cx="3444255" cy="28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Push the limits of ID technology: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Short period , high field, planar undulators for hard X-rays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Short period, high field, elliptically polarizing APPLE-type undulators</a:t>
            </a:r>
            <a:endParaRPr lang="en-US" altLang="de-DE" sz="1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P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rototype measurement benches for undulator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characterisation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D8207"/>
                </a:solidFill>
                <a:latin typeface="+mn-lt"/>
              </a:rPr>
              <a:t>Early and continuous involvement of industry to prepare concepts for technology transfer to European industry</a:t>
            </a:r>
            <a:br>
              <a:rPr lang="en-US" altLang="de-DE" sz="1400" dirty="0">
                <a:solidFill>
                  <a:srgbClr val="FD8207"/>
                </a:solidFill>
                <a:latin typeface="+mn-lt"/>
              </a:rPr>
            </a:br>
            <a:endParaRPr lang="en-US" altLang="de-DE" sz="1400" dirty="0">
              <a:solidFill>
                <a:srgbClr val="FD8207"/>
              </a:solidFill>
              <a:latin typeface="+mn-lt"/>
            </a:endParaRPr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8286ACE8-F92E-4A3B-A831-E50FF1C4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86" y="89962"/>
            <a:ext cx="1684249" cy="7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feld 65">
            <a:extLst>
              <a:ext uri="{FF2B5EF4-FFF2-40B4-BE49-F238E27FC236}">
                <a16:creationId xmlns:a16="http://schemas.microsoft.com/office/drawing/2014/main" id="{0122094C-F026-4E86-9DB7-A6A299DE0874}"/>
              </a:ext>
            </a:extLst>
          </p:cNvPr>
          <p:cNvSpPr txBox="1"/>
          <p:nvPr/>
        </p:nvSpPr>
        <p:spPr>
          <a:xfrm>
            <a:off x="1356697" y="6244028"/>
            <a:ext cx="152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Contactless</a:t>
            </a:r>
            <a:r>
              <a:rPr lang="de-DE" sz="1200" dirty="0"/>
              <a:t> sample </a:t>
            </a:r>
            <a:r>
              <a:rPr lang="de-DE" sz="1200" dirty="0" err="1"/>
              <a:t>manipulation</a:t>
            </a:r>
            <a:r>
              <a:rPr lang="de-DE" sz="1200" dirty="0"/>
              <a:t> </a:t>
            </a:r>
            <a:r>
              <a:rPr lang="de-DE" sz="1200" dirty="0" err="1"/>
              <a:t>system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0650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40BE947-79B3-4BEA-BEE9-A2C6C56D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002" y="1046651"/>
            <a:ext cx="4891596" cy="571086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ea typeface="Times New Roman"/>
              </a:rPr>
              <a:t>  WP8 INDUSTRY</a:t>
            </a:r>
            <a:br>
              <a:rPr lang="en-GB" dirty="0">
                <a:ea typeface="Times New Roman"/>
              </a:rPr>
            </a:br>
            <a:r>
              <a:rPr lang="en-GB" dirty="0">
                <a:ea typeface="Times New Roman"/>
              </a:rPr>
              <a:t>  </a:t>
            </a:r>
            <a:r>
              <a:rPr lang="en-GB" sz="1800" dirty="0">
                <a:ea typeface="Times New Roman"/>
              </a:rPr>
              <a:t>Industrial innovation through light sources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Boost trans-LEAPS links towards industry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Support WPs in IPR, industrial collaboration and exploitation of results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Support “</a:t>
            </a:r>
            <a:r>
              <a:rPr lang="en-GB" sz="1600" b="1" dirty="0">
                <a:solidFill>
                  <a:schemeClr val="tx2"/>
                </a:solidFill>
              </a:rPr>
              <a:t>RI Co-Innovation Platform”  </a:t>
            </a:r>
            <a:r>
              <a:rPr lang="en-GB" sz="1600" dirty="0">
                <a:solidFill>
                  <a:schemeClr val="tx2"/>
                </a:solidFill>
              </a:rPr>
              <a:t>towards industry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Provide SME access system for LEAPS facilities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D8207"/>
                </a:solidFill>
              </a:rPr>
              <a:t>Build bridges to industry as user, collaborator and supplier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Times New Roman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ea typeface="Times New Roman"/>
              </a:rPr>
              <a:t>  WP9 CO-CREATION</a:t>
            </a:r>
            <a:br>
              <a:rPr lang="en-GB" dirty="0">
                <a:ea typeface="Times New Roman"/>
              </a:rPr>
            </a:br>
            <a:r>
              <a:rPr lang="en-GB" dirty="0">
                <a:ea typeface="Times New Roman"/>
              </a:rPr>
              <a:t>  </a:t>
            </a:r>
            <a:r>
              <a:rPr lang="en-GB" sz="1800" dirty="0">
                <a:ea typeface="Times New Roman"/>
              </a:rPr>
              <a:t>Innovation by co-creation towards global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ea typeface="Times New Roman"/>
              </a:rPr>
              <a:t>   challenges </a:t>
            </a:r>
            <a:endParaRPr lang="en-GB" dirty="0"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European User Summit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Round-tables and forums between </a:t>
            </a:r>
            <a:r>
              <a:rPr lang="en-GB" sz="1600" b="1" dirty="0">
                <a:solidFill>
                  <a:schemeClr val="tx2"/>
                </a:solidFill>
              </a:rPr>
              <a:t>LEAPS and large research initiatives in Europe</a:t>
            </a:r>
            <a:r>
              <a:rPr lang="en-GB" sz="1600" dirty="0">
                <a:solidFill>
                  <a:schemeClr val="tx2"/>
                </a:solidFill>
              </a:rPr>
              <a:t> (e.g. European Partnerships) towards solving global challenges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GB" sz="1600" dirty="0">
                <a:solidFill>
                  <a:schemeClr val="tx2"/>
                </a:solidFill>
              </a:rPr>
              <a:t>           First implementation studies 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GB" sz="1600" dirty="0">
                <a:solidFill>
                  <a:schemeClr val="tx2"/>
                </a:solidFill>
              </a:rPr>
              <a:t>       developing  scientific instruments</a:t>
            </a:r>
          </a:p>
          <a:p>
            <a:pPr marL="0" indent="0">
              <a:buNone/>
            </a:pPr>
            <a:endParaRPr lang="en-GB" dirty="0">
              <a:ea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547EE-DAB8-4D44-8D1B-0B4372F4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98" y="2015316"/>
            <a:ext cx="5133715" cy="26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3902ADB-95AC-4618-BB85-908521D1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14" y="793"/>
            <a:ext cx="9782166" cy="1143000"/>
          </a:xfrm>
        </p:spPr>
        <p:txBody>
          <a:bodyPr>
            <a:noAutofit/>
          </a:bodyPr>
          <a:lstStyle/>
          <a:p>
            <a:br>
              <a:rPr lang="en-GB" sz="2400" dirty="0"/>
            </a:br>
            <a:r>
              <a:rPr lang="en-GB" sz="2400" dirty="0"/>
              <a:t> Foster technological development through open innovation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554298-2B5E-4EFE-8D69-03FAFA62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86" y="89962"/>
            <a:ext cx="1684249" cy="7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5053B789-C39E-4174-98CB-2D0651501B58}"/>
              </a:ext>
            </a:extLst>
          </p:cNvPr>
          <p:cNvSpPr/>
          <p:nvPr/>
        </p:nvSpPr>
        <p:spPr>
          <a:xfrm>
            <a:off x="3526971" y="5958670"/>
            <a:ext cx="300446" cy="28738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6413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A78D9C1-604D-472A-BEC0-5800927E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698" y="793"/>
            <a:ext cx="9772454" cy="1143000"/>
          </a:xfrm>
        </p:spPr>
        <p:txBody>
          <a:bodyPr>
            <a:noAutofit/>
          </a:bodyPr>
          <a:lstStyle/>
          <a:p>
            <a:br>
              <a:rPr lang="en-GB" sz="2400" dirty="0"/>
            </a:br>
            <a:r>
              <a:rPr lang="en-GB" sz="2400" dirty="0"/>
              <a:t> LEAPS-INNOV governance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9357DB70-8530-44CA-9476-4D296AF72FDD}"/>
              </a:ext>
            </a:extLst>
          </p:cNvPr>
          <p:cNvSpPr txBox="1">
            <a:spLocks/>
          </p:cNvSpPr>
          <p:nvPr/>
        </p:nvSpPr>
        <p:spPr>
          <a:xfrm>
            <a:off x="548112" y="2516112"/>
            <a:ext cx="1809947" cy="23083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Jointly with other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Innovation- Pilots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I.FAST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FF0000"/>
                </a:solidFill>
              </a:rPr>
              <a:t>(accelerator)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600" b="1" dirty="0" err="1">
                <a:solidFill>
                  <a:srgbClr val="FF0000"/>
                </a:solidFill>
              </a:rPr>
              <a:t>AIDAinnova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600">
                <a:solidFill>
                  <a:srgbClr val="FF0000"/>
                </a:solidFill>
              </a:rPr>
              <a:t>(detector)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ruta 2">
            <a:extLst>
              <a:ext uri="{FF2B5EF4-FFF2-40B4-BE49-F238E27FC236}">
                <a16:creationId xmlns:a16="http://schemas.microsoft.com/office/drawing/2014/main" id="{7B32936D-6223-45AD-B557-597B3833D97F}"/>
              </a:ext>
            </a:extLst>
          </p:cNvPr>
          <p:cNvSpPr txBox="1">
            <a:spLocks/>
          </p:cNvSpPr>
          <p:nvPr/>
        </p:nvSpPr>
        <p:spPr>
          <a:xfrm rot="10800000" flipV="1">
            <a:off x="5446325" y="650499"/>
            <a:ext cx="1795738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direct interaction with LEAPS </a:t>
            </a:r>
            <a:endParaRPr lang="en-US" altLang="de-DE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D4A78EF-40CB-4397-AC01-D2852471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64" y="1666162"/>
            <a:ext cx="8380218" cy="410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425E06F-8529-4E25-9726-5EC4A4DC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86" y="89962"/>
            <a:ext cx="1684249" cy="7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9F386439-8896-492A-A748-C60145EC6AB5}"/>
              </a:ext>
            </a:extLst>
          </p:cNvPr>
          <p:cNvSpPr/>
          <p:nvPr/>
        </p:nvSpPr>
        <p:spPr>
          <a:xfrm>
            <a:off x="2447240" y="2299064"/>
            <a:ext cx="2286000" cy="27170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0644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2050" y="793"/>
            <a:ext cx="9518848" cy="1143000"/>
          </a:xfrm>
        </p:spPr>
        <p:txBody>
          <a:bodyPr>
            <a:noAutofit/>
          </a:bodyPr>
          <a:lstStyle/>
          <a:p>
            <a:br>
              <a:rPr lang="en-GB" sz="2800" dirty="0"/>
            </a:br>
            <a:r>
              <a:rPr lang="en-GB" sz="2800" dirty="0"/>
              <a:t> LEAPS-INNOV summary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1742" y="1029492"/>
            <a:ext cx="5548144" cy="5714207"/>
          </a:xfrm>
        </p:spPr>
        <p:txBody>
          <a:bodyPr>
            <a:noAutofit/>
          </a:bodyPr>
          <a:lstStyle/>
          <a:p>
            <a:r>
              <a:rPr lang="en-GB" sz="1800" b="1" dirty="0"/>
              <a:t>Key technology WPs  (6)</a:t>
            </a:r>
          </a:p>
          <a:p>
            <a:r>
              <a:rPr lang="en-GB" sz="1800" b="1" dirty="0"/>
              <a:t>WP Outreach towards industry</a:t>
            </a:r>
          </a:p>
          <a:p>
            <a:r>
              <a:rPr lang="en-GB" sz="1800" b="1" dirty="0"/>
              <a:t>WP Outreach towards user community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Consortium 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All 16 LEAPS members, 3 SMEs, 3 technology partners (ENEA, KIT, STFC)  </a:t>
            </a:r>
          </a:p>
          <a:p>
            <a:pPr marL="0" indent="0">
              <a:buNone/>
            </a:pPr>
            <a:r>
              <a:rPr lang="en-GB" sz="1800" dirty="0"/>
              <a:t>and &gt; 50 European industrial partners (&gt; 77% are SMEs)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/>
              <a:t>Budget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10 million EUR, with own contribution of 8.3 million EUR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/>
              <a:t>Timeline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4 years, starting April 1, 2021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Kick-off meeting: April 20/21, 2021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3A1199-8866-4FC7-A963-CA561880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86" y="89962"/>
            <a:ext cx="1684249" cy="7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B66E547-368C-45DE-A37A-E67F5C0122B6}"/>
              </a:ext>
            </a:extLst>
          </p:cNvPr>
          <p:cNvSpPr/>
          <p:nvPr/>
        </p:nvSpPr>
        <p:spPr>
          <a:xfrm>
            <a:off x="7544230" y="1670433"/>
            <a:ext cx="3713680" cy="32020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800" b="1" dirty="0" err="1">
                <a:solidFill>
                  <a:schemeClr val="tx2"/>
                </a:solidFill>
              </a:rPr>
              <a:t>To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develop</a:t>
            </a:r>
            <a:r>
              <a:rPr lang="de-DE" sz="2800" b="1" dirty="0">
                <a:solidFill>
                  <a:schemeClr val="tx2"/>
                </a:solidFill>
              </a:rPr>
              <a:t> a </a:t>
            </a: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chemeClr val="tx2"/>
                </a:solidFill>
              </a:rPr>
              <a:t>LEAPS </a:t>
            </a:r>
            <a:r>
              <a:rPr lang="de-DE" sz="2800" b="1" dirty="0" err="1">
                <a:solidFill>
                  <a:schemeClr val="tx2"/>
                </a:solidFill>
              </a:rPr>
              <a:t>strategy</a:t>
            </a:r>
            <a:endParaRPr lang="de-DE" sz="2800" b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2800" b="1" dirty="0" err="1">
                <a:solidFill>
                  <a:schemeClr val="tx2"/>
                </a:solidFill>
              </a:rPr>
              <a:t>for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sustainable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de-DE" sz="2800" b="1" dirty="0" err="1">
                <a:solidFill>
                  <a:schemeClr val="tx2"/>
                </a:solidFill>
              </a:rPr>
              <a:t>industry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partnership</a:t>
            </a:r>
            <a:endParaRPr lang="de-DE" sz="2800" b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endParaRPr lang="de-DE" sz="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936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3" y="0"/>
            <a:ext cx="10625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6426910" y="2728695"/>
            <a:ext cx="84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71108" y="1612405"/>
            <a:ext cx="49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Tak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20668" y="1797071"/>
            <a:ext cx="59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Tack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91087" y="3345180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Bedankt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06148" y="3513204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Danke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12112" y="3219492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pl-PL" dirty="0">
                <a:solidFill>
                  <a:srgbClr val="FFFFFF"/>
                </a:solidFill>
              </a:rPr>
              <a:t>ziękuję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0571" y="4641913"/>
            <a:ext cx="7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Grazie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62622" y="4146331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Merci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91160" y="5194924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Gracias</a:t>
            </a:r>
          </a:p>
        </p:txBody>
      </p:sp>
      <p:pic>
        <p:nvPicPr>
          <p:cNvPr id="14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6" y="528851"/>
            <a:ext cx="5052603" cy="141241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8</a:t>
            </a:fld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11555571" y="6105125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>
                <a:solidFill>
                  <a:schemeClr val="bg1"/>
                </a:solidFill>
              </a:rPr>
              <a:t>شك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5213" y="2247349"/>
            <a:ext cx="4593836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 strength of LEAPS lies in its staff and users, hailing from all European countries, beyond those which host the facilities.”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BAD7718-8E3D-4886-B5E6-77A8B01F142C}"/>
              </a:ext>
            </a:extLst>
          </p:cNvPr>
          <p:cNvSpPr txBox="1"/>
          <p:nvPr/>
        </p:nvSpPr>
        <p:spPr>
          <a:xfrm>
            <a:off x="436446" y="6116738"/>
            <a:ext cx="36345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https://leaps-initiative.eu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5A87B9E-2016-4C1A-B294-16914CAD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86" y="89962"/>
            <a:ext cx="1684249" cy="7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12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34C5E13ACC946B43CB8320D155564" ma:contentTypeVersion="2" ma:contentTypeDescription="Create a new document." ma:contentTypeScope="" ma:versionID="81249a7823fdc635460e71824dd07091">
  <xsd:schema xmlns:xsd="http://www.w3.org/2001/XMLSchema" xmlns:xs="http://www.w3.org/2001/XMLSchema" xmlns:p="http://schemas.microsoft.com/office/2006/metadata/properties" xmlns:ns2="49b498c2-5969-4524-b542-f9e2aa952fe9" targetNamespace="http://schemas.microsoft.com/office/2006/metadata/properties" ma:root="true" ma:fieldsID="b27ae4cf2d6694e2393be51aa8bc528e" ns2:_="">
    <xsd:import namespace="49b498c2-5969-4524-b542-f9e2aa952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98c2-5969-4524-b542-f9e2aa952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2EEEF-7642-459F-BCC8-C3FF2488F318}">
  <ds:schemaRefs>
    <ds:schemaRef ds:uri="49b498c2-5969-4524-b542-f9e2aa952f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9302C6-E363-418A-ABDD-782EA923AC3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9b498c2-5969-4524-b542-f9e2aa952fe9"/>
  </ds:schemaRefs>
</ds:datastoreItem>
</file>

<file path=customXml/itemProps3.xml><?xml version="1.0" encoding="utf-8"?>
<ds:datastoreItem xmlns:ds="http://schemas.openxmlformats.org/officeDocument/2006/customXml" ds:itemID="{8A4743CD-4858-498D-966A-FE90E0B6F2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Widescreen</PresentationFormat>
  <Paragraphs>132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Noto Sans CJK SC</vt:lpstr>
      <vt:lpstr>Times</vt:lpstr>
      <vt:lpstr>Times New Roman</vt:lpstr>
      <vt:lpstr>Thème Office</vt:lpstr>
      <vt:lpstr>PowerPoint Presentation</vt:lpstr>
      <vt:lpstr>  LEAPS-INNOV strategy and objectives </vt:lpstr>
      <vt:lpstr> Technology-driven work packages </vt:lpstr>
      <vt:lpstr>  Technology-driven work packages </vt:lpstr>
      <vt:lpstr>  Foster technological development through open innovation </vt:lpstr>
      <vt:lpstr>  LEAPS-INNOV governance </vt:lpstr>
      <vt:lpstr>  LEAPS-INNOV summary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 Cesmat</dc:creator>
  <cp:lastModifiedBy>Ploenjes-Palm, Elke</cp:lastModifiedBy>
  <cp:revision>644</cp:revision>
  <cp:lastPrinted>2019-10-02T13:29:55Z</cp:lastPrinted>
  <dcterms:modified xsi:type="dcterms:W3CDTF">2020-11-25T08:08:44Z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0x0101009AF34C5E13ACC946B43CB8320D155564</vt:lpwstr>
  </property>
</Properties>
</file>