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69" r:id="rId4"/>
    <p:sldId id="273" r:id="rId5"/>
    <p:sldId id="263" r:id="rId6"/>
    <p:sldId id="271" r:id="rId7"/>
    <p:sldId id="272" r:id="rId8"/>
    <p:sldId id="256" r:id="rId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5">
          <p15:clr>
            <a:srgbClr val="A4A3A4"/>
          </p15:clr>
        </p15:guide>
        <p15:guide id="3" orient="horz" pos="4193">
          <p15:clr>
            <a:srgbClr val="A4A3A4"/>
          </p15:clr>
        </p15:guide>
        <p15:guide id="4" pos="2880">
          <p15:clr>
            <a:srgbClr val="A4A3A4"/>
          </p15:clr>
        </p15:guide>
        <p15:guide id="5" pos="5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4747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55"/>
    <p:restoredTop sz="94652" autoAdjust="0"/>
  </p:normalViewPr>
  <p:slideViewPr>
    <p:cSldViewPr showGuides="1">
      <p:cViewPr varScale="1">
        <p:scale>
          <a:sx n="124" d="100"/>
          <a:sy n="124" d="100"/>
        </p:scale>
        <p:origin x="1352" y="176"/>
      </p:cViewPr>
      <p:guideLst>
        <p:guide orient="horz" pos="2160"/>
        <p:guide orient="horz" pos="1205"/>
        <p:guide orient="horz" pos="4193"/>
        <p:guide pos="2880"/>
        <p:guide pos="5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Bildobjekt 6" descr="MAX logga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89304" y="1988840"/>
            <a:ext cx="6565392" cy="21092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n>
                  <a:noFill/>
                </a:ln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Inledningsida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463040" y="4086441"/>
            <a:ext cx="6217920" cy="1470025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2313830" y="5597191"/>
            <a:ext cx="4516340" cy="864096"/>
          </a:xfrm>
        </p:spPr>
        <p:txBody>
          <a:bodyPr/>
          <a:lstStyle>
            <a:lvl1pPr marL="0" indent="0" algn="ctr">
              <a:lnSpc>
                <a:spcPts val="2400"/>
              </a:lnSpc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GB"/>
          </a:p>
        </p:txBody>
      </p:sp>
      <p:pic>
        <p:nvPicPr>
          <p:cNvPr id="10" name="Bildobjekt 9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green bkg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BAABA6-64B7-437E-B4CF-81D9187984C3}" type="datetimeFigureOut">
              <a:rPr lang="en-GB" smtClean="0"/>
              <a:pPr/>
              <a:t>19/07/2020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orange bkg ny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5" y="0"/>
            <a:ext cx="9150096" cy="6864096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ABAABA6-64B7-437E-B4CF-81D9187984C3}" type="datetimeFigureOut">
              <a:rPr lang="en-GB" smtClean="0"/>
              <a:pPr/>
              <a:t>19/07/2020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ne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985644" y="6375528"/>
            <a:ext cx="930477" cy="2888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Bildobjekt 7" descr="Max IV-3 bild 150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548517"/>
            <a:ext cx="9144000" cy="457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74747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AABA6-64B7-437E-B4CF-81D9187984C3}" type="datetimeFigureOut">
              <a:rPr lang="en-GB" smtClean="0"/>
              <a:t>19/07/2020</a:t>
            </a:fld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5BFA7-C27E-4DC1-B5F5-3F5F3F757776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55576" y="176664"/>
            <a:ext cx="7593294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55576" y="1600201"/>
            <a:ext cx="7593294" cy="3845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113182" y="6419958"/>
            <a:ext cx="9382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AABA6-64B7-437E-B4CF-81D9187984C3}" type="datetimeFigureOut">
              <a:rPr lang="en-GB" smtClean="0"/>
              <a:pPr/>
              <a:t>19/07/2020</a:t>
            </a:fld>
            <a:endParaRPr lang="en-GB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4199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254440" y="6419958"/>
            <a:ext cx="7235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5BFA7-C27E-4DC1-B5F5-3F5F3F75777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Bildobjekt 8" descr="logo RGB150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7983358" y="6375980"/>
            <a:ext cx="932400" cy="2894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54" r:id="rId6"/>
    <p:sldLayoutId id="2147483663" r:id="rId7"/>
    <p:sldLayoutId id="2147483651" r:id="rId8"/>
    <p:sldLayoutId id="2147483652" r:id="rId9"/>
    <p:sldLayoutId id="2147483653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4000" indent="-254000" algn="l" defTabSz="914400" rtl="0" eaLnBrk="1" latinLnBrk="0" hangingPunct="1">
        <a:spcBef>
          <a:spcPts val="1000"/>
        </a:spcBef>
        <a:buSzPct val="100000"/>
        <a:buFont typeface="Arial" pitchFamily="34" charset="0"/>
        <a:buChar char="●"/>
        <a:defRPr sz="22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ln>
            <a:noFill/>
          </a:ln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# Collaboration Meeting </a:t>
            </a:r>
            <a:endParaRPr lang="en-GB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July 20-21, 2020 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B955877C-88B3-9C41-9D38-255E0694E828}"/>
              </a:ext>
            </a:extLst>
          </p:cNvPr>
          <p:cNvSpPr txBox="1">
            <a:spLocks/>
          </p:cNvSpPr>
          <p:nvPr/>
        </p:nvSpPr>
        <p:spPr>
          <a:xfrm>
            <a:off x="875109" y="1536133"/>
            <a:ext cx="7264422" cy="12447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54000" indent="-254000" algn="l" defTabSz="914400" rtl="0" eaLnBrk="1" latinLnBrk="0" hangingPunct="1">
              <a:spcBef>
                <a:spcPts val="1000"/>
              </a:spcBef>
              <a:buSzPct val="100000"/>
              <a:buFont typeface="Arial" pitchFamily="34" charset="0"/>
              <a:buChar char="●"/>
              <a:defRPr sz="22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HW trigger – rising edge: using delay generator Stanford Research Systems DG645</a:t>
            </a:r>
            <a:endParaRPr lang="en-US" sz="1400"/>
          </a:p>
          <a:p>
            <a:r>
              <a:rPr lang="en-US" sz="1800"/>
              <a:t>Integration</a:t>
            </a:r>
            <a:r>
              <a:rPr lang="en-US" sz="1400"/>
              <a:t> </a:t>
            </a:r>
            <a:r>
              <a:rPr lang="en-US" sz="1800"/>
              <a:t>time:</a:t>
            </a:r>
            <a:r>
              <a:rPr lang="en-US" sz="1400"/>
              <a:t> </a:t>
            </a:r>
            <a:r>
              <a:rPr lang="en-US" sz="1800"/>
              <a:t>5ms</a:t>
            </a:r>
            <a:r>
              <a:rPr lang="en-US" sz="1400"/>
              <a:t> </a:t>
            </a:r>
            <a:r>
              <a:rPr lang="en-US" sz="1800"/>
              <a:t>down</a:t>
            </a:r>
            <a:r>
              <a:rPr lang="en-US" sz="1400"/>
              <a:t> </a:t>
            </a:r>
            <a:r>
              <a:rPr lang="en-US" sz="1800"/>
              <a:t>to</a:t>
            </a:r>
            <a:r>
              <a:rPr lang="en-US" sz="1400"/>
              <a:t> </a:t>
            </a:r>
            <a:r>
              <a:rPr lang="en-US" sz="1800"/>
              <a:t>1ms</a:t>
            </a:r>
          </a:p>
          <a:p>
            <a:r>
              <a:rPr lang="en-US" sz="1800"/>
              <a:t>Aiming at reaching 60000 samples. 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E9DF570-2ECA-7A4C-B8B5-F2B848551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Acquisition w/ 2.0.00 – Current mode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7D0CE31-2C86-5846-AB0C-D46375E1C9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571187"/>
              </p:ext>
            </p:extLst>
          </p:nvPr>
        </p:nvGraphicFramePr>
        <p:xfrm>
          <a:off x="843486" y="2911800"/>
          <a:ext cx="7688956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2239">
                  <a:extLst>
                    <a:ext uri="{9D8B030D-6E8A-4147-A177-3AD203B41FA5}">
                      <a16:colId xmlns:a16="http://schemas.microsoft.com/office/drawing/2014/main" val="880715174"/>
                    </a:ext>
                  </a:extLst>
                </a:gridCol>
                <a:gridCol w="1922239">
                  <a:extLst>
                    <a:ext uri="{9D8B030D-6E8A-4147-A177-3AD203B41FA5}">
                      <a16:colId xmlns:a16="http://schemas.microsoft.com/office/drawing/2014/main" val="2965898874"/>
                    </a:ext>
                  </a:extLst>
                </a:gridCol>
                <a:gridCol w="1922239">
                  <a:extLst>
                    <a:ext uri="{9D8B030D-6E8A-4147-A177-3AD203B41FA5}">
                      <a16:colId xmlns:a16="http://schemas.microsoft.com/office/drawing/2014/main" val="1085232373"/>
                    </a:ext>
                  </a:extLst>
                </a:gridCol>
                <a:gridCol w="1922239">
                  <a:extLst>
                    <a:ext uri="{9D8B030D-6E8A-4147-A177-3AD203B41FA5}">
                      <a16:colId xmlns:a16="http://schemas.microsoft.com/office/drawing/2014/main" val="3299858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Int. time (</a:t>
                      </a:r>
                      <a:r>
                        <a:rPr lang="en-GB" dirty="0" err="1"/>
                        <a:t>ms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Freq. (Hz)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#samples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412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048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Reboot!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449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38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874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228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93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3288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Different attempts – similar results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0071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8515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9DF570-2ECA-7A4C-B8B5-F2B848551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Acquisition w/ 2.0.04 – Fast buffer &amp;</a:t>
            </a:r>
            <a:br>
              <a:rPr lang="en-US" dirty="0"/>
            </a:br>
            <a:r>
              <a:rPr lang="en-US" dirty="0"/>
              <a:t>Autotrigger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7D0CE31-2C86-5846-AB0C-D46375E1C9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286122"/>
              </p:ext>
            </p:extLst>
          </p:nvPr>
        </p:nvGraphicFramePr>
        <p:xfrm>
          <a:off x="755576" y="1412776"/>
          <a:ext cx="7296045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6227">
                  <a:extLst>
                    <a:ext uri="{9D8B030D-6E8A-4147-A177-3AD203B41FA5}">
                      <a16:colId xmlns:a16="http://schemas.microsoft.com/office/drawing/2014/main" val="226213017"/>
                    </a:ext>
                  </a:extLst>
                </a:gridCol>
                <a:gridCol w="1782191">
                  <a:extLst>
                    <a:ext uri="{9D8B030D-6E8A-4147-A177-3AD203B41FA5}">
                      <a16:colId xmlns:a16="http://schemas.microsoft.com/office/drawing/2014/main" val="880715174"/>
                    </a:ext>
                  </a:extLst>
                </a:gridCol>
                <a:gridCol w="1674193">
                  <a:extLst>
                    <a:ext uri="{9D8B030D-6E8A-4147-A177-3AD203B41FA5}">
                      <a16:colId xmlns:a16="http://schemas.microsoft.com/office/drawing/2014/main" val="2965898874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299858596"/>
                    </a:ext>
                  </a:extLst>
                </a:gridCol>
                <a:gridCol w="1191266">
                  <a:extLst>
                    <a:ext uri="{9D8B030D-6E8A-4147-A177-3AD203B41FA5}">
                      <a16:colId xmlns:a16="http://schemas.microsoft.com/office/drawing/2014/main" val="23972809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#triggers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Int. time (</a:t>
                      </a:r>
                      <a:r>
                        <a:rPr lang="en-GB" dirty="0" err="1"/>
                        <a:t>ms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Wait time (</a:t>
                      </a:r>
                      <a:r>
                        <a:rPr lang="en-GB" dirty="0" err="1"/>
                        <a:t>ms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Duration (sec)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Size of 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412571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r>
                        <a:rPr lang="en-GB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20.294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22.18 kB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0487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11.309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22.15 kB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44977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1.339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18.50 kB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387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0.885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15.46 kB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8742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0.694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15.33 kB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3243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0.486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14.85 kB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618518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r>
                        <a:rPr lang="en-GB" dirty="0"/>
                        <a:t>100 000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2000.5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2.30 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0231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1100.4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2.29 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68421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1.91 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920641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60.296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1.62 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308227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40.287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1.58 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1159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20.292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1.47 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381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17*10^6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3401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248 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654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668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9DF570-2ECA-7A4C-B8B5-F2B848551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Acquisition w/ 2.0.04 – Fast buffer &amp;</a:t>
            </a:r>
            <a:br>
              <a:rPr lang="en-US" dirty="0"/>
            </a:br>
            <a:r>
              <a:rPr lang="en-US" dirty="0"/>
              <a:t>Autotrigger Cont.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0A4E77D-99D2-BF46-A318-9FF4D5614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00" y="1300279"/>
            <a:ext cx="4347964" cy="849097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61795F-67E6-8D4D-A76B-8D1B5FEA3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90" y="4005190"/>
            <a:ext cx="4347952" cy="849095"/>
          </a:xfrm>
          <a:prstGeom prst="rect">
            <a:avLst/>
          </a:prstGeom>
        </p:spPr>
      </p:pic>
      <p:sp>
        <p:nvSpPr>
          <p:cNvPr id="10" name="Platshållare för innehåll 2">
            <a:extLst>
              <a:ext uri="{FF2B5EF4-FFF2-40B4-BE49-F238E27FC236}">
                <a16:creationId xmlns:a16="http://schemas.microsoft.com/office/drawing/2014/main" id="{A024ACF6-80E8-984A-A844-EA8F2E714C0C}"/>
              </a:ext>
            </a:extLst>
          </p:cNvPr>
          <p:cNvSpPr txBox="1">
            <a:spLocks/>
          </p:cNvSpPr>
          <p:nvPr/>
        </p:nvSpPr>
        <p:spPr>
          <a:xfrm>
            <a:off x="827584" y="1355890"/>
            <a:ext cx="3408859" cy="4809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4000" indent="-254000" algn="l" defTabSz="914400" rtl="0" eaLnBrk="1" latinLnBrk="0" hangingPunct="1">
              <a:spcBef>
                <a:spcPts val="1000"/>
              </a:spcBef>
              <a:buSzPct val="100000"/>
              <a:buFont typeface="Arial" pitchFamily="34" charset="0"/>
              <a:buChar char="●"/>
              <a:defRPr sz="22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400" dirty="0"/>
              <a:t>Int. time 10 </a:t>
            </a:r>
            <a:r>
              <a:rPr lang="en-CA" sz="1400" dirty="0" err="1"/>
              <a:t>ms</a:t>
            </a:r>
            <a:r>
              <a:rPr lang="en-CA" sz="1400" dirty="0"/>
              <a:t>, Wait time 10 </a:t>
            </a:r>
            <a:r>
              <a:rPr lang="en-CA" sz="1400" dirty="0" err="1"/>
              <a:t>ms</a:t>
            </a:r>
            <a:endParaRPr lang="en-CA" sz="1400" dirty="0"/>
          </a:p>
          <a:p>
            <a:endParaRPr lang="en-CA" sz="1400" dirty="0"/>
          </a:p>
          <a:p>
            <a:endParaRPr lang="en-CA" sz="1400" dirty="0"/>
          </a:p>
          <a:p>
            <a:endParaRPr lang="en-CA" sz="1400" dirty="0"/>
          </a:p>
          <a:p>
            <a:r>
              <a:rPr lang="en-CA" sz="1400" dirty="0"/>
              <a:t>Int. time 0.9 </a:t>
            </a:r>
            <a:r>
              <a:rPr lang="en-CA" sz="1400" dirty="0" err="1"/>
              <a:t>ms</a:t>
            </a:r>
            <a:r>
              <a:rPr lang="en-CA" sz="1400" dirty="0"/>
              <a:t>, Wait time 0.1 </a:t>
            </a:r>
            <a:r>
              <a:rPr lang="en-CA" sz="1400" dirty="0" err="1"/>
              <a:t>ms</a:t>
            </a:r>
            <a:endParaRPr lang="en-CA" sz="1400" dirty="0"/>
          </a:p>
          <a:p>
            <a:endParaRPr lang="en-CA" sz="1400" dirty="0"/>
          </a:p>
          <a:p>
            <a:endParaRPr lang="en-CA" sz="1400" dirty="0"/>
          </a:p>
          <a:p>
            <a:endParaRPr lang="en-CA" sz="1400" dirty="0"/>
          </a:p>
          <a:p>
            <a:r>
              <a:rPr lang="en-CA" sz="1400" dirty="0"/>
              <a:t>Int. time 0.5 </a:t>
            </a:r>
            <a:r>
              <a:rPr lang="en-CA" sz="1400" dirty="0" err="1"/>
              <a:t>ms</a:t>
            </a:r>
            <a:r>
              <a:rPr lang="en-CA" sz="1400" dirty="0"/>
              <a:t>, Wait time 0.1 </a:t>
            </a:r>
            <a:r>
              <a:rPr lang="en-CA" sz="1400" dirty="0" err="1"/>
              <a:t>ms</a:t>
            </a:r>
            <a:endParaRPr lang="en-CA" sz="1400" dirty="0"/>
          </a:p>
          <a:p>
            <a:endParaRPr lang="en-CA" sz="1400" dirty="0"/>
          </a:p>
          <a:p>
            <a:endParaRPr lang="en-CA" sz="1400" dirty="0"/>
          </a:p>
          <a:p>
            <a:r>
              <a:rPr lang="en-CA" sz="1400" dirty="0"/>
              <a:t>Int. time 0.1 </a:t>
            </a:r>
            <a:r>
              <a:rPr lang="en-CA" sz="1400" dirty="0" err="1"/>
              <a:t>ms</a:t>
            </a:r>
            <a:r>
              <a:rPr lang="en-CA" sz="1400" dirty="0"/>
              <a:t>, Wait time 0.1 </a:t>
            </a:r>
            <a:r>
              <a:rPr lang="en-CA" sz="1400" dirty="0" err="1"/>
              <a:t>ms</a:t>
            </a:r>
            <a:endParaRPr lang="en-CA" sz="1400" dirty="0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232B01-EEDF-ED40-B546-2212F8429B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500" y="2652735"/>
            <a:ext cx="4347957" cy="849096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D540B1-0140-B64C-9059-E93D67A1F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295" y="5312327"/>
            <a:ext cx="4347947" cy="84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25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9DF570-2ECA-7A4C-B8B5-F2B84855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76664"/>
            <a:ext cx="7593294" cy="114300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SW 2.0.0x – </a:t>
            </a:r>
            <a:r>
              <a:rPr lang="sv-SE" dirty="0" err="1"/>
              <a:t>Issues</a:t>
            </a:r>
            <a:r>
              <a:rPr lang="sv-SE" dirty="0"/>
              <a:t> &amp; Notes 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B955877C-88B3-9C41-9D38-255E0694E828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4258816" cy="4493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4000" indent="-254000" algn="l" defTabSz="914400" rtl="0" eaLnBrk="1" latinLnBrk="0" hangingPunct="1">
              <a:spcBef>
                <a:spcPts val="1000"/>
              </a:spcBef>
              <a:buSzPct val="100000"/>
              <a:buFont typeface="Arial" pitchFamily="34" charset="0"/>
              <a:buChar char="●"/>
              <a:defRPr sz="22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CA" sz="1500" dirty="0"/>
              <a:t>*SHT command </a:t>
            </a:r>
          </a:p>
          <a:p>
            <a:pPr lvl="1">
              <a:lnSpc>
                <a:spcPct val="90000"/>
              </a:lnSpc>
            </a:pPr>
            <a:r>
              <a:rPr lang="en-CA" sz="1300" dirty="0"/>
              <a:t>The display is turned off, connection to the Web server is dropped, but the light of the power button is still on. Hard reset is required. </a:t>
            </a:r>
          </a:p>
          <a:p>
            <a:pPr lvl="1">
              <a:lnSpc>
                <a:spcPct val="90000"/>
              </a:lnSpc>
            </a:pPr>
            <a:r>
              <a:rPr lang="en-CA" sz="1300" dirty="0"/>
              <a:t>connected to *RAP below?</a:t>
            </a:r>
            <a:endParaRPr lang="en-CA" sz="1500" dirty="0"/>
          </a:p>
          <a:p>
            <a:pPr>
              <a:lnSpc>
                <a:spcPct val="90000"/>
              </a:lnSpc>
            </a:pPr>
            <a:r>
              <a:rPr lang="en-CA" sz="1500" dirty="0"/>
              <a:t>*RAP command </a:t>
            </a:r>
          </a:p>
          <a:p>
            <a:pPr lvl="1">
              <a:lnSpc>
                <a:spcPct val="90000"/>
              </a:lnSpc>
            </a:pPr>
            <a:r>
              <a:rPr lang="en-GB" sz="1500" dirty="0"/>
              <a:t>The display is turned off, but the NUC is still running! Login is possible, when connected through the USB-port or by SSH!! The connection to the Web interface remains lost. Failure in stopping main application Alin (seen on external screen).</a:t>
            </a:r>
          </a:p>
          <a:p>
            <a:pPr lvl="1">
              <a:lnSpc>
                <a:spcPct val="90000"/>
              </a:lnSpc>
            </a:pPr>
            <a:r>
              <a:rPr lang="en-GB" sz="1500" dirty="0"/>
              <a:t>Equal to pressing button “Restart App” </a:t>
            </a:r>
          </a:p>
          <a:p>
            <a:pPr>
              <a:lnSpc>
                <a:spcPct val="90000"/>
              </a:lnSpc>
            </a:pPr>
            <a:r>
              <a:rPr lang="en-CA" sz="1700" dirty="0"/>
              <a:t>Model command</a:t>
            </a:r>
          </a:p>
          <a:p>
            <a:pPr lvl="1">
              <a:lnSpc>
                <a:spcPct val="90000"/>
              </a:lnSpc>
            </a:pPr>
            <a:r>
              <a:rPr lang="en-CA" sz="1500" dirty="0"/>
              <a:t>Listed when *</a:t>
            </a:r>
            <a:r>
              <a:rPr lang="en-CA" sz="1500" dirty="0" err="1"/>
              <a:t>hlp</a:t>
            </a:r>
            <a:r>
              <a:rPr lang="en-CA" sz="1500" dirty="0"/>
              <a:t>? is used.</a:t>
            </a:r>
          </a:p>
          <a:p>
            <a:pPr lvl="1">
              <a:lnSpc>
                <a:spcPct val="90000"/>
              </a:lnSpc>
            </a:pPr>
            <a:r>
              <a:rPr lang="en-CA" sz="1500" dirty="0"/>
              <a:t>Model? returns NOT_SET</a:t>
            </a:r>
          </a:p>
          <a:p>
            <a:pPr lvl="1">
              <a:lnSpc>
                <a:spcPct val="90000"/>
              </a:lnSpc>
            </a:pPr>
            <a:r>
              <a:rPr lang="en-CA" sz="1500" dirty="0"/>
              <a:t>Unable to set it!! </a:t>
            </a:r>
          </a:p>
          <a:p>
            <a:pPr lvl="1">
              <a:lnSpc>
                <a:spcPct val="90000"/>
              </a:lnSpc>
            </a:pPr>
            <a:r>
              <a:rPr lang="en-CA" sz="1500" dirty="0"/>
              <a:t>Not described in the User Manual</a:t>
            </a:r>
          </a:p>
        </p:txBody>
      </p:sp>
      <p:pic>
        <p:nvPicPr>
          <p:cNvPr id="12" name="Picture 11" descr="A black and silver text&#10;&#10;Description automatically generated">
            <a:extLst>
              <a:ext uri="{FF2B5EF4-FFF2-40B4-BE49-F238E27FC236}">
                <a16:creationId xmlns:a16="http://schemas.microsoft.com/office/drawing/2014/main" id="{26D1E3EA-DC89-8C41-97BC-4D8FFD55A103}"/>
              </a:ext>
            </a:extLst>
          </p:cNvPr>
          <p:cNvPicPr/>
          <p:nvPr/>
        </p:nvPicPr>
        <p:blipFill rotWithShape="1">
          <a:blip r:embed="rId2"/>
          <a:srcRect l="1502" r="1811" b="1944"/>
          <a:stretch/>
        </p:blipFill>
        <p:spPr bwMode="auto">
          <a:xfrm>
            <a:off x="5004048" y="2780928"/>
            <a:ext cx="3563888" cy="25979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F803793-2AA5-FD47-91C8-C8A3D7246CBD}"/>
              </a:ext>
            </a:extLst>
          </p:cNvPr>
          <p:cNvCxnSpPr>
            <a:cxnSpLocks/>
          </p:cNvCxnSpPr>
          <p:nvPr/>
        </p:nvCxnSpPr>
        <p:spPr>
          <a:xfrm>
            <a:off x="4283968" y="4221088"/>
            <a:ext cx="792088" cy="79208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3478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B955877C-88B3-9C41-9D38-255E0694E828}"/>
              </a:ext>
            </a:extLst>
          </p:cNvPr>
          <p:cNvSpPr txBox="1">
            <a:spLocks/>
          </p:cNvSpPr>
          <p:nvPr/>
        </p:nvSpPr>
        <p:spPr>
          <a:xfrm>
            <a:off x="907976" y="1752601"/>
            <a:ext cx="5104184" cy="1532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4000" indent="-254000" algn="l" defTabSz="914400" rtl="0" eaLnBrk="1" latinLnBrk="0" hangingPunct="1">
              <a:spcBef>
                <a:spcPts val="1000"/>
              </a:spcBef>
              <a:buSzPct val="100000"/>
              <a:buFont typeface="Arial" pitchFamily="34" charset="0"/>
              <a:buChar char="●"/>
              <a:defRPr sz="22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 dirty="0"/>
              <a:t>Documentation</a:t>
            </a:r>
          </a:p>
          <a:p>
            <a:pPr lvl="1"/>
            <a:r>
              <a:rPr lang="en-CA" sz="1600" dirty="0"/>
              <a:t>Links in the User Manual Search not populated!</a:t>
            </a:r>
          </a:p>
          <a:p>
            <a:pPr lvl="1"/>
            <a:r>
              <a:rPr lang="en-CA" sz="1600" dirty="0"/>
              <a:t>Information found in the user manual is not included when pdf-document is generated.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E9DF570-2ECA-7A4C-B8B5-F2B848551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SW 2.0.0x – </a:t>
            </a:r>
            <a:r>
              <a:rPr lang="sv-SE" dirty="0" err="1"/>
              <a:t>Issues</a:t>
            </a:r>
            <a:r>
              <a:rPr lang="sv-SE" dirty="0"/>
              <a:t> &amp; Notes </a:t>
            </a:r>
            <a:r>
              <a:rPr lang="sv-SE" dirty="0" err="1"/>
              <a:t>Cont</a:t>
            </a:r>
            <a:r>
              <a:rPr lang="sv-SE" dirty="0"/>
              <a:t>.</a:t>
            </a: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EF0BB6E-6679-134A-8BE0-93208AA58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19524"/>
            <a:ext cx="4683186" cy="2873772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70A20E2-D756-5141-A1D6-BE49060836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30" b="14530"/>
          <a:stretch/>
        </p:blipFill>
        <p:spPr>
          <a:xfrm>
            <a:off x="510329" y="5307753"/>
            <a:ext cx="3208784" cy="72008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F964528-FDA1-F640-8375-5B7904F387F6}"/>
              </a:ext>
            </a:extLst>
          </p:cNvPr>
          <p:cNvCxnSpPr>
            <a:cxnSpLocks/>
          </p:cNvCxnSpPr>
          <p:nvPr/>
        </p:nvCxnSpPr>
        <p:spPr>
          <a:xfrm flipH="1">
            <a:off x="3430845" y="5523778"/>
            <a:ext cx="1687996" cy="21602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852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B955877C-88B3-9C41-9D38-255E0694E828}"/>
              </a:ext>
            </a:extLst>
          </p:cNvPr>
          <p:cNvSpPr txBox="1">
            <a:spLocks/>
          </p:cNvSpPr>
          <p:nvPr/>
        </p:nvSpPr>
        <p:spPr>
          <a:xfrm>
            <a:off x="907976" y="1752601"/>
            <a:ext cx="4096072" cy="3476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54000" indent="-254000" algn="l" defTabSz="914400" rtl="0" eaLnBrk="1" latinLnBrk="0" hangingPunct="1">
              <a:spcBef>
                <a:spcPts val="1000"/>
              </a:spcBef>
              <a:buSzPct val="100000"/>
              <a:buFont typeface="Arial" pitchFamily="34" charset="0"/>
              <a:buChar char="●"/>
              <a:defRPr sz="22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ln>
                  <a:noFill/>
                </a:ln>
                <a:solidFill>
                  <a:srgbClr val="4C4C4C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 dirty="0"/>
              <a:t>Minor issue.</a:t>
            </a:r>
          </a:p>
          <a:p>
            <a:r>
              <a:rPr lang="en-CA" sz="1800" dirty="0"/>
              <a:t>Data file – Time tag in v 2.0.0x </a:t>
            </a:r>
          </a:p>
          <a:p>
            <a:pPr lvl="1"/>
            <a:r>
              <a:rPr lang="en-CA" sz="1400" dirty="0"/>
              <a:t>Time tag saved in the file (and shown on the web interface as well) is incorrect, while the timestamp added to the name of the CSV file is correct!!</a:t>
            </a:r>
          </a:p>
          <a:p>
            <a:pPr lvl="1"/>
            <a:r>
              <a:rPr lang="en-CA" sz="1400" dirty="0"/>
              <a:t>Using UTC-time  that is default in </a:t>
            </a:r>
            <a:r>
              <a:rPr lang="en-CA" sz="1400" dirty="0" err="1"/>
              <a:t>Yocto</a:t>
            </a:r>
            <a:endParaRPr lang="en-CA" sz="1400" dirty="0"/>
          </a:p>
          <a:p>
            <a:r>
              <a:rPr lang="en-CA" sz="1600" dirty="0"/>
              <a:t>Terminal commands “</a:t>
            </a:r>
            <a:r>
              <a:rPr lang="en-CA" sz="1600" dirty="0" err="1"/>
              <a:t>timedatectl</a:t>
            </a:r>
            <a:r>
              <a:rPr lang="en-CA" sz="1600" dirty="0"/>
              <a:t>” and “ls –l /</a:t>
            </a:r>
            <a:r>
              <a:rPr lang="en-CA" sz="1600" dirty="0" err="1"/>
              <a:t>etc</a:t>
            </a:r>
            <a:r>
              <a:rPr lang="en-CA" sz="1600" dirty="0"/>
              <a:t>/</a:t>
            </a:r>
            <a:r>
              <a:rPr lang="en-CA" sz="1600" dirty="0" err="1"/>
              <a:t>localtime</a:t>
            </a:r>
            <a:r>
              <a:rPr lang="en-CA" sz="1600" dirty="0"/>
              <a:t>” don’t work</a:t>
            </a:r>
          </a:p>
          <a:p>
            <a:r>
              <a:rPr lang="en-CA" sz="1600" dirty="0"/>
              <a:t>Used:</a:t>
            </a:r>
          </a:p>
          <a:p>
            <a:pPr lvl="1"/>
            <a:r>
              <a:rPr lang="en-CA" sz="1400" dirty="0"/>
              <a:t>date --set</a:t>
            </a:r>
          </a:p>
          <a:p>
            <a:pPr lvl="1"/>
            <a:r>
              <a:rPr lang="en-CA" sz="1400" dirty="0" err="1"/>
              <a:t>hwclock</a:t>
            </a:r>
            <a:r>
              <a:rPr lang="en-CA" sz="1400" dirty="0"/>
              <a:t> --set</a:t>
            </a:r>
          </a:p>
          <a:p>
            <a:r>
              <a:rPr lang="en-CA" sz="1600" dirty="0"/>
              <a:t>Changing the default to </a:t>
            </a:r>
            <a:r>
              <a:rPr lang="en-CA" sz="1600" dirty="0" err="1"/>
              <a:t>localtime</a:t>
            </a:r>
            <a:r>
              <a:rPr lang="en-CA" sz="1600" dirty="0"/>
              <a:t> instead of UTC? Add support for NTP (Network Time Protocol)?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E9DF570-2ECA-7A4C-B8B5-F2B848551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SW 2.0.0x – </a:t>
            </a:r>
            <a:r>
              <a:rPr lang="sv-SE" dirty="0" err="1"/>
              <a:t>Issues</a:t>
            </a:r>
            <a:r>
              <a:rPr lang="sv-SE" dirty="0"/>
              <a:t> &amp; Notes </a:t>
            </a:r>
            <a:r>
              <a:rPr lang="sv-SE" dirty="0" err="1"/>
              <a:t>Cont</a:t>
            </a:r>
            <a:r>
              <a:rPr lang="sv-SE" dirty="0"/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732AD87-DE9A-E141-B783-9460BC84CA82}"/>
              </a:ext>
            </a:extLst>
          </p:cNvPr>
          <p:cNvGrpSpPr/>
          <p:nvPr/>
        </p:nvGrpSpPr>
        <p:grpSpPr>
          <a:xfrm>
            <a:off x="242821" y="5229200"/>
            <a:ext cx="8618803" cy="1036788"/>
            <a:chOff x="395221" y="2392212"/>
            <a:chExt cx="8618803" cy="103678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33CEF6F-CF0B-DC47-BAA7-3635A465E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221" y="2408592"/>
              <a:ext cx="8618803" cy="1020408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2BD886-D61E-9D41-8BEB-1B0F01D13983}"/>
                </a:ext>
              </a:extLst>
            </p:cNvPr>
            <p:cNvSpPr/>
            <p:nvPr/>
          </p:nvSpPr>
          <p:spPr>
            <a:xfrm>
              <a:off x="1334465" y="3104796"/>
              <a:ext cx="1656184" cy="32403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7108A5B-B9AE-1C43-92A9-572A106199F3}"/>
                </a:ext>
              </a:extLst>
            </p:cNvPr>
            <p:cNvSpPr/>
            <p:nvPr/>
          </p:nvSpPr>
          <p:spPr>
            <a:xfrm>
              <a:off x="6578080" y="2392212"/>
              <a:ext cx="1656184" cy="324036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6EBEBE5-F84C-D24F-BFC1-A6C529AC8F85}"/>
              </a:ext>
            </a:extLst>
          </p:cNvPr>
          <p:cNvGrpSpPr/>
          <p:nvPr/>
        </p:nvGrpSpPr>
        <p:grpSpPr>
          <a:xfrm>
            <a:off x="5364088" y="1628801"/>
            <a:ext cx="3470003" cy="3456384"/>
            <a:chOff x="907976" y="2924944"/>
            <a:chExt cx="3448000" cy="3674232"/>
          </a:xfrm>
        </p:grpSpPr>
        <p:pic>
          <p:nvPicPr>
            <p:cNvPr id="16" name="Picture 1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6A512AD6-6788-604E-8766-DF70578B70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52"/>
            <a:stretch/>
          </p:blipFill>
          <p:spPr>
            <a:xfrm>
              <a:off x="907976" y="2924944"/>
              <a:ext cx="3448000" cy="3674232"/>
            </a:xfrm>
            <a:prstGeom prst="rect">
              <a:avLst/>
            </a:prstGeom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CDD5FE7-2933-D44A-B4EA-F67FE0C5FC57}"/>
                </a:ext>
              </a:extLst>
            </p:cNvPr>
            <p:cNvSpPr/>
            <p:nvPr/>
          </p:nvSpPr>
          <p:spPr>
            <a:xfrm>
              <a:off x="1634027" y="3013461"/>
              <a:ext cx="2087397" cy="42612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37683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Custom 1">
      <a:dk1>
        <a:sysClr val="windowText" lastClr="000000"/>
      </a:dk1>
      <a:lt1>
        <a:srgbClr val="FFFFFF"/>
      </a:lt1>
      <a:dk2>
        <a:srgbClr val="97BF0D"/>
      </a:dk2>
      <a:lt2>
        <a:srgbClr val="F8B323"/>
      </a:lt2>
      <a:accent1>
        <a:srgbClr val="474747"/>
      </a:accent1>
      <a:accent2>
        <a:srgbClr val="A5A4A6"/>
      </a:accent2>
      <a:accent3>
        <a:srgbClr val="E0E0E0"/>
      </a:accent3>
      <a:accent4>
        <a:srgbClr val="97BF0D"/>
      </a:accent4>
      <a:accent5>
        <a:srgbClr val="FFDB9D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1"/>
            </a:solidFill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1681</TotalTime>
  <Words>498</Words>
  <Application>Microsoft Macintosh PowerPoint</Application>
  <PresentationFormat>On-screen Show (4:3)</PresentationFormat>
  <Paragraphs>133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Office-tema</vt:lpstr>
      <vt:lpstr>Em# Collaboration Meeting </vt:lpstr>
      <vt:lpstr>Acquisition w/ 2.0.00 – Current mode</vt:lpstr>
      <vt:lpstr>Acquisition w/ 2.0.04 – Fast buffer &amp; Autotrigger</vt:lpstr>
      <vt:lpstr>Acquisition w/ 2.0.04 – Fast buffer &amp; Autotrigger Cont.</vt:lpstr>
      <vt:lpstr>SW 2.0.0x – Issues &amp; Notes </vt:lpstr>
      <vt:lpstr>SW 2.0.0x – Issues &amp; Notes Cont.</vt:lpstr>
      <vt:lpstr>SW 2.0.0x – Issues &amp; Notes Cont.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Em# Collaboration Meeting </dc:title>
  <dc:creator>Microsoft Office User</dc:creator>
  <cp:lastModifiedBy>Microsoft Office User</cp:lastModifiedBy>
  <cp:revision>60</cp:revision>
  <dcterms:created xsi:type="dcterms:W3CDTF">2020-07-17T06:51:02Z</dcterms:created>
  <dcterms:modified xsi:type="dcterms:W3CDTF">2020-07-19T17:50:46Z</dcterms:modified>
</cp:coreProperties>
</file>