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6" r:id="rId3"/>
    <p:sldId id="267" r:id="rId4"/>
    <p:sldId id="268" r:id="rId5"/>
    <p:sldId id="269" r:id="rId6"/>
    <p:sldId id="256" r:id="rId7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205">
          <p15:clr>
            <a:srgbClr val="A4A3A4"/>
          </p15:clr>
        </p15:guide>
        <p15:guide id="3" orient="horz" pos="4193">
          <p15:clr>
            <a:srgbClr val="A4A3A4"/>
          </p15:clr>
        </p15:guide>
        <p15:guide id="4" pos="2880">
          <p15:clr>
            <a:srgbClr val="A4A3A4"/>
          </p15:clr>
        </p15:guide>
        <p15:guide id="5" pos="5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4747"/>
    <a:srgbClr val="4C4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52"/>
    <p:restoredTop sz="94652" autoAdjust="0"/>
  </p:normalViewPr>
  <p:slideViewPr>
    <p:cSldViewPr showGuides="1">
      <p:cViewPr varScale="1">
        <p:scale>
          <a:sx n="124" d="100"/>
          <a:sy n="124" d="100"/>
        </p:scale>
        <p:origin x="1184" y="176"/>
      </p:cViewPr>
      <p:guideLst>
        <p:guide orient="horz" pos="2160"/>
        <p:guide orient="horz" pos="1205"/>
        <p:guide orient="horz" pos="4193"/>
        <p:guide pos="2880"/>
        <p:guide pos="5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Bildobjekt 6" descr="MAX logga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289304" y="1988840"/>
            <a:ext cx="6565392" cy="21092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n>
                  <a:noFill/>
                </a:ln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19/07/2020</a:t>
            </a:fld>
            <a:endParaRPr lang="en-GB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19/07/2020</a:t>
            </a:fld>
            <a:endParaRPr lang="en-GB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19/07/2020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19/07/2020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19/07/2020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19/07/2020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Inledningsida 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15" y="0"/>
            <a:ext cx="9150096" cy="686409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463040" y="4086441"/>
            <a:ext cx="6217920" cy="1470025"/>
          </a:xfrm>
        </p:spPr>
        <p:txBody>
          <a:bodyPr anchor="b" anchorCtr="0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2313830" y="5597191"/>
            <a:ext cx="4516340" cy="864096"/>
          </a:xfrm>
        </p:spPr>
        <p:txBody>
          <a:bodyPr/>
          <a:lstStyle>
            <a:lvl1pPr marL="0" indent="0" algn="ctr">
              <a:lnSpc>
                <a:spcPts val="2400"/>
              </a:lnSpc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mall för underrubrikformat</a:t>
            </a:r>
            <a:endParaRPr lang="en-GB"/>
          </a:p>
        </p:txBody>
      </p:sp>
      <p:pic>
        <p:nvPicPr>
          <p:cNvPr id="10" name="Bildobjekt 9" descr="logoneg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985644" y="6375528"/>
            <a:ext cx="930477" cy="2888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19/07/2020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green bkg 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15" y="0"/>
            <a:ext cx="9150096" cy="686409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BAABA6-64B7-437E-B4CF-81D9187984C3}" type="datetimeFigureOut">
              <a:rPr lang="en-GB" smtClean="0"/>
              <a:pPr/>
              <a:t>19/07/2020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E5BFA7-C27E-4DC1-B5F5-3F5F3F7577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Bildobjekt 8" descr="logoneg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985644" y="6375528"/>
            <a:ext cx="930477" cy="2888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orange bkg ny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15" y="0"/>
            <a:ext cx="9150096" cy="686409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BAABA6-64B7-437E-B4CF-81D9187984C3}" type="datetimeFigureOut">
              <a:rPr lang="en-GB" smtClean="0"/>
              <a:pPr/>
              <a:t>19/07/2020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E5BFA7-C27E-4DC1-B5F5-3F5F3F7577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Bildobjekt 8" descr="logoneg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985644" y="6375528"/>
            <a:ext cx="930477" cy="2888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19/07/2020</a:t>
            </a:fld>
            <a:endParaRPr lang="en-GB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Bildobjekt 7" descr="Max IV-3 bild 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548517"/>
            <a:ext cx="9144000" cy="457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19/07/2020</a:t>
            </a:fld>
            <a:endParaRPr lang="en-GB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74747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19/07/2020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19/07/2020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55576" y="176664"/>
            <a:ext cx="7593294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dirty="0"/>
              <a:t>Klicka här för att ändra format</a:t>
            </a:r>
            <a:endParaRPr lang="en-GB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55576" y="1600201"/>
            <a:ext cx="7593294" cy="3845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113182" y="6419958"/>
            <a:ext cx="938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AABA6-64B7-437E-B4CF-81D9187984C3}" type="datetimeFigureOut">
              <a:rPr lang="en-GB" smtClean="0"/>
              <a:pPr/>
              <a:t>19/07/2020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4199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254440" y="6419958"/>
            <a:ext cx="7235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5BFA7-C27E-4DC1-B5F5-3F5F3F7577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Bildobjekt 8" descr="logo RGB150.pn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7983358" y="6375980"/>
            <a:ext cx="932400" cy="2894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62" r:id="rId5"/>
    <p:sldLayoutId id="2147483654" r:id="rId6"/>
    <p:sldLayoutId id="2147483663" r:id="rId7"/>
    <p:sldLayoutId id="2147483651" r:id="rId8"/>
    <p:sldLayoutId id="2147483652" r:id="rId9"/>
    <p:sldLayoutId id="2147483653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4000" indent="-254000" algn="l" defTabSz="914400" rtl="0" eaLnBrk="1" latinLnBrk="0" hangingPunct="1">
        <a:spcBef>
          <a:spcPts val="1000"/>
        </a:spcBef>
        <a:buSzPct val="100000"/>
        <a:buFont typeface="Arial" pitchFamily="34" charset="0"/>
        <a:buChar char="●"/>
        <a:defRPr sz="2200" kern="1200">
          <a:ln>
            <a:noFill/>
          </a:ln>
          <a:solidFill>
            <a:srgbClr val="4C4C4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ln>
            <a:noFill/>
          </a:ln>
          <a:solidFill>
            <a:srgbClr val="4C4C4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ln>
            <a:noFill/>
          </a:ln>
          <a:solidFill>
            <a:srgbClr val="4C4C4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ln>
            <a:noFill/>
          </a:ln>
          <a:solidFill>
            <a:srgbClr val="4C4C4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accent1">
                <a:lumMod val="5000"/>
                <a:lumOff val="95000"/>
              </a:schemeClr>
            </a:gs>
            <a:gs pos="15000">
              <a:schemeClr val="accent1">
                <a:lumMod val="45000"/>
                <a:lumOff val="55000"/>
              </a:schemeClr>
            </a:gs>
            <a:gs pos="6000">
              <a:schemeClr val="accent1">
                <a:lumMod val="45000"/>
                <a:lumOff val="55000"/>
              </a:schemeClr>
            </a:gs>
            <a:gs pos="4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Em</a:t>
            </a:r>
            <a:r>
              <a:rPr lang="en-US" dirty="0"/>
              <a:t># Collaboration Meeting </a:t>
            </a:r>
            <a:endParaRPr lang="en-GB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July 20-21, 2020 </a:t>
            </a:r>
            <a:endParaRPr lang="en-GB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56062C4-2759-174F-A7B1-2ABD03B88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76664"/>
            <a:ext cx="7593294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Multiplexer</a:t>
            </a:r>
            <a:endParaRPr lang="sv-SE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9881488-9231-4905-AD7C-DC9F046367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059016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Total in facility 55 produced in two batches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batch</a:t>
            </a:r>
          </a:p>
          <a:p>
            <a:pPr lvl="1"/>
            <a:r>
              <a:rPr lang="en-US" sz="2800" dirty="0"/>
              <a:t>Schematics 2016</a:t>
            </a:r>
          </a:p>
          <a:p>
            <a:pPr lvl="1"/>
            <a:r>
              <a:rPr lang="en-US" sz="2800" dirty="0"/>
              <a:t>PCB 1804</a:t>
            </a:r>
          </a:p>
          <a:p>
            <a:pPr lvl="1"/>
            <a:r>
              <a:rPr lang="en-US" sz="2800" dirty="0"/>
              <a:t>Bias current 80 </a:t>
            </a:r>
            <a:r>
              <a:rPr lang="en-US" sz="2800" dirty="0" err="1"/>
              <a:t>pA</a:t>
            </a:r>
            <a:r>
              <a:rPr lang="en-US" sz="2800" dirty="0"/>
              <a:t> expected</a:t>
            </a:r>
          </a:p>
          <a:p>
            <a:pPr lvl="1"/>
            <a:r>
              <a:rPr lang="en-US" sz="2800" dirty="0"/>
              <a:t>Testing: </a:t>
            </a:r>
          </a:p>
          <a:p>
            <a:pPr lvl="2"/>
            <a:r>
              <a:rPr lang="en-US" sz="2400" dirty="0"/>
              <a:t>Channels 0-6: 110 </a:t>
            </a:r>
            <a:r>
              <a:rPr lang="en-US" sz="2400" dirty="0" err="1"/>
              <a:t>uA</a:t>
            </a:r>
            <a:endParaRPr lang="en-US" sz="2400" dirty="0"/>
          </a:p>
          <a:p>
            <a:pPr lvl="2"/>
            <a:r>
              <a:rPr lang="en-US" sz="2400" dirty="0"/>
              <a:t>Channel 7: OK!</a:t>
            </a:r>
          </a:p>
          <a:p>
            <a:pPr lvl="1"/>
            <a:r>
              <a:rPr lang="en-US" dirty="0"/>
              <a:t>20 units </a:t>
            </a:r>
            <a:r>
              <a:rPr lang="en-US" sz="2400" dirty="0"/>
              <a:t>showing same behavior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F9A125-84D3-344D-AEDF-D6ED090CE7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4" t="24089" r="17959" b="11723"/>
          <a:stretch/>
        </p:blipFill>
        <p:spPr>
          <a:xfrm rot="5400000">
            <a:off x="6156176" y="2132856"/>
            <a:ext cx="2808311" cy="1944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2376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56062C4-2759-174F-A7B1-2ABD03B88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76664"/>
            <a:ext cx="7593294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Schematics</a:t>
            </a:r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0CC33B-F36B-414A-B1E6-72F156A8C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309" y="44624"/>
            <a:ext cx="4846211" cy="68580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FE2F1A9-4266-CD43-AB0D-98DA0FC0E2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02832" cy="4421087"/>
          </a:xfrm>
        </p:spPr>
        <p:txBody>
          <a:bodyPr>
            <a:normAutofit/>
          </a:bodyPr>
          <a:lstStyle/>
          <a:p>
            <a:r>
              <a:rPr lang="en-US" dirty="0"/>
              <a:t>Probing </a:t>
            </a:r>
          </a:p>
          <a:p>
            <a:pPr lvl="1"/>
            <a:r>
              <a:rPr lang="en-US" dirty="0"/>
              <a:t>MUX/DEMUX (ADG708)</a:t>
            </a:r>
          </a:p>
          <a:p>
            <a:pPr lvl="1"/>
            <a:r>
              <a:rPr lang="en-US" dirty="0"/>
              <a:t>Quad Comparator (LP339)</a:t>
            </a:r>
          </a:p>
          <a:p>
            <a:pPr lvl="2"/>
            <a:r>
              <a:rPr lang="en-US" dirty="0"/>
              <a:t>Conversion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Our case</a:t>
            </a:r>
          </a:p>
          <a:p>
            <a:pPr lvl="2"/>
            <a:r>
              <a:rPr lang="en-US" dirty="0"/>
              <a:t>Output 011 for all selections!</a:t>
            </a:r>
          </a:p>
          <a:p>
            <a:pPr lvl="2"/>
            <a:r>
              <a:rPr lang="en-US" dirty="0"/>
              <a:t>Always channel 7 was active!</a:t>
            </a:r>
          </a:p>
          <a:p>
            <a:pPr lvl="2"/>
            <a:r>
              <a:rPr lang="en-US" dirty="0"/>
              <a:t>Comparator is broken?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19DB15E-860D-A645-A4A6-C1CE3DC9AE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7"/>
          <a:stretch/>
        </p:blipFill>
        <p:spPr>
          <a:xfrm>
            <a:off x="3077833" y="3057652"/>
            <a:ext cx="1524170" cy="1385808"/>
          </a:xfrm>
          <a:prstGeom prst="rect">
            <a:avLst/>
          </a:prstGeom>
          <a:ln>
            <a:solidFill>
              <a:srgbClr val="0070C0"/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0D3179E-F4D3-FD4C-B7FA-282210D6A596}"/>
              </a:ext>
            </a:extLst>
          </p:cNvPr>
          <p:cNvCxnSpPr>
            <a:cxnSpLocks/>
          </p:cNvCxnSpPr>
          <p:nvPr/>
        </p:nvCxnSpPr>
        <p:spPr>
          <a:xfrm flipH="1">
            <a:off x="4297789" y="836712"/>
            <a:ext cx="1570355" cy="222342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568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C86CEA8-BC67-0D43-9007-07FD13932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481" y="2204864"/>
            <a:ext cx="3708400" cy="42926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56062C4-2759-174F-A7B1-2ABD03B88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76664"/>
            <a:ext cx="7593294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Comparator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FE2F1A9-4266-CD43-AB0D-98DA0FC0E2B4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457200" y="1600200"/>
                <a:ext cx="4762872" cy="4421087"/>
              </a:xfrm>
            </p:spPr>
            <p:txBody>
              <a:bodyPr>
                <a:normAutofit/>
              </a:bodyPr>
              <a:lstStyle/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S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1          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S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𝐼𝑁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sSub>
                                <m:sSubPr>
                                  <m:ctrlPr>
                                    <a:rPr lang="en-S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𝑅𝐸𝐹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0           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S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𝐼𝑁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lang="en-S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𝑅𝐸𝐹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S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𝐼𝑁</m:t>
                        </m:r>
                      </m:sub>
                    </m:sSub>
                    <m:r>
                      <a:rPr lang="sv-SE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SE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sv-S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sv-SE" b="0" i="1" smtClean="0">
                                  <a:latin typeface="Cambria Math" panose="02040503050406030204" pitchFamily="18" charset="0"/>
                                </a:rPr>
                                <m:t>.27 </m:t>
                              </m:r>
                              <m:r>
                                <a:rPr lang="sv-SE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mr>
                          <m:mr>
                            <m:e>
                              <m:r>
                                <a:rPr lang="sv-SE" b="0" i="1" smtClean="0">
                                  <a:latin typeface="Cambria Math" panose="02040503050406030204" pitchFamily="18" charset="0"/>
                                </a:rPr>
                                <m:t>3.1 </m:t>
                              </m:r>
                              <m:r>
                                <a:rPr lang="sv-SE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voltage division =&gt; 1.2 V reference.</a:t>
                </a:r>
              </a:p>
              <a:p>
                <a:pPr lvl="1"/>
                <a:r>
                  <a:rPr lang="en-US" dirty="0"/>
                  <a:t>Replace R2 resistor</a:t>
                </a:r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FE2F1A9-4266-CD43-AB0D-98DA0FC0E2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1600200"/>
                <a:ext cx="4762872" cy="4421087"/>
              </a:xfrm>
              <a:blipFill>
                <a:blip r:embed="rId3"/>
                <a:stretch>
                  <a:fillRect t="-40974" b="-31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CE28299-4FAF-1144-B35B-463AB08B251B}"/>
              </a:ext>
            </a:extLst>
          </p:cNvPr>
          <p:cNvCxnSpPr>
            <a:cxnSpLocks/>
          </p:cNvCxnSpPr>
          <p:nvPr/>
        </p:nvCxnSpPr>
        <p:spPr>
          <a:xfrm flipH="1" flipV="1">
            <a:off x="3419872" y="2852936"/>
            <a:ext cx="3384376" cy="288032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3AAF6B5-1CE1-6449-91F2-375A2056483B}"/>
              </a:ext>
            </a:extLst>
          </p:cNvPr>
          <p:cNvCxnSpPr>
            <a:cxnSpLocks/>
          </p:cNvCxnSpPr>
          <p:nvPr/>
        </p:nvCxnSpPr>
        <p:spPr>
          <a:xfrm flipH="1" flipV="1">
            <a:off x="3419874" y="2996952"/>
            <a:ext cx="3384374" cy="68407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47677C8-E3F1-1645-9B26-95E0DEA1A427}"/>
              </a:ext>
            </a:extLst>
          </p:cNvPr>
          <p:cNvCxnSpPr>
            <a:cxnSpLocks/>
          </p:cNvCxnSpPr>
          <p:nvPr/>
        </p:nvCxnSpPr>
        <p:spPr>
          <a:xfrm flipH="1" flipV="1">
            <a:off x="3419873" y="3140968"/>
            <a:ext cx="3384375" cy="1008112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47608B8D-56AF-A840-BC88-B2F9D8D5F4E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606598"/>
            <a:ext cx="1638300" cy="1422400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C75FCFB2-0A0D-7B48-9485-489D13BC70E8}"/>
              </a:ext>
            </a:extLst>
          </p:cNvPr>
          <p:cNvSpPr/>
          <p:nvPr/>
        </p:nvSpPr>
        <p:spPr>
          <a:xfrm>
            <a:off x="5940152" y="4450193"/>
            <a:ext cx="1175183" cy="190663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170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56062C4-2759-174F-A7B1-2ABD03B88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76664"/>
            <a:ext cx="7593294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Controlling Multiplexer</a:t>
            </a:r>
            <a:endParaRPr lang="sv-SE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9881488-9231-4905-AD7C-DC9F046367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5576" y="1628800"/>
            <a:ext cx="7056784" cy="4525963"/>
          </a:xfrm>
        </p:spPr>
        <p:txBody>
          <a:bodyPr>
            <a:normAutofit/>
          </a:bodyPr>
          <a:lstStyle/>
          <a:p>
            <a:r>
              <a:rPr lang="en-US" sz="2400" dirty="0"/>
              <a:t>Currently from Em#</a:t>
            </a:r>
          </a:p>
          <a:p>
            <a:pPr lvl="1"/>
            <a:r>
              <a:rPr lang="en-US" sz="2000" dirty="0"/>
              <a:t>DIO_5 set to 5V using Web interface</a:t>
            </a:r>
          </a:p>
          <a:p>
            <a:pPr lvl="1"/>
            <a:r>
              <a:rPr lang="en-US" sz="2000" dirty="0"/>
              <a:t>DIFF_IO_1, DIFF_IO_2 and DIFF_IO_3 using SCPI commands. </a:t>
            </a:r>
          </a:p>
          <a:p>
            <a:r>
              <a:rPr lang="en-US" sz="2400" dirty="0"/>
              <a:t>Future:</a:t>
            </a:r>
            <a:endParaRPr lang="en-US" sz="2000" dirty="0"/>
          </a:p>
          <a:p>
            <a:pPr lvl="1"/>
            <a:r>
              <a:rPr lang="en-US" sz="2000" dirty="0"/>
              <a:t>Dedicated (one-click) functionality for selecting channels in the Web interface (?)</a:t>
            </a:r>
          </a:p>
          <a:p>
            <a:pPr lvl="1"/>
            <a:r>
              <a:rPr lang="en-US" sz="2000" dirty="0"/>
              <a:t>Selection on the Sardana/Tango level.</a:t>
            </a:r>
          </a:p>
        </p:txBody>
      </p:sp>
    </p:spTree>
    <p:extLst>
      <p:ext uri="{BB962C8B-B14F-4D97-AF65-F5344CB8AC3E}">
        <p14:creationId xmlns:p14="http://schemas.microsoft.com/office/powerpoint/2010/main" val="3559583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Custom 1">
      <a:dk1>
        <a:sysClr val="windowText" lastClr="000000"/>
      </a:dk1>
      <a:lt1>
        <a:srgbClr val="FFFFFF"/>
      </a:lt1>
      <a:dk2>
        <a:srgbClr val="97BF0D"/>
      </a:dk2>
      <a:lt2>
        <a:srgbClr val="F8B323"/>
      </a:lt2>
      <a:accent1>
        <a:srgbClr val="474747"/>
      </a:accent1>
      <a:accent2>
        <a:srgbClr val="A5A4A6"/>
      </a:accent2>
      <a:accent3>
        <a:srgbClr val="E0E0E0"/>
      </a:accent3>
      <a:accent4>
        <a:srgbClr val="97BF0D"/>
      </a:accent4>
      <a:accent5>
        <a:srgbClr val="FFDB9D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1"/>
            </a:solidFill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154</Words>
  <Application>Microsoft Macintosh PowerPoint</Application>
  <PresentationFormat>On-screen Show (4:3)</PresentationFormat>
  <Paragraphs>35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Cambria Math</vt:lpstr>
      <vt:lpstr>Office-tema</vt:lpstr>
      <vt:lpstr>Em# Collaboration Meeting </vt:lpstr>
      <vt:lpstr>Multiplexer</vt:lpstr>
      <vt:lpstr>Schematics</vt:lpstr>
      <vt:lpstr>Comparator</vt:lpstr>
      <vt:lpstr>Controlling Multiplexer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Em# Collaboration Meeting </dc:title>
  <dc:creator>Microsoft Office User</dc:creator>
  <cp:lastModifiedBy>Microsoft Office User</cp:lastModifiedBy>
  <cp:revision>26</cp:revision>
  <dcterms:created xsi:type="dcterms:W3CDTF">2020-07-16T13:59:21Z</dcterms:created>
  <dcterms:modified xsi:type="dcterms:W3CDTF">2020-07-19T17:56:50Z</dcterms:modified>
</cp:coreProperties>
</file>