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263" r:id="rId4"/>
    <p:sldId id="267" r:id="rId5"/>
    <p:sldId id="268" r:id="rId6"/>
    <p:sldId id="269" r:id="rId7"/>
    <p:sldId id="270" r:id="rId8"/>
    <p:sldId id="271" r:id="rId9"/>
    <p:sldId id="256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pos="2880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/>
    <p:restoredTop sz="94663" autoAdjust="0"/>
  </p:normalViewPr>
  <p:slideViewPr>
    <p:cSldViewPr showGuides="1">
      <p:cViewPr>
        <p:scale>
          <a:sx n="147" d="100"/>
          <a:sy n="147" d="100"/>
        </p:scale>
        <p:origin x="232" y="-648"/>
      </p:cViewPr>
      <p:guideLst>
        <p:guide orient="horz" pos="2160"/>
        <p:guide orient="horz" pos="1205"/>
        <p:guide orient="horz" pos="4193"/>
        <p:guide pos="2880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55BFB-66AC-184D-AFEC-BB60B965EF78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37CD7-A06A-1F4A-B5F7-4E9CE9DB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9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MD5 Message Digest </a:t>
            </a:r>
            <a:r>
              <a:rPr lang="en-GB" dirty="0" err="1"/>
              <a:t>algrorim</a:t>
            </a:r>
            <a:r>
              <a:rPr lang="en-GB" dirty="0"/>
              <a:t>, hashing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7CD7-A06A-1F4A-B5F7-4E9CE9DB7A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MD5 Message Digest </a:t>
            </a:r>
            <a:r>
              <a:rPr lang="en-GB" dirty="0" err="1"/>
              <a:t>algrorim</a:t>
            </a:r>
            <a:r>
              <a:rPr lang="en-GB" dirty="0"/>
              <a:t>, hashing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7CD7-A06A-1F4A-B5F7-4E9CE9DB7A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66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MD5 Message Digest </a:t>
            </a:r>
            <a:r>
              <a:rPr lang="en-GB" dirty="0" err="1"/>
              <a:t>algrorim</a:t>
            </a:r>
            <a:r>
              <a:rPr lang="en-GB" dirty="0"/>
              <a:t>, hashing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7CD7-A06A-1F4A-B5F7-4E9CE9DB7A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5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MD5 Message Digest </a:t>
            </a:r>
            <a:r>
              <a:rPr lang="en-GB" dirty="0" err="1"/>
              <a:t>algrorim</a:t>
            </a:r>
            <a:r>
              <a:rPr lang="en-GB" dirty="0"/>
              <a:t>, hashing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7CD7-A06A-1F4A-B5F7-4E9CE9DB7A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7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MD5 Message Digest </a:t>
            </a:r>
            <a:r>
              <a:rPr lang="en-GB" dirty="0" err="1"/>
              <a:t>algrorim</a:t>
            </a:r>
            <a:r>
              <a:rPr lang="en-GB" dirty="0"/>
              <a:t>, hashing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7CD7-A06A-1F4A-B5F7-4E9CE9DB7A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MD5 Message Digest </a:t>
            </a:r>
            <a:r>
              <a:rPr lang="en-GB" dirty="0" err="1"/>
              <a:t>algrorim</a:t>
            </a:r>
            <a:r>
              <a:rPr lang="en-GB" dirty="0"/>
              <a:t>, hashing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37CD7-A06A-1F4A-B5F7-4E9CE9DB7A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56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19/07/2020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19/07/2020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19/07/2020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19/07/2020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# Collaboration Meeting 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20-21, 2020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062C4-2759-174F-A7B1-2ABD03B88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HDL Em# project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E5F86411-D47C-514B-A3CB-6B4886162E6A}"/>
              </a:ext>
            </a:extLst>
          </p:cNvPr>
          <p:cNvSpPr txBox="1">
            <a:spLocks/>
          </p:cNvSpPr>
          <p:nvPr/>
        </p:nvSpPr>
        <p:spPr>
          <a:xfrm>
            <a:off x="755576" y="1600201"/>
            <a:ext cx="7593294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4000" indent="-254000" algn="l" defTabSz="914400" rtl="0" eaLnBrk="1" latinLnBrk="0" hangingPunct="1">
              <a:spcBef>
                <a:spcPts val="1000"/>
              </a:spcBef>
              <a:buSzPct val="100000"/>
              <a:buFont typeface="Arial" pitchFamily="34" charset="0"/>
              <a:buChar char="●"/>
              <a:defRPr sz="22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Intuitively, one would start from Em# project at ALBA’s Alfresco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E00247-D669-D642-B69F-7470A7886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5" y="2060848"/>
            <a:ext cx="4608512" cy="1874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83D613-BB8B-5C42-BFA6-FCDED6553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5" y="4142229"/>
            <a:ext cx="8160780" cy="1143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8DB45D-A16E-1044-802F-C11493CB6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5" y="5558994"/>
            <a:ext cx="8160780" cy="1001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B69871E-7659-724F-972F-53935DBDC427}"/>
              </a:ext>
            </a:extLst>
          </p:cNvPr>
          <p:cNvSpPr/>
          <p:nvPr/>
        </p:nvSpPr>
        <p:spPr>
          <a:xfrm>
            <a:off x="2699792" y="4077073"/>
            <a:ext cx="1296144" cy="5626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991EFE-A770-D144-BB13-B55DCA029F2D}"/>
              </a:ext>
            </a:extLst>
          </p:cNvPr>
          <p:cNvSpPr/>
          <p:nvPr/>
        </p:nvSpPr>
        <p:spPr>
          <a:xfrm>
            <a:off x="5868144" y="6068490"/>
            <a:ext cx="1296144" cy="5626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7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DF570-2ECA-7A4C-B8B5-F2B8485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B72FA58-F6BD-FB48-AA3B-1EE4C0C3F1DF}"/>
              </a:ext>
            </a:extLst>
          </p:cNvPr>
          <p:cNvSpPr txBox="1">
            <a:spLocks/>
          </p:cNvSpPr>
          <p:nvPr/>
        </p:nvSpPr>
        <p:spPr>
          <a:xfrm>
            <a:off x="755576" y="1600201"/>
            <a:ext cx="7593294" cy="4709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4000" indent="-254000" algn="l" defTabSz="914400" rtl="0" eaLnBrk="1" latinLnBrk="0" hangingPunct="1">
              <a:spcBef>
                <a:spcPts val="1000"/>
              </a:spcBef>
              <a:buSzPct val="100000"/>
              <a:buFont typeface="Arial" pitchFamily="34" charset="0"/>
              <a:buChar char="●"/>
              <a:defRPr sz="22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OHWR provides guide to get started with SPEC</a:t>
            </a:r>
          </a:p>
          <a:p>
            <a:pPr lvl="1"/>
            <a:r>
              <a:rPr lang="en-CA" dirty="0"/>
              <a:t>wbgen2: </a:t>
            </a:r>
            <a:r>
              <a:rPr lang="en-GB" dirty="0"/>
              <a:t> Wishbone Slave Generator is a tool for generating VHDL/Verilog cores which implement Wishbone bus slaves.</a:t>
            </a:r>
            <a:endParaRPr lang="en-CA" dirty="0"/>
          </a:p>
          <a:p>
            <a:pPr lvl="1"/>
            <a:r>
              <a:rPr lang="en-CA" dirty="0" err="1"/>
              <a:t>hdlmake</a:t>
            </a:r>
            <a:r>
              <a:rPr lang="en-CA" dirty="0"/>
              <a:t>: generates </a:t>
            </a:r>
            <a:r>
              <a:rPr lang="en-GB" dirty="0"/>
              <a:t>multi-purpose Makefiles for FPGA projects</a:t>
            </a:r>
            <a:r>
              <a:rPr lang="en-SE" dirty="0"/>
              <a:t> </a:t>
            </a:r>
            <a:r>
              <a:rPr lang="en-GB" dirty="0"/>
              <a:t>and supports synthesis, simulation and creation of ISE project files.</a:t>
            </a:r>
            <a:r>
              <a:rPr lang="en-SE" dirty="0"/>
              <a:t> </a:t>
            </a:r>
            <a:endParaRPr lang="en-CA" dirty="0"/>
          </a:p>
          <a:p>
            <a:r>
              <a:rPr lang="en-CA" dirty="0"/>
              <a:t>wbgen2 (cloned from </a:t>
            </a:r>
            <a:r>
              <a:rPr lang="en-CA" dirty="0" err="1"/>
              <a:t>ohwr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Written in </a:t>
            </a:r>
            <a:r>
              <a:rPr lang="en-CA" dirty="0" err="1"/>
              <a:t>lua</a:t>
            </a:r>
            <a:r>
              <a:rPr lang="en-CA" dirty="0"/>
              <a:t> language. Lua 5.1 is required.</a:t>
            </a:r>
          </a:p>
          <a:p>
            <a:pPr lvl="1"/>
            <a:r>
              <a:rPr lang="en-CA" dirty="0"/>
              <a:t>“sudo apt install </a:t>
            </a:r>
            <a:r>
              <a:rPr lang="en-CA" dirty="0" err="1"/>
              <a:t>lua</a:t>
            </a:r>
            <a:r>
              <a:rPr lang="en-CA" dirty="0"/>
              <a:t>” on Ubuntu 18.04 will install lua-5.3.4 </a:t>
            </a:r>
          </a:p>
          <a:p>
            <a:pPr lvl="2"/>
            <a:r>
              <a:rPr lang="en-CA" dirty="0"/>
              <a:t>Deprecation problems, e.g., function module() that is crucial for wbgen2. Unpack lua-5-1 and install locally. </a:t>
            </a:r>
          </a:p>
          <a:p>
            <a:pPr lvl="2"/>
            <a:r>
              <a:rPr lang="en-CA" dirty="0"/>
              <a:t>Missing modules, e.g. md5. </a:t>
            </a:r>
          </a:p>
          <a:p>
            <a:pPr lvl="1"/>
            <a:r>
              <a:rPr lang="en-CA" dirty="0"/>
              <a:t>Configuration file must be changed to use </a:t>
            </a:r>
            <a:r>
              <a:rPr lang="en-CA" dirty="0" err="1"/>
              <a:t>lua</a:t>
            </a:r>
            <a:r>
              <a:rPr lang="en-CA" dirty="0"/>
              <a:t> 5.1!</a:t>
            </a:r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347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DF570-2ECA-7A4C-B8B5-F2B8485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Wishbone</a:t>
            </a:r>
            <a:r>
              <a:rPr lang="sv-SE" dirty="0"/>
              <a:t> </a:t>
            </a:r>
            <a:r>
              <a:rPr lang="sv-SE" dirty="0" err="1"/>
              <a:t>files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450A8-FC73-714F-BE3E-B5C55CCAF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51" y="1700808"/>
            <a:ext cx="4591088" cy="2343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ADCD1-6107-654E-88A8-B85F8A9FC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996" y="3813824"/>
            <a:ext cx="5341684" cy="2448272"/>
          </a:xfrm>
          <a:prstGeom prst="rect">
            <a:avLst/>
          </a:prstGeom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729C532-0432-0549-AA8B-EC3A9EE2546E}"/>
              </a:ext>
            </a:extLst>
          </p:cNvPr>
          <p:cNvSpPr txBox="1">
            <a:spLocks/>
          </p:cNvSpPr>
          <p:nvPr/>
        </p:nvSpPr>
        <p:spPr>
          <a:xfrm>
            <a:off x="755576" y="1600201"/>
            <a:ext cx="4896544" cy="3956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4000" indent="-254000" algn="l" defTabSz="914400" rtl="0" eaLnBrk="1" latinLnBrk="0" hangingPunct="1">
              <a:spcBef>
                <a:spcPts val="1000"/>
              </a:spcBef>
              <a:buSzPct val="100000"/>
              <a:buFont typeface="Arial" pitchFamily="34" charset="0"/>
              <a:buChar char="●"/>
              <a:defRPr sz="22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Each WB file contains a description of a single Peripheral </a:t>
            </a:r>
          </a:p>
          <a:p>
            <a:r>
              <a:rPr lang="en-CA" dirty="0"/>
              <a:t>General syntax:</a:t>
            </a:r>
          </a:p>
          <a:p>
            <a:pPr marL="457200" lvl="1" indent="0">
              <a:buNone/>
            </a:pPr>
            <a:r>
              <a:rPr lang="en-CA" dirty="0"/>
              <a:t>&lt;code class="C"&gt;</a:t>
            </a:r>
          </a:p>
          <a:p>
            <a:pPr marL="457200" lvl="1" indent="0">
              <a:buNone/>
            </a:pPr>
            <a:r>
              <a:rPr lang="en-CA" dirty="0"/>
              <a:t>block {</a:t>
            </a:r>
          </a:p>
          <a:p>
            <a:pPr marL="457200" lvl="1" indent="0">
              <a:buNone/>
            </a:pPr>
            <a:r>
              <a:rPr lang="en-CA" dirty="0"/>
              <a:t>  attribute1 = "string";</a:t>
            </a:r>
          </a:p>
          <a:p>
            <a:pPr marL="457200" lvl="1" indent="0">
              <a:buNone/>
            </a:pPr>
            <a:r>
              <a:rPr lang="en-CA" dirty="0"/>
              <a:t>  attribute2 = 1234;</a:t>
            </a:r>
          </a:p>
          <a:p>
            <a:pPr marL="457200" lvl="1" indent="0">
              <a:buNone/>
            </a:pPr>
            <a:r>
              <a:rPr lang="en-CA" dirty="0"/>
              <a:t>  block {</a:t>
            </a:r>
          </a:p>
          <a:p>
            <a:pPr marL="457200" lvl="1" indent="0">
              <a:buNone/>
            </a:pPr>
            <a:r>
              <a:rPr lang="en-CA" dirty="0"/>
              <a:t>    attribute3 = ....;</a:t>
            </a:r>
          </a:p>
          <a:p>
            <a:pPr marL="457200" lvl="1" indent="0">
              <a:buNone/>
            </a:pPr>
            <a:r>
              <a:rPr lang="en-CA" dirty="0"/>
              <a:t>    block { ... };</a:t>
            </a:r>
          </a:p>
          <a:p>
            <a:pPr marL="457200" lvl="1" indent="0">
              <a:buNone/>
            </a:pPr>
            <a:r>
              <a:rPr lang="en-CA" dirty="0"/>
              <a:t>  };</a:t>
            </a:r>
          </a:p>
          <a:p>
            <a:pPr marL="457200" lvl="1" indent="0">
              <a:buNone/>
            </a:pPr>
            <a:r>
              <a:rPr lang="en-CA" dirty="0"/>
              <a:t>};</a:t>
            </a:r>
          </a:p>
          <a:p>
            <a:pPr marL="457200" lvl="1" indent="0">
              <a:buNone/>
            </a:pPr>
            <a:r>
              <a:rPr lang="en-CA" dirty="0"/>
              <a:t>&lt;/code&gt;</a:t>
            </a:r>
          </a:p>
          <a:p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723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DF570-2ECA-7A4C-B8B5-F2B8485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Wishbone</a:t>
            </a:r>
            <a:r>
              <a:rPr lang="sv-SE" dirty="0"/>
              <a:t> </a:t>
            </a:r>
            <a:r>
              <a:rPr lang="sv-SE" dirty="0" err="1"/>
              <a:t>files</a:t>
            </a:r>
            <a:r>
              <a:rPr lang="sv-SE" dirty="0"/>
              <a:t> – Register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729C532-0432-0549-AA8B-EC3A9EE2546E}"/>
              </a:ext>
            </a:extLst>
          </p:cNvPr>
          <p:cNvSpPr txBox="1">
            <a:spLocks/>
          </p:cNvSpPr>
          <p:nvPr/>
        </p:nvSpPr>
        <p:spPr>
          <a:xfrm>
            <a:off x="539552" y="1556792"/>
            <a:ext cx="576064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4000" indent="-254000" algn="l" defTabSz="914400" rtl="0" eaLnBrk="1" latinLnBrk="0" hangingPunct="1">
              <a:spcBef>
                <a:spcPts val="1000"/>
              </a:spcBef>
              <a:buSzPct val="100000"/>
              <a:buFont typeface="Arial" pitchFamily="34" charset="0"/>
              <a:buChar char="●"/>
              <a:defRPr sz="22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A Register block describes a single memory-mapped register.</a:t>
            </a:r>
          </a:p>
          <a:p>
            <a:r>
              <a:rPr lang="en-CA" dirty="0"/>
              <a:t>A Register block can contains multiple Fields, each with number of attributes </a:t>
            </a:r>
          </a:p>
          <a:p>
            <a:pPr lvl="1"/>
            <a:r>
              <a:rPr lang="en-CA" dirty="0"/>
              <a:t>total size of all fields in a single register must not exceed the data bus width, of which each contain attributes</a:t>
            </a:r>
          </a:p>
          <a:p>
            <a:r>
              <a:rPr lang="en-CA" dirty="0"/>
              <a:t>Align attribute</a:t>
            </a:r>
          </a:p>
          <a:p>
            <a:pPr lvl="1"/>
            <a:r>
              <a:rPr lang="en-CA" dirty="0"/>
              <a:t>Optional</a:t>
            </a:r>
          </a:p>
          <a:p>
            <a:pPr lvl="1"/>
            <a:r>
              <a:rPr lang="en-CA" dirty="0"/>
              <a:t>Specifies the alignment of the register's address to the nearest multiple of num</a:t>
            </a:r>
          </a:p>
          <a:p>
            <a:pPr lvl="1"/>
            <a:r>
              <a:rPr lang="en-CA" dirty="0"/>
              <a:t>Default value 1 means that the register is placed right after the previously defined register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ABA03-3E69-4048-B421-58FEB9C1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319664"/>
            <a:ext cx="2088232" cy="2752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B5497-6093-6F4F-9D34-C46D374D4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4623397"/>
            <a:ext cx="5904656" cy="18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9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DF570-2ECA-7A4C-B8B5-F2B8485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Wishbone</a:t>
            </a:r>
            <a:r>
              <a:rPr lang="sv-SE" dirty="0"/>
              <a:t> </a:t>
            </a:r>
            <a:r>
              <a:rPr lang="sv-SE" dirty="0" err="1"/>
              <a:t>files</a:t>
            </a:r>
            <a:r>
              <a:rPr lang="sv-SE" dirty="0"/>
              <a:t> – Register </a:t>
            </a:r>
            <a:r>
              <a:rPr lang="sv-SE" dirty="0" err="1"/>
              <a:t>cont</a:t>
            </a:r>
            <a:r>
              <a:rPr lang="sv-SE" dirty="0"/>
              <a:t>.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729C532-0432-0549-AA8B-EC3A9EE2546E}"/>
              </a:ext>
            </a:extLst>
          </p:cNvPr>
          <p:cNvSpPr txBox="1">
            <a:spLocks/>
          </p:cNvSpPr>
          <p:nvPr/>
        </p:nvSpPr>
        <p:spPr>
          <a:xfrm>
            <a:off x="519775" y="2193799"/>
            <a:ext cx="8064896" cy="147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4000" indent="-254000" algn="l" defTabSz="914400" rtl="0" eaLnBrk="1" latinLnBrk="0" hangingPunct="1">
              <a:spcBef>
                <a:spcPts val="1000"/>
              </a:spcBef>
              <a:buSzPct val="100000"/>
              <a:buFont typeface="Arial" pitchFamily="34" charset="0"/>
              <a:buChar char="●"/>
              <a:defRPr sz="22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Miss-alignment of address space for field “Reset ID” in register “Control Register” leads to exceeding the data bus width, 32 bits.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B7EFD-0D99-6D42-A649-61DB829286CC}"/>
              </a:ext>
            </a:extLst>
          </p:cNvPr>
          <p:cNvSpPr/>
          <p:nvPr/>
        </p:nvSpPr>
        <p:spPr>
          <a:xfrm>
            <a:off x="519775" y="1464427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% wbgen2 --</a:t>
            </a:r>
            <a:r>
              <a:rPr lang="en-GB" dirty="0" err="1">
                <a:solidFill>
                  <a:schemeClr val="bg1"/>
                </a:solidFill>
                <a:highlight>
                  <a:srgbClr val="000000"/>
                </a:highlight>
              </a:rPr>
              <a:t>lang</a:t>
            </a: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=</a:t>
            </a:r>
            <a:r>
              <a:rPr lang="en-GB" dirty="0" err="1">
                <a:solidFill>
                  <a:schemeClr val="bg1"/>
                </a:solidFill>
                <a:highlight>
                  <a:srgbClr val="000000"/>
                </a:highlight>
              </a:rPr>
              <a:t>vhdl</a:t>
            </a: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 --</a:t>
            </a:r>
            <a:r>
              <a:rPr lang="en-GB" dirty="0" err="1">
                <a:solidFill>
                  <a:schemeClr val="bg1"/>
                </a:solidFill>
                <a:highlight>
                  <a:srgbClr val="000000"/>
                </a:highlight>
              </a:rPr>
              <a:t>vo</a:t>
            </a: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</a:rPr>
              <a:t>=fmc_adc_18b_400ks_csr.vhd fmc_adc_18b_400ks_csr.wb</a:t>
            </a:r>
            <a:r>
              <a:rPr lang="en-SE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8CB18D-DC48-D447-A945-AAE447894810}"/>
              </a:ext>
            </a:extLst>
          </p:cNvPr>
          <p:cNvGrpSpPr/>
          <p:nvPr/>
        </p:nvGrpSpPr>
        <p:grpSpPr>
          <a:xfrm>
            <a:off x="285865" y="3684225"/>
            <a:ext cx="8827008" cy="1658238"/>
            <a:chOff x="178273" y="2693416"/>
            <a:chExt cx="8827008" cy="165823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3DB4FD-1847-9549-A1F5-05ADB6FE3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3" y="2693416"/>
              <a:ext cx="8827008" cy="147116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0029D9E-1554-2449-B876-06314D814DB2}"/>
                </a:ext>
              </a:extLst>
            </p:cNvPr>
            <p:cNvSpPr/>
            <p:nvPr/>
          </p:nvSpPr>
          <p:spPr>
            <a:xfrm>
              <a:off x="2339752" y="3789040"/>
              <a:ext cx="4104456" cy="56261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7719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DF570-2ECA-7A4C-B8B5-F2B8485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Wishbone files – Register cont. 2 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729C532-0432-0549-AA8B-EC3A9EE2546E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4000" indent="-254000" algn="l" defTabSz="914400" rtl="0" eaLnBrk="1" latinLnBrk="0" hangingPunct="1">
              <a:spcBef>
                <a:spcPts val="1000"/>
              </a:spcBef>
              <a:buSzPct val="100000"/>
              <a:buFont typeface="Arial" pitchFamily="34" charset="0"/>
              <a:buChar char="●"/>
              <a:defRPr sz="22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Commenting the align-attribute solves the problem!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C1760F-42C8-A346-AA57-306E744699FC}"/>
              </a:ext>
            </a:extLst>
          </p:cNvPr>
          <p:cNvGrpSpPr/>
          <p:nvPr/>
        </p:nvGrpSpPr>
        <p:grpSpPr>
          <a:xfrm>
            <a:off x="539552" y="1988840"/>
            <a:ext cx="8401558" cy="3757590"/>
            <a:chOff x="539552" y="1988840"/>
            <a:chExt cx="8401558" cy="3757590"/>
          </a:xfrm>
        </p:grpSpPr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CA447BF-1657-D143-B01F-12CF58529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0" b="44751"/>
            <a:stretch/>
          </p:blipFill>
          <p:spPr>
            <a:xfrm>
              <a:off x="539552" y="1988840"/>
              <a:ext cx="8401558" cy="3757590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1DA095-5E24-C040-826E-C2561830A7D7}"/>
                </a:ext>
              </a:extLst>
            </p:cNvPr>
            <p:cNvSpPr/>
            <p:nvPr/>
          </p:nvSpPr>
          <p:spPr>
            <a:xfrm>
              <a:off x="611560" y="4941168"/>
              <a:ext cx="2232248" cy="43204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2242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DF570-2ECA-7A4C-B8B5-F2B848551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Wishbone files – Register align cont. 2 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729C532-0432-0549-AA8B-EC3A9EE2546E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6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54000" indent="-254000" algn="l" defTabSz="914400" rtl="0" eaLnBrk="1" latinLnBrk="0" hangingPunct="1">
              <a:spcBef>
                <a:spcPts val="1000"/>
              </a:spcBef>
              <a:buSzPct val="100000"/>
              <a:buFont typeface="Arial" pitchFamily="34" charset="0"/>
              <a:buChar char="●"/>
              <a:defRPr sz="22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ln>
                  <a:noFill/>
                </a:ln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wbgen2 versions</a:t>
            </a:r>
          </a:p>
          <a:p>
            <a:pPr lvl="1"/>
            <a:r>
              <a:rPr lang="en-US" dirty="0"/>
              <a:t>ALBA: version 0.6.1-alpha (received from Xavier by email)</a:t>
            </a:r>
          </a:p>
          <a:p>
            <a:pPr lvl="1"/>
            <a:r>
              <a:rPr lang="en-US" dirty="0"/>
              <a:t>MAX IV: version 0.7.1-epics (cloned late 2019 from </a:t>
            </a:r>
            <a:r>
              <a:rPr lang="en-US" dirty="0" err="1"/>
              <a:t>Cern</a:t>
            </a:r>
            <a:r>
              <a:rPr lang="en-US" dirty="0"/>
              <a:t>)</a:t>
            </a:r>
          </a:p>
          <a:p>
            <a:r>
              <a:rPr lang="en-US" dirty="0"/>
              <a:t>Alpha version seems to ignore the first alignment attribute, i.e. considering it as default 1. The register is always placed at address 0. </a:t>
            </a:r>
          </a:p>
          <a:p>
            <a:r>
              <a:rPr lang="en-US" dirty="0"/>
              <a:t>Epics version fixes this “bug”, which leads to the behavior seen here!</a:t>
            </a:r>
          </a:p>
          <a:p>
            <a:r>
              <a:rPr lang="en-US" dirty="0"/>
              <a:t>List of Wb files that need to be modified:</a:t>
            </a:r>
          </a:p>
          <a:p>
            <a:pPr lvl="1"/>
            <a:r>
              <a:rPr lang="en-GB" dirty="0"/>
              <a:t>/</a:t>
            </a:r>
            <a:r>
              <a:rPr lang="en-GB" dirty="0" err="1"/>
              <a:t>adc</a:t>
            </a:r>
            <a:r>
              <a:rPr lang="en-GB" dirty="0"/>
              <a:t>/</a:t>
            </a:r>
            <a:r>
              <a:rPr lang="en-GB" dirty="0" err="1"/>
              <a:t>wb_gen</a:t>
            </a:r>
            <a:r>
              <a:rPr lang="en-GB" dirty="0"/>
              <a:t>/fmc_adc_18b_FV_Ctrl_csr.wb</a:t>
            </a:r>
            <a:endParaRPr lang="en-SE" dirty="0"/>
          </a:p>
          <a:p>
            <a:pPr lvl="1"/>
            <a:r>
              <a:rPr lang="en-GB" dirty="0"/>
              <a:t>/</a:t>
            </a:r>
            <a:r>
              <a:rPr lang="en-GB" dirty="0" err="1"/>
              <a:t>adc</a:t>
            </a:r>
            <a:r>
              <a:rPr lang="en-GB" dirty="0"/>
              <a:t>/</a:t>
            </a:r>
            <a:r>
              <a:rPr lang="en-GB" dirty="0" err="1"/>
              <a:t>wb_gen</a:t>
            </a:r>
            <a:r>
              <a:rPr lang="en-GB" dirty="0"/>
              <a:t>/fmc_adc_18b_400ks_csr.wb</a:t>
            </a:r>
            <a:endParaRPr lang="en-SE" dirty="0"/>
          </a:p>
          <a:p>
            <a:pPr lvl="1"/>
            <a:r>
              <a:rPr lang="en-SE" dirty="0"/>
              <a:t>/em2/wb_gen/em2_digital_io_csr.wb</a:t>
            </a:r>
          </a:p>
          <a:p>
            <a:pPr lvl="1"/>
            <a:r>
              <a:rPr lang="en-GB" dirty="0"/>
              <a:t>/em2/</a:t>
            </a:r>
            <a:r>
              <a:rPr lang="en-GB" dirty="0" err="1"/>
              <a:t>wb_gen</a:t>
            </a:r>
            <a:r>
              <a:rPr lang="en-GB" dirty="0"/>
              <a:t>/em2_DAC_csr.wb</a:t>
            </a:r>
            <a:endParaRPr lang="en-SE" dirty="0"/>
          </a:p>
          <a:p>
            <a:pPr lvl="1"/>
            <a:r>
              <a:rPr lang="en-GB" dirty="0"/>
              <a:t>/Harmony/</a:t>
            </a:r>
            <a:r>
              <a:rPr lang="en-GB" dirty="0" err="1"/>
              <a:t>wb_gen</a:t>
            </a:r>
            <a:r>
              <a:rPr lang="en-GB" dirty="0"/>
              <a:t>/</a:t>
            </a:r>
            <a:r>
              <a:rPr lang="en-GB" dirty="0" err="1"/>
              <a:t>AVERAGE_block.wb</a:t>
            </a:r>
            <a:endParaRPr lang="en-SE" dirty="0"/>
          </a:p>
          <a:p>
            <a:pPr lvl="1"/>
            <a:r>
              <a:rPr lang="en-GB" dirty="0"/>
              <a:t>/Harmony/</a:t>
            </a:r>
            <a:r>
              <a:rPr lang="en-GB" dirty="0" err="1"/>
              <a:t>wb_gen</a:t>
            </a:r>
            <a:r>
              <a:rPr lang="en-GB" dirty="0"/>
              <a:t>/﻿em2_FIFO_block.wb</a:t>
            </a:r>
            <a:endParaRPr lang="en-SE" dirty="0"/>
          </a:p>
          <a:p>
            <a:pPr lvl="1"/>
            <a:r>
              <a:rPr lang="en-GB" dirty="0"/>
              <a:t>/Harmony/</a:t>
            </a:r>
            <a:r>
              <a:rPr lang="en-GB" dirty="0" err="1"/>
              <a:t>wb_gen</a:t>
            </a:r>
            <a:r>
              <a:rPr lang="en-GB" dirty="0"/>
              <a:t>/﻿</a:t>
            </a:r>
            <a:r>
              <a:rPr lang="en-GB" dirty="0" err="1"/>
              <a:t>hrmy_counter_block.wb</a:t>
            </a:r>
            <a:endParaRPr lang="en-SE" dirty="0"/>
          </a:p>
          <a:p>
            <a:pPr lvl="1"/>
            <a:r>
              <a:rPr lang="en-GB" dirty="0"/>
              <a:t>/Harmony/</a:t>
            </a:r>
            <a:r>
              <a:rPr lang="en-GB" dirty="0" err="1"/>
              <a:t>wb_gen</a:t>
            </a:r>
            <a:r>
              <a:rPr lang="en-GB" dirty="0"/>
              <a:t>/﻿</a:t>
            </a:r>
            <a:r>
              <a:rPr lang="en-GB" dirty="0" err="1"/>
              <a:t>hrmy_crossbar_block.wb</a:t>
            </a:r>
            <a:endParaRPr lang="en-SE" dirty="0"/>
          </a:p>
          <a:p>
            <a:pPr lvl="1"/>
            <a:r>
              <a:rPr lang="en-GB" dirty="0"/>
              <a:t>﻿/Harmony/</a:t>
            </a:r>
            <a:r>
              <a:rPr lang="en-GB" dirty="0" err="1"/>
              <a:t>wb_gen</a:t>
            </a:r>
            <a:r>
              <a:rPr lang="en-GB" dirty="0"/>
              <a:t>/</a:t>
            </a:r>
            <a:r>
              <a:rPr lang="en-GB" dirty="0" err="1"/>
              <a:t>hrmy_idgen_csr.wb</a:t>
            </a:r>
            <a:endParaRPr lang="en-SE" dirty="0"/>
          </a:p>
          <a:p>
            <a:pPr lvl="1"/>
            <a:r>
              <a:rPr lang="en-GB" dirty="0"/>
              <a:t>﻿/Harmony/</a:t>
            </a:r>
            <a:r>
              <a:rPr lang="en-GB" dirty="0" err="1"/>
              <a:t>wb_gen</a:t>
            </a:r>
            <a:r>
              <a:rPr lang="en-GB" dirty="0"/>
              <a:t>/</a:t>
            </a:r>
            <a:r>
              <a:rPr lang="en-GB" dirty="0" err="1"/>
              <a:t>hrmy_mem_block.wb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6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3950</TotalTime>
  <Words>645</Words>
  <Application>Microsoft Macintosh PowerPoint</Application>
  <PresentationFormat>On-screen Show (4:3)</PresentationFormat>
  <Paragraphs>70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Em# Collaboration Meeting </vt:lpstr>
      <vt:lpstr>Starting HDL Em# project</vt:lpstr>
      <vt:lpstr>SPEC</vt:lpstr>
      <vt:lpstr>Wishbone files</vt:lpstr>
      <vt:lpstr>Wishbone files – Register</vt:lpstr>
      <vt:lpstr>Wishbone files – Register cont.</vt:lpstr>
      <vt:lpstr>Wishbone files – Register cont. 2 </vt:lpstr>
      <vt:lpstr>Wishbone files – Register align cont. 2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Em# Collaboration Meeting</dc:title>
  <dc:creator>Peter Sjöblom</dc:creator>
  <cp:lastModifiedBy>Microsoft Office User</cp:lastModifiedBy>
  <cp:revision>85</cp:revision>
  <dcterms:created xsi:type="dcterms:W3CDTF">2019-07-21T14:16:09Z</dcterms:created>
  <dcterms:modified xsi:type="dcterms:W3CDTF">2020-07-19T18:21:42Z</dcterms:modified>
</cp:coreProperties>
</file>