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71" r:id="rId4"/>
    <p:sldId id="268" r:id="rId5"/>
    <p:sldId id="270" r:id="rId6"/>
    <p:sldId id="256" r:id="rId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5">
          <p15:clr>
            <a:srgbClr val="A4A3A4"/>
          </p15:clr>
        </p15:guide>
        <p15:guide id="3" orient="horz" pos="4193">
          <p15:clr>
            <a:srgbClr val="A4A3A4"/>
          </p15:clr>
        </p15:guide>
        <p15:guide id="4" pos="2880">
          <p15:clr>
            <a:srgbClr val="A4A3A4"/>
          </p15:clr>
        </p15:guide>
        <p15:guide id="5" pos="5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4747"/>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p:restoredTop sz="94652" autoAdjust="0"/>
  </p:normalViewPr>
  <p:slideViewPr>
    <p:cSldViewPr showGuides="1">
      <p:cViewPr varScale="1">
        <p:scale>
          <a:sx n="124" d="100"/>
          <a:sy n="124" d="100"/>
        </p:scale>
        <p:origin x="176" y="176"/>
      </p:cViewPr>
      <p:guideLst>
        <p:guide orient="horz" pos="2160"/>
        <p:guide orient="horz" pos="1205"/>
        <p:guide orient="horz" pos="4193"/>
        <p:guide pos="2880"/>
        <p:guide pos="55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8" name="Rektangel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ildobjekt 6" descr="MAX logga150.jpg"/>
          <p:cNvPicPr>
            <a:picLocks noChangeAspect="1"/>
          </p:cNvPicPr>
          <p:nvPr userDrawn="1"/>
        </p:nvPicPr>
        <p:blipFill>
          <a:blip r:embed="rId2" cstate="print"/>
          <a:stretch>
            <a:fillRect/>
          </a:stretch>
        </p:blipFill>
        <p:spPr>
          <a:xfrm>
            <a:off x="1289304" y="1988840"/>
            <a:ext cx="6565392" cy="21092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mall för rubrikformat</a:t>
            </a:r>
            <a:endParaRPr lang="en-GB"/>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n>
                  <a:noFill/>
                </a:l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Platshållare för datum 6"/>
          <p:cNvSpPr>
            <a:spLocks noGrp="1"/>
          </p:cNvSpPr>
          <p:nvPr>
            <p:ph type="dt" sz="half" idx="10"/>
          </p:nvPr>
        </p:nvSpPr>
        <p:spPr/>
        <p:txBody>
          <a:bodyPr/>
          <a:lstStyle/>
          <a:p>
            <a:fld id="{4ABAABA6-64B7-437E-B4CF-81D9187984C3}" type="datetimeFigureOut">
              <a:rPr lang="en-GB" smtClean="0"/>
              <a:t>22/07/2020</a:t>
            </a:fld>
            <a:endParaRPr lang="en-GB"/>
          </a:p>
        </p:txBody>
      </p:sp>
      <p:sp>
        <p:nvSpPr>
          <p:cNvPr id="8" name="Platshållare för sidfot 7"/>
          <p:cNvSpPr>
            <a:spLocks noGrp="1"/>
          </p:cNvSpPr>
          <p:nvPr>
            <p:ph type="ftr" sz="quarter" idx="11"/>
          </p:nvPr>
        </p:nvSpPr>
        <p:spPr/>
        <p:txBody>
          <a:bodyPr/>
          <a:lstStyle/>
          <a:p>
            <a:endParaRPr lang="en-GB"/>
          </a:p>
        </p:txBody>
      </p:sp>
      <p:sp>
        <p:nvSpPr>
          <p:cNvPr id="9" name="Platshållare för bildnummer 8"/>
          <p:cNvSpPr>
            <a:spLocks noGrp="1"/>
          </p:cNvSpPr>
          <p:nvPr>
            <p:ph type="sldNum" sz="quarter" idx="12"/>
          </p:nvPr>
        </p:nvSpPr>
        <p:spPr/>
        <p:txBody>
          <a:bodyPr/>
          <a:lstStyle/>
          <a:p>
            <a:fld id="{DFE5BFA7-C27E-4DC1-B5F5-3F5F3F75777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ABAABA6-64B7-437E-B4CF-81D9187984C3}" type="datetimeFigureOut">
              <a:rPr lang="en-GB" smtClean="0"/>
              <a:t>22/07/2020</a:t>
            </a:fld>
            <a:endParaRPr lang="en-GB"/>
          </a:p>
        </p:txBody>
      </p:sp>
      <p:sp>
        <p:nvSpPr>
          <p:cNvPr id="3" name="Platshållare för sidfot 2"/>
          <p:cNvSpPr>
            <a:spLocks noGrp="1"/>
          </p:cNvSpPr>
          <p:nvPr>
            <p:ph type="ftr" sz="quarter" idx="11"/>
          </p:nvPr>
        </p:nvSpPr>
        <p:spPr/>
        <p:txBody>
          <a:bodyPr/>
          <a:lstStyle/>
          <a:p>
            <a:endParaRPr lang="en-GB"/>
          </a:p>
        </p:txBody>
      </p:sp>
      <p:sp>
        <p:nvSpPr>
          <p:cNvPr id="4" name="Platshållare för bildnummer 3"/>
          <p:cNvSpPr>
            <a:spLocks noGrp="1"/>
          </p:cNvSpPr>
          <p:nvPr>
            <p:ph type="sldNum" sz="quarter" idx="12"/>
          </p:nvPr>
        </p:nvSpPr>
        <p:spPr/>
        <p:txBody>
          <a:bodyPr/>
          <a:lstStyle/>
          <a:p>
            <a:fld id="{DFE5BFA7-C27E-4DC1-B5F5-3F5F3F757776}"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mall för rubrikformat</a:t>
            </a:r>
            <a:endParaRPr lang="en-GB"/>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ABAABA6-64B7-437E-B4CF-81D9187984C3}" type="datetimeFigureOut">
              <a:rPr lang="en-GB" smtClean="0"/>
              <a:t>22/07/2020</a:t>
            </a:fld>
            <a:endParaRPr lang="en-GB"/>
          </a:p>
        </p:txBody>
      </p:sp>
      <p:sp>
        <p:nvSpPr>
          <p:cNvPr id="6" name="Platshållare för sidfot 5"/>
          <p:cNvSpPr>
            <a:spLocks noGrp="1"/>
          </p:cNvSpPr>
          <p:nvPr>
            <p:ph type="ftr" sz="quarter" idx="11"/>
          </p:nvPr>
        </p:nvSpPr>
        <p:spPr/>
        <p:txBody>
          <a:bodyPr/>
          <a:lstStyle/>
          <a:p>
            <a:endParaRPr lang="en-GB"/>
          </a:p>
        </p:txBody>
      </p:sp>
      <p:sp>
        <p:nvSpPr>
          <p:cNvPr id="7" name="Platshållare för bildnummer 6"/>
          <p:cNvSpPr>
            <a:spLocks noGrp="1"/>
          </p:cNvSpPr>
          <p:nvPr>
            <p:ph type="sldNum" sz="quarter" idx="12"/>
          </p:nvPr>
        </p:nvSpPr>
        <p:spPr/>
        <p:txBody>
          <a:bodyPr/>
          <a:lstStyle/>
          <a:p>
            <a:fld id="{DFE5BFA7-C27E-4DC1-B5F5-3F5F3F757776}" type="slidenum">
              <a:rPr lang="en-GB" smtClean="0"/>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mall för rubrikformat</a:t>
            </a:r>
            <a:endParaRPr lang="en-GB"/>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GB"/>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ABAABA6-64B7-437E-B4CF-81D9187984C3}" type="datetimeFigureOut">
              <a:rPr lang="en-GB" smtClean="0"/>
              <a:t>22/07/2020</a:t>
            </a:fld>
            <a:endParaRPr lang="en-GB"/>
          </a:p>
        </p:txBody>
      </p:sp>
      <p:sp>
        <p:nvSpPr>
          <p:cNvPr id="6" name="Platshållare för sidfot 5"/>
          <p:cNvSpPr>
            <a:spLocks noGrp="1"/>
          </p:cNvSpPr>
          <p:nvPr>
            <p:ph type="ftr" sz="quarter" idx="11"/>
          </p:nvPr>
        </p:nvSpPr>
        <p:spPr/>
        <p:txBody>
          <a:bodyPr/>
          <a:lstStyle/>
          <a:p>
            <a:endParaRPr lang="en-GB"/>
          </a:p>
        </p:txBody>
      </p:sp>
      <p:sp>
        <p:nvSpPr>
          <p:cNvPr id="7" name="Platshållare för bildnummer 6"/>
          <p:cNvSpPr>
            <a:spLocks noGrp="1"/>
          </p:cNvSpPr>
          <p:nvPr>
            <p:ph type="sldNum" sz="quarter" idx="12"/>
          </p:nvPr>
        </p:nvSpPr>
        <p:spPr/>
        <p:txBody>
          <a:bodyPr/>
          <a:lstStyle/>
          <a:p>
            <a:fld id="{DFE5BFA7-C27E-4DC1-B5F5-3F5F3F757776}" type="slidenum">
              <a:rPr lang="en-GB" smtClean="0"/>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4ABAABA6-64B7-437E-B4CF-81D9187984C3}" type="datetimeFigureOut">
              <a:rPr lang="en-GB" smtClean="0"/>
              <a:t>22/07/2020</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DFE5BFA7-C27E-4DC1-B5F5-3F5F3F757776}" type="slidenum">
              <a:rPr lang="en-GB" smtClean="0"/>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mall för rubrikformat</a:t>
            </a:r>
            <a:endParaRPr lang="en-GB"/>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4ABAABA6-64B7-437E-B4CF-81D9187984C3}" type="datetimeFigureOut">
              <a:rPr lang="en-GB" smtClean="0"/>
              <a:t>22/07/2020</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DFE5BFA7-C27E-4DC1-B5F5-3F5F3F75777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pic>
        <p:nvPicPr>
          <p:cNvPr id="9" name="Bildobjekt 8" descr="Inledningsida 150.jpg"/>
          <p:cNvPicPr>
            <a:picLocks noChangeAspect="1"/>
          </p:cNvPicPr>
          <p:nvPr userDrawn="1"/>
        </p:nvPicPr>
        <p:blipFill>
          <a:blip r:embed="rId2" cstate="print"/>
          <a:stretch>
            <a:fillRect/>
          </a:stretch>
        </p:blipFill>
        <p:spPr>
          <a:xfrm>
            <a:off x="1015" y="0"/>
            <a:ext cx="9150096" cy="6864096"/>
          </a:xfrm>
          <a:prstGeom prst="rect">
            <a:avLst/>
          </a:prstGeom>
        </p:spPr>
      </p:pic>
      <p:sp>
        <p:nvSpPr>
          <p:cNvPr id="2" name="Rubrik 1"/>
          <p:cNvSpPr>
            <a:spLocks noGrp="1"/>
          </p:cNvSpPr>
          <p:nvPr>
            <p:ph type="ctrTitle"/>
          </p:nvPr>
        </p:nvSpPr>
        <p:spPr>
          <a:xfrm>
            <a:off x="1463040" y="4086441"/>
            <a:ext cx="6217920" cy="1470025"/>
          </a:xfrm>
        </p:spPr>
        <p:txBody>
          <a:bodyPr anchor="b" anchorCtr="0"/>
          <a:lstStyle>
            <a:lvl1pPr algn="ctr">
              <a:defRPr>
                <a:solidFill>
                  <a:schemeClr val="bg1"/>
                </a:solidFill>
                <a:latin typeface="+mj-lt"/>
              </a:defRPr>
            </a:lvl1pPr>
          </a:lstStyle>
          <a:p>
            <a:r>
              <a:rPr lang="sv-SE"/>
              <a:t>Klicka här för att ändra mall för rubrikformat</a:t>
            </a:r>
            <a:endParaRPr lang="en-GB"/>
          </a:p>
        </p:txBody>
      </p:sp>
      <p:sp>
        <p:nvSpPr>
          <p:cNvPr id="3" name="Underrubrik 2"/>
          <p:cNvSpPr>
            <a:spLocks noGrp="1"/>
          </p:cNvSpPr>
          <p:nvPr>
            <p:ph type="subTitle" idx="1"/>
          </p:nvPr>
        </p:nvSpPr>
        <p:spPr>
          <a:xfrm>
            <a:off x="2313830" y="5597191"/>
            <a:ext cx="4516340" cy="864096"/>
          </a:xfrm>
        </p:spPr>
        <p:txBody>
          <a:bodyPr/>
          <a:lstStyle>
            <a:lvl1pPr marL="0" indent="0" algn="ctr">
              <a:lnSpc>
                <a:spcPts val="2400"/>
              </a:lnSpc>
              <a:buNone/>
              <a:defRPr>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GB"/>
          </a:p>
        </p:txBody>
      </p:sp>
      <p:pic>
        <p:nvPicPr>
          <p:cNvPr id="10" name="Bildobjekt 9" descr="logoneg.png"/>
          <p:cNvPicPr>
            <a:picLocks noChangeAspect="1"/>
          </p:cNvPicPr>
          <p:nvPr userDrawn="1"/>
        </p:nvPicPr>
        <p:blipFill>
          <a:blip r:embed="rId3" cstate="print"/>
          <a:stretch>
            <a:fillRect/>
          </a:stretch>
        </p:blipFill>
        <p:spPr>
          <a:xfrm>
            <a:off x="7985644" y="6375528"/>
            <a:ext cx="930477" cy="28880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p>
            <a:fld id="{4ABAABA6-64B7-437E-B4CF-81D9187984C3}" type="datetimeFigureOut">
              <a:rPr lang="en-GB" smtClean="0"/>
              <a:t>22/07/2020</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DFE5BFA7-C27E-4DC1-B5F5-3F5F3F75777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Rubrik och innehåll">
    <p:spTree>
      <p:nvGrpSpPr>
        <p:cNvPr id="1" name=""/>
        <p:cNvGrpSpPr/>
        <p:nvPr/>
      </p:nvGrpSpPr>
      <p:grpSpPr>
        <a:xfrm>
          <a:off x="0" y="0"/>
          <a:ext cx="0" cy="0"/>
          <a:chOff x="0" y="0"/>
          <a:chExt cx="0" cy="0"/>
        </a:xfrm>
      </p:grpSpPr>
      <p:pic>
        <p:nvPicPr>
          <p:cNvPr id="10" name="Bildobjekt 9" descr="green bkg 150.jpg"/>
          <p:cNvPicPr>
            <a:picLocks noChangeAspect="1"/>
          </p:cNvPicPr>
          <p:nvPr userDrawn="1"/>
        </p:nvPicPr>
        <p:blipFill>
          <a:blip r:embed="rId2" cstate="print"/>
          <a:stretch>
            <a:fillRect/>
          </a:stretch>
        </p:blipFill>
        <p:spPr>
          <a:xfrm>
            <a:off x="1015" y="0"/>
            <a:ext cx="9150096" cy="6864096"/>
          </a:xfrm>
          <a:prstGeom prst="rect">
            <a:avLst/>
          </a:prstGeom>
        </p:spPr>
      </p:pic>
      <p:sp>
        <p:nvSpPr>
          <p:cNvPr id="2" name="Rubrik 1"/>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lvl1pPr>
              <a:defRPr>
                <a:solidFill>
                  <a:schemeClr val="bg1"/>
                </a:solidFill>
              </a:defRPr>
            </a:lvl1pPr>
          </a:lstStyle>
          <a:p>
            <a:fld id="{4ABAABA6-64B7-437E-B4CF-81D9187984C3}" type="datetimeFigureOut">
              <a:rPr lang="en-GB" smtClean="0"/>
              <a:pPr/>
              <a:t>22/07/2020</a:t>
            </a:fld>
            <a:endParaRPr lang="en-GB"/>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en-GB"/>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DFE5BFA7-C27E-4DC1-B5F5-3F5F3F757776}" type="slidenum">
              <a:rPr lang="en-GB" smtClean="0"/>
              <a:pPr/>
              <a:t>‹#›</a:t>
            </a:fld>
            <a:endParaRPr lang="en-GB"/>
          </a:p>
        </p:txBody>
      </p:sp>
      <p:pic>
        <p:nvPicPr>
          <p:cNvPr id="9" name="Bildobjekt 8" descr="logoneg.png"/>
          <p:cNvPicPr>
            <a:picLocks noChangeAspect="1"/>
          </p:cNvPicPr>
          <p:nvPr userDrawn="1"/>
        </p:nvPicPr>
        <p:blipFill>
          <a:blip r:embed="rId3" cstate="print"/>
          <a:stretch>
            <a:fillRect/>
          </a:stretch>
        </p:blipFill>
        <p:spPr>
          <a:xfrm>
            <a:off x="7985644" y="6375528"/>
            <a:ext cx="930477" cy="28880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brik och innehåll">
    <p:spTree>
      <p:nvGrpSpPr>
        <p:cNvPr id="1" name=""/>
        <p:cNvGrpSpPr/>
        <p:nvPr/>
      </p:nvGrpSpPr>
      <p:grpSpPr>
        <a:xfrm>
          <a:off x="0" y="0"/>
          <a:ext cx="0" cy="0"/>
          <a:chOff x="0" y="0"/>
          <a:chExt cx="0" cy="0"/>
        </a:xfrm>
      </p:grpSpPr>
      <p:pic>
        <p:nvPicPr>
          <p:cNvPr id="10" name="Bildobjekt 9" descr="orange bkg ny150.jpg"/>
          <p:cNvPicPr>
            <a:picLocks noChangeAspect="1"/>
          </p:cNvPicPr>
          <p:nvPr userDrawn="1"/>
        </p:nvPicPr>
        <p:blipFill>
          <a:blip r:embed="rId2" cstate="print"/>
          <a:stretch>
            <a:fillRect/>
          </a:stretch>
        </p:blipFill>
        <p:spPr>
          <a:xfrm>
            <a:off x="1015" y="0"/>
            <a:ext cx="9150096" cy="6864096"/>
          </a:xfrm>
          <a:prstGeom prst="rect">
            <a:avLst/>
          </a:prstGeom>
        </p:spPr>
      </p:pic>
      <p:sp>
        <p:nvSpPr>
          <p:cNvPr id="2" name="Rubrik 1"/>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lvl1pPr>
              <a:defRPr>
                <a:solidFill>
                  <a:schemeClr val="bg1"/>
                </a:solidFill>
              </a:defRPr>
            </a:lvl1pPr>
          </a:lstStyle>
          <a:p>
            <a:fld id="{4ABAABA6-64B7-437E-B4CF-81D9187984C3}" type="datetimeFigureOut">
              <a:rPr lang="en-GB" smtClean="0"/>
              <a:pPr/>
              <a:t>22/07/2020</a:t>
            </a:fld>
            <a:endParaRPr lang="en-GB"/>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en-GB"/>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DFE5BFA7-C27E-4DC1-B5F5-3F5F3F757776}" type="slidenum">
              <a:rPr lang="en-GB" smtClean="0"/>
              <a:pPr/>
              <a:t>‹#›</a:t>
            </a:fld>
            <a:endParaRPr lang="en-GB"/>
          </a:p>
        </p:txBody>
      </p:sp>
      <p:pic>
        <p:nvPicPr>
          <p:cNvPr id="9" name="Bildobjekt 8" descr="logoneg.png"/>
          <p:cNvPicPr>
            <a:picLocks noChangeAspect="1"/>
          </p:cNvPicPr>
          <p:nvPr userDrawn="1"/>
        </p:nvPicPr>
        <p:blipFill>
          <a:blip r:embed="rId3" cstate="print"/>
          <a:stretch>
            <a:fillRect/>
          </a:stretch>
        </p:blipFill>
        <p:spPr>
          <a:xfrm>
            <a:off x="7985644" y="6375528"/>
            <a:ext cx="930477" cy="28880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datum 2"/>
          <p:cNvSpPr>
            <a:spLocks noGrp="1"/>
          </p:cNvSpPr>
          <p:nvPr>
            <p:ph type="dt" sz="half" idx="10"/>
          </p:nvPr>
        </p:nvSpPr>
        <p:spPr/>
        <p:txBody>
          <a:bodyPr/>
          <a:lstStyle/>
          <a:p>
            <a:fld id="{4ABAABA6-64B7-437E-B4CF-81D9187984C3}" type="datetimeFigureOut">
              <a:rPr lang="en-GB" smtClean="0"/>
              <a:t>22/07/2020</a:t>
            </a:fld>
            <a:endParaRPr lang="en-GB"/>
          </a:p>
        </p:txBody>
      </p:sp>
      <p:sp>
        <p:nvSpPr>
          <p:cNvPr id="4" name="Platshållare för sidfot 3"/>
          <p:cNvSpPr>
            <a:spLocks noGrp="1"/>
          </p:cNvSpPr>
          <p:nvPr>
            <p:ph type="ftr" sz="quarter" idx="11"/>
          </p:nvPr>
        </p:nvSpPr>
        <p:spPr/>
        <p:txBody>
          <a:bodyPr/>
          <a:lstStyle/>
          <a:p>
            <a:endParaRPr lang="en-GB"/>
          </a:p>
        </p:txBody>
      </p:sp>
      <p:sp>
        <p:nvSpPr>
          <p:cNvPr id="5" name="Platshållare för bildnummer 4"/>
          <p:cNvSpPr>
            <a:spLocks noGrp="1"/>
          </p:cNvSpPr>
          <p:nvPr>
            <p:ph type="sldNum" sz="quarter" idx="12"/>
          </p:nvPr>
        </p:nvSpPr>
        <p:spPr/>
        <p:txBody>
          <a:bodyPr/>
          <a:lstStyle/>
          <a:p>
            <a:fld id="{DFE5BFA7-C27E-4DC1-B5F5-3F5F3F757776}" type="slidenum">
              <a:rPr lang="en-GB" smtClean="0"/>
              <a:t>‹#›</a:t>
            </a:fld>
            <a:endParaRPr lang="en-GB"/>
          </a:p>
        </p:txBody>
      </p:sp>
      <p:pic>
        <p:nvPicPr>
          <p:cNvPr id="8" name="Bildobjekt 7" descr="Max IV-3 bild 150.jpg"/>
          <p:cNvPicPr>
            <a:picLocks noChangeAspect="1"/>
          </p:cNvPicPr>
          <p:nvPr userDrawn="1"/>
        </p:nvPicPr>
        <p:blipFill>
          <a:blip r:embed="rId2" cstate="print"/>
          <a:stretch>
            <a:fillRect/>
          </a:stretch>
        </p:blipFill>
        <p:spPr>
          <a:xfrm>
            <a:off x="0" y="1548517"/>
            <a:ext cx="9144000" cy="4572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datum 2"/>
          <p:cNvSpPr>
            <a:spLocks noGrp="1"/>
          </p:cNvSpPr>
          <p:nvPr>
            <p:ph type="dt" sz="half" idx="10"/>
          </p:nvPr>
        </p:nvSpPr>
        <p:spPr/>
        <p:txBody>
          <a:bodyPr/>
          <a:lstStyle/>
          <a:p>
            <a:fld id="{4ABAABA6-64B7-437E-B4CF-81D9187984C3}" type="datetimeFigureOut">
              <a:rPr lang="en-GB" smtClean="0"/>
              <a:t>22/07/2020</a:t>
            </a:fld>
            <a:endParaRPr lang="en-GB"/>
          </a:p>
        </p:txBody>
      </p:sp>
      <p:sp>
        <p:nvSpPr>
          <p:cNvPr id="4" name="Platshållare för sidfot 3"/>
          <p:cNvSpPr>
            <a:spLocks noGrp="1"/>
          </p:cNvSpPr>
          <p:nvPr>
            <p:ph type="ftr" sz="quarter" idx="11"/>
          </p:nvPr>
        </p:nvSpPr>
        <p:spPr/>
        <p:txBody>
          <a:bodyPr/>
          <a:lstStyle/>
          <a:p>
            <a:endParaRPr lang="en-GB"/>
          </a:p>
        </p:txBody>
      </p:sp>
      <p:sp>
        <p:nvSpPr>
          <p:cNvPr id="5" name="Platshållare för bildnummer 4"/>
          <p:cNvSpPr>
            <a:spLocks noGrp="1"/>
          </p:cNvSpPr>
          <p:nvPr>
            <p:ph type="sldNum" sz="quarter" idx="12"/>
          </p:nvPr>
        </p:nvSpPr>
        <p:spPr/>
        <p:txBody>
          <a:bodyPr/>
          <a:lstStyle/>
          <a:p>
            <a:fld id="{DFE5BFA7-C27E-4DC1-B5F5-3F5F3F75777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mall för rubrikformat</a:t>
            </a:r>
            <a:endParaRPr lang="en-GB"/>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rgbClr val="47474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ABAABA6-64B7-437E-B4CF-81D9187984C3}" type="datetimeFigureOut">
              <a:rPr lang="en-GB" smtClean="0"/>
              <a:t>22/07/2020</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DFE5BFA7-C27E-4DC1-B5F5-3F5F3F75777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p:cNvSpPr>
            <a:spLocks noGrp="1"/>
          </p:cNvSpPr>
          <p:nvPr>
            <p:ph type="dt" sz="half" idx="10"/>
          </p:nvPr>
        </p:nvSpPr>
        <p:spPr/>
        <p:txBody>
          <a:bodyPr/>
          <a:lstStyle/>
          <a:p>
            <a:fld id="{4ABAABA6-64B7-437E-B4CF-81D9187984C3}" type="datetimeFigureOut">
              <a:rPr lang="en-GB" smtClean="0"/>
              <a:t>22/07/2020</a:t>
            </a:fld>
            <a:endParaRPr lang="en-GB"/>
          </a:p>
        </p:txBody>
      </p:sp>
      <p:sp>
        <p:nvSpPr>
          <p:cNvPr id="6" name="Platshållare för sidfot 5"/>
          <p:cNvSpPr>
            <a:spLocks noGrp="1"/>
          </p:cNvSpPr>
          <p:nvPr>
            <p:ph type="ftr" sz="quarter" idx="11"/>
          </p:nvPr>
        </p:nvSpPr>
        <p:spPr/>
        <p:txBody>
          <a:bodyPr/>
          <a:lstStyle/>
          <a:p>
            <a:endParaRPr lang="en-GB"/>
          </a:p>
        </p:txBody>
      </p:sp>
      <p:sp>
        <p:nvSpPr>
          <p:cNvPr id="7" name="Platshållare för bildnummer 6"/>
          <p:cNvSpPr>
            <a:spLocks noGrp="1"/>
          </p:cNvSpPr>
          <p:nvPr>
            <p:ph type="sldNum" sz="quarter" idx="12"/>
          </p:nvPr>
        </p:nvSpPr>
        <p:spPr/>
        <p:txBody>
          <a:bodyPr/>
          <a:lstStyle/>
          <a:p>
            <a:fld id="{DFE5BFA7-C27E-4DC1-B5F5-3F5F3F75777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5576" y="176664"/>
            <a:ext cx="7593294" cy="1143000"/>
          </a:xfrm>
          <a:prstGeom prst="rect">
            <a:avLst/>
          </a:prstGeom>
        </p:spPr>
        <p:txBody>
          <a:bodyPr vert="horz" lIns="91440" tIns="45720" rIns="91440" bIns="45720" rtlCol="0" anchor="b" anchorCtr="0">
            <a:normAutofit/>
          </a:bodyPr>
          <a:lstStyle/>
          <a:p>
            <a:r>
              <a:rPr lang="sv-SE" dirty="0"/>
              <a:t>Klicka här för att ändra format</a:t>
            </a:r>
            <a:endParaRPr lang="en-GB" dirty="0"/>
          </a:p>
        </p:txBody>
      </p:sp>
      <p:sp>
        <p:nvSpPr>
          <p:cNvPr id="3" name="Platshållare för text 2"/>
          <p:cNvSpPr>
            <a:spLocks noGrp="1"/>
          </p:cNvSpPr>
          <p:nvPr>
            <p:ph type="body" idx="1"/>
          </p:nvPr>
        </p:nvSpPr>
        <p:spPr>
          <a:xfrm>
            <a:off x="755576" y="1600201"/>
            <a:ext cx="7593294" cy="3845024"/>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4" name="Platshållare för datum 3"/>
          <p:cNvSpPr>
            <a:spLocks noGrp="1"/>
          </p:cNvSpPr>
          <p:nvPr>
            <p:ph type="dt" sz="half" idx="2"/>
          </p:nvPr>
        </p:nvSpPr>
        <p:spPr>
          <a:xfrm>
            <a:off x="1113182" y="6419958"/>
            <a:ext cx="938256"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ABAABA6-64B7-437E-B4CF-81D9187984C3}" type="datetimeFigureOut">
              <a:rPr lang="en-GB" smtClean="0"/>
              <a:pPr/>
              <a:t>22/07/2020</a:t>
            </a:fld>
            <a:endParaRPr lang="en-GB"/>
          </a:p>
        </p:txBody>
      </p:sp>
      <p:sp>
        <p:nvSpPr>
          <p:cNvPr id="5" name="Platshållare för sidfot 4"/>
          <p:cNvSpPr>
            <a:spLocks noGrp="1"/>
          </p:cNvSpPr>
          <p:nvPr>
            <p:ph type="ftr" sz="quarter" idx="3"/>
          </p:nvPr>
        </p:nvSpPr>
        <p:spPr>
          <a:xfrm>
            <a:off x="3124200" y="6419958"/>
            <a:ext cx="2895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GB"/>
          </a:p>
        </p:txBody>
      </p:sp>
      <p:sp>
        <p:nvSpPr>
          <p:cNvPr id="6" name="Platshållare för bildnummer 5"/>
          <p:cNvSpPr>
            <a:spLocks noGrp="1"/>
          </p:cNvSpPr>
          <p:nvPr>
            <p:ph type="sldNum" sz="quarter" idx="4"/>
          </p:nvPr>
        </p:nvSpPr>
        <p:spPr>
          <a:xfrm>
            <a:off x="254440" y="6419958"/>
            <a:ext cx="72356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FE5BFA7-C27E-4DC1-B5F5-3F5F3F757776}" type="slidenum">
              <a:rPr lang="en-GB" smtClean="0"/>
              <a:pPr/>
              <a:t>‹#›</a:t>
            </a:fld>
            <a:endParaRPr lang="en-GB"/>
          </a:p>
        </p:txBody>
      </p:sp>
      <p:pic>
        <p:nvPicPr>
          <p:cNvPr id="9" name="Bildobjekt 8" descr="logo RGB150.png"/>
          <p:cNvPicPr>
            <a:picLocks noChangeAspect="1"/>
          </p:cNvPicPr>
          <p:nvPr userDrawn="1"/>
        </p:nvPicPr>
        <p:blipFill>
          <a:blip r:embed="rId17" cstate="print"/>
          <a:stretch>
            <a:fillRect/>
          </a:stretch>
        </p:blipFill>
        <p:spPr>
          <a:xfrm>
            <a:off x="7983358" y="6375980"/>
            <a:ext cx="932400" cy="28940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2" r:id="rId5"/>
    <p:sldLayoutId id="2147483654" r:id="rId6"/>
    <p:sldLayoutId id="2147483663" r:id="rId7"/>
    <p:sldLayoutId id="2147483651" r:id="rId8"/>
    <p:sldLayoutId id="2147483652" r:id="rId9"/>
    <p:sldLayoutId id="2147483653"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254000" indent="-254000" algn="l" defTabSz="914400" rtl="0" eaLnBrk="1" latinLnBrk="0" hangingPunct="1">
        <a:spcBef>
          <a:spcPts val="1000"/>
        </a:spcBef>
        <a:buSzPct val="100000"/>
        <a:buFont typeface="Arial" pitchFamily="34" charset="0"/>
        <a:buChar char="●"/>
        <a:defRPr sz="2200" kern="1200">
          <a:ln>
            <a:noFill/>
          </a:ln>
          <a:solidFill>
            <a:srgbClr val="4C4C4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ln>
            <a:noFill/>
          </a:ln>
          <a:solidFill>
            <a:srgbClr val="4C4C4C"/>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ln>
            <a:noFill/>
          </a:ln>
          <a:solidFill>
            <a:srgbClr val="4C4C4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ln>
            <a:noFill/>
          </a:ln>
          <a:solidFill>
            <a:srgbClr val="4C4C4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en-US" dirty="0" err="1"/>
              <a:t>Em</a:t>
            </a:r>
            <a:r>
              <a:rPr lang="en-US" dirty="0"/>
              <a:t># Collaboration Meeting </a:t>
            </a:r>
            <a:endParaRPr lang="en-GB" dirty="0"/>
          </a:p>
        </p:txBody>
      </p:sp>
      <p:sp>
        <p:nvSpPr>
          <p:cNvPr id="3" name="Underrubrik 2"/>
          <p:cNvSpPr>
            <a:spLocks noGrp="1"/>
          </p:cNvSpPr>
          <p:nvPr>
            <p:ph type="subTitle" idx="1"/>
          </p:nvPr>
        </p:nvSpPr>
        <p:spPr/>
        <p:txBody>
          <a:bodyPr/>
          <a:lstStyle/>
          <a:p>
            <a:r>
              <a:rPr lang="en-US" dirty="0"/>
              <a:t>July 20-21, 2020 </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computer&#10;&#10;Description automatically generated">
            <a:extLst>
              <a:ext uri="{FF2B5EF4-FFF2-40B4-BE49-F238E27FC236}">
                <a16:creationId xmlns:a16="http://schemas.microsoft.com/office/drawing/2014/main" id="{2F9EE4B7-7A55-2A42-A40D-315AEA8BE694}"/>
              </a:ext>
            </a:extLst>
          </p:cNvPr>
          <p:cNvPicPr>
            <a:picLocks noChangeAspect="1"/>
          </p:cNvPicPr>
          <p:nvPr/>
        </p:nvPicPr>
        <p:blipFill rotWithShape="1">
          <a:blip r:embed="rId2">
            <a:extLst>
              <a:ext uri="{28A0092B-C50C-407E-A947-70E740481C1C}">
                <a14:useLocalDpi xmlns:a14="http://schemas.microsoft.com/office/drawing/2010/main" val="0"/>
              </a:ext>
            </a:extLst>
          </a:blip>
          <a:srcRect l="29460" t="36263" r="38253" b="57437"/>
          <a:stretch/>
        </p:blipFill>
        <p:spPr>
          <a:xfrm>
            <a:off x="0" y="5744829"/>
            <a:ext cx="5412608" cy="792089"/>
          </a:xfrm>
          <a:prstGeom prst="rect">
            <a:avLst/>
          </a:prstGeom>
        </p:spPr>
      </p:pic>
      <p:sp>
        <p:nvSpPr>
          <p:cNvPr id="2" name="Rubrik 1">
            <a:extLst>
              <a:ext uri="{FF2B5EF4-FFF2-40B4-BE49-F238E27FC236}">
                <a16:creationId xmlns:a16="http://schemas.microsoft.com/office/drawing/2014/main" id="{C56062C4-2759-174F-A7B1-2ABD03B888B0}"/>
              </a:ext>
            </a:extLst>
          </p:cNvPr>
          <p:cNvSpPr>
            <a:spLocks noGrp="1"/>
          </p:cNvSpPr>
          <p:nvPr>
            <p:ph type="title"/>
          </p:nvPr>
        </p:nvSpPr>
        <p:spPr/>
        <p:txBody>
          <a:bodyPr>
            <a:normAutofit/>
          </a:bodyPr>
          <a:lstStyle/>
          <a:p>
            <a:r>
              <a:rPr lang="en-US" dirty="0"/>
              <a:t>Problems &amp; incidents at MAX IV</a:t>
            </a:r>
            <a:endParaRPr lang="sv-SE" dirty="0"/>
          </a:p>
        </p:txBody>
      </p:sp>
      <p:sp>
        <p:nvSpPr>
          <p:cNvPr id="3" name="Platshållare för innehåll 2">
            <a:extLst>
              <a:ext uri="{FF2B5EF4-FFF2-40B4-BE49-F238E27FC236}">
                <a16:creationId xmlns:a16="http://schemas.microsoft.com/office/drawing/2014/main" id="{203CA33F-3D04-2645-9722-64C2E1755965}"/>
              </a:ext>
            </a:extLst>
          </p:cNvPr>
          <p:cNvSpPr>
            <a:spLocks noGrp="1"/>
          </p:cNvSpPr>
          <p:nvPr>
            <p:ph idx="1"/>
          </p:nvPr>
        </p:nvSpPr>
        <p:spPr/>
        <p:txBody>
          <a:bodyPr>
            <a:normAutofit fontScale="92500" lnSpcReduction="10000"/>
          </a:bodyPr>
          <a:lstStyle/>
          <a:p>
            <a:r>
              <a:rPr lang="en-CA" sz="1800" dirty="0" err="1"/>
              <a:t>NanoMAX</a:t>
            </a:r>
            <a:r>
              <a:rPr lang="en-CA" sz="1800" dirty="0"/>
              <a:t> and KITSLAB – acquiring data at integration time 2ms, with HW trigger:</a:t>
            </a:r>
          </a:p>
          <a:p>
            <a:pPr lvl="1"/>
            <a:r>
              <a:rPr lang="en-CA" sz="1600" dirty="0" err="1"/>
              <a:t>Acquistion</a:t>
            </a:r>
            <a:r>
              <a:rPr lang="en-CA" sz="1600" dirty="0"/>
              <a:t> State Fault is obtained.</a:t>
            </a:r>
          </a:p>
          <a:p>
            <a:pPr lvl="1"/>
            <a:r>
              <a:rPr lang="en-CA" sz="1600" dirty="0"/>
              <a:t>Reboot while </a:t>
            </a:r>
            <a:r>
              <a:rPr lang="en-CA" sz="1600" dirty="0" err="1"/>
              <a:t>ssh</a:t>
            </a:r>
            <a:r>
              <a:rPr lang="en-CA" sz="1600" dirty="0"/>
              <a:t>-ed (restart Alin)</a:t>
            </a:r>
          </a:p>
          <a:p>
            <a:pPr lvl="1"/>
            <a:r>
              <a:rPr lang="en-CA" sz="1600" dirty="0"/>
              <a:t>HW-triggered acquisition won’t work. </a:t>
            </a:r>
          </a:p>
          <a:p>
            <a:pPr lvl="1"/>
            <a:r>
              <a:rPr lang="en-CA" sz="1600" dirty="0"/>
              <a:t>Solution: first acquiring with SW trigger. Then acquiring with HW trigger! </a:t>
            </a:r>
          </a:p>
          <a:p>
            <a:pPr lvl="1"/>
            <a:r>
              <a:rPr lang="en-CA" sz="1600" dirty="0"/>
              <a:t>The problem is observed with 1.3.03 and 2.0.00.</a:t>
            </a:r>
          </a:p>
          <a:p>
            <a:r>
              <a:rPr lang="en-CA" sz="1800" dirty="0" err="1"/>
              <a:t>SoftiMAX</a:t>
            </a:r>
            <a:r>
              <a:rPr lang="en-CA" sz="1800" dirty="0"/>
              <a:t> – a device with software ver. 1.3.03</a:t>
            </a:r>
          </a:p>
          <a:p>
            <a:pPr lvl="1"/>
            <a:r>
              <a:rPr lang="en-GB" sz="1600" dirty="0"/>
              <a:t>When acquiring data over Sardana using HW trigger, the acquired values are listed as </a:t>
            </a:r>
            <a:r>
              <a:rPr lang="en-GB" sz="1600" dirty="0" err="1"/>
              <a:t>NaN</a:t>
            </a:r>
            <a:r>
              <a:rPr lang="en-GB" sz="1600" dirty="0"/>
              <a:t>, while the Web interface shows (on tab Acquisition) that the buffer actually contains real numbers!</a:t>
            </a:r>
          </a:p>
          <a:p>
            <a:pPr lvl="1"/>
            <a:r>
              <a:rPr lang="en-GB" sz="1600" dirty="0"/>
              <a:t>Once the unit is turned off, it doesn’t launch when turned on! Blue screen! Connecting an HDMI screen to the device reveals that the SBC doesn’t boot. Two messages are obtain, alternating after each boot-try. Waiting 10-15 minutes before switching on the unit will solve the booting problem</a:t>
            </a:r>
          </a:p>
          <a:p>
            <a:pPr marL="457200" lvl="1" indent="0">
              <a:buNone/>
            </a:pPr>
            <a:r>
              <a:rPr lang="en-GB" sz="1600" dirty="0"/>
              <a:t> </a:t>
            </a:r>
          </a:p>
        </p:txBody>
      </p:sp>
      <p:pic>
        <p:nvPicPr>
          <p:cNvPr id="6" name="Picture 5" descr="A flat screen tv sitting on top of a desk&#10;&#10;Description automatically generated">
            <a:extLst>
              <a:ext uri="{FF2B5EF4-FFF2-40B4-BE49-F238E27FC236}">
                <a16:creationId xmlns:a16="http://schemas.microsoft.com/office/drawing/2014/main" id="{D63080DE-0595-7444-A503-C4F947324627}"/>
              </a:ext>
            </a:extLst>
          </p:cNvPr>
          <p:cNvPicPr>
            <a:picLocks noChangeAspect="1"/>
          </p:cNvPicPr>
          <p:nvPr/>
        </p:nvPicPr>
        <p:blipFill rotWithShape="1">
          <a:blip r:embed="rId3">
            <a:extLst>
              <a:ext uri="{28A0092B-C50C-407E-A947-70E740481C1C}">
                <a14:useLocalDpi xmlns:a14="http://schemas.microsoft.com/office/drawing/2010/main" val="0"/>
              </a:ext>
            </a:extLst>
          </a:blip>
          <a:srcRect l="28738" t="27950" r="42913" b="61550"/>
          <a:stretch/>
        </p:blipFill>
        <p:spPr>
          <a:xfrm>
            <a:off x="5029200" y="5154262"/>
            <a:ext cx="4114800" cy="1143000"/>
          </a:xfrm>
          <a:prstGeom prst="rect">
            <a:avLst/>
          </a:prstGeom>
          <a:ln>
            <a:solidFill>
              <a:schemeClr val="lt1"/>
            </a:solidFill>
          </a:ln>
        </p:spPr>
      </p:pic>
      <p:pic>
        <p:nvPicPr>
          <p:cNvPr id="11" name="Picture 10" descr="A picture containing drawing&#10;&#10;Description automatically generated">
            <a:extLst>
              <a:ext uri="{FF2B5EF4-FFF2-40B4-BE49-F238E27FC236}">
                <a16:creationId xmlns:a16="http://schemas.microsoft.com/office/drawing/2014/main" id="{E22F506D-0C7D-BB4E-A49D-21FC8AD7E4BB}"/>
              </a:ext>
            </a:extLst>
          </p:cNvPr>
          <p:cNvPicPr>
            <a:picLocks noChangeAspect="1"/>
          </p:cNvPicPr>
          <p:nvPr/>
        </p:nvPicPr>
        <p:blipFill rotWithShape="1">
          <a:blip r:embed="rId4">
            <a:extLst>
              <a:ext uri="{28A0092B-C50C-407E-A947-70E740481C1C}">
                <a14:useLocalDpi xmlns:a14="http://schemas.microsoft.com/office/drawing/2010/main" val="0"/>
              </a:ext>
            </a:extLst>
          </a:blip>
          <a:srcRect r="3730"/>
          <a:stretch/>
        </p:blipFill>
        <p:spPr>
          <a:xfrm>
            <a:off x="4572001" y="1916832"/>
            <a:ext cx="4572000" cy="720080"/>
          </a:xfrm>
          <a:prstGeom prst="rect">
            <a:avLst/>
          </a:prstGeom>
        </p:spPr>
      </p:pic>
    </p:spTree>
    <p:extLst>
      <p:ext uri="{BB962C8B-B14F-4D97-AF65-F5344CB8AC3E}">
        <p14:creationId xmlns:p14="http://schemas.microsoft.com/office/powerpoint/2010/main" val="1312376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6062C4-2759-174F-A7B1-2ABD03B888B0}"/>
              </a:ext>
            </a:extLst>
          </p:cNvPr>
          <p:cNvSpPr>
            <a:spLocks noGrp="1"/>
          </p:cNvSpPr>
          <p:nvPr>
            <p:ph type="title"/>
          </p:nvPr>
        </p:nvSpPr>
        <p:spPr/>
        <p:txBody>
          <a:bodyPr>
            <a:normAutofit fontScale="90000"/>
          </a:bodyPr>
          <a:lstStyle/>
          <a:p>
            <a:r>
              <a:rPr lang="en-US" dirty="0"/>
              <a:t>Problems &amp; incidents at MAX IV – cont.</a:t>
            </a:r>
          </a:p>
        </p:txBody>
      </p:sp>
      <p:sp>
        <p:nvSpPr>
          <p:cNvPr id="3" name="Platshållare för innehåll 2">
            <a:extLst>
              <a:ext uri="{FF2B5EF4-FFF2-40B4-BE49-F238E27FC236}">
                <a16:creationId xmlns:a16="http://schemas.microsoft.com/office/drawing/2014/main" id="{203CA33F-3D04-2645-9722-64C2E1755965}"/>
              </a:ext>
            </a:extLst>
          </p:cNvPr>
          <p:cNvSpPr>
            <a:spLocks noGrp="1"/>
          </p:cNvSpPr>
          <p:nvPr>
            <p:ph idx="1"/>
          </p:nvPr>
        </p:nvSpPr>
        <p:spPr>
          <a:xfrm>
            <a:off x="755576" y="1600200"/>
            <a:ext cx="7593294" cy="4709119"/>
          </a:xfrm>
        </p:spPr>
        <p:txBody>
          <a:bodyPr>
            <a:normAutofit/>
          </a:bodyPr>
          <a:lstStyle/>
          <a:p>
            <a:r>
              <a:rPr lang="en-US" sz="1800" dirty="0"/>
              <a:t>Turn off/on several times</a:t>
            </a:r>
          </a:p>
          <a:p>
            <a:pPr lvl="1"/>
            <a:r>
              <a:rPr lang="en-US" sz="1600" dirty="0"/>
              <a:t>The unit was test at the lab.</a:t>
            </a:r>
          </a:p>
          <a:p>
            <a:pPr lvl="1"/>
            <a:r>
              <a:rPr lang="en-US" sz="1600" dirty="0"/>
              <a:t>After switching off/on (to mimic the behavior from </a:t>
            </a:r>
            <a:r>
              <a:rPr lang="en-US" sz="1600" dirty="0" err="1"/>
              <a:t>SoftiMAX</a:t>
            </a:r>
            <a:r>
              <a:rPr lang="en-US" sz="1600" dirty="0"/>
              <a:t> unit), a blue screen is obtained!</a:t>
            </a:r>
          </a:p>
          <a:p>
            <a:pPr lvl="1"/>
            <a:r>
              <a:rPr lang="en-US" sz="1600" dirty="0"/>
              <a:t>Ping &amp; SSH are OK, but telnet and web server are not accessible.</a:t>
            </a:r>
          </a:p>
          <a:p>
            <a:pPr lvl="1"/>
            <a:r>
              <a:rPr lang="en-US" sz="1600" dirty="0"/>
              <a:t>Ports 5025 and 8888 are not listed as Listening when terminal command </a:t>
            </a:r>
          </a:p>
          <a:p>
            <a:pPr marL="457200" lvl="1" indent="0">
              <a:buNone/>
            </a:pPr>
            <a:r>
              <a:rPr lang="en-US" sz="1600" dirty="0"/>
              <a:t>       netstat –</a:t>
            </a:r>
            <a:r>
              <a:rPr lang="en-US" sz="1600" dirty="0" err="1"/>
              <a:t>tulpn</a:t>
            </a:r>
            <a:r>
              <a:rPr lang="en-US" sz="1600" dirty="0"/>
              <a:t> is used. </a:t>
            </a:r>
          </a:p>
          <a:p>
            <a:pPr lvl="1"/>
            <a:r>
              <a:rPr lang="en-US" sz="1600" dirty="0"/>
              <a:t>Kept the unit turned off for some time and turned on again. Everything is OK!</a:t>
            </a:r>
          </a:p>
          <a:p>
            <a:r>
              <a:rPr lang="en-US" sz="1800" dirty="0"/>
              <a:t>MMC problem (addressed in previous meeting, 2019) </a:t>
            </a:r>
          </a:p>
          <a:p>
            <a:pPr lvl="1"/>
            <a:r>
              <a:rPr lang="en-US" sz="1400" dirty="0"/>
              <a:t>Unit connected to external display through HDMI port.</a:t>
            </a:r>
          </a:p>
          <a:p>
            <a:pPr lvl="1"/>
            <a:r>
              <a:rPr lang="en-US" sz="1400" dirty="0"/>
              <a:t>Unable to launch.</a:t>
            </a:r>
          </a:p>
          <a:p>
            <a:pPr lvl="1"/>
            <a:r>
              <a:rPr lang="en-US" sz="1400" dirty="0"/>
              <a:t>Error message </a:t>
            </a:r>
          </a:p>
          <a:p>
            <a:pPr marL="914400" lvl="2" indent="0">
              <a:buNone/>
            </a:pPr>
            <a:r>
              <a:rPr lang="en-US" sz="1200" dirty="0"/>
              <a:t>mmc0: tried to reset card, got error -110</a:t>
            </a:r>
          </a:p>
          <a:p>
            <a:pPr marL="914400" lvl="2" indent="0">
              <a:buNone/>
            </a:pPr>
            <a:r>
              <a:rPr lang="en-US" sz="1200" dirty="0"/>
              <a:t>mmcblk0: retrying using simple block read</a:t>
            </a:r>
          </a:p>
          <a:p>
            <a:pPr marL="914400" lvl="2" indent="0">
              <a:buNone/>
            </a:pPr>
            <a:r>
              <a:rPr lang="en-US" sz="1200" dirty="0"/>
              <a:t>mmcblk0: error -110 sending status command, retrying</a:t>
            </a:r>
          </a:p>
          <a:p>
            <a:pPr marL="914400" lvl="2" indent="0">
              <a:buNone/>
            </a:pPr>
            <a:r>
              <a:rPr lang="en-US" sz="1200" dirty="0"/>
              <a:t>mmcblk0: error -110 sending status command, retrying</a:t>
            </a:r>
          </a:p>
          <a:p>
            <a:pPr marL="914400" lvl="2" indent="0">
              <a:buNone/>
            </a:pPr>
            <a:r>
              <a:rPr lang="en-US" sz="1200" dirty="0"/>
              <a:t>mmcblk0: error -110 sending status command, aborting </a:t>
            </a:r>
          </a:p>
        </p:txBody>
      </p:sp>
    </p:spTree>
    <p:extLst>
      <p:ext uri="{BB962C8B-B14F-4D97-AF65-F5344CB8AC3E}">
        <p14:creationId xmlns:p14="http://schemas.microsoft.com/office/powerpoint/2010/main" val="316118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B955877C-88B3-9C41-9D38-255E0694E828}"/>
              </a:ext>
            </a:extLst>
          </p:cNvPr>
          <p:cNvSpPr txBox="1">
            <a:spLocks/>
          </p:cNvSpPr>
          <p:nvPr/>
        </p:nvSpPr>
        <p:spPr>
          <a:xfrm>
            <a:off x="907976" y="1752601"/>
            <a:ext cx="4168080" cy="4628727"/>
          </a:xfrm>
          <a:prstGeom prst="rect">
            <a:avLst/>
          </a:prstGeom>
        </p:spPr>
        <p:txBody>
          <a:bodyPr vert="horz" lIns="91440" tIns="45720" rIns="91440" bIns="45720" rtlCol="0">
            <a:normAutofit/>
          </a:bodyPr>
          <a:lstStyle>
            <a:lvl1pPr marL="254000" indent="-254000" algn="l" defTabSz="914400" rtl="0" eaLnBrk="1" latinLnBrk="0" hangingPunct="1">
              <a:spcBef>
                <a:spcPts val="1000"/>
              </a:spcBef>
              <a:buSzPct val="100000"/>
              <a:buFont typeface="Arial" pitchFamily="34" charset="0"/>
              <a:buChar char="●"/>
              <a:defRPr sz="2200" kern="1200">
                <a:ln>
                  <a:noFill/>
                </a:ln>
                <a:solidFill>
                  <a:srgbClr val="4C4C4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ln>
                  <a:noFill/>
                </a:ln>
                <a:solidFill>
                  <a:srgbClr val="4C4C4C"/>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ln>
                  <a:noFill/>
                </a:ln>
                <a:solidFill>
                  <a:srgbClr val="4C4C4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ln>
                  <a:noFill/>
                </a:ln>
                <a:solidFill>
                  <a:srgbClr val="4C4C4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a:t>Basic functionality (SW)</a:t>
            </a:r>
          </a:p>
          <a:p>
            <a:pPr lvl="1"/>
            <a:r>
              <a:rPr lang="en-US" sz="1600"/>
              <a:t>Connectivity</a:t>
            </a:r>
          </a:p>
          <a:p>
            <a:pPr lvl="2"/>
            <a:r>
              <a:rPr lang="en-US" sz="1400"/>
              <a:t>Ping, SSH, Telnet and Web interface.</a:t>
            </a:r>
          </a:p>
          <a:p>
            <a:pPr lvl="1"/>
            <a:r>
              <a:rPr lang="en-US" sz="1600"/>
              <a:t>Reboot/restart</a:t>
            </a:r>
          </a:p>
          <a:p>
            <a:pPr lvl="2"/>
            <a:r>
              <a:rPr lang="en-US" sz="1400"/>
              <a:t>Problems with *RAP-command &amp; Restart App-button</a:t>
            </a:r>
          </a:p>
          <a:p>
            <a:pPr lvl="1"/>
            <a:r>
              <a:rPr lang="en-US" sz="1600"/>
              <a:t>Stop Web/Display </a:t>
            </a:r>
          </a:p>
          <a:p>
            <a:pPr lvl="2"/>
            <a:r>
              <a:rPr lang="en-US" sz="1400"/>
              <a:t>crucial to achieve higher frequency.</a:t>
            </a:r>
          </a:p>
          <a:p>
            <a:r>
              <a:rPr lang="en-US" sz="1800"/>
              <a:t>Core functionality (HW)</a:t>
            </a:r>
          </a:p>
          <a:p>
            <a:pPr lvl="1"/>
            <a:r>
              <a:rPr lang="en-US" sz="1600"/>
              <a:t>Amplifiers</a:t>
            </a:r>
          </a:p>
          <a:p>
            <a:pPr lvl="1"/>
            <a:r>
              <a:rPr lang="en-US" sz="1600"/>
              <a:t>Filtering</a:t>
            </a:r>
          </a:p>
          <a:p>
            <a:pPr lvl="1"/>
            <a:r>
              <a:rPr lang="en-US" sz="1600"/>
              <a:t>Ranges</a:t>
            </a:r>
          </a:p>
          <a:p>
            <a:endParaRPr lang="en-US" sz="1400"/>
          </a:p>
          <a:p>
            <a:pPr marL="457200" lvl="1" indent="0">
              <a:buNone/>
            </a:pPr>
            <a:endParaRPr lang="en-US" sz="1400"/>
          </a:p>
          <a:p>
            <a:endParaRPr lang="en-US" sz="1800"/>
          </a:p>
          <a:p>
            <a:endParaRPr lang="en-US" sz="1800"/>
          </a:p>
          <a:p>
            <a:endParaRPr lang="en-US" sz="1800"/>
          </a:p>
        </p:txBody>
      </p:sp>
      <p:sp>
        <p:nvSpPr>
          <p:cNvPr id="2" name="Rubrik 1">
            <a:extLst>
              <a:ext uri="{FF2B5EF4-FFF2-40B4-BE49-F238E27FC236}">
                <a16:creationId xmlns:a16="http://schemas.microsoft.com/office/drawing/2014/main" id="{EE9DF570-2ECA-7A4C-B8B5-F2B848551F15}"/>
              </a:ext>
            </a:extLst>
          </p:cNvPr>
          <p:cNvSpPr>
            <a:spLocks noGrp="1"/>
          </p:cNvSpPr>
          <p:nvPr>
            <p:ph type="title"/>
          </p:nvPr>
        </p:nvSpPr>
        <p:spPr/>
        <p:txBody>
          <a:bodyPr/>
          <a:lstStyle/>
          <a:p>
            <a:r>
              <a:rPr lang="en-US" dirty="0"/>
              <a:t>New requirement – Test Protocol </a:t>
            </a:r>
          </a:p>
        </p:txBody>
      </p:sp>
    </p:spTree>
    <p:extLst>
      <p:ext uri="{BB962C8B-B14F-4D97-AF65-F5344CB8AC3E}">
        <p14:creationId xmlns:p14="http://schemas.microsoft.com/office/powerpoint/2010/main" val="1494358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B955877C-88B3-9C41-9D38-255E0694E828}"/>
              </a:ext>
            </a:extLst>
          </p:cNvPr>
          <p:cNvSpPr txBox="1">
            <a:spLocks/>
          </p:cNvSpPr>
          <p:nvPr/>
        </p:nvSpPr>
        <p:spPr>
          <a:xfrm>
            <a:off x="907976" y="4797152"/>
            <a:ext cx="4168080" cy="1584176"/>
          </a:xfrm>
          <a:prstGeom prst="rect">
            <a:avLst/>
          </a:prstGeom>
        </p:spPr>
        <p:txBody>
          <a:bodyPr vert="horz" lIns="91440" tIns="45720" rIns="91440" bIns="45720" rtlCol="0">
            <a:normAutofit/>
          </a:bodyPr>
          <a:lstStyle>
            <a:lvl1pPr marL="254000" indent="-254000" algn="l" defTabSz="914400" rtl="0" eaLnBrk="1" latinLnBrk="0" hangingPunct="1">
              <a:spcBef>
                <a:spcPts val="1000"/>
              </a:spcBef>
              <a:buSzPct val="100000"/>
              <a:buFont typeface="Arial" pitchFamily="34" charset="0"/>
              <a:buChar char="●"/>
              <a:defRPr sz="2200" kern="1200">
                <a:ln>
                  <a:noFill/>
                </a:ln>
                <a:solidFill>
                  <a:srgbClr val="4C4C4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ln>
                  <a:noFill/>
                </a:ln>
                <a:solidFill>
                  <a:srgbClr val="4C4C4C"/>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ln>
                  <a:noFill/>
                </a:ln>
                <a:solidFill>
                  <a:srgbClr val="4C4C4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ln>
                  <a:noFill/>
                </a:ln>
                <a:solidFill>
                  <a:srgbClr val="4C4C4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a:t>Fully automated testing</a:t>
            </a:r>
          </a:p>
          <a:p>
            <a:pPr lvl="1"/>
            <a:r>
              <a:rPr lang="en-US" sz="1600"/>
              <a:t>Telnet port (no Tango/Sardana)</a:t>
            </a:r>
          </a:p>
          <a:p>
            <a:pPr lvl="1"/>
            <a:r>
              <a:rPr lang="en-US" sz="1600"/>
              <a:t>Different input currents</a:t>
            </a:r>
          </a:p>
          <a:p>
            <a:pPr lvl="1"/>
            <a:r>
              <a:rPr lang="en-US" sz="1600"/>
              <a:t>All triggering modes</a:t>
            </a:r>
          </a:p>
          <a:p>
            <a:pPr lvl="1"/>
            <a:r>
              <a:rPr lang="en-US" sz="1600"/>
              <a:t>All acquisition modes.</a:t>
            </a:r>
          </a:p>
          <a:p>
            <a:pPr lvl="1"/>
            <a:endParaRPr lang="en-US" sz="1600"/>
          </a:p>
          <a:p>
            <a:endParaRPr lang="en-US" sz="1400"/>
          </a:p>
          <a:p>
            <a:pPr marL="457200" lvl="1" indent="0">
              <a:buNone/>
            </a:pPr>
            <a:endParaRPr lang="en-US" sz="1400"/>
          </a:p>
          <a:p>
            <a:endParaRPr lang="en-US" sz="1800"/>
          </a:p>
          <a:p>
            <a:endParaRPr lang="en-US" sz="1800"/>
          </a:p>
          <a:p>
            <a:endParaRPr lang="en-US" sz="1800"/>
          </a:p>
        </p:txBody>
      </p:sp>
      <p:sp>
        <p:nvSpPr>
          <p:cNvPr id="2" name="Rubrik 1">
            <a:extLst>
              <a:ext uri="{FF2B5EF4-FFF2-40B4-BE49-F238E27FC236}">
                <a16:creationId xmlns:a16="http://schemas.microsoft.com/office/drawing/2014/main" id="{EE9DF570-2ECA-7A4C-B8B5-F2B848551F15}"/>
              </a:ext>
            </a:extLst>
          </p:cNvPr>
          <p:cNvSpPr>
            <a:spLocks noGrp="1"/>
          </p:cNvSpPr>
          <p:nvPr>
            <p:ph type="title"/>
          </p:nvPr>
        </p:nvSpPr>
        <p:spPr/>
        <p:txBody>
          <a:bodyPr/>
          <a:lstStyle/>
          <a:p>
            <a:r>
              <a:rPr lang="en-US"/>
              <a:t>New requirement – Test Protocol cont.</a:t>
            </a:r>
          </a:p>
        </p:txBody>
      </p:sp>
      <p:pic>
        <p:nvPicPr>
          <p:cNvPr id="11" name="Picture 10">
            <a:extLst>
              <a:ext uri="{FF2B5EF4-FFF2-40B4-BE49-F238E27FC236}">
                <a16:creationId xmlns:a16="http://schemas.microsoft.com/office/drawing/2014/main" id="{E28C18C7-B177-D448-9CB6-42ABB1151DA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12679" y="1319664"/>
            <a:ext cx="3024336" cy="5104264"/>
          </a:xfrm>
          <a:prstGeom prst="rect">
            <a:avLst/>
          </a:prstGeom>
          <a:noFill/>
          <a:ln>
            <a:noFill/>
          </a:ln>
        </p:spPr>
      </p:pic>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CD2DD6D3-8ABE-DC45-926E-48AF86B47FEA}"/>
                  </a:ext>
                </a:extLst>
              </p:cNvPr>
              <p:cNvGraphicFramePr>
                <a:graphicFrameLocks noGrp="1"/>
              </p:cNvGraphicFramePr>
              <p:nvPr>
                <p:extLst>
                  <p:ext uri="{D42A27DB-BD31-4B8C-83A1-F6EECF244321}">
                    <p14:modId xmlns:p14="http://schemas.microsoft.com/office/powerpoint/2010/main" val="4050708483"/>
                  </p:ext>
                </p:extLst>
              </p:nvPr>
            </p:nvGraphicFramePr>
            <p:xfrm>
              <a:off x="251520" y="1628800"/>
              <a:ext cx="5757545" cy="2819400"/>
            </p:xfrm>
            <a:graphic>
              <a:graphicData uri="http://schemas.openxmlformats.org/drawingml/2006/table">
                <a:tbl>
                  <a:tblPr firstRow="1" firstCol="1" bandRow="1">
                    <a:tableStyleId>{5C22544A-7EE6-4342-B048-85BDC9FD1C3A}</a:tableStyleId>
                  </a:tblPr>
                  <a:tblGrid>
                    <a:gridCol w="561975">
                      <a:extLst>
                        <a:ext uri="{9D8B030D-6E8A-4147-A177-3AD203B41FA5}">
                          <a16:colId xmlns:a16="http://schemas.microsoft.com/office/drawing/2014/main" val="3897798350"/>
                        </a:ext>
                      </a:extLst>
                    </a:gridCol>
                    <a:gridCol w="5195570">
                      <a:extLst>
                        <a:ext uri="{9D8B030D-6E8A-4147-A177-3AD203B41FA5}">
                          <a16:colId xmlns:a16="http://schemas.microsoft.com/office/drawing/2014/main" val="2187737557"/>
                        </a:ext>
                      </a:extLst>
                    </a:gridCol>
                  </a:tblGrid>
                  <a:tr h="0">
                    <a:tc>
                      <a:txBody>
                        <a:bodyPr/>
                        <a:lstStyle/>
                        <a:p>
                          <a:pPr algn="r">
                            <a:spcAft>
                              <a:spcPts val="600"/>
                            </a:spcAft>
                          </a:pPr>
                          <a:r>
                            <a:rPr lang="en-US" sz="1400" u="sng" noProof="0">
                              <a:effectLst/>
                            </a:rPr>
                            <a:t>Step</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600"/>
                            </a:spcAft>
                          </a:pPr>
                          <a:r>
                            <a:rPr lang="en-US" sz="1400" u="sng" noProof="0">
                              <a:effectLst/>
                            </a:rPr>
                            <a:t>Activity</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80600611"/>
                      </a:ext>
                    </a:extLst>
                  </a:tr>
                  <a:tr h="0">
                    <a:tc>
                      <a:txBody>
                        <a:bodyPr/>
                        <a:lstStyle/>
                        <a:p>
                          <a:pPr algn="r">
                            <a:spcAft>
                              <a:spcPts val="0"/>
                            </a:spcAft>
                          </a:pPr>
                          <a:r>
                            <a:rPr lang="en-US" sz="1300" noProof="0">
                              <a:effectLst/>
                            </a:rPr>
                            <a:t>R.1.0</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200" noProof="0">
                              <a:effectLst/>
                            </a:rPr>
                            <a:t>Set desirable saturation levels</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94081691"/>
                      </a:ext>
                    </a:extLst>
                  </a:tr>
                  <a:tr h="0">
                    <a:tc>
                      <a:txBody>
                        <a:bodyPr/>
                        <a:lstStyle/>
                        <a:p>
                          <a:pPr algn="r">
                            <a:spcAft>
                              <a:spcPts val="0"/>
                            </a:spcAft>
                          </a:pPr>
                          <a:r>
                            <a:rPr lang="en-US" sz="1300" noProof="0">
                              <a:effectLst/>
                            </a:rPr>
                            <a:t>R.1.1</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200" noProof="0">
                              <a:effectLst/>
                            </a:rPr>
                            <a:t>Select a current value corresponding to the allowed intervals, e.g. I</a:t>
                          </a:r>
                          <a:r>
                            <a:rPr lang="en-US" sz="1200" baseline="-25000" noProof="0">
                              <a:effectLst/>
                            </a:rPr>
                            <a:t>in</a:t>
                          </a:r>
                          <a:r>
                            <a:rPr lang="en-US" sz="1200" noProof="0">
                              <a:effectLst/>
                            </a:rPr>
                            <a:t>= 700</a:t>
                          </a:r>
                          <a14:m>
                            <m:oMath xmlns:m="http://schemas.openxmlformats.org/officeDocument/2006/math">
                              <m:r>
                                <a:rPr lang="en-US" sz="1200" noProof="0" smtClean="0">
                                  <a:effectLst/>
                                  <a:latin typeface="Cambria Math" panose="02040503050406030204" pitchFamily="18" charset="0"/>
                                </a:rPr>
                                <m:t>𝜇</m:t>
                              </m:r>
                            </m:oMath>
                          </a14:m>
                          <a:r>
                            <a:rPr lang="en-US" sz="1200" noProof="0">
                              <a:effectLst/>
                            </a:rPr>
                            <a:t>A </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4814252"/>
                      </a:ext>
                    </a:extLst>
                  </a:tr>
                  <a:tr h="0">
                    <a:tc>
                      <a:txBody>
                        <a:bodyPr/>
                        <a:lstStyle/>
                        <a:p>
                          <a:pPr algn="r">
                            <a:spcAft>
                              <a:spcPts val="0"/>
                            </a:spcAft>
                          </a:pPr>
                          <a:r>
                            <a:rPr lang="en-US" sz="1300" noProof="0">
                              <a:effectLst/>
                            </a:rPr>
                            <a:t>R.1.2</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200" noProof="0">
                              <a:effectLst/>
                            </a:rPr>
                            <a:t>Change the range for given channel to significantly lower than I</a:t>
                          </a:r>
                          <a:r>
                            <a:rPr lang="en-US" sz="1200" baseline="-25000" noProof="0">
                              <a:effectLst/>
                            </a:rPr>
                            <a:t>in</a:t>
                          </a:r>
                          <a:r>
                            <a:rPr lang="en-US" sz="1200" noProof="0">
                              <a:effectLst/>
                            </a:rPr>
                            <a:t>, e.g.:</a:t>
                          </a:r>
                        </a:p>
                        <a:p>
                          <a:pPr>
                            <a:spcAft>
                              <a:spcPts val="0"/>
                            </a:spcAft>
                          </a:pPr>
                          <a:r>
                            <a:rPr lang="en-US" sz="1200" noProof="0">
                              <a:effectLst/>
                            </a:rPr>
                            <a:t>&gt; CHAN01:CABO:RANGE 1nA</a:t>
                          </a:r>
                        </a:p>
                        <a:p>
                          <a:pPr>
                            <a:spcAft>
                              <a:spcPts val="0"/>
                            </a:spcAft>
                          </a:pPr>
                          <a:r>
                            <a:rPr lang="en-US" sz="1200" noProof="0">
                              <a:effectLst/>
                            </a:rPr>
                            <a:t>This will cause the amplifier to saturate, which is seen on the web interface (tab General).</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45696271"/>
                      </a:ext>
                    </a:extLst>
                  </a:tr>
                  <a:tr h="0">
                    <a:tc>
                      <a:txBody>
                        <a:bodyPr/>
                        <a:lstStyle/>
                        <a:p>
                          <a:pPr algn="r">
                            <a:spcAft>
                              <a:spcPts val="0"/>
                            </a:spcAft>
                          </a:pPr>
                          <a:r>
                            <a:rPr lang="en-US" sz="1300" noProof="0">
                              <a:effectLst/>
                            </a:rPr>
                            <a:t>R.1.3</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200" noProof="0">
                              <a:effectLst/>
                            </a:rPr>
                            <a:t>Change the range to a higher value from the allowed intervals, e.g.:</a:t>
                          </a:r>
                        </a:p>
                        <a:p>
                          <a:pPr>
                            <a:spcAft>
                              <a:spcPts val="0"/>
                            </a:spcAft>
                          </a:pPr>
                          <a:r>
                            <a:rPr lang="en-US" sz="1200" noProof="0">
                              <a:effectLst/>
                            </a:rPr>
                            <a:t>&gt; CHAN01:CABO:RANGE 10nA</a:t>
                          </a:r>
                        </a:p>
                        <a:p>
                          <a:pPr>
                            <a:spcAft>
                              <a:spcPts val="0"/>
                            </a:spcAft>
                          </a:pPr>
                          <a:r>
                            <a:rPr lang="en-US" sz="1200" noProof="0">
                              <a:effectLst/>
                            </a:rPr>
                            <a:t>Repeat the procedure with higher range values until no saturation is obtained. The value of I</a:t>
                          </a:r>
                          <a:r>
                            <a:rPr lang="en-US" sz="1200" baseline="-25000" noProof="0">
                              <a:effectLst/>
                            </a:rPr>
                            <a:t>in</a:t>
                          </a:r>
                          <a:r>
                            <a:rPr lang="en-US" sz="1200" noProof="0">
                              <a:effectLst/>
                            </a:rPr>
                            <a:t> should be within the latest range setting, which can be confirmed by looking on the corresponding plot.  </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90533368"/>
                      </a:ext>
                    </a:extLst>
                  </a:tr>
                  <a:tr h="0">
                    <a:tc>
                      <a:txBody>
                        <a:bodyPr/>
                        <a:lstStyle/>
                        <a:p>
                          <a:pPr algn="r">
                            <a:spcAft>
                              <a:spcPts val="0"/>
                            </a:spcAft>
                          </a:pPr>
                          <a:r>
                            <a:rPr lang="en-US" sz="1300" noProof="0">
                              <a:effectLst/>
                            </a:rPr>
                            <a:t>R.1.4</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200" noProof="0">
                              <a:effectLst/>
                            </a:rPr>
                            <a:t>Repeat Steps R.1.2-R.1.3 for different I</a:t>
                          </a:r>
                          <a:r>
                            <a:rPr lang="en-US" sz="1200" baseline="-25000" noProof="0">
                              <a:effectLst/>
                            </a:rPr>
                            <a:t>in</a:t>
                          </a:r>
                          <a:r>
                            <a:rPr lang="en-US" sz="1200" noProof="0">
                              <a:effectLst/>
                            </a:rPr>
                            <a:t> values. Once done go Step R.1.5</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58530329"/>
                      </a:ext>
                    </a:extLst>
                  </a:tr>
                  <a:tr h="0">
                    <a:tc>
                      <a:txBody>
                        <a:bodyPr/>
                        <a:lstStyle/>
                        <a:p>
                          <a:pPr algn="r">
                            <a:spcAft>
                              <a:spcPts val="0"/>
                            </a:spcAft>
                          </a:pPr>
                          <a:r>
                            <a:rPr lang="en-US" sz="1300" noProof="0">
                              <a:effectLst/>
                            </a:rPr>
                            <a:t>R.1.5</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200" noProof="0" dirty="0">
                              <a:effectLst/>
                            </a:rPr>
                            <a:t>Perform Steps R.1.2-R.1.4 for all channels; replace 01 in the corresponding commands with 02, 03 and 04 respectively.</a:t>
                          </a:r>
                          <a:endParaRPr lang="en-US" sz="1200" noProof="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41364165"/>
                      </a:ext>
                    </a:extLst>
                  </a:tr>
                </a:tbl>
              </a:graphicData>
            </a:graphic>
          </p:graphicFrame>
        </mc:Choice>
        <mc:Fallback xmlns="">
          <p:graphicFrame>
            <p:nvGraphicFramePr>
              <p:cNvPr id="3" name="Table 2">
                <a:extLst>
                  <a:ext uri="{FF2B5EF4-FFF2-40B4-BE49-F238E27FC236}">
                    <a16:creationId xmlns:a16="http://schemas.microsoft.com/office/drawing/2014/main" id="{CD2DD6D3-8ABE-DC45-926E-48AF86B47FEA}"/>
                  </a:ext>
                </a:extLst>
              </p:cNvPr>
              <p:cNvGraphicFramePr>
                <a:graphicFrameLocks noGrp="1"/>
              </p:cNvGraphicFramePr>
              <p:nvPr>
                <p:extLst>
                  <p:ext uri="{D42A27DB-BD31-4B8C-83A1-F6EECF244321}">
                    <p14:modId xmlns:p14="http://schemas.microsoft.com/office/powerpoint/2010/main" val="4050708483"/>
                  </p:ext>
                </p:extLst>
              </p:nvPr>
            </p:nvGraphicFramePr>
            <p:xfrm>
              <a:off x="251520" y="1628800"/>
              <a:ext cx="5757545" cy="2819400"/>
            </p:xfrm>
            <a:graphic>
              <a:graphicData uri="http://schemas.openxmlformats.org/drawingml/2006/table">
                <a:tbl>
                  <a:tblPr firstRow="1" firstCol="1" bandRow="1">
                    <a:tableStyleId>{5C22544A-7EE6-4342-B048-85BDC9FD1C3A}</a:tableStyleId>
                  </a:tblPr>
                  <a:tblGrid>
                    <a:gridCol w="561975">
                      <a:extLst>
                        <a:ext uri="{9D8B030D-6E8A-4147-A177-3AD203B41FA5}">
                          <a16:colId xmlns:a16="http://schemas.microsoft.com/office/drawing/2014/main" val="3897798350"/>
                        </a:ext>
                      </a:extLst>
                    </a:gridCol>
                    <a:gridCol w="5195570">
                      <a:extLst>
                        <a:ext uri="{9D8B030D-6E8A-4147-A177-3AD203B41FA5}">
                          <a16:colId xmlns:a16="http://schemas.microsoft.com/office/drawing/2014/main" val="2187737557"/>
                        </a:ext>
                      </a:extLst>
                    </a:gridCol>
                  </a:tblGrid>
                  <a:tr h="213360">
                    <a:tc>
                      <a:txBody>
                        <a:bodyPr/>
                        <a:lstStyle/>
                        <a:p>
                          <a:pPr algn="r">
                            <a:spcAft>
                              <a:spcPts val="600"/>
                            </a:spcAft>
                          </a:pPr>
                          <a:r>
                            <a:rPr lang="en-US" sz="1400" u="sng" noProof="0">
                              <a:effectLst/>
                            </a:rPr>
                            <a:t>Step</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600"/>
                            </a:spcAft>
                          </a:pPr>
                          <a:r>
                            <a:rPr lang="en-US" sz="1400" u="sng" noProof="0">
                              <a:effectLst/>
                            </a:rPr>
                            <a:t>Activity</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80600611"/>
                      </a:ext>
                    </a:extLst>
                  </a:tr>
                  <a:tr h="198120">
                    <a:tc>
                      <a:txBody>
                        <a:bodyPr/>
                        <a:lstStyle/>
                        <a:p>
                          <a:pPr algn="r">
                            <a:spcAft>
                              <a:spcPts val="0"/>
                            </a:spcAft>
                          </a:pPr>
                          <a:r>
                            <a:rPr lang="en-US" sz="1300" noProof="0">
                              <a:effectLst/>
                            </a:rPr>
                            <a:t>R.1.0</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200" noProof="0">
                              <a:effectLst/>
                            </a:rPr>
                            <a:t>Set desirable saturation levels</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94081691"/>
                      </a:ext>
                    </a:extLst>
                  </a:tr>
                  <a:tr h="198120">
                    <a:tc>
                      <a:txBody>
                        <a:bodyPr/>
                        <a:lstStyle/>
                        <a:p>
                          <a:pPr algn="r">
                            <a:spcAft>
                              <a:spcPts val="0"/>
                            </a:spcAft>
                          </a:pPr>
                          <a:r>
                            <a:rPr lang="en-US" sz="1300" noProof="0">
                              <a:effectLst/>
                            </a:rPr>
                            <a:t>R.1.1</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SE"/>
                        </a:p>
                      </a:txBody>
                      <a:tcPr marL="68580" marR="68580" marT="0" marB="0">
                        <a:blipFill>
                          <a:blip r:embed="rId3"/>
                          <a:stretch>
                            <a:fillRect l="-10706" t="-253333" r="-243" b="-1206667"/>
                          </a:stretch>
                        </a:blipFill>
                      </a:tcPr>
                    </a:tc>
                    <a:extLst>
                      <a:ext uri="{0D108BD9-81ED-4DB2-BD59-A6C34878D82A}">
                        <a16:rowId xmlns:a16="http://schemas.microsoft.com/office/drawing/2014/main" val="394814252"/>
                      </a:ext>
                    </a:extLst>
                  </a:tr>
                  <a:tr h="731520">
                    <a:tc>
                      <a:txBody>
                        <a:bodyPr/>
                        <a:lstStyle/>
                        <a:p>
                          <a:pPr algn="r">
                            <a:spcAft>
                              <a:spcPts val="0"/>
                            </a:spcAft>
                          </a:pPr>
                          <a:r>
                            <a:rPr lang="en-US" sz="1300" noProof="0">
                              <a:effectLst/>
                            </a:rPr>
                            <a:t>R.1.2</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200" noProof="0">
                              <a:effectLst/>
                            </a:rPr>
                            <a:t>Change the range for given channel to significantly lower than I</a:t>
                          </a:r>
                          <a:r>
                            <a:rPr lang="en-US" sz="1200" baseline="-25000" noProof="0">
                              <a:effectLst/>
                            </a:rPr>
                            <a:t>in</a:t>
                          </a:r>
                          <a:r>
                            <a:rPr lang="en-US" sz="1200" noProof="0">
                              <a:effectLst/>
                            </a:rPr>
                            <a:t>, e.g.:</a:t>
                          </a:r>
                        </a:p>
                        <a:p>
                          <a:pPr>
                            <a:spcAft>
                              <a:spcPts val="0"/>
                            </a:spcAft>
                          </a:pPr>
                          <a:r>
                            <a:rPr lang="en-US" sz="1200" noProof="0">
                              <a:effectLst/>
                            </a:rPr>
                            <a:t>&gt; CHAN01:CABO:RANGE 1nA</a:t>
                          </a:r>
                        </a:p>
                        <a:p>
                          <a:pPr>
                            <a:spcAft>
                              <a:spcPts val="0"/>
                            </a:spcAft>
                          </a:pPr>
                          <a:r>
                            <a:rPr lang="en-US" sz="1200" noProof="0">
                              <a:effectLst/>
                            </a:rPr>
                            <a:t>This will cause the amplifier to saturate, which is seen on the web interface (tab General).</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45696271"/>
                      </a:ext>
                    </a:extLst>
                  </a:tr>
                  <a:tr h="914400">
                    <a:tc>
                      <a:txBody>
                        <a:bodyPr/>
                        <a:lstStyle/>
                        <a:p>
                          <a:pPr algn="r">
                            <a:spcAft>
                              <a:spcPts val="0"/>
                            </a:spcAft>
                          </a:pPr>
                          <a:r>
                            <a:rPr lang="en-US" sz="1300" noProof="0">
                              <a:effectLst/>
                            </a:rPr>
                            <a:t>R.1.3</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200" noProof="0">
                              <a:effectLst/>
                            </a:rPr>
                            <a:t>Change the range to a higher value from the allowed intervals, e.g.:</a:t>
                          </a:r>
                        </a:p>
                        <a:p>
                          <a:pPr>
                            <a:spcAft>
                              <a:spcPts val="0"/>
                            </a:spcAft>
                          </a:pPr>
                          <a:r>
                            <a:rPr lang="en-US" sz="1200" noProof="0">
                              <a:effectLst/>
                            </a:rPr>
                            <a:t>&gt; CHAN01:CABO:RANGE 10nA</a:t>
                          </a:r>
                        </a:p>
                        <a:p>
                          <a:pPr>
                            <a:spcAft>
                              <a:spcPts val="0"/>
                            </a:spcAft>
                          </a:pPr>
                          <a:r>
                            <a:rPr lang="en-US" sz="1200" noProof="0">
                              <a:effectLst/>
                            </a:rPr>
                            <a:t>Repeat the procedure with higher range values until no saturation is obtained. The value of I</a:t>
                          </a:r>
                          <a:r>
                            <a:rPr lang="en-US" sz="1200" baseline="-25000" noProof="0">
                              <a:effectLst/>
                            </a:rPr>
                            <a:t>in</a:t>
                          </a:r>
                          <a:r>
                            <a:rPr lang="en-US" sz="1200" noProof="0">
                              <a:effectLst/>
                            </a:rPr>
                            <a:t> should be within the latest range setting, which can be confirmed by looking on the corresponding plot.  </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90533368"/>
                      </a:ext>
                    </a:extLst>
                  </a:tr>
                  <a:tr h="198120">
                    <a:tc>
                      <a:txBody>
                        <a:bodyPr/>
                        <a:lstStyle/>
                        <a:p>
                          <a:pPr algn="r">
                            <a:spcAft>
                              <a:spcPts val="0"/>
                            </a:spcAft>
                          </a:pPr>
                          <a:r>
                            <a:rPr lang="en-US" sz="1300" noProof="0">
                              <a:effectLst/>
                            </a:rPr>
                            <a:t>R.1.4</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200" noProof="0">
                              <a:effectLst/>
                            </a:rPr>
                            <a:t>Repeat Steps R.1.2-R.1.3 for different I</a:t>
                          </a:r>
                          <a:r>
                            <a:rPr lang="en-US" sz="1200" baseline="-25000" noProof="0">
                              <a:effectLst/>
                            </a:rPr>
                            <a:t>in</a:t>
                          </a:r>
                          <a:r>
                            <a:rPr lang="en-US" sz="1200" noProof="0">
                              <a:effectLst/>
                            </a:rPr>
                            <a:t> values. Once done go Step R.1.5</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58530329"/>
                      </a:ext>
                    </a:extLst>
                  </a:tr>
                  <a:tr h="365760">
                    <a:tc>
                      <a:txBody>
                        <a:bodyPr/>
                        <a:lstStyle/>
                        <a:p>
                          <a:pPr algn="r">
                            <a:spcAft>
                              <a:spcPts val="0"/>
                            </a:spcAft>
                          </a:pPr>
                          <a:r>
                            <a:rPr lang="en-US" sz="1300" noProof="0">
                              <a:effectLst/>
                            </a:rPr>
                            <a:t>R.1.5</a:t>
                          </a:r>
                          <a:endParaRPr lang="en-US" sz="1200" noProof="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200" noProof="0" dirty="0">
                              <a:effectLst/>
                            </a:rPr>
                            <a:t>Perform Steps R.1.2-R.1.4 for all channels; replace 01 in the corresponding commands with 02, 03 and 04 respectively.</a:t>
                          </a:r>
                          <a:endParaRPr lang="en-US" sz="1200" noProof="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41364165"/>
                      </a:ext>
                    </a:extLst>
                  </a:tr>
                </a:tbl>
              </a:graphicData>
            </a:graphic>
          </p:graphicFrame>
        </mc:Fallback>
      </mc:AlternateContent>
    </p:spTree>
    <p:extLst>
      <p:ext uri="{BB962C8B-B14F-4D97-AF65-F5344CB8AC3E}">
        <p14:creationId xmlns:p14="http://schemas.microsoft.com/office/powerpoint/2010/main" val="1050400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tema">
  <a:themeElements>
    <a:clrScheme name="Custom 1">
      <a:dk1>
        <a:sysClr val="windowText" lastClr="000000"/>
      </a:dk1>
      <a:lt1>
        <a:srgbClr val="FFFFFF"/>
      </a:lt1>
      <a:dk2>
        <a:srgbClr val="97BF0D"/>
      </a:dk2>
      <a:lt2>
        <a:srgbClr val="F8B323"/>
      </a:lt2>
      <a:accent1>
        <a:srgbClr val="474747"/>
      </a:accent1>
      <a:accent2>
        <a:srgbClr val="A5A4A6"/>
      </a:accent2>
      <a:accent3>
        <a:srgbClr val="E0E0E0"/>
      </a:accent3>
      <a:accent4>
        <a:srgbClr val="97BF0D"/>
      </a:accent4>
      <a:accent5>
        <a:srgbClr val="FFDB9D"/>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solidFill>
              <a:schemeClr val="accent1"/>
            </a:soli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1668</TotalTime>
  <Words>600</Words>
  <Application>Microsoft Macintosh PowerPoint</Application>
  <PresentationFormat>On-screen Show (4:3)</PresentationFormat>
  <Paragraphs>73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Cambria Math</vt:lpstr>
      <vt:lpstr>Office-tema</vt:lpstr>
      <vt:lpstr>Em# Collaboration Meeting </vt:lpstr>
      <vt:lpstr>Problems &amp; incidents at MAX IV</vt:lpstr>
      <vt:lpstr>Problems &amp; incidents at MAX IV – cont.</vt:lpstr>
      <vt:lpstr>New requirement – Test Protocol </vt:lpstr>
      <vt:lpstr>New requirement – Test Protocol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 Collaboration Meeting </dc:title>
  <dc:creator>Microsoft Office User</dc:creator>
  <cp:lastModifiedBy>Microsoft Office User</cp:lastModifiedBy>
  <cp:revision>30</cp:revision>
  <dcterms:created xsi:type="dcterms:W3CDTF">2020-07-17T06:51:02Z</dcterms:created>
  <dcterms:modified xsi:type="dcterms:W3CDTF">2020-07-22T14:28:35Z</dcterms:modified>
</cp:coreProperties>
</file>