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70" r:id="rId4"/>
    <p:sldId id="271" r:id="rId5"/>
    <p:sldId id="262" r:id="rId6"/>
    <p:sldId id="261" r:id="rId7"/>
    <p:sldId id="264" r:id="rId8"/>
    <p:sldId id="267" r:id="rId9"/>
    <p:sldId id="266" r:id="rId10"/>
    <p:sldId id="268" r:id="rId11"/>
    <p:sldId id="269" r:id="rId12"/>
    <p:sldId id="260" r:id="rId13"/>
  </p:sldIdLst>
  <p:sldSz cx="18288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5" autoAdjust="0"/>
    <p:restoredTop sz="54642" autoAdjust="0"/>
  </p:normalViewPr>
  <p:slideViewPr>
    <p:cSldViewPr snapToGrid="0">
      <p:cViewPr varScale="1">
        <p:scale>
          <a:sx n="31" d="100"/>
          <a:sy n="31" d="100"/>
        </p:scale>
        <p:origin x="3054" y="90"/>
      </p:cViewPr>
      <p:guideLst>
        <p:guide orient="horz" pos="4320"/>
        <p:guide pos="5760"/>
      </p:guideLst>
    </p:cSldViewPr>
  </p:slideViewPr>
  <p:outlineViewPr>
    <p:cViewPr>
      <p:scale>
        <a:sx n="75" d="100"/>
        <a:sy n="75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" name="Shape 2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660176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6" name="Shape 3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2000"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endParaRPr lang="en-US" noProof="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06603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77300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06150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6" name="Shape 7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2000"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"/>
          <p:cNvSpPr>
            <a:spLocks noGrp="1"/>
          </p:cNvSpPr>
          <p:nvPr>
            <p:ph type="sldNum" sz="quarter" idx="2"/>
          </p:nvPr>
        </p:nvSpPr>
        <p:spPr>
          <a:xfrm>
            <a:off x="8946878" y="13081001"/>
            <a:ext cx="384722" cy="379591"/>
          </a:xfrm>
          <a:prstGeom prst="rect">
            <a:avLst/>
          </a:prstGeom>
        </p:spPr>
        <p:txBody>
          <a:bodyPr/>
          <a:lstStyle>
            <a:lvl1pPr>
              <a:defRPr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"/>
          <p:cNvSpPr>
            <a:spLocks noGrp="1"/>
          </p:cNvSpPr>
          <p:nvPr>
            <p:ph type="sldNum" sz="quarter" idx="2"/>
          </p:nvPr>
        </p:nvSpPr>
        <p:spPr>
          <a:xfrm>
            <a:off x="359298" y="6604000"/>
            <a:ext cx="408766" cy="40267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950">
                <a:solidFill>
                  <a:srgbClr val="A7A7A7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3" name="Title Text"/>
          <p:cNvSpPr>
            <a:spLocks noGrp="1"/>
          </p:cNvSpPr>
          <p:nvPr>
            <p:ph type="title"/>
          </p:nvPr>
        </p:nvSpPr>
        <p:spPr>
          <a:xfrm>
            <a:off x="1333500" y="2298700"/>
            <a:ext cx="15621000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>
            <a:spLocks noGrp="1"/>
          </p:cNvSpPr>
          <p:nvPr>
            <p:ph type="body" idx="1"/>
          </p:nvPr>
        </p:nvSpPr>
        <p:spPr>
          <a:xfrm>
            <a:off x="1333500" y="7073900"/>
            <a:ext cx="15621000" cy="158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0" marR="0" indent="0" algn="ctr" defTabSz="6191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171450" algn="ctr" defTabSz="6191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42900" algn="ctr" defTabSz="6191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514350" algn="ctr" defTabSz="6191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85800" algn="ctr" defTabSz="6191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857250" algn="ctr" defTabSz="6191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028700" algn="ctr" defTabSz="6191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200150" algn="ctr" defTabSz="6191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371600" algn="ctr" defTabSz="6191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0" marR="0" indent="0" algn="ctr" defTabSz="6191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171450" algn="ctr" defTabSz="6191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342900" algn="ctr" defTabSz="6191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514350" algn="ctr" defTabSz="6191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685800" algn="ctr" defTabSz="6191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857250" algn="ctr" defTabSz="6191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1028700" algn="ctr" defTabSz="6191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1200150" algn="ctr" defTabSz="6191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1371600" algn="ctr" defTabSz="6191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61912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95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 SemiBold"/>
        </a:defRPr>
      </a:lvl1pPr>
      <a:lvl2pPr marL="0" marR="0" indent="171450" algn="ctr" defTabSz="61912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95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 SemiBold"/>
        </a:defRPr>
      </a:lvl2pPr>
      <a:lvl3pPr marL="0" marR="0" indent="342900" algn="ctr" defTabSz="61912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95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 SemiBold"/>
        </a:defRPr>
      </a:lvl3pPr>
      <a:lvl4pPr marL="0" marR="0" indent="514350" algn="ctr" defTabSz="61912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95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 SemiBold"/>
        </a:defRPr>
      </a:lvl4pPr>
      <a:lvl5pPr marL="0" marR="0" indent="685800" algn="ctr" defTabSz="61912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95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 SemiBold"/>
        </a:defRPr>
      </a:lvl5pPr>
      <a:lvl6pPr marL="0" marR="0" indent="857250" algn="ctr" defTabSz="61912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95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 SemiBold"/>
        </a:defRPr>
      </a:lvl6pPr>
      <a:lvl7pPr marL="0" marR="0" indent="1028700" algn="ctr" defTabSz="61912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95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 SemiBold"/>
        </a:defRPr>
      </a:lvl7pPr>
      <a:lvl8pPr marL="0" marR="0" indent="1200150" algn="ctr" defTabSz="61912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95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 SemiBold"/>
        </a:defRPr>
      </a:lvl8pPr>
      <a:lvl9pPr marL="0" marR="0" indent="1371600" algn="ctr" defTabSz="61912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95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 SemiBol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0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albasynchrotron" TargetMode="External"/><Relationship Id="rId3" Type="http://schemas.openxmlformats.org/officeDocument/2006/relationships/hyperlink" Target="http://www.cells.es" TargetMode="External"/><Relationship Id="rId7" Type="http://schemas.openxmlformats.org/officeDocument/2006/relationships/hyperlink" Target="https://www.youtube.com/c/ALBASynchrotron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albasynchrotron/" TargetMode="External"/><Relationship Id="rId5" Type="http://schemas.openxmlformats.org/officeDocument/2006/relationships/hyperlink" Target="http://twitter.com/ALBAsynchrotron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www.instagram.com/alba_synchrotron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microsoft.com/office/2007/relationships/hdphoto" Target="../media/hdphoto4.wdp"/><Relationship Id="rId5" Type="http://schemas.openxmlformats.org/officeDocument/2006/relationships/image" Target="../media/image6.jpeg"/><Relationship Id="rId10" Type="http://schemas.openxmlformats.org/officeDocument/2006/relationships/image" Target="../media/image9.jpeg"/><Relationship Id="rId4" Type="http://schemas.openxmlformats.org/officeDocument/2006/relationships/image" Target="../media/image5.jpeg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microsoft.com/office/2007/relationships/hdphoto" Target="../media/hdphoto4.wdp"/><Relationship Id="rId5" Type="http://schemas.openxmlformats.org/officeDocument/2006/relationships/image" Target="../media/image6.jpeg"/><Relationship Id="rId10" Type="http://schemas.openxmlformats.org/officeDocument/2006/relationships/image" Target="../media/image9.jpeg"/><Relationship Id="rId4" Type="http://schemas.openxmlformats.org/officeDocument/2006/relationships/image" Target="../media/image5.jpe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"/>
          <p:cNvSpPr/>
          <p:nvPr/>
        </p:nvSpPr>
        <p:spPr>
          <a:xfrm>
            <a:off x="6933883" y="982980"/>
            <a:ext cx="11356763" cy="12733020"/>
          </a:xfrm>
          <a:prstGeom prst="rect">
            <a:avLst/>
          </a:prstGeom>
          <a:solidFill>
            <a:srgbClr val="8A84D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8A84D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400"/>
          </a:p>
        </p:txBody>
      </p:sp>
      <p:pic>
        <p:nvPicPr>
          <p:cNvPr id="28" name="pasted-image.pdf" descr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0200" y="1301202"/>
            <a:ext cx="11494871" cy="9977669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TextBox 8"/>
          <p:cNvSpPr/>
          <p:nvPr/>
        </p:nvSpPr>
        <p:spPr>
          <a:xfrm>
            <a:off x="8964589" y="4942810"/>
            <a:ext cx="5621993" cy="3139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l" defTabSz="1828800">
              <a:defRPr sz="6800" b="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</a:lstStyle>
          <a:p>
            <a:r>
              <a:rPr lang="en-US" sz="5100" dirty="0"/>
              <a:t>Em#</a:t>
            </a:r>
            <a:br>
              <a:rPr lang="en-US" sz="5100" dirty="0"/>
            </a:br>
            <a:r>
              <a:rPr lang="en-US" sz="5100" dirty="0"/>
              <a:t>Collaboration meeting</a:t>
            </a:r>
            <a:br>
              <a:rPr lang="en-US" sz="5100" dirty="0"/>
            </a:br>
            <a:endParaRPr sz="5100" dirty="0"/>
          </a:p>
        </p:txBody>
      </p:sp>
      <p:sp>
        <p:nvSpPr>
          <p:cNvPr id="30" name="TextBox 8"/>
          <p:cNvSpPr/>
          <p:nvPr/>
        </p:nvSpPr>
        <p:spPr>
          <a:xfrm>
            <a:off x="8964587" y="7620466"/>
            <a:ext cx="5949060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l" defTabSz="1828800">
              <a:defRPr sz="4000" b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lang="en-US" sz="3000" dirty="0"/>
              <a:t>Components Obsolescence </a:t>
            </a:r>
            <a:endParaRPr sz="3000" dirty="0"/>
          </a:p>
        </p:txBody>
      </p:sp>
      <p:sp>
        <p:nvSpPr>
          <p:cNvPr id="31" name="TextBox 8"/>
          <p:cNvSpPr/>
          <p:nvPr/>
        </p:nvSpPr>
        <p:spPr>
          <a:xfrm>
            <a:off x="8964587" y="9428466"/>
            <a:ext cx="5949060" cy="3577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l" defTabSz="1828800">
              <a:defRPr sz="3100" b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sz="2325" dirty="0"/>
              <a:t>2</a:t>
            </a:r>
            <a:r>
              <a:rPr lang="ca-ES" sz="2325" dirty="0"/>
              <a:t>1</a:t>
            </a:r>
            <a:r>
              <a:rPr sz="2325" dirty="0"/>
              <a:t>. 0</a:t>
            </a:r>
            <a:r>
              <a:rPr lang="ca-ES" sz="2325" dirty="0"/>
              <a:t>7</a:t>
            </a:r>
            <a:r>
              <a:rPr sz="2325" dirty="0"/>
              <a:t>. 2020</a:t>
            </a:r>
          </a:p>
        </p:txBody>
      </p:sp>
      <p:sp>
        <p:nvSpPr>
          <p:cNvPr id="32" name="Square"/>
          <p:cNvSpPr/>
          <p:nvPr/>
        </p:nvSpPr>
        <p:spPr>
          <a:xfrm>
            <a:off x="17010221" y="15368"/>
            <a:ext cx="1280425" cy="1280425"/>
          </a:xfrm>
          <a:prstGeom prst="rect">
            <a:avLst/>
          </a:prstGeom>
          <a:solidFill>
            <a:srgbClr val="63B1E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63B1E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400"/>
          </a:p>
        </p:txBody>
      </p:sp>
      <p:sp>
        <p:nvSpPr>
          <p:cNvPr id="33" name="Rectangle"/>
          <p:cNvSpPr/>
          <p:nvPr/>
        </p:nvSpPr>
        <p:spPr>
          <a:xfrm>
            <a:off x="6933883" y="9959"/>
            <a:ext cx="10076338" cy="1280425"/>
          </a:xfrm>
          <a:prstGeom prst="rect">
            <a:avLst/>
          </a:prstGeom>
          <a:solidFill>
            <a:srgbClr val="63B1E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63B1E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400"/>
          </a:p>
        </p:txBody>
      </p:sp>
      <p:pic>
        <p:nvPicPr>
          <p:cNvPr id="34" name="pasted-image.pdf" descr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1764" y="4984166"/>
            <a:ext cx="3553085" cy="27299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67" b="89915" l="6282" r="92949">
                        <a14:foregroundMark x1="54615" y1="73846" x2="54615" y2="73846"/>
                        <a14:foregroundMark x1="35769" y1="74530" x2="35769" y2="74530"/>
                        <a14:backgroundMark x1="65128" y1="81368" x2="65128" y2="81368"/>
                        <a14:backgroundMark x1="65256" y1="80171" x2="65256" y2="80171"/>
                        <a14:backgroundMark x1="52179" y1="86325" x2="52179" y2="86325"/>
                        <a14:backgroundMark x1="51410" y1="85812" x2="51410" y2="85812"/>
                        <a14:backgroundMark x1="50641" y1="85641" x2="50641" y2="85641"/>
                        <a14:backgroundMark x1="49231" y1="85299" x2="49231" y2="85299"/>
                        <a14:backgroundMark x1="15256" y1="74872" x2="15256" y2="74872"/>
                        <a14:backgroundMark x1="16282" y1="75214" x2="16282" y2="75214"/>
                        <a14:backgroundMark x1="17692" y1="75556" x2="17692" y2="75556"/>
                        <a14:backgroundMark x1="11923" y1="73504" x2="11923" y2="73504"/>
                        <a14:backgroundMark x1="20128" y1="76068" x2="20128" y2="76068"/>
                      </a14:backgroundRemoval>
                    </a14:imgEffect>
                    <a14:imgEffect>
                      <a14:sharpenSoften amount="33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0883" y="1045781"/>
            <a:ext cx="7288919" cy="5466689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"/>
          <p:cNvSpPr>
            <a:spLocks noGrp="1"/>
          </p:cNvSpPr>
          <p:nvPr>
            <p:ph type="sldNum" sz="quarter" idx="2"/>
          </p:nvPr>
        </p:nvSpPr>
        <p:spPr>
          <a:xfrm>
            <a:off x="442653" y="6667500"/>
            <a:ext cx="242054" cy="40267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 dirty="0"/>
          </a:p>
        </p:txBody>
      </p:sp>
      <p:sp>
        <p:nvSpPr>
          <p:cNvPr id="47" name="TextBox 1"/>
          <p:cNvSpPr/>
          <p:nvPr/>
        </p:nvSpPr>
        <p:spPr>
          <a:xfrm>
            <a:off x="2310063" y="2336858"/>
            <a:ext cx="14895095" cy="854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algn="l" defTabSz="1828800">
              <a:defRPr sz="7400" b="0">
                <a:latin typeface="Montserrat Black"/>
                <a:ea typeface="Montserrat Black"/>
                <a:cs typeface="Montserrat Black"/>
                <a:sym typeface="Montserrat Black"/>
              </a:defRPr>
            </a:lvl1pPr>
          </a:lstStyle>
          <a:p>
            <a:r>
              <a:rPr lang="en-US" sz="5550" dirty="0"/>
              <a:t>Current Amplifier</a:t>
            </a:r>
            <a:endParaRPr sz="5550" dirty="0"/>
          </a:p>
        </p:txBody>
      </p:sp>
      <p:sp>
        <p:nvSpPr>
          <p:cNvPr id="48" name="TextBox 4"/>
          <p:cNvSpPr/>
          <p:nvPr/>
        </p:nvSpPr>
        <p:spPr>
          <a:xfrm>
            <a:off x="2836703" y="4369119"/>
            <a:ext cx="6920907" cy="4770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just" defTabSz="1371600">
              <a:lnSpc>
                <a:spcPts val="3000"/>
              </a:lnSpc>
              <a:spcBef>
                <a:spcPts val="2700"/>
              </a:spcBef>
              <a:defRPr sz="2900" b="0">
                <a:solidFill>
                  <a:srgbClr val="7F7F7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lang="en-GB" sz="3200" dirty="0"/>
              <a:t>OPA128LM (obsolete)</a:t>
            </a:r>
            <a:endParaRPr lang="en-US" sz="3200" dirty="0"/>
          </a:p>
          <a:p>
            <a:pPr marL="457200" indent="-457200" algn="just" defTabSz="1371600">
              <a:lnSpc>
                <a:spcPts val="3000"/>
              </a:lnSpc>
              <a:spcBef>
                <a:spcPts val="2700"/>
              </a:spcBef>
              <a:buFont typeface="Arial" panose="020B0604020202020204" pitchFamily="34" charset="0"/>
              <a:buChar char="•"/>
              <a:defRPr sz="2900" b="0">
                <a:solidFill>
                  <a:srgbClr val="7F7F7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endParaRPr lang="en-US" sz="3200" dirty="0"/>
          </a:p>
          <a:p>
            <a:pPr marL="457200" indent="-457200" algn="just" defTabSz="1371600">
              <a:lnSpc>
                <a:spcPts val="3000"/>
              </a:lnSpc>
              <a:spcBef>
                <a:spcPts val="2700"/>
              </a:spcBef>
              <a:buFont typeface="Arial" panose="020B0604020202020204" pitchFamily="34" charset="0"/>
              <a:buChar char="•"/>
              <a:defRPr sz="2900" b="0">
                <a:solidFill>
                  <a:srgbClr val="7F7F7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endParaRPr lang="en-US" sz="3200" dirty="0"/>
          </a:p>
          <a:p>
            <a:pPr marL="457200" indent="-457200" algn="just" defTabSz="1371600">
              <a:lnSpc>
                <a:spcPts val="3000"/>
              </a:lnSpc>
              <a:spcBef>
                <a:spcPts val="2700"/>
              </a:spcBef>
              <a:buFont typeface="Arial" panose="020B0604020202020204" pitchFamily="34" charset="0"/>
              <a:buChar char="•"/>
              <a:defRPr sz="2900" b="0">
                <a:solidFill>
                  <a:srgbClr val="7F7F7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endParaRPr lang="en-US" sz="3200" dirty="0"/>
          </a:p>
          <a:p>
            <a:pPr marL="457200" indent="-457200" algn="just" defTabSz="1371600">
              <a:lnSpc>
                <a:spcPts val="3000"/>
              </a:lnSpc>
              <a:spcBef>
                <a:spcPts val="2700"/>
              </a:spcBef>
              <a:buFont typeface="Arial" panose="020B0604020202020204" pitchFamily="34" charset="0"/>
              <a:buChar char="•"/>
              <a:defRPr sz="2900" b="0">
                <a:solidFill>
                  <a:srgbClr val="7F7F7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endParaRPr lang="en-US" sz="3200" dirty="0"/>
          </a:p>
          <a:p>
            <a:pPr marL="457200" indent="-457200" algn="just" defTabSz="1371600">
              <a:lnSpc>
                <a:spcPts val="3000"/>
              </a:lnSpc>
              <a:spcBef>
                <a:spcPts val="2700"/>
              </a:spcBef>
              <a:buFont typeface="Arial" panose="020B0604020202020204" pitchFamily="34" charset="0"/>
              <a:buChar char="•"/>
              <a:defRPr sz="2900" b="0">
                <a:solidFill>
                  <a:srgbClr val="7F7F7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endParaRPr lang="en-US" sz="3200" dirty="0"/>
          </a:p>
          <a:p>
            <a:pPr marL="457200" indent="-457200" algn="just" defTabSz="1371600">
              <a:lnSpc>
                <a:spcPts val="3000"/>
              </a:lnSpc>
              <a:spcBef>
                <a:spcPts val="2700"/>
              </a:spcBef>
              <a:buFont typeface="Arial" panose="020B0604020202020204" pitchFamily="34" charset="0"/>
              <a:buChar char="•"/>
              <a:defRPr sz="2900" b="0">
                <a:solidFill>
                  <a:srgbClr val="7F7F7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lang="ca-ES" sz="3200" dirty="0"/>
              <a:t>Test possible </a:t>
            </a:r>
            <a:r>
              <a:rPr lang="ca-ES" sz="3200" dirty="0" err="1"/>
              <a:t>replacements</a:t>
            </a:r>
            <a:endParaRPr lang="en-US" sz="3200" dirty="0"/>
          </a:p>
        </p:txBody>
      </p:sp>
      <p:pic>
        <p:nvPicPr>
          <p:cNvPr id="49" name="pasted-image.pdf" descr="pasted-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546534" cy="3746760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232" y="4981074"/>
            <a:ext cx="3465265" cy="29269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0476" y="9773570"/>
            <a:ext cx="2985659" cy="202946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84182" y="10549777"/>
            <a:ext cx="689236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371600">
              <a:lnSpc>
                <a:spcPts val="3000"/>
              </a:lnSpc>
              <a:spcBef>
                <a:spcPts val="2700"/>
              </a:spcBef>
              <a:defRPr sz="2900" b="0">
                <a:solidFill>
                  <a:srgbClr val="7F7F7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lang="ca-ES" sz="2800" dirty="0"/>
              <a:t>ADA4530 </a:t>
            </a:r>
            <a:r>
              <a:rPr lang="ca-ES" sz="2800" dirty="0" err="1"/>
              <a:t>from</a:t>
            </a:r>
            <a:r>
              <a:rPr lang="ca-ES" sz="2800" dirty="0"/>
              <a:t> </a:t>
            </a:r>
            <a:r>
              <a:rPr lang="ca-ES" sz="2800" dirty="0" err="1"/>
              <a:t>Analog</a:t>
            </a:r>
            <a:r>
              <a:rPr lang="ca-ES" sz="2800" dirty="0"/>
              <a:t> </a:t>
            </a:r>
            <a:r>
              <a:rPr lang="ca-ES" sz="2800" dirty="0" err="1"/>
              <a:t>Devices</a:t>
            </a:r>
            <a:r>
              <a:rPr lang="ca-ES" sz="2800" dirty="0"/>
              <a:t> ~20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50131370"/>
                  </p:ext>
                </p:extLst>
              </p:nvPr>
            </p:nvGraphicFramePr>
            <p:xfrm>
              <a:off x="10876544" y="3746760"/>
              <a:ext cx="4957014" cy="5392895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2478507">
                      <a:extLst>
                        <a:ext uri="{9D8B030D-6E8A-4147-A177-3AD203B41FA5}">
                          <a16:colId xmlns:a16="http://schemas.microsoft.com/office/drawing/2014/main" val="3773556237"/>
                        </a:ext>
                      </a:extLst>
                    </a:gridCol>
                    <a:gridCol w="2478507">
                      <a:extLst>
                        <a:ext uri="{9D8B030D-6E8A-4147-A177-3AD203B41FA5}">
                          <a16:colId xmlns:a16="http://schemas.microsoft.com/office/drawing/2014/main" val="4084216274"/>
                        </a:ext>
                      </a:extLst>
                    </a:gridCol>
                  </a:tblGrid>
                  <a:tr h="9400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Gain Bandwidth Product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/>
                            <a:t>1 MHz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93539994"/>
                      </a:ext>
                    </a:extLst>
                  </a:tr>
                  <a:tr h="5442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Voltage Gain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128 dB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27101870"/>
                      </a:ext>
                    </a:extLst>
                  </a:tr>
                  <a:tr h="5442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Slew Rate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3 V/us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25374251"/>
                      </a:ext>
                    </a:extLst>
                  </a:tr>
                  <a:tr h="5442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CMRR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80 dB - 118 dB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48414922"/>
                      </a:ext>
                    </a:extLst>
                  </a:tr>
                  <a:tr h="9400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Input Bias Current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75 fA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352836614"/>
                      </a:ext>
                    </a:extLst>
                  </a:tr>
                  <a:tr h="9400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Input voltage noise density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92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ca-ES" sz="1800" smtClean="0">
                                  <a:latin typeface="Cambria Math" panose="02040503050406030204" pitchFamily="18" charset="0"/>
                                </a:rPr>
                                <m:t>nV</m:t>
                              </m:r>
                              <m:r>
                                <a:rPr lang="ca-ES" sz="1800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ca-ES" sz="1800" smtClean="0">
                                      <a:latin typeface="Cambria Math" panose="02040503050406030204" pitchFamily="18" charset="0"/>
                                    </a:rPr>
                                    <m:t>𝐻𝑧</m:t>
                                  </m:r>
                                </m:e>
                              </m:rad>
                            </m:oMath>
                          </a14:m>
                          <a:endParaRPr lang="en-US" sz="1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98390411"/>
                      </a:ext>
                    </a:extLst>
                  </a:tr>
                  <a:tr h="9400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Input current noise density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0.12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ca-ES" sz="1800" smtClean="0">
                                  <a:latin typeface="Cambria Math" panose="02040503050406030204" pitchFamily="18" charset="0"/>
                                </a:rPr>
                                <m:t>fA</m:t>
                              </m:r>
                              <m:r>
                                <a:rPr lang="ca-ES" sz="1800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ca-ES" sz="1800" smtClean="0">
                                      <a:latin typeface="Cambria Math" panose="02040503050406030204" pitchFamily="18" charset="0"/>
                                    </a:rPr>
                                    <m:t>𝐻𝑧</m:t>
                                  </m:r>
                                </m:e>
                              </m:rad>
                            </m:oMath>
                          </a14:m>
                          <a:endParaRPr lang="en-US" sz="1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6881099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50131370"/>
                  </p:ext>
                </p:extLst>
              </p:nvPr>
            </p:nvGraphicFramePr>
            <p:xfrm>
              <a:off x="10876544" y="3746760"/>
              <a:ext cx="4957014" cy="5392895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2478507">
                      <a:extLst>
                        <a:ext uri="{9D8B030D-6E8A-4147-A177-3AD203B41FA5}">
                          <a16:colId xmlns:a16="http://schemas.microsoft.com/office/drawing/2014/main" val="3773556237"/>
                        </a:ext>
                      </a:extLst>
                    </a:gridCol>
                    <a:gridCol w="2478507">
                      <a:extLst>
                        <a:ext uri="{9D8B030D-6E8A-4147-A177-3AD203B41FA5}">
                          <a16:colId xmlns:a16="http://schemas.microsoft.com/office/drawing/2014/main" val="4084216274"/>
                        </a:ext>
                      </a:extLst>
                    </a:gridCol>
                  </a:tblGrid>
                  <a:tr h="9400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 smtClean="0"/>
                            <a:t>Gain Bandwidth Product</a:t>
                          </a:r>
                          <a:endParaRPr lang="en-US" sz="18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 smtClean="0"/>
                            <a:t>1 MHz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93539994"/>
                      </a:ext>
                    </a:extLst>
                  </a:tr>
                  <a:tr h="5442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Voltage Gain</a:t>
                          </a:r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/>
                            <a:t>128 dB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27101870"/>
                      </a:ext>
                    </a:extLst>
                  </a:tr>
                  <a:tr h="5442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Slew Rate</a:t>
                          </a:r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3 V/us</a:t>
                          </a:r>
                          <a:endParaRPr lang="en-US" sz="1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25374251"/>
                      </a:ext>
                    </a:extLst>
                  </a:tr>
                  <a:tr h="5442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CMRR</a:t>
                          </a:r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/>
                            <a:t>80 dB - 118 dB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48414922"/>
                      </a:ext>
                    </a:extLst>
                  </a:tr>
                  <a:tr h="9400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Input Bias Current</a:t>
                          </a:r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/>
                            <a:t>75 fA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352836614"/>
                      </a:ext>
                    </a:extLst>
                  </a:tr>
                  <a:tr h="9400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Input voltage noise density</a:t>
                          </a:r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00246" t="-372903" r="-491" b="-1006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98390411"/>
                      </a:ext>
                    </a:extLst>
                  </a:tr>
                  <a:tr h="9400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Input current noise density</a:t>
                          </a:r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00246" t="-475974" r="-491" b="-12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8810994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6590172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"/>
          <p:cNvSpPr>
            <a:spLocks noGrp="1"/>
          </p:cNvSpPr>
          <p:nvPr>
            <p:ph type="sldNum" sz="quarter" idx="2"/>
          </p:nvPr>
        </p:nvSpPr>
        <p:spPr>
          <a:xfrm>
            <a:off x="442653" y="6667500"/>
            <a:ext cx="242054" cy="40267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sp>
        <p:nvSpPr>
          <p:cNvPr id="47" name="TextBox 1"/>
          <p:cNvSpPr/>
          <p:nvPr/>
        </p:nvSpPr>
        <p:spPr>
          <a:xfrm>
            <a:off x="3065302" y="2336858"/>
            <a:ext cx="12339273" cy="854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algn="l" defTabSz="1828800">
              <a:defRPr sz="7400" b="0">
                <a:latin typeface="Montserrat Black"/>
                <a:ea typeface="Montserrat Black"/>
                <a:cs typeface="Montserrat Black"/>
                <a:sym typeface="Montserrat Black"/>
              </a:defRPr>
            </a:lvl1pPr>
          </a:lstStyle>
          <a:p>
            <a:r>
              <a:rPr lang="en-US" sz="5550" dirty="0"/>
              <a:t>Current Amplifier</a:t>
            </a:r>
            <a:endParaRPr sz="5550" dirty="0"/>
          </a:p>
        </p:txBody>
      </p:sp>
      <p:sp>
        <p:nvSpPr>
          <p:cNvPr id="48" name="TextBox 4"/>
          <p:cNvSpPr/>
          <p:nvPr/>
        </p:nvSpPr>
        <p:spPr>
          <a:xfrm>
            <a:off x="3065304" y="4298582"/>
            <a:ext cx="12339271" cy="84253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marL="457200" indent="-457200" algn="l" defTabSz="1371600">
              <a:lnSpc>
                <a:spcPts val="3000"/>
              </a:lnSpc>
              <a:spcBef>
                <a:spcPts val="2700"/>
              </a:spcBef>
              <a:buFont typeface="Arial" panose="020B0604020202020204" pitchFamily="34" charset="0"/>
              <a:buChar char="•"/>
              <a:defRPr sz="2900" b="0">
                <a:solidFill>
                  <a:srgbClr val="7F7F7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lang="en-US" sz="3200" dirty="0"/>
              <a:t>Improvement of Bandwidth: reach 200 kHz</a:t>
            </a:r>
          </a:p>
          <a:p>
            <a:pPr marL="457200" indent="-457200" algn="l" defTabSz="1371600">
              <a:lnSpc>
                <a:spcPts val="3000"/>
              </a:lnSpc>
              <a:spcBef>
                <a:spcPts val="2700"/>
              </a:spcBef>
              <a:buFont typeface="Arial" panose="020B0604020202020204" pitchFamily="34" charset="0"/>
              <a:buChar char="•"/>
              <a:defRPr sz="2900" b="0">
                <a:solidFill>
                  <a:srgbClr val="7F7F7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lang="en-US" sz="3200" dirty="0"/>
              <a:t>New CA design</a:t>
            </a:r>
          </a:p>
          <a:p>
            <a:pPr marL="457200" indent="-457200" algn="l" defTabSz="1371600">
              <a:lnSpc>
                <a:spcPts val="3000"/>
              </a:lnSpc>
              <a:spcBef>
                <a:spcPts val="2700"/>
              </a:spcBef>
              <a:buFont typeface="Arial" panose="020B0604020202020204" pitchFamily="34" charset="0"/>
              <a:buChar char="•"/>
              <a:defRPr sz="2900" b="0">
                <a:solidFill>
                  <a:srgbClr val="7F7F7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endParaRPr lang="en-US" sz="3200" dirty="0"/>
          </a:p>
          <a:p>
            <a:pPr marL="457200" indent="-457200" algn="l" defTabSz="1371600">
              <a:lnSpc>
                <a:spcPts val="3000"/>
              </a:lnSpc>
              <a:spcBef>
                <a:spcPts val="2700"/>
              </a:spcBef>
              <a:buFont typeface="Arial" panose="020B0604020202020204" pitchFamily="34" charset="0"/>
              <a:buChar char="•"/>
              <a:defRPr sz="2900" b="0">
                <a:solidFill>
                  <a:srgbClr val="7F7F7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endParaRPr lang="en-US" sz="3200" dirty="0"/>
          </a:p>
          <a:p>
            <a:pPr marL="457200" indent="-457200" algn="l" defTabSz="1371600">
              <a:lnSpc>
                <a:spcPts val="3000"/>
              </a:lnSpc>
              <a:spcBef>
                <a:spcPts val="2700"/>
              </a:spcBef>
              <a:buFont typeface="Arial" panose="020B0604020202020204" pitchFamily="34" charset="0"/>
              <a:buChar char="•"/>
              <a:defRPr sz="2900" b="0">
                <a:solidFill>
                  <a:srgbClr val="7F7F7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endParaRPr lang="en-US" sz="3200" dirty="0"/>
          </a:p>
          <a:p>
            <a:pPr marL="457200" indent="-457200" algn="l" defTabSz="1371600">
              <a:lnSpc>
                <a:spcPts val="3000"/>
              </a:lnSpc>
              <a:spcBef>
                <a:spcPts val="2700"/>
              </a:spcBef>
              <a:buFont typeface="Arial" panose="020B0604020202020204" pitchFamily="34" charset="0"/>
              <a:buChar char="•"/>
              <a:defRPr sz="2900" b="0">
                <a:solidFill>
                  <a:srgbClr val="7F7F7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endParaRPr lang="en-US" sz="3200" dirty="0"/>
          </a:p>
          <a:p>
            <a:pPr marL="457200" indent="-457200" algn="l" defTabSz="1371600">
              <a:lnSpc>
                <a:spcPts val="3000"/>
              </a:lnSpc>
              <a:spcBef>
                <a:spcPts val="2700"/>
              </a:spcBef>
              <a:buFont typeface="Arial" panose="020B0604020202020204" pitchFamily="34" charset="0"/>
              <a:buChar char="•"/>
              <a:defRPr sz="2900" b="0">
                <a:solidFill>
                  <a:srgbClr val="7F7F7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endParaRPr lang="en-US" sz="3200" dirty="0"/>
          </a:p>
          <a:p>
            <a:pPr marL="457200" indent="-457200" algn="l" defTabSz="1371600">
              <a:lnSpc>
                <a:spcPts val="3000"/>
              </a:lnSpc>
              <a:spcBef>
                <a:spcPts val="2700"/>
              </a:spcBef>
              <a:buFont typeface="Arial" panose="020B0604020202020204" pitchFamily="34" charset="0"/>
              <a:buChar char="•"/>
              <a:defRPr sz="2900" b="0">
                <a:solidFill>
                  <a:srgbClr val="7F7F7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endParaRPr lang="en-US" sz="3200" dirty="0"/>
          </a:p>
          <a:p>
            <a:pPr marL="457200" indent="-457200" algn="l" defTabSz="1371600">
              <a:lnSpc>
                <a:spcPts val="3000"/>
              </a:lnSpc>
              <a:spcBef>
                <a:spcPts val="2700"/>
              </a:spcBef>
              <a:buFont typeface="Arial" panose="020B0604020202020204" pitchFamily="34" charset="0"/>
              <a:buChar char="•"/>
              <a:defRPr sz="2900" b="0">
                <a:solidFill>
                  <a:srgbClr val="7F7F7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endParaRPr lang="en-US" sz="3200" dirty="0"/>
          </a:p>
          <a:p>
            <a:pPr marL="457200" indent="-457200" algn="l" defTabSz="1371600">
              <a:lnSpc>
                <a:spcPts val="3000"/>
              </a:lnSpc>
              <a:spcBef>
                <a:spcPts val="2700"/>
              </a:spcBef>
              <a:buFont typeface="Arial" panose="020B0604020202020204" pitchFamily="34" charset="0"/>
              <a:buChar char="•"/>
              <a:defRPr sz="2900" b="0">
                <a:solidFill>
                  <a:srgbClr val="7F7F7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endParaRPr lang="en-US" sz="3200" dirty="0"/>
          </a:p>
          <a:p>
            <a:pPr marL="457200" indent="-457200" algn="l" defTabSz="1371600">
              <a:lnSpc>
                <a:spcPts val="3000"/>
              </a:lnSpc>
              <a:spcBef>
                <a:spcPts val="2700"/>
              </a:spcBef>
              <a:buFont typeface="Arial" panose="020B0604020202020204" pitchFamily="34" charset="0"/>
              <a:buChar char="•"/>
              <a:defRPr sz="2900" b="0">
                <a:solidFill>
                  <a:srgbClr val="7F7F7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lang="en-US" sz="3200" dirty="0"/>
              <a:t>Improvement in Gain: reach 100G or higher</a:t>
            </a:r>
          </a:p>
          <a:p>
            <a:pPr marL="457200" indent="-457200" algn="l" defTabSz="1371600">
              <a:lnSpc>
                <a:spcPts val="3000"/>
              </a:lnSpc>
              <a:spcBef>
                <a:spcPts val="2700"/>
              </a:spcBef>
              <a:buFont typeface="Arial" panose="020B0604020202020204" pitchFamily="34" charset="0"/>
              <a:buChar char="•"/>
              <a:defRPr sz="2900" b="0">
                <a:solidFill>
                  <a:srgbClr val="7F7F7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lang="en-US" sz="3200" dirty="0"/>
              <a:t>Study configurations and limits. Noise reduction</a:t>
            </a:r>
          </a:p>
        </p:txBody>
      </p:sp>
      <p:pic>
        <p:nvPicPr>
          <p:cNvPr id="49" name="pasted-image.pdf" descr="pasted-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546534" cy="3746760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464" y="4885889"/>
            <a:ext cx="8712714" cy="628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40225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"/>
          <p:cNvSpPr/>
          <p:nvPr/>
        </p:nvSpPr>
        <p:spPr>
          <a:xfrm>
            <a:off x="8056884" y="0"/>
            <a:ext cx="10227343" cy="13715999"/>
          </a:xfrm>
          <a:prstGeom prst="rect">
            <a:avLst/>
          </a:prstGeom>
          <a:solidFill>
            <a:srgbClr val="63B1E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8A84D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400"/>
          </a:p>
        </p:txBody>
      </p:sp>
      <p:sp>
        <p:nvSpPr>
          <p:cNvPr id="65" name="TextBox 8"/>
          <p:cNvSpPr/>
          <p:nvPr/>
        </p:nvSpPr>
        <p:spPr>
          <a:xfrm>
            <a:off x="11062122" y="3857989"/>
            <a:ext cx="4216867" cy="40164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algn="l" defTabSz="1371600">
              <a:lnSpc>
                <a:spcPct val="150000"/>
              </a:lnSpc>
              <a:defRPr sz="2900" b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sz="2175" u="sng" dirty="0">
                <a:hlinkClick r:id="rId3"/>
              </a:rPr>
              <a:t>www.</a:t>
            </a:r>
            <a:r>
              <a:rPr lang="es-ES_tradnl" sz="2175" u="sng" dirty="0" err="1">
                <a:hlinkClick r:id="rId3"/>
              </a:rPr>
              <a:t>albasynchrotron</a:t>
            </a:r>
            <a:r>
              <a:rPr sz="2175" u="sng" dirty="0">
                <a:hlinkClick r:id="rId3"/>
              </a:rPr>
              <a:t>.</a:t>
            </a:r>
            <a:r>
              <a:rPr sz="2175" u="sng" dirty="0" err="1">
                <a:hlinkClick r:id="rId3"/>
              </a:rPr>
              <a:t>es</a:t>
            </a:r>
            <a:endParaRPr sz="2175" u="sng" dirty="0">
              <a:hlinkClick r:id="rId3"/>
            </a:endParaRPr>
          </a:p>
          <a:p>
            <a:pPr algn="l" defTabSz="1371600">
              <a:lnSpc>
                <a:spcPct val="150000"/>
              </a:lnSpc>
              <a:defRPr sz="2900" b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endParaRPr sz="2175" u="sng" dirty="0">
              <a:hlinkClick r:id="rId3"/>
            </a:endParaRPr>
          </a:p>
          <a:p>
            <a:pPr algn="l" defTabSz="1371600">
              <a:lnSpc>
                <a:spcPct val="150000"/>
              </a:lnSpc>
              <a:defRPr sz="2900" b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sz="2175" dirty="0" err="1"/>
              <a:t>Carrer</a:t>
            </a:r>
            <a:r>
              <a:rPr sz="2175" dirty="0"/>
              <a:t> de la </a:t>
            </a:r>
            <a:r>
              <a:rPr sz="2175" dirty="0" err="1"/>
              <a:t>Llum</a:t>
            </a:r>
            <a:r>
              <a:rPr sz="2175" dirty="0"/>
              <a:t> 2-26</a:t>
            </a:r>
          </a:p>
          <a:p>
            <a:pPr algn="l" defTabSz="1371600">
              <a:lnSpc>
                <a:spcPct val="150000"/>
              </a:lnSpc>
              <a:defRPr sz="2900" b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sz="2175" dirty="0"/>
              <a:t>08290 </a:t>
            </a:r>
            <a:r>
              <a:rPr sz="2175" dirty="0" err="1"/>
              <a:t>Cerdanyola</a:t>
            </a:r>
            <a:r>
              <a:rPr sz="2175" dirty="0"/>
              <a:t> del </a:t>
            </a:r>
            <a:r>
              <a:rPr sz="2175" dirty="0" err="1"/>
              <a:t>Vallès</a:t>
            </a:r>
            <a:r>
              <a:rPr sz="2175" dirty="0"/>
              <a:t>, Barcelona, Spain</a:t>
            </a:r>
          </a:p>
          <a:p>
            <a:pPr algn="l" defTabSz="1371600">
              <a:lnSpc>
                <a:spcPct val="150000"/>
              </a:lnSpc>
              <a:defRPr sz="2900" b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endParaRPr sz="2175" dirty="0"/>
          </a:p>
          <a:p>
            <a:pPr algn="l" defTabSz="1371600">
              <a:lnSpc>
                <a:spcPct val="150000"/>
              </a:lnSpc>
              <a:defRPr sz="2900" b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sz="2175" dirty="0"/>
              <a:t>Tel: +34 93 592 43 00</a:t>
            </a:r>
          </a:p>
          <a:p>
            <a:pPr algn="l" defTabSz="1371600">
              <a:lnSpc>
                <a:spcPct val="150000"/>
              </a:lnSpc>
              <a:defRPr sz="2900" b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sz="2175" dirty="0"/>
              <a:t>@</a:t>
            </a:r>
            <a:r>
              <a:rPr sz="2175" dirty="0" err="1"/>
              <a:t>albasynchrotron</a:t>
            </a:r>
            <a:endParaRPr sz="2175" dirty="0"/>
          </a:p>
        </p:txBody>
      </p:sp>
      <p:sp>
        <p:nvSpPr>
          <p:cNvPr id="66" name="Square"/>
          <p:cNvSpPr/>
          <p:nvPr/>
        </p:nvSpPr>
        <p:spPr>
          <a:xfrm>
            <a:off x="5073138" y="-437"/>
            <a:ext cx="1494191" cy="1494191"/>
          </a:xfrm>
          <a:prstGeom prst="rect">
            <a:avLst/>
          </a:prstGeom>
          <a:solidFill>
            <a:srgbClr val="8A84D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400"/>
          </a:p>
        </p:txBody>
      </p:sp>
      <p:sp>
        <p:nvSpPr>
          <p:cNvPr id="67" name="Square"/>
          <p:cNvSpPr/>
          <p:nvPr/>
        </p:nvSpPr>
        <p:spPr>
          <a:xfrm>
            <a:off x="8039895" y="-437"/>
            <a:ext cx="1494191" cy="149419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400"/>
          </a:p>
        </p:txBody>
      </p:sp>
      <p:sp>
        <p:nvSpPr>
          <p:cNvPr id="68" name="Square"/>
          <p:cNvSpPr/>
          <p:nvPr/>
        </p:nvSpPr>
        <p:spPr>
          <a:xfrm>
            <a:off x="6559097" y="-437"/>
            <a:ext cx="1494191" cy="1494191"/>
          </a:xfrm>
          <a:prstGeom prst="rect">
            <a:avLst/>
          </a:prstGeom>
          <a:solidFill>
            <a:srgbClr val="38393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400"/>
          </a:p>
        </p:txBody>
      </p:sp>
      <p:pic>
        <p:nvPicPr>
          <p:cNvPr id="69" name="pasted-image.pdf" descr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0531" y="5165939"/>
            <a:ext cx="2857811" cy="2195711"/>
          </a:xfrm>
          <a:prstGeom prst="rect">
            <a:avLst/>
          </a:prstGeom>
          <a:ln w="12700">
            <a:miter lim="400000"/>
          </a:ln>
        </p:spPr>
      </p:pic>
      <p:sp>
        <p:nvSpPr>
          <p:cNvPr id="70" name="Shape">
            <a:hlinkClick r:id="rId5"/>
          </p:cNvPr>
          <p:cNvSpPr/>
          <p:nvPr/>
        </p:nvSpPr>
        <p:spPr>
          <a:xfrm>
            <a:off x="10243143" y="9886455"/>
            <a:ext cx="860426" cy="863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971" y="7017"/>
                </a:moveTo>
                <a:cubicBezTo>
                  <a:pt x="15542" y="7261"/>
                  <a:pt x="15114" y="7444"/>
                  <a:pt x="14686" y="7505"/>
                </a:cubicBezTo>
                <a:cubicBezTo>
                  <a:pt x="14318" y="7139"/>
                  <a:pt x="13768" y="6895"/>
                  <a:pt x="13217" y="6895"/>
                </a:cubicBezTo>
                <a:cubicBezTo>
                  <a:pt x="12116" y="6895"/>
                  <a:pt x="11198" y="7749"/>
                  <a:pt x="11198" y="8847"/>
                </a:cubicBezTo>
                <a:cubicBezTo>
                  <a:pt x="11198" y="9031"/>
                  <a:pt x="11198" y="9153"/>
                  <a:pt x="11259" y="9336"/>
                </a:cubicBezTo>
                <a:cubicBezTo>
                  <a:pt x="9546" y="9214"/>
                  <a:pt x="8077" y="8420"/>
                  <a:pt x="7098" y="7261"/>
                </a:cubicBezTo>
                <a:cubicBezTo>
                  <a:pt x="6914" y="7566"/>
                  <a:pt x="6792" y="7871"/>
                  <a:pt x="6792" y="8237"/>
                </a:cubicBezTo>
                <a:cubicBezTo>
                  <a:pt x="6792" y="8908"/>
                  <a:pt x="7159" y="9519"/>
                  <a:pt x="7710" y="9885"/>
                </a:cubicBezTo>
                <a:cubicBezTo>
                  <a:pt x="7404" y="9885"/>
                  <a:pt x="7037" y="9763"/>
                  <a:pt x="6792" y="9641"/>
                </a:cubicBezTo>
                <a:cubicBezTo>
                  <a:pt x="6792" y="9641"/>
                  <a:pt x="6792" y="9641"/>
                  <a:pt x="6792" y="9641"/>
                </a:cubicBezTo>
                <a:cubicBezTo>
                  <a:pt x="6792" y="10617"/>
                  <a:pt x="7465" y="11410"/>
                  <a:pt x="8383" y="11593"/>
                </a:cubicBezTo>
                <a:cubicBezTo>
                  <a:pt x="8261" y="11654"/>
                  <a:pt x="8077" y="11654"/>
                  <a:pt x="7893" y="11654"/>
                </a:cubicBezTo>
                <a:cubicBezTo>
                  <a:pt x="7771" y="11654"/>
                  <a:pt x="7649" y="11654"/>
                  <a:pt x="7526" y="11654"/>
                </a:cubicBezTo>
                <a:cubicBezTo>
                  <a:pt x="7771" y="12447"/>
                  <a:pt x="8505" y="12997"/>
                  <a:pt x="9362" y="12997"/>
                </a:cubicBezTo>
                <a:cubicBezTo>
                  <a:pt x="8689" y="13546"/>
                  <a:pt x="7832" y="13851"/>
                  <a:pt x="6853" y="13851"/>
                </a:cubicBezTo>
                <a:cubicBezTo>
                  <a:pt x="6731" y="13851"/>
                  <a:pt x="6547" y="13851"/>
                  <a:pt x="6425" y="13851"/>
                </a:cubicBezTo>
                <a:cubicBezTo>
                  <a:pt x="7282" y="14400"/>
                  <a:pt x="8322" y="14705"/>
                  <a:pt x="9484" y="14705"/>
                </a:cubicBezTo>
                <a:cubicBezTo>
                  <a:pt x="13217" y="14705"/>
                  <a:pt x="15236" y="11715"/>
                  <a:pt x="15236" y="9092"/>
                </a:cubicBezTo>
                <a:cubicBezTo>
                  <a:pt x="15236" y="9031"/>
                  <a:pt x="15236" y="8908"/>
                  <a:pt x="15236" y="8847"/>
                </a:cubicBezTo>
                <a:cubicBezTo>
                  <a:pt x="15603" y="8542"/>
                  <a:pt x="15971" y="8176"/>
                  <a:pt x="16215" y="7810"/>
                </a:cubicBezTo>
                <a:cubicBezTo>
                  <a:pt x="15848" y="7993"/>
                  <a:pt x="15481" y="8054"/>
                  <a:pt x="15053" y="8115"/>
                </a:cubicBezTo>
                <a:cubicBezTo>
                  <a:pt x="15481" y="7871"/>
                  <a:pt x="15787" y="7505"/>
                  <a:pt x="15971" y="7017"/>
                </a:cubicBezTo>
                <a:moveTo>
                  <a:pt x="19642" y="0"/>
                </a:moveTo>
                <a:cubicBezTo>
                  <a:pt x="1958" y="0"/>
                  <a:pt x="1958" y="0"/>
                  <a:pt x="1958" y="0"/>
                </a:cubicBezTo>
                <a:cubicBezTo>
                  <a:pt x="918" y="0"/>
                  <a:pt x="0" y="915"/>
                  <a:pt x="0" y="1953"/>
                </a:cubicBezTo>
                <a:cubicBezTo>
                  <a:pt x="0" y="19586"/>
                  <a:pt x="0" y="19586"/>
                  <a:pt x="0" y="19586"/>
                </a:cubicBezTo>
                <a:cubicBezTo>
                  <a:pt x="0" y="20685"/>
                  <a:pt x="918" y="21600"/>
                  <a:pt x="1958" y="21600"/>
                </a:cubicBezTo>
                <a:cubicBezTo>
                  <a:pt x="19642" y="21600"/>
                  <a:pt x="19642" y="21600"/>
                  <a:pt x="19642" y="21600"/>
                </a:cubicBezTo>
                <a:cubicBezTo>
                  <a:pt x="20743" y="21600"/>
                  <a:pt x="21600" y="20685"/>
                  <a:pt x="21600" y="19586"/>
                </a:cubicBezTo>
                <a:cubicBezTo>
                  <a:pt x="21600" y="1953"/>
                  <a:pt x="21600" y="1953"/>
                  <a:pt x="21600" y="1953"/>
                </a:cubicBezTo>
                <a:cubicBezTo>
                  <a:pt x="21600" y="915"/>
                  <a:pt x="20743" y="0"/>
                  <a:pt x="19642" y="0"/>
                </a:cubicBezTo>
                <a:moveTo>
                  <a:pt x="20621" y="19586"/>
                </a:moveTo>
                <a:cubicBezTo>
                  <a:pt x="20621" y="20136"/>
                  <a:pt x="20193" y="20624"/>
                  <a:pt x="19642" y="20624"/>
                </a:cubicBezTo>
                <a:cubicBezTo>
                  <a:pt x="1958" y="20624"/>
                  <a:pt x="1958" y="20624"/>
                  <a:pt x="1958" y="20624"/>
                </a:cubicBezTo>
                <a:cubicBezTo>
                  <a:pt x="1407" y="20624"/>
                  <a:pt x="979" y="20136"/>
                  <a:pt x="979" y="19586"/>
                </a:cubicBezTo>
                <a:cubicBezTo>
                  <a:pt x="979" y="1953"/>
                  <a:pt x="979" y="1953"/>
                  <a:pt x="979" y="1953"/>
                </a:cubicBezTo>
                <a:cubicBezTo>
                  <a:pt x="979" y="1464"/>
                  <a:pt x="1407" y="976"/>
                  <a:pt x="1958" y="976"/>
                </a:cubicBezTo>
                <a:cubicBezTo>
                  <a:pt x="19642" y="976"/>
                  <a:pt x="19642" y="976"/>
                  <a:pt x="19642" y="976"/>
                </a:cubicBezTo>
                <a:cubicBezTo>
                  <a:pt x="20193" y="976"/>
                  <a:pt x="20621" y="1464"/>
                  <a:pt x="20621" y="1953"/>
                </a:cubicBezTo>
                <a:lnTo>
                  <a:pt x="20621" y="19586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91439" tIns="91439" rIns="91439" bIns="91439"/>
          <a:lstStyle/>
          <a:p>
            <a:pPr algn="l" defTabSz="514350">
              <a:defRPr sz="3400" b="0">
                <a:solidFill>
                  <a:srgbClr val="1E1E1E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550"/>
          </a:p>
        </p:txBody>
      </p:sp>
      <p:sp>
        <p:nvSpPr>
          <p:cNvPr id="71" name="Shape">
            <a:hlinkClick r:id="rId6"/>
          </p:cNvPr>
          <p:cNvSpPr/>
          <p:nvPr/>
        </p:nvSpPr>
        <p:spPr>
          <a:xfrm>
            <a:off x="12517402" y="9886455"/>
            <a:ext cx="860427" cy="863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42" y="0"/>
                </a:moveTo>
                <a:cubicBezTo>
                  <a:pt x="1958" y="0"/>
                  <a:pt x="1958" y="0"/>
                  <a:pt x="1958" y="0"/>
                </a:cubicBezTo>
                <a:cubicBezTo>
                  <a:pt x="857" y="0"/>
                  <a:pt x="0" y="915"/>
                  <a:pt x="0" y="1953"/>
                </a:cubicBezTo>
                <a:cubicBezTo>
                  <a:pt x="0" y="19586"/>
                  <a:pt x="0" y="19586"/>
                  <a:pt x="0" y="19586"/>
                </a:cubicBezTo>
                <a:cubicBezTo>
                  <a:pt x="0" y="20685"/>
                  <a:pt x="857" y="21600"/>
                  <a:pt x="1958" y="21600"/>
                </a:cubicBezTo>
                <a:cubicBezTo>
                  <a:pt x="19642" y="21600"/>
                  <a:pt x="19642" y="21600"/>
                  <a:pt x="19642" y="21600"/>
                </a:cubicBezTo>
                <a:cubicBezTo>
                  <a:pt x="20682" y="21600"/>
                  <a:pt x="21600" y="20685"/>
                  <a:pt x="21600" y="19586"/>
                </a:cubicBezTo>
                <a:cubicBezTo>
                  <a:pt x="21600" y="1953"/>
                  <a:pt x="21600" y="1953"/>
                  <a:pt x="21600" y="1953"/>
                </a:cubicBezTo>
                <a:cubicBezTo>
                  <a:pt x="21600" y="915"/>
                  <a:pt x="20682" y="0"/>
                  <a:pt x="19642" y="0"/>
                </a:cubicBezTo>
                <a:moveTo>
                  <a:pt x="20621" y="19586"/>
                </a:moveTo>
                <a:cubicBezTo>
                  <a:pt x="20621" y="20136"/>
                  <a:pt x="20193" y="20624"/>
                  <a:pt x="19642" y="20624"/>
                </a:cubicBezTo>
                <a:cubicBezTo>
                  <a:pt x="1958" y="20624"/>
                  <a:pt x="1958" y="20624"/>
                  <a:pt x="1958" y="20624"/>
                </a:cubicBezTo>
                <a:cubicBezTo>
                  <a:pt x="1407" y="20624"/>
                  <a:pt x="979" y="20136"/>
                  <a:pt x="979" y="19586"/>
                </a:cubicBezTo>
                <a:cubicBezTo>
                  <a:pt x="979" y="1953"/>
                  <a:pt x="979" y="1953"/>
                  <a:pt x="979" y="1953"/>
                </a:cubicBezTo>
                <a:cubicBezTo>
                  <a:pt x="979" y="1464"/>
                  <a:pt x="1407" y="976"/>
                  <a:pt x="1958" y="976"/>
                </a:cubicBezTo>
                <a:cubicBezTo>
                  <a:pt x="19642" y="976"/>
                  <a:pt x="19642" y="976"/>
                  <a:pt x="19642" y="976"/>
                </a:cubicBezTo>
                <a:cubicBezTo>
                  <a:pt x="20193" y="976"/>
                  <a:pt x="20621" y="1464"/>
                  <a:pt x="20621" y="1953"/>
                </a:cubicBezTo>
                <a:lnTo>
                  <a:pt x="20621" y="19586"/>
                </a:lnTo>
                <a:close/>
                <a:moveTo>
                  <a:pt x="11748" y="8481"/>
                </a:moveTo>
                <a:cubicBezTo>
                  <a:pt x="11748" y="8054"/>
                  <a:pt x="11810" y="7871"/>
                  <a:pt x="12422" y="7871"/>
                </a:cubicBezTo>
                <a:cubicBezTo>
                  <a:pt x="13217" y="7871"/>
                  <a:pt x="13217" y="7871"/>
                  <a:pt x="13217" y="7871"/>
                </a:cubicBezTo>
                <a:cubicBezTo>
                  <a:pt x="13217" y="6407"/>
                  <a:pt x="13217" y="6407"/>
                  <a:pt x="13217" y="6407"/>
                </a:cubicBezTo>
                <a:cubicBezTo>
                  <a:pt x="11932" y="6407"/>
                  <a:pt x="11932" y="6407"/>
                  <a:pt x="11932" y="6407"/>
                </a:cubicBezTo>
                <a:cubicBezTo>
                  <a:pt x="10341" y="6407"/>
                  <a:pt x="9790" y="7139"/>
                  <a:pt x="9790" y="8359"/>
                </a:cubicBezTo>
                <a:cubicBezTo>
                  <a:pt x="9790" y="9336"/>
                  <a:pt x="9790" y="9336"/>
                  <a:pt x="9790" y="9336"/>
                </a:cubicBezTo>
                <a:cubicBezTo>
                  <a:pt x="8811" y="9336"/>
                  <a:pt x="8811" y="9336"/>
                  <a:pt x="8811" y="9336"/>
                </a:cubicBezTo>
                <a:cubicBezTo>
                  <a:pt x="8811" y="10800"/>
                  <a:pt x="8811" y="10800"/>
                  <a:pt x="8811" y="10800"/>
                </a:cubicBezTo>
                <a:cubicBezTo>
                  <a:pt x="9790" y="10800"/>
                  <a:pt x="9790" y="10800"/>
                  <a:pt x="9790" y="10800"/>
                </a:cubicBezTo>
                <a:cubicBezTo>
                  <a:pt x="9790" y="15193"/>
                  <a:pt x="9790" y="15193"/>
                  <a:pt x="9790" y="15193"/>
                </a:cubicBezTo>
                <a:cubicBezTo>
                  <a:pt x="11748" y="15193"/>
                  <a:pt x="11748" y="15193"/>
                  <a:pt x="11748" y="15193"/>
                </a:cubicBezTo>
                <a:cubicBezTo>
                  <a:pt x="11748" y="10800"/>
                  <a:pt x="11748" y="10800"/>
                  <a:pt x="11748" y="10800"/>
                </a:cubicBezTo>
                <a:cubicBezTo>
                  <a:pt x="13033" y="10800"/>
                  <a:pt x="13033" y="10800"/>
                  <a:pt x="13033" y="10800"/>
                </a:cubicBezTo>
                <a:cubicBezTo>
                  <a:pt x="13217" y="9336"/>
                  <a:pt x="13217" y="9336"/>
                  <a:pt x="13217" y="9336"/>
                </a:cubicBezTo>
                <a:cubicBezTo>
                  <a:pt x="11748" y="9336"/>
                  <a:pt x="11748" y="9336"/>
                  <a:pt x="11748" y="9336"/>
                </a:cubicBezTo>
                <a:lnTo>
                  <a:pt x="11748" y="8481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91439" tIns="91439" rIns="91439" bIns="91439"/>
          <a:lstStyle/>
          <a:p>
            <a:pPr algn="l" defTabSz="514350">
              <a:defRPr sz="3400" b="0">
                <a:solidFill>
                  <a:srgbClr val="1E1E1E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550"/>
          </a:p>
        </p:txBody>
      </p:sp>
      <p:sp>
        <p:nvSpPr>
          <p:cNvPr id="72" name="Shape">
            <a:hlinkClick r:id="rId7"/>
          </p:cNvPr>
          <p:cNvSpPr/>
          <p:nvPr/>
        </p:nvSpPr>
        <p:spPr>
          <a:xfrm>
            <a:off x="14791664" y="9886455"/>
            <a:ext cx="860426" cy="863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422" y="8786"/>
                </a:moveTo>
                <a:cubicBezTo>
                  <a:pt x="12789" y="8786"/>
                  <a:pt x="13156" y="8481"/>
                  <a:pt x="13156" y="8481"/>
                </a:cubicBezTo>
                <a:cubicBezTo>
                  <a:pt x="13156" y="8725"/>
                  <a:pt x="13156" y="8725"/>
                  <a:pt x="13156" y="8725"/>
                </a:cubicBezTo>
                <a:cubicBezTo>
                  <a:pt x="13768" y="8725"/>
                  <a:pt x="13768" y="8725"/>
                  <a:pt x="13768" y="8725"/>
                </a:cubicBezTo>
                <a:cubicBezTo>
                  <a:pt x="13768" y="5858"/>
                  <a:pt x="13768" y="5858"/>
                  <a:pt x="13768" y="5858"/>
                </a:cubicBezTo>
                <a:cubicBezTo>
                  <a:pt x="13156" y="5858"/>
                  <a:pt x="13156" y="5858"/>
                  <a:pt x="13156" y="5858"/>
                </a:cubicBezTo>
                <a:cubicBezTo>
                  <a:pt x="13156" y="8115"/>
                  <a:pt x="13156" y="8115"/>
                  <a:pt x="13156" y="8115"/>
                </a:cubicBezTo>
                <a:cubicBezTo>
                  <a:pt x="13156" y="8115"/>
                  <a:pt x="12972" y="8359"/>
                  <a:pt x="12727" y="8359"/>
                </a:cubicBezTo>
                <a:cubicBezTo>
                  <a:pt x="12544" y="8359"/>
                  <a:pt x="12544" y="8176"/>
                  <a:pt x="12544" y="8176"/>
                </a:cubicBezTo>
                <a:cubicBezTo>
                  <a:pt x="12544" y="5858"/>
                  <a:pt x="12544" y="5858"/>
                  <a:pt x="12544" y="5858"/>
                </a:cubicBezTo>
                <a:cubicBezTo>
                  <a:pt x="11932" y="5858"/>
                  <a:pt x="11932" y="5858"/>
                  <a:pt x="11932" y="5858"/>
                </a:cubicBezTo>
                <a:cubicBezTo>
                  <a:pt x="11932" y="8420"/>
                  <a:pt x="11932" y="8420"/>
                  <a:pt x="11932" y="8420"/>
                </a:cubicBezTo>
                <a:cubicBezTo>
                  <a:pt x="11932" y="8420"/>
                  <a:pt x="11993" y="8786"/>
                  <a:pt x="12422" y="8786"/>
                </a:cubicBezTo>
                <a:moveTo>
                  <a:pt x="10341" y="8786"/>
                </a:moveTo>
                <a:cubicBezTo>
                  <a:pt x="10586" y="8786"/>
                  <a:pt x="10586" y="8786"/>
                  <a:pt x="10586" y="8786"/>
                </a:cubicBezTo>
                <a:cubicBezTo>
                  <a:pt x="11014" y="8786"/>
                  <a:pt x="11381" y="8420"/>
                  <a:pt x="11381" y="7993"/>
                </a:cubicBezTo>
                <a:cubicBezTo>
                  <a:pt x="11381" y="6712"/>
                  <a:pt x="11381" y="6712"/>
                  <a:pt x="11381" y="6712"/>
                </a:cubicBezTo>
                <a:cubicBezTo>
                  <a:pt x="11381" y="6224"/>
                  <a:pt x="11014" y="5858"/>
                  <a:pt x="10586" y="5858"/>
                </a:cubicBezTo>
                <a:cubicBezTo>
                  <a:pt x="10341" y="5858"/>
                  <a:pt x="10341" y="5858"/>
                  <a:pt x="10341" y="5858"/>
                </a:cubicBezTo>
                <a:cubicBezTo>
                  <a:pt x="9913" y="5858"/>
                  <a:pt x="9546" y="6224"/>
                  <a:pt x="9546" y="6712"/>
                </a:cubicBezTo>
                <a:cubicBezTo>
                  <a:pt x="9546" y="7993"/>
                  <a:pt x="9546" y="7993"/>
                  <a:pt x="9546" y="7993"/>
                </a:cubicBezTo>
                <a:cubicBezTo>
                  <a:pt x="9546" y="8420"/>
                  <a:pt x="9913" y="8786"/>
                  <a:pt x="10341" y="8786"/>
                </a:cubicBezTo>
                <a:moveTo>
                  <a:pt x="10158" y="6651"/>
                </a:moveTo>
                <a:cubicBezTo>
                  <a:pt x="10158" y="6468"/>
                  <a:pt x="10280" y="6346"/>
                  <a:pt x="10463" y="6346"/>
                </a:cubicBezTo>
                <a:cubicBezTo>
                  <a:pt x="10647" y="6346"/>
                  <a:pt x="10769" y="6468"/>
                  <a:pt x="10769" y="6651"/>
                </a:cubicBezTo>
                <a:cubicBezTo>
                  <a:pt x="10769" y="8054"/>
                  <a:pt x="10769" y="8054"/>
                  <a:pt x="10769" y="8054"/>
                </a:cubicBezTo>
                <a:cubicBezTo>
                  <a:pt x="10769" y="8237"/>
                  <a:pt x="10647" y="8359"/>
                  <a:pt x="10463" y="8359"/>
                </a:cubicBezTo>
                <a:cubicBezTo>
                  <a:pt x="10280" y="8359"/>
                  <a:pt x="10158" y="8237"/>
                  <a:pt x="10158" y="8054"/>
                </a:cubicBezTo>
                <a:lnTo>
                  <a:pt x="10158" y="6651"/>
                </a:lnTo>
                <a:close/>
                <a:moveTo>
                  <a:pt x="7955" y="8725"/>
                </a:moveTo>
                <a:cubicBezTo>
                  <a:pt x="8689" y="8725"/>
                  <a:pt x="8689" y="8725"/>
                  <a:pt x="8689" y="8725"/>
                </a:cubicBezTo>
                <a:cubicBezTo>
                  <a:pt x="8689" y="7200"/>
                  <a:pt x="8689" y="7200"/>
                  <a:pt x="8689" y="7200"/>
                </a:cubicBezTo>
                <a:cubicBezTo>
                  <a:pt x="9484" y="5003"/>
                  <a:pt x="9484" y="5003"/>
                  <a:pt x="9484" y="5003"/>
                </a:cubicBezTo>
                <a:cubicBezTo>
                  <a:pt x="8873" y="5003"/>
                  <a:pt x="8873" y="5003"/>
                  <a:pt x="8873" y="5003"/>
                </a:cubicBezTo>
                <a:cubicBezTo>
                  <a:pt x="8322" y="6468"/>
                  <a:pt x="8322" y="6468"/>
                  <a:pt x="8322" y="6468"/>
                </a:cubicBezTo>
                <a:cubicBezTo>
                  <a:pt x="7832" y="5003"/>
                  <a:pt x="7832" y="5003"/>
                  <a:pt x="7832" y="5003"/>
                </a:cubicBezTo>
                <a:cubicBezTo>
                  <a:pt x="7098" y="5003"/>
                  <a:pt x="7098" y="5003"/>
                  <a:pt x="7098" y="5003"/>
                </a:cubicBezTo>
                <a:cubicBezTo>
                  <a:pt x="7955" y="7200"/>
                  <a:pt x="7955" y="7200"/>
                  <a:pt x="7955" y="7200"/>
                </a:cubicBezTo>
                <a:lnTo>
                  <a:pt x="7955" y="8725"/>
                </a:lnTo>
                <a:close/>
                <a:moveTo>
                  <a:pt x="19642" y="0"/>
                </a:moveTo>
                <a:cubicBezTo>
                  <a:pt x="1958" y="0"/>
                  <a:pt x="1958" y="0"/>
                  <a:pt x="1958" y="0"/>
                </a:cubicBezTo>
                <a:cubicBezTo>
                  <a:pt x="857" y="0"/>
                  <a:pt x="0" y="915"/>
                  <a:pt x="0" y="1953"/>
                </a:cubicBezTo>
                <a:cubicBezTo>
                  <a:pt x="0" y="19586"/>
                  <a:pt x="0" y="19586"/>
                  <a:pt x="0" y="19586"/>
                </a:cubicBezTo>
                <a:cubicBezTo>
                  <a:pt x="0" y="20685"/>
                  <a:pt x="857" y="21600"/>
                  <a:pt x="1958" y="21600"/>
                </a:cubicBezTo>
                <a:cubicBezTo>
                  <a:pt x="19642" y="21600"/>
                  <a:pt x="19642" y="21600"/>
                  <a:pt x="19642" y="21600"/>
                </a:cubicBezTo>
                <a:cubicBezTo>
                  <a:pt x="20743" y="21600"/>
                  <a:pt x="21600" y="20685"/>
                  <a:pt x="21600" y="19586"/>
                </a:cubicBezTo>
                <a:cubicBezTo>
                  <a:pt x="21600" y="1953"/>
                  <a:pt x="21600" y="1953"/>
                  <a:pt x="21600" y="1953"/>
                </a:cubicBezTo>
                <a:cubicBezTo>
                  <a:pt x="21600" y="915"/>
                  <a:pt x="20743" y="0"/>
                  <a:pt x="19642" y="0"/>
                </a:cubicBezTo>
                <a:moveTo>
                  <a:pt x="20621" y="19586"/>
                </a:moveTo>
                <a:cubicBezTo>
                  <a:pt x="20621" y="20136"/>
                  <a:pt x="20193" y="20624"/>
                  <a:pt x="19642" y="20624"/>
                </a:cubicBezTo>
                <a:cubicBezTo>
                  <a:pt x="1958" y="20624"/>
                  <a:pt x="1958" y="20624"/>
                  <a:pt x="1958" y="20624"/>
                </a:cubicBezTo>
                <a:cubicBezTo>
                  <a:pt x="1407" y="20624"/>
                  <a:pt x="979" y="20136"/>
                  <a:pt x="979" y="19586"/>
                </a:cubicBezTo>
                <a:cubicBezTo>
                  <a:pt x="979" y="1953"/>
                  <a:pt x="979" y="1953"/>
                  <a:pt x="979" y="1953"/>
                </a:cubicBezTo>
                <a:cubicBezTo>
                  <a:pt x="979" y="1464"/>
                  <a:pt x="1407" y="976"/>
                  <a:pt x="1958" y="976"/>
                </a:cubicBezTo>
                <a:cubicBezTo>
                  <a:pt x="19642" y="976"/>
                  <a:pt x="19642" y="976"/>
                  <a:pt x="19642" y="976"/>
                </a:cubicBezTo>
                <a:cubicBezTo>
                  <a:pt x="20193" y="976"/>
                  <a:pt x="20621" y="1464"/>
                  <a:pt x="20621" y="1953"/>
                </a:cubicBezTo>
                <a:lnTo>
                  <a:pt x="20621" y="19586"/>
                </a:lnTo>
                <a:close/>
                <a:moveTo>
                  <a:pt x="11993" y="12081"/>
                </a:moveTo>
                <a:cubicBezTo>
                  <a:pt x="11871" y="12081"/>
                  <a:pt x="11748" y="12142"/>
                  <a:pt x="11687" y="12264"/>
                </a:cubicBezTo>
                <a:cubicBezTo>
                  <a:pt x="11687" y="14278"/>
                  <a:pt x="11687" y="14278"/>
                  <a:pt x="11687" y="14278"/>
                </a:cubicBezTo>
                <a:cubicBezTo>
                  <a:pt x="11748" y="14339"/>
                  <a:pt x="11871" y="14400"/>
                  <a:pt x="11993" y="14400"/>
                </a:cubicBezTo>
                <a:cubicBezTo>
                  <a:pt x="12299" y="14400"/>
                  <a:pt x="12299" y="14095"/>
                  <a:pt x="12299" y="14095"/>
                </a:cubicBezTo>
                <a:cubicBezTo>
                  <a:pt x="12299" y="12447"/>
                  <a:pt x="12299" y="12447"/>
                  <a:pt x="12299" y="12447"/>
                </a:cubicBezTo>
                <a:cubicBezTo>
                  <a:pt x="12299" y="12447"/>
                  <a:pt x="12238" y="12081"/>
                  <a:pt x="11993" y="12081"/>
                </a:cubicBezTo>
                <a:moveTo>
                  <a:pt x="14502" y="9458"/>
                </a:moveTo>
                <a:cubicBezTo>
                  <a:pt x="14502" y="9458"/>
                  <a:pt x="12666" y="9336"/>
                  <a:pt x="10769" y="9336"/>
                </a:cubicBezTo>
                <a:cubicBezTo>
                  <a:pt x="8934" y="9336"/>
                  <a:pt x="7098" y="9458"/>
                  <a:pt x="7098" y="9458"/>
                </a:cubicBezTo>
                <a:cubicBezTo>
                  <a:pt x="6241" y="9458"/>
                  <a:pt x="5568" y="10068"/>
                  <a:pt x="5568" y="10861"/>
                </a:cubicBezTo>
                <a:cubicBezTo>
                  <a:pt x="5568" y="10861"/>
                  <a:pt x="5385" y="11837"/>
                  <a:pt x="5385" y="12753"/>
                </a:cubicBezTo>
                <a:cubicBezTo>
                  <a:pt x="5385" y="13729"/>
                  <a:pt x="5568" y="14644"/>
                  <a:pt x="5568" y="14644"/>
                </a:cubicBezTo>
                <a:cubicBezTo>
                  <a:pt x="5568" y="15437"/>
                  <a:pt x="6241" y="16108"/>
                  <a:pt x="7098" y="16108"/>
                </a:cubicBezTo>
                <a:cubicBezTo>
                  <a:pt x="7098" y="16108"/>
                  <a:pt x="8934" y="16169"/>
                  <a:pt x="10769" y="16169"/>
                </a:cubicBezTo>
                <a:cubicBezTo>
                  <a:pt x="12605" y="16169"/>
                  <a:pt x="14502" y="16108"/>
                  <a:pt x="14502" y="16108"/>
                </a:cubicBezTo>
                <a:cubicBezTo>
                  <a:pt x="15359" y="16108"/>
                  <a:pt x="16032" y="15437"/>
                  <a:pt x="16032" y="14644"/>
                </a:cubicBezTo>
                <a:cubicBezTo>
                  <a:pt x="16032" y="14644"/>
                  <a:pt x="16215" y="13668"/>
                  <a:pt x="16215" y="12753"/>
                </a:cubicBezTo>
                <a:cubicBezTo>
                  <a:pt x="16215" y="11837"/>
                  <a:pt x="16032" y="10861"/>
                  <a:pt x="16032" y="10861"/>
                </a:cubicBezTo>
                <a:cubicBezTo>
                  <a:pt x="16032" y="10068"/>
                  <a:pt x="15359" y="9458"/>
                  <a:pt x="14502" y="9458"/>
                </a:cubicBezTo>
                <a:moveTo>
                  <a:pt x="8567" y="11044"/>
                </a:moveTo>
                <a:cubicBezTo>
                  <a:pt x="7832" y="11044"/>
                  <a:pt x="7832" y="11044"/>
                  <a:pt x="7832" y="11044"/>
                </a:cubicBezTo>
                <a:cubicBezTo>
                  <a:pt x="7832" y="14888"/>
                  <a:pt x="7832" y="14888"/>
                  <a:pt x="7832" y="14888"/>
                </a:cubicBezTo>
                <a:cubicBezTo>
                  <a:pt x="7098" y="14888"/>
                  <a:pt x="7098" y="14888"/>
                  <a:pt x="7098" y="14888"/>
                </a:cubicBezTo>
                <a:cubicBezTo>
                  <a:pt x="7098" y="11044"/>
                  <a:pt x="7098" y="11044"/>
                  <a:pt x="7098" y="11044"/>
                </a:cubicBezTo>
                <a:cubicBezTo>
                  <a:pt x="6364" y="11044"/>
                  <a:pt x="6364" y="11044"/>
                  <a:pt x="6364" y="11044"/>
                </a:cubicBezTo>
                <a:cubicBezTo>
                  <a:pt x="6364" y="10434"/>
                  <a:pt x="6364" y="10434"/>
                  <a:pt x="6364" y="10434"/>
                </a:cubicBezTo>
                <a:cubicBezTo>
                  <a:pt x="8567" y="10434"/>
                  <a:pt x="8567" y="10434"/>
                  <a:pt x="8567" y="10434"/>
                </a:cubicBezTo>
                <a:lnTo>
                  <a:pt x="8567" y="11044"/>
                </a:lnTo>
                <a:close/>
                <a:moveTo>
                  <a:pt x="10525" y="14888"/>
                </a:moveTo>
                <a:cubicBezTo>
                  <a:pt x="9913" y="14888"/>
                  <a:pt x="9913" y="14888"/>
                  <a:pt x="9913" y="14888"/>
                </a:cubicBezTo>
                <a:cubicBezTo>
                  <a:pt x="9913" y="14583"/>
                  <a:pt x="9913" y="14583"/>
                  <a:pt x="9913" y="14583"/>
                </a:cubicBezTo>
                <a:cubicBezTo>
                  <a:pt x="9913" y="14583"/>
                  <a:pt x="9546" y="14949"/>
                  <a:pt x="9178" y="14949"/>
                </a:cubicBezTo>
                <a:cubicBezTo>
                  <a:pt x="8750" y="14949"/>
                  <a:pt x="8689" y="14522"/>
                  <a:pt x="8689" y="14522"/>
                </a:cubicBezTo>
                <a:cubicBezTo>
                  <a:pt x="8689" y="11532"/>
                  <a:pt x="8689" y="11532"/>
                  <a:pt x="8689" y="11532"/>
                </a:cubicBezTo>
                <a:cubicBezTo>
                  <a:pt x="9301" y="11532"/>
                  <a:pt x="9301" y="11532"/>
                  <a:pt x="9301" y="11532"/>
                </a:cubicBezTo>
                <a:cubicBezTo>
                  <a:pt x="9301" y="14339"/>
                  <a:pt x="9301" y="14339"/>
                  <a:pt x="9301" y="14339"/>
                </a:cubicBezTo>
                <a:cubicBezTo>
                  <a:pt x="9301" y="14339"/>
                  <a:pt x="9301" y="14522"/>
                  <a:pt x="9484" y="14522"/>
                </a:cubicBezTo>
                <a:cubicBezTo>
                  <a:pt x="9729" y="14522"/>
                  <a:pt x="9913" y="14278"/>
                  <a:pt x="9913" y="14278"/>
                </a:cubicBezTo>
                <a:cubicBezTo>
                  <a:pt x="9913" y="11532"/>
                  <a:pt x="9913" y="11532"/>
                  <a:pt x="9913" y="11532"/>
                </a:cubicBezTo>
                <a:cubicBezTo>
                  <a:pt x="10525" y="11532"/>
                  <a:pt x="10525" y="11532"/>
                  <a:pt x="10525" y="11532"/>
                </a:cubicBezTo>
                <a:lnTo>
                  <a:pt x="10525" y="14888"/>
                </a:lnTo>
                <a:close/>
                <a:moveTo>
                  <a:pt x="12911" y="14156"/>
                </a:moveTo>
                <a:cubicBezTo>
                  <a:pt x="12911" y="14156"/>
                  <a:pt x="12911" y="14949"/>
                  <a:pt x="12360" y="14949"/>
                </a:cubicBezTo>
                <a:cubicBezTo>
                  <a:pt x="11993" y="14949"/>
                  <a:pt x="11810" y="14766"/>
                  <a:pt x="11687" y="14583"/>
                </a:cubicBezTo>
                <a:cubicBezTo>
                  <a:pt x="11687" y="14888"/>
                  <a:pt x="11687" y="14888"/>
                  <a:pt x="11687" y="14888"/>
                </a:cubicBezTo>
                <a:cubicBezTo>
                  <a:pt x="11014" y="14888"/>
                  <a:pt x="11014" y="14888"/>
                  <a:pt x="11014" y="14888"/>
                </a:cubicBezTo>
                <a:cubicBezTo>
                  <a:pt x="11014" y="10434"/>
                  <a:pt x="11014" y="10434"/>
                  <a:pt x="11014" y="10434"/>
                </a:cubicBezTo>
                <a:cubicBezTo>
                  <a:pt x="11687" y="10434"/>
                  <a:pt x="11687" y="10434"/>
                  <a:pt x="11687" y="10434"/>
                </a:cubicBezTo>
                <a:cubicBezTo>
                  <a:pt x="11687" y="11898"/>
                  <a:pt x="11687" y="11898"/>
                  <a:pt x="11687" y="11898"/>
                </a:cubicBezTo>
                <a:cubicBezTo>
                  <a:pt x="11810" y="11776"/>
                  <a:pt x="12054" y="11532"/>
                  <a:pt x="12360" y="11532"/>
                </a:cubicBezTo>
                <a:cubicBezTo>
                  <a:pt x="12727" y="11532"/>
                  <a:pt x="12911" y="11898"/>
                  <a:pt x="12911" y="12325"/>
                </a:cubicBezTo>
                <a:lnTo>
                  <a:pt x="12911" y="14156"/>
                </a:lnTo>
                <a:close/>
                <a:moveTo>
                  <a:pt x="15297" y="12386"/>
                </a:moveTo>
                <a:cubicBezTo>
                  <a:pt x="15297" y="13363"/>
                  <a:pt x="15297" y="13363"/>
                  <a:pt x="15297" y="13363"/>
                </a:cubicBezTo>
                <a:cubicBezTo>
                  <a:pt x="14012" y="13363"/>
                  <a:pt x="14012" y="13363"/>
                  <a:pt x="14012" y="13363"/>
                </a:cubicBezTo>
                <a:cubicBezTo>
                  <a:pt x="14012" y="14095"/>
                  <a:pt x="14012" y="14095"/>
                  <a:pt x="14012" y="14095"/>
                </a:cubicBezTo>
                <a:cubicBezTo>
                  <a:pt x="14012" y="14095"/>
                  <a:pt x="14012" y="14400"/>
                  <a:pt x="14318" y="14400"/>
                </a:cubicBezTo>
                <a:cubicBezTo>
                  <a:pt x="14624" y="14400"/>
                  <a:pt x="14624" y="14095"/>
                  <a:pt x="14624" y="14095"/>
                </a:cubicBezTo>
                <a:cubicBezTo>
                  <a:pt x="14624" y="13729"/>
                  <a:pt x="14624" y="13729"/>
                  <a:pt x="14624" y="13729"/>
                </a:cubicBezTo>
                <a:cubicBezTo>
                  <a:pt x="15297" y="13729"/>
                  <a:pt x="15297" y="13729"/>
                  <a:pt x="15297" y="13729"/>
                </a:cubicBezTo>
                <a:cubicBezTo>
                  <a:pt x="15297" y="14278"/>
                  <a:pt x="15297" y="14278"/>
                  <a:pt x="15297" y="14278"/>
                </a:cubicBezTo>
                <a:cubicBezTo>
                  <a:pt x="15297" y="14278"/>
                  <a:pt x="15175" y="14949"/>
                  <a:pt x="14380" y="14949"/>
                </a:cubicBezTo>
                <a:cubicBezTo>
                  <a:pt x="13584" y="14949"/>
                  <a:pt x="13401" y="14278"/>
                  <a:pt x="13401" y="14278"/>
                </a:cubicBezTo>
                <a:cubicBezTo>
                  <a:pt x="13401" y="12386"/>
                  <a:pt x="13401" y="12386"/>
                  <a:pt x="13401" y="12386"/>
                </a:cubicBezTo>
                <a:cubicBezTo>
                  <a:pt x="13401" y="12386"/>
                  <a:pt x="13401" y="11532"/>
                  <a:pt x="14380" y="11532"/>
                </a:cubicBezTo>
                <a:cubicBezTo>
                  <a:pt x="15359" y="11532"/>
                  <a:pt x="15297" y="12386"/>
                  <a:pt x="15297" y="12386"/>
                </a:cubicBezTo>
                <a:moveTo>
                  <a:pt x="14318" y="12081"/>
                </a:moveTo>
                <a:cubicBezTo>
                  <a:pt x="14012" y="12081"/>
                  <a:pt x="14012" y="12447"/>
                  <a:pt x="14012" y="12447"/>
                </a:cubicBezTo>
                <a:cubicBezTo>
                  <a:pt x="14012" y="12875"/>
                  <a:pt x="14012" y="12875"/>
                  <a:pt x="14012" y="12875"/>
                </a:cubicBezTo>
                <a:cubicBezTo>
                  <a:pt x="14624" y="12875"/>
                  <a:pt x="14624" y="12875"/>
                  <a:pt x="14624" y="12875"/>
                </a:cubicBezTo>
                <a:cubicBezTo>
                  <a:pt x="14624" y="12447"/>
                  <a:pt x="14624" y="12447"/>
                  <a:pt x="14624" y="12447"/>
                </a:cubicBezTo>
                <a:cubicBezTo>
                  <a:pt x="14624" y="12447"/>
                  <a:pt x="14624" y="12081"/>
                  <a:pt x="14318" y="12081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91439" tIns="91439" rIns="91439" bIns="91439"/>
          <a:lstStyle/>
          <a:p>
            <a:pPr algn="l" defTabSz="514350">
              <a:defRPr sz="3400" b="0">
                <a:solidFill>
                  <a:srgbClr val="1E1E1E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550"/>
          </a:p>
        </p:txBody>
      </p:sp>
      <p:sp>
        <p:nvSpPr>
          <p:cNvPr id="73" name="Shape">
            <a:hlinkClick r:id="rId8"/>
          </p:cNvPr>
          <p:cNvSpPr/>
          <p:nvPr/>
        </p:nvSpPr>
        <p:spPr>
          <a:xfrm>
            <a:off x="13654534" y="9886455"/>
            <a:ext cx="860426" cy="863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93" y="6895"/>
                </a:moveTo>
                <a:cubicBezTo>
                  <a:pt x="7343" y="6895"/>
                  <a:pt x="6914" y="7322"/>
                  <a:pt x="6914" y="7871"/>
                </a:cubicBezTo>
                <a:cubicBezTo>
                  <a:pt x="6914" y="8420"/>
                  <a:pt x="7343" y="8847"/>
                  <a:pt x="7893" y="8847"/>
                </a:cubicBezTo>
                <a:cubicBezTo>
                  <a:pt x="8383" y="8847"/>
                  <a:pt x="8873" y="8420"/>
                  <a:pt x="8873" y="7871"/>
                </a:cubicBezTo>
                <a:cubicBezTo>
                  <a:pt x="8873" y="7322"/>
                  <a:pt x="8383" y="6895"/>
                  <a:pt x="7893" y="6895"/>
                </a:cubicBezTo>
                <a:moveTo>
                  <a:pt x="19642" y="0"/>
                </a:moveTo>
                <a:cubicBezTo>
                  <a:pt x="1958" y="0"/>
                  <a:pt x="1958" y="0"/>
                  <a:pt x="1958" y="0"/>
                </a:cubicBezTo>
                <a:cubicBezTo>
                  <a:pt x="918" y="0"/>
                  <a:pt x="0" y="915"/>
                  <a:pt x="0" y="1953"/>
                </a:cubicBezTo>
                <a:cubicBezTo>
                  <a:pt x="0" y="19586"/>
                  <a:pt x="0" y="19586"/>
                  <a:pt x="0" y="19586"/>
                </a:cubicBezTo>
                <a:cubicBezTo>
                  <a:pt x="0" y="20685"/>
                  <a:pt x="918" y="21600"/>
                  <a:pt x="1958" y="21600"/>
                </a:cubicBezTo>
                <a:cubicBezTo>
                  <a:pt x="19642" y="21600"/>
                  <a:pt x="19642" y="21600"/>
                  <a:pt x="19642" y="21600"/>
                </a:cubicBezTo>
                <a:cubicBezTo>
                  <a:pt x="20743" y="21600"/>
                  <a:pt x="21600" y="20685"/>
                  <a:pt x="21600" y="19586"/>
                </a:cubicBezTo>
                <a:cubicBezTo>
                  <a:pt x="21600" y="1953"/>
                  <a:pt x="21600" y="1953"/>
                  <a:pt x="21600" y="1953"/>
                </a:cubicBezTo>
                <a:cubicBezTo>
                  <a:pt x="21600" y="915"/>
                  <a:pt x="20743" y="0"/>
                  <a:pt x="19642" y="0"/>
                </a:cubicBezTo>
                <a:moveTo>
                  <a:pt x="20621" y="19586"/>
                </a:moveTo>
                <a:cubicBezTo>
                  <a:pt x="20621" y="20136"/>
                  <a:pt x="20193" y="20624"/>
                  <a:pt x="19642" y="20624"/>
                </a:cubicBezTo>
                <a:cubicBezTo>
                  <a:pt x="1958" y="20624"/>
                  <a:pt x="1958" y="20624"/>
                  <a:pt x="1958" y="20624"/>
                </a:cubicBezTo>
                <a:cubicBezTo>
                  <a:pt x="1407" y="20624"/>
                  <a:pt x="979" y="20136"/>
                  <a:pt x="979" y="19586"/>
                </a:cubicBezTo>
                <a:cubicBezTo>
                  <a:pt x="979" y="1953"/>
                  <a:pt x="979" y="1953"/>
                  <a:pt x="979" y="1953"/>
                </a:cubicBezTo>
                <a:cubicBezTo>
                  <a:pt x="979" y="1464"/>
                  <a:pt x="1407" y="976"/>
                  <a:pt x="1958" y="976"/>
                </a:cubicBezTo>
                <a:cubicBezTo>
                  <a:pt x="19642" y="976"/>
                  <a:pt x="19642" y="976"/>
                  <a:pt x="19642" y="976"/>
                </a:cubicBezTo>
                <a:cubicBezTo>
                  <a:pt x="20193" y="976"/>
                  <a:pt x="20621" y="1464"/>
                  <a:pt x="20621" y="1953"/>
                </a:cubicBezTo>
                <a:lnTo>
                  <a:pt x="20621" y="19586"/>
                </a:lnTo>
                <a:close/>
                <a:moveTo>
                  <a:pt x="6914" y="14705"/>
                </a:moveTo>
                <a:cubicBezTo>
                  <a:pt x="8873" y="14705"/>
                  <a:pt x="8873" y="14705"/>
                  <a:pt x="8873" y="14705"/>
                </a:cubicBezTo>
                <a:cubicBezTo>
                  <a:pt x="8873" y="9336"/>
                  <a:pt x="8873" y="9336"/>
                  <a:pt x="8873" y="9336"/>
                </a:cubicBezTo>
                <a:cubicBezTo>
                  <a:pt x="6914" y="9336"/>
                  <a:pt x="6914" y="9336"/>
                  <a:pt x="6914" y="9336"/>
                </a:cubicBezTo>
                <a:lnTo>
                  <a:pt x="6914" y="14705"/>
                </a:lnTo>
                <a:close/>
                <a:moveTo>
                  <a:pt x="13462" y="9336"/>
                </a:moveTo>
                <a:cubicBezTo>
                  <a:pt x="11993" y="9336"/>
                  <a:pt x="11810" y="10190"/>
                  <a:pt x="11810" y="10190"/>
                </a:cubicBezTo>
                <a:cubicBezTo>
                  <a:pt x="11810" y="9336"/>
                  <a:pt x="11810" y="9336"/>
                  <a:pt x="11810" y="9336"/>
                </a:cubicBezTo>
                <a:cubicBezTo>
                  <a:pt x="9852" y="9336"/>
                  <a:pt x="9852" y="9336"/>
                  <a:pt x="9852" y="9336"/>
                </a:cubicBezTo>
                <a:cubicBezTo>
                  <a:pt x="9852" y="14705"/>
                  <a:pt x="9852" y="14705"/>
                  <a:pt x="9852" y="14705"/>
                </a:cubicBezTo>
                <a:cubicBezTo>
                  <a:pt x="11810" y="14705"/>
                  <a:pt x="11810" y="14705"/>
                  <a:pt x="11810" y="14705"/>
                </a:cubicBezTo>
                <a:cubicBezTo>
                  <a:pt x="11810" y="11776"/>
                  <a:pt x="11810" y="11776"/>
                  <a:pt x="11810" y="11776"/>
                </a:cubicBezTo>
                <a:cubicBezTo>
                  <a:pt x="11810" y="11776"/>
                  <a:pt x="11810" y="10800"/>
                  <a:pt x="12666" y="10800"/>
                </a:cubicBezTo>
                <a:cubicBezTo>
                  <a:pt x="13095" y="10800"/>
                  <a:pt x="13278" y="11227"/>
                  <a:pt x="13278" y="11776"/>
                </a:cubicBezTo>
                <a:cubicBezTo>
                  <a:pt x="13278" y="14705"/>
                  <a:pt x="13278" y="14705"/>
                  <a:pt x="13278" y="14705"/>
                </a:cubicBezTo>
                <a:cubicBezTo>
                  <a:pt x="15236" y="14705"/>
                  <a:pt x="15236" y="14705"/>
                  <a:pt x="15236" y="14705"/>
                </a:cubicBezTo>
                <a:cubicBezTo>
                  <a:pt x="15236" y="11776"/>
                  <a:pt x="15236" y="11776"/>
                  <a:pt x="15236" y="11776"/>
                </a:cubicBezTo>
                <a:cubicBezTo>
                  <a:pt x="15236" y="10251"/>
                  <a:pt x="14563" y="9336"/>
                  <a:pt x="13462" y="9336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91439" tIns="91439" rIns="91439" bIns="91439"/>
          <a:lstStyle/>
          <a:p>
            <a:pPr algn="l" defTabSz="514350">
              <a:defRPr sz="3400" b="0">
                <a:solidFill>
                  <a:srgbClr val="1E1E1E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550"/>
          </a:p>
        </p:txBody>
      </p:sp>
      <p:sp>
        <p:nvSpPr>
          <p:cNvPr id="74" name="Shape">
            <a:hlinkClick r:id="rId9"/>
          </p:cNvPr>
          <p:cNvSpPr/>
          <p:nvPr/>
        </p:nvSpPr>
        <p:spPr>
          <a:xfrm>
            <a:off x="11380271" y="9888042"/>
            <a:ext cx="860427" cy="8604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42" y="0"/>
                </a:moveTo>
                <a:cubicBezTo>
                  <a:pt x="1958" y="0"/>
                  <a:pt x="1958" y="0"/>
                  <a:pt x="1958" y="0"/>
                </a:cubicBezTo>
                <a:cubicBezTo>
                  <a:pt x="918" y="0"/>
                  <a:pt x="0" y="857"/>
                  <a:pt x="0" y="1958"/>
                </a:cubicBezTo>
                <a:cubicBezTo>
                  <a:pt x="0" y="19642"/>
                  <a:pt x="0" y="19642"/>
                  <a:pt x="0" y="19642"/>
                </a:cubicBezTo>
                <a:cubicBezTo>
                  <a:pt x="0" y="20743"/>
                  <a:pt x="918" y="21600"/>
                  <a:pt x="1958" y="21600"/>
                </a:cubicBezTo>
                <a:cubicBezTo>
                  <a:pt x="19642" y="21600"/>
                  <a:pt x="19642" y="21600"/>
                  <a:pt x="19642" y="21600"/>
                </a:cubicBezTo>
                <a:cubicBezTo>
                  <a:pt x="20743" y="21600"/>
                  <a:pt x="21600" y="20743"/>
                  <a:pt x="21600" y="19642"/>
                </a:cubicBezTo>
                <a:cubicBezTo>
                  <a:pt x="21600" y="1958"/>
                  <a:pt x="21600" y="1958"/>
                  <a:pt x="21600" y="1958"/>
                </a:cubicBezTo>
                <a:cubicBezTo>
                  <a:pt x="21600" y="857"/>
                  <a:pt x="20743" y="0"/>
                  <a:pt x="19642" y="0"/>
                </a:cubicBezTo>
                <a:moveTo>
                  <a:pt x="20621" y="19642"/>
                </a:moveTo>
                <a:cubicBezTo>
                  <a:pt x="20621" y="20193"/>
                  <a:pt x="20193" y="20621"/>
                  <a:pt x="19642" y="20621"/>
                </a:cubicBezTo>
                <a:cubicBezTo>
                  <a:pt x="1958" y="20621"/>
                  <a:pt x="1958" y="20621"/>
                  <a:pt x="1958" y="20621"/>
                </a:cubicBezTo>
                <a:cubicBezTo>
                  <a:pt x="1407" y="20621"/>
                  <a:pt x="979" y="20193"/>
                  <a:pt x="979" y="19642"/>
                </a:cubicBezTo>
                <a:cubicBezTo>
                  <a:pt x="979" y="1958"/>
                  <a:pt x="979" y="1958"/>
                  <a:pt x="979" y="1958"/>
                </a:cubicBezTo>
                <a:cubicBezTo>
                  <a:pt x="979" y="1407"/>
                  <a:pt x="1407" y="979"/>
                  <a:pt x="1958" y="979"/>
                </a:cubicBezTo>
                <a:cubicBezTo>
                  <a:pt x="19642" y="979"/>
                  <a:pt x="19642" y="979"/>
                  <a:pt x="19642" y="979"/>
                </a:cubicBezTo>
                <a:cubicBezTo>
                  <a:pt x="20193" y="979"/>
                  <a:pt x="20621" y="1407"/>
                  <a:pt x="20621" y="1958"/>
                </a:cubicBezTo>
                <a:lnTo>
                  <a:pt x="20621" y="19642"/>
                </a:lnTo>
                <a:close/>
                <a:moveTo>
                  <a:pt x="13768" y="5874"/>
                </a:moveTo>
                <a:cubicBezTo>
                  <a:pt x="7893" y="5874"/>
                  <a:pt x="7893" y="5874"/>
                  <a:pt x="7893" y="5874"/>
                </a:cubicBezTo>
                <a:cubicBezTo>
                  <a:pt x="6792" y="5874"/>
                  <a:pt x="5935" y="6731"/>
                  <a:pt x="5935" y="7832"/>
                </a:cubicBezTo>
                <a:cubicBezTo>
                  <a:pt x="5935" y="13707"/>
                  <a:pt x="5935" y="13707"/>
                  <a:pt x="5935" y="13707"/>
                </a:cubicBezTo>
                <a:cubicBezTo>
                  <a:pt x="5935" y="14808"/>
                  <a:pt x="6792" y="15726"/>
                  <a:pt x="7893" y="15726"/>
                </a:cubicBezTo>
                <a:cubicBezTo>
                  <a:pt x="13768" y="15726"/>
                  <a:pt x="13768" y="15726"/>
                  <a:pt x="13768" y="15726"/>
                </a:cubicBezTo>
                <a:cubicBezTo>
                  <a:pt x="14869" y="15726"/>
                  <a:pt x="15726" y="14808"/>
                  <a:pt x="15726" y="13707"/>
                </a:cubicBezTo>
                <a:cubicBezTo>
                  <a:pt x="15726" y="7832"/>
                  <a:pt x="15726" y="7832"/>
                  <a:pt x="15726" y="7832"/>
                </a:cubicBezTo>
                <a:cubicBezTo>
                  <a:pt x="15726" y="6731"/>
                  <a:pt x="14869" y="5874"/>
                  <a:pt x="13768" y="5874"/>
                </a:cubicBezTo>
                <a:moveTo>
                  <a:pt x="12789" y="7343"/>
                </a:moveTo>
                <a:cubicBezTo>
                  <a:pt x="14257" y="7343"/>
                  <a:pt x="14257" y="7343"/>
                  <a:pt x="14257" y="7343"/>
                </a:cubicBezTo>
                <a:cubicBezTo>
                  <a:pt x="14257" y="8811"/>
                  <a:pt x="14257" y="8811"/>
                  <a:pt x="14257" y="8811"/>
                </a:cubicBezTo>
                <a:cubicBezTo>
                  <a:pt x="12789" y="8811"/>
                  <a:pt x="12789" y="8811"/>
                  <a:pt x="12789" y="8811"/>
                </a:cubicBezTo>
                <a:lnTo>
                  <a:pt x="12789" y="7343"/>
                </a:lnTo>
                <a:close/>
                <a:moveTo>
                  <a:pt x="10831" y="8811"/>
                </a:moveTo>
                <a:cubicBezTo>
                  <a:pt x="11932" y="8811"/>
                  <a:pt x="12789" y="9729"/>
                  <a:pt x="12789" y="10769"/>
                </a:cubicBezTo>
                <a:cubicBezTo>
                  <a:pt x="12789" y="11871"/>
                  <a:pt x="11932" y="12727"/>
                  <a:pt x="10831" y="12727"/>
                </a:cubicBezTo>
                <a:cubicBezTo>
                  <a:pt x="9729" y="12727"/>
                  <a:pt x="8873" y="11871"/>
                  <a:pt x="8873" y="10769"/>
                </a:cubicBezTo>
                <a:cubicBezTo>
                  <a:pt x="8873" y="9729"/>
                  <a:pt x="9729" y="8811"/>
                  <a:pt x="10831" y="8811"/>
                </a:cubicBezTo>
                <a:moveTo>
                  <a:pt x="14747" y="13707"/>
                </a:moveTo>
                <a:cubicBezTo>
                  <a:pt x="14747" y="14257"/>
                  <a:pt x="14318" y="14747"/>
                  <a:pt x="13768" y="14747"/>
                </a:cubicBezTo>
                <a:cubicBezTo>
                  <a:pt x="7893" y="14747"/>
                  <a:pt x="7893" y="14747"/>
                  <a:pt x="7893" y="14747"/>
                </a:cubicBezTo>
                <a:cubicBezTo>
                  <a:pt x="7343" y="14747"/>
                  <a:pt x="6914" y="14257"/>
                  <a:pt x="6914" y="13707"/>
                </a:cubicBezTo>
                <a:cubicBezTo>
                  <a:pt x="6914" y="10280"/>
                  <a:pt x="6914" y="10280"/>
                  <a:pt x="6914" y="10280"/>
                </a:cubicBezTo>
                <a:cubicBezTo>
                  <a:pt x="7893" y="10280"/>
                  <a:pt x="7893" y="10280"/>
                  <a:pt x="7893" y="10280"/>
                </a:cubicBezTo>
                <a:cubicBezTo>
                  <a:pt x="7893" y="10463"/>
                  <a:pt x="7893" y="10647"/>
                  <a:pt x="7893" y="10769"/>
                </a:cubicBezTo>
                <a:cubicBezTo>
                  <a:pt x="7893" y="12422"/>
                  <a:pt x="9178" y="13707"/>
                  <a:pt x="10831" y="13707"/>
                </a:cubicBezTo>
                <a:cubicBezTo>
                  <a:pt x="12422" y="13707"/>
                  <a:pt x="13768" y="12422"/>
                  <a:pt x="13768" y="10769"/>
                </a:cubicBezTo>
                <a:cubicBezTo>
                  <a:pt x="13768" y="10647"/>
                  <a:pt x="13768" y="10463"/>
                  <a:pt x="13707" y="10280"/>
                </a:cubicBezTo>
                <a:cubicBezTo>
                  <a:pt x="14747" y="10280"/>
                  <a:pt x="14747" y="10280"/>
                  <a:pt x="14747" y="10280"/>
                </a:cubicBezTo>
                <a:lnTo>
                  <a:pt x="14747" y="13707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91439" tIns="91439" rIns="91439" bIns="91439"/>
          <a:lstStyle/>
          <a:p>
            <a:pPr algn="l" defTabSz="514350">
              <a:defRPr sz="3400" b="0">
                <a:solidFill>
                  <a:srgbClr val="1E1E1E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55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"/>
          <p:cNvSpPr>
            <a:spLocks noGrp="1"/>
          </p:cNvSpPr>
          <p:nvPr>
            <p:ph type="sldNum" sz="quarter" idx="2"/>
          </p:nvPr>
        </p:nvSpPr>
        <p:spPr>
          <a:xfrm>
            <a:off x="442653" y="6667500"/>
            <a:ext cx="242054" cy="40267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47" name="TextBox 1"/>
          <p:cNvSpPr/>
          <p:nvPr/>
        </p:nvSpPr>
        <p:spPr>
          <a:xfrm>
            <a:off x="3065302" y="2336858"/>
            <a:ext cx="12339273" cy="854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algn="l" defTabSz="1828800">
              <a:defRPr sz="7400" b="0">
                <a:latin typeface="Montserrat Black"/>
                <a:ea typeface="Montserrat Black"/>
                <a:cs typeface="Montserrat Black"/>
                <a:sym typeface="Montserrat Black"/>
              </a:defRPr>
            </a:lvl1pPr>
          </a:lstStyle>
          <a:p>
            <a:r>
              <a:rPr lang="en-US" sz="5550" dirty="0"/>
              <a:t>Em# block diagram</a:t>
            </a:r>
            <a:endParaRPr sz="5550" dirty="0"/>
          </a:p>
        </p:txBody>
      </p:sp>
      <p:pic>
        <p:nvPicPr>
          <p:cNvPr id="49" name="pasted-image.pdf" descr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546534" cy="3746760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27524" y="9086188"/>
            <a:ext cx="2799824" cy="30147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5" t="6771" r="6019"/>
          <a:stretch/>
        </p:blipFill>
        <p:spPr>
          <a:xfrm>
            <a:off x="3472139" y="5449610"/>
            <a:ext cx="4308622" cy="2939409"/>
          </a:xfrm>
          <a:prstGeom prst="rect">
            <a:avLst/>
          </a:prstGeom>
          <a:noFill/>
        </p:spPr>
      </p:pic>
      <p:sp>
        <p:nvSpPr>
          <p:cNvPr id="10" name="Left-Right Arrow 9"/>
          <p:cNvSpPr/>
          <p:nvPr/>
        </p:nvSpPr>
        <p:spPr>
          <a:xfrm rot="16200000">
            <a:off x="6037710" y="8038444"/>
            <a:ext cx="1626841" cy="762753"/>
          </a:xfrm>
          <a:prstGeom prst="leftRightArrow">
            <a:avLst/>
          </a:prstGeom>
          <a:gradFill>
            <a:gsLst>
              <a:gs pos="0">
                <a:srgbClr val="C9B5E8"/>
              </a:gs>
              <a:gs pos="59000">
                <a:srgbClr val="D9CBEE"/>
              </a:gs>
              <a:gs pos="100000">
                <a:schemeClr val="bg1"/>
              </a:gs>
            </a:gsLst>
            <a:lin ang="16200000" scaled="1"/>
          </a:gradFill>
          <a:ln>
            <a:solidFill>
              <a:srgbClr val="7D6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PCIe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54" t="9190" r="5671" b="2932"/>
          <a:stretch/>
        </p:blipFill>
        <p:spPr>
          <a:xfrm>
            <a:off x="9671120" y="4993141"/>
            <a:ext cx="4131246" cy="31597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52" t="13778" r="30296" b="1889"/>
          <a:stretch/>
        </p:blipFill>
        <p:spPr>
          <a:xfrm rot="16200000">
            <a:off x="11013669" y="8532783"/>
            <a:ext cx="2301279" cy="46330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917" t="40778" r="14166" b="13444"/>
          <a:stretch/>
        </p:blipFill>
        <p:spPr>
          <a:xfrm>
            <a:off x="12978593" y="8798381"/>
            <a:ext cx="2191229" cy="1345434"/>
          </a:xfrm>
          <a:prstGeom prst="rect">
            <a:avLst/>
          </a:prstGeom>
        </p:spPr>
      </p:pic>
      <p:sp>
        <p:nvSpPr>
          <p:cNvPr id="14" name="Left-Right Arrow 13"/>
          <p:cNvSpPr/>
          <p:nvPr/>
        </p:nvSpPr>
        <p:spPr>
          <a:xfrm>
            <a:off x="7345066" y="9698682"/>
            <a:ext cx="2700633" cy="728256"/>
          </a:xfrm>
          <a:prstGeom prst="leftRightArrow">
            <a:avLst/>
          </a:prstGeom>
          <a:gradFill>
            <a:gsLst>
              <a:gs pos="0">
                <a:srgbClr val="C9B5E8"/>
              </a:gs>
              <a:gs pos="59000">
                <a:srgbClr val="D9CBEE"/>
              </a:gs>
              <a:gs pos="100000">
                <a:schemeClr val="bg1"/>
              </a:gs>
            </a:gsLst>
            <a:lin ang="16200000" scaled="1"/>
          </a:gradFill>
          <a:ln>
            <a:solidFill>
              <a:srgbClr val="7D6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I2C</a:t>
            </a:r>
          </a:p>
        </p:txBody>
      </p:sp>
      <p:sp>
        <p:nvSpPr>
          <p:cNvPr id="15" name="Left-Right Arrow 14"/>
          <p:cNvSpPr/>
          <p:nvPr/>
        </p:nvSpPr>
        <p:spPr>
          <a:xfrm>
            <a:off x="7743941" y="6053375"/>
            <a:ext cx="2510491" cy="699431"/>
          </a:xfrm>
          <a:prstGeom prst="leftRightArrow">
            <a:avLst/>
          </a:prstGeom>
          <a:gradFill>
            <a:gsLst>
              <a:gs pos="0">
                <a:srgbClr val="C9B5E8"/>
              </a:gs>
              <a:gs pos="59000">
                <a:srgbClr val="D9CBEE"/>
              </a:gs>
              <a:gs pos="100000">
                <a:schemeClr val="bg1"/>
              </a:gs>
            </a:gsLst>
            <a:lin ang="16200000" scaled="1"/>
          </a:gradFill>
          <a:ln>
            <a:solidFill>
              <a:srgbClr val="7D6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FMC</a:t>
            </a:r>
          </a:p>
        </p:txBody>
      </p:sp>
      <p:sp>
        <p:nvSpPr>
          <p:cNvPr id="16" name="Left-Right Arrow 15"/>
          <p:cNvSpPr/>
          <p:nvPr/>
        </p:nvSpPr>
        <p:spPr>
          <a:xfrm>
            <a:off x="3065302" y="9914173"/>
            <a:ext cx="1354763" cy="679385"/>
          </a:xfrm>
          <a:prstGeom prst="leftRightArrow">
            <a:avLst/>
          </a:prstGeom>
          <a:gradFill>
            <a:gsLst>
              <a:gs pos="0">
                <a:srgbClr val="C9B5E8"/>
              </a:gs>
              <a:gs pos="59000">
                <a:srgbClr val="D9CBEE"/>
              </a:gs>
              <a:gs pos="100000">
                <a:schemeClr val="bg1"/>
              </a:gs>
            </a:gsLst>
            <a:lin ang="16200000" scaled="1"/>
          </a:gradFill>
          <a:ln>
            <a:solidFill>
              <a:srgbClr val="7D6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ETH</a:t>
            </a:r>
          </a:p>
        </p:txBody>
      </p:sp>
      <p:sp>
        <p:nvSpPr>
          <p:cNvPr id="17" name="Left-Right Arrow 16"/>
          <p:cNvSpPr/>
          <p:nvPr/>
        </p:nvSpPr>
        <p:spPr>
          <a:xfrm>
            <a:off x="3065302" y="10978160"/>
            <a:ext cx="1354763" cy="729416"/>
          </a:xfrm>
          <a:prstGeom prst="leftRightArrow">
            <a:avLst/>
          </a:prstGeom>
          <a:gradFill>
            <a:gsLst>
              <a:gs pos="0">
                <a:srgbClr val="C9B5E8"/>
              </a:gs>
              <a:gs pos="59000">
                <a:srgbClr val="D9CBEE"/>
              </a:gs>
              <a:gs pos="100000">
                <a:schemeClr val="bg1"/>
              </a:gs>
            </a:gsLst>
            <a:lin ang="16200000" scaled="1"/>
          </a:gradFill>
          <a:ln>
            <a:solidFill>
              <a:srgbClr val="7D6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USB</a:t>
            </a:r>
          </a:p>
        </p:txBody>
      </p:sp>
      <p:sp>
        <p:nvSpPr>
          <p:cNvPr id="19" name="Título 8"/>
          <p:cNvSpPr txBox="1">
            <a:spLocks/>
          </p:cNvSpPr>
          <p:nvPr/>
        </p:nvSpPr>
        <p:spPr>
          <a:xfrm>
            <a:off x="5052645" y="10181574"/>
            <a:ext cx="1222674" cy="591753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ctr" defTabSz="90470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800" dirty="0"/>
              <a:t>SBC</a:t>
            </a:r>
          </a:p>
        </p:txBody>
      </p:sp>
      <p:sp>
        <p:nvSpPr>
          <p:cNvPr id="20" name="Título 8"/>
          <p:cNvSpPr txBox="1">
            <a:spLocks/>
          </p:cNvSpPr>
          <p:nvPr/>
        </p:nvSpPr>
        <p:spPr>
          <a:xfrm>
            <a:off x="5553393" y="6739432"/>
            <a:ext cx="1297738" cy="363649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ctr" defTabSz="90470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800" dirty="0"/>
              <a:t>FPGA</a:t>
            </a:r>
          </a:p>
        </p:txBody>
      </p:sp>
      <p:sp>
        <p:nvSpPr>
          <p:cNvPr id="21" name="Título 8"/>
          <p:cNvSpPr txBox="1">
            <a:spLocks/>
          </p:cNvSpPr>
          <p:nvPr/>
        </p:nvSpPr>
        <p:spPr>
          <a:xfrm>
            <a:off x="11058262" y="4781691"/>
            <a:ext cx="2471541" cy="818854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ctr" defTabSz="90470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800" dirty="0"/>
              <a:t>FMC_ADC, FEB, CACB, 4xCA</a:t>
            </a:r>
          </a:p>
        </p:txBody>
      </p:sp>
      <p:sp>
        <p:nvSpPr>
          <p:cNvPr id="22" name="Título 8"/>
          <p:cNvSpPr txBox="1">
            <a:spLocks/>
          </p:cNvSpPr>
          <p:nvPr/>
        </p:nvSpPr>
        <p:spPr>
          <a:xfrm>
            <a:off x="11755919" y="10448224"/>
            <a:ext cx="1222674" cy="591753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ctr" defTabSz="90470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800" dirty="0"/>
              <a:t>PSB</a:t>
            </a:r>
          </a:p>
        </p:txBody>
      </p:sp>
      <p:sp>
        <p:nvSpPr>
          <p:cNvPr id="23" name="Título 8"/>
          <p:cNvSpPr txBox="1">
            <a:spLocks/>
          </p:cNvSpPr>
          <p:nvPr/>
        </p:nvSpPr>
        <p:spPr>
          <a:xfrm>
            <a:off x="13258174" y="8937364"/>
            <a:ext cx="1222674" cy="591753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ctr" defTabSz="90470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800" dirty="0"/>
              <a:t>DISPLAY</a:t>
            </a:r>
          </a:p>
        </p:txBody>
      </p:sp>
      <p:sp>
        <p:nvSpPr>
          <p:cNvPr id="24" name="Left-Right Arrow 23"/>
          <p:cNvSpPr/>
          <p:nvPr/>
        </p:nvSpPr>
        <p:spPr>
          <a:xfrm>
            <a:off x="7434807" y="10773327"/>
            <a:ext cx="2509292" cy="461456"/>
          </a:xfrm>
          <a:prstGeom prst="leftRight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Front Panel Hader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"/>
          <p:cNvSpPr>
            <a:spLocks noGrp="1"/>
          </p:cNvSpPr>
          <p:nvPr>
            <p:ph type="sldNum" sz="quarter" idx="2"/>
          </p:nvPr>
        </p:nvSpPr>
        <p:spPr>
          <a:xfrm>
            <a:off x="442653" y="6667500"/>
            <a:ext cx="242054" cy="40267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47" name="TextBox 1"/>
          <p:cNvSpPr/>
          <p:nvPr/>
        </p:nvSpPr>
        <p:spPr>
          <a:xfrm>
            <a:off x="3065302" y="2336858"/>
            <a:ext cx="12339273" cy="854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algn="l" defTabSz="1828800">
              <a:defRPr sz="7400" b="0">
                <a:latin typeface="Montserrat Black"/>
                <a:ea typeface="Montserrat Black"/>
                <a:cs typeface="Montserrat Black"/>
                <a:sym typeface="Montserrat Black"/>
              </a:defRPr>
            </a:lvl1pPr>
          </a:lstStyle>
          <a:p>
            <a:r>
              <a:rPr lang="en-US" sz="5550" dirty="0"/>
              <a:t>Obsolete Components in Em# (2020)</a:t>
            </a:r>
            <a:endParaRPr sz="5550" dirty="0"/>
          </a:p>
        </p:txBody>
      </p:sp>
      <p:pic>
        <p:nvPicPr>
          <p:cNvPr id="49" name="pasted-image.pdf" descr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546534" cy="374676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228D6573-8971-4E39-8691-676A13E5EC88}"/>
              </a:ext>
            </a:extLst>
          </p:cNvPr>
          <p:cNvSpPr txBox="1">
            <a:spLocks/>
          </p:cNvSpPr>
          <p:nvPr/>
        </p:nvSpPr>
        <p:spPr>
          <a:xfrm>
            <a:off x="2546533" y="4491830"/>
            <a:ext cx="14674385" cy="8291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defTabSz="1371600">
              <a:lnSpc>
                <a:spcPts val="3000"/>
              </a:lnSpc>
              <a:spcBef>
                <a:spcPts val="2700"/>
              </a:spcBef>
              <a:defRPr sz="2900" b="0">
                <a:solidFill>
                  <a:srgbClr val="7F7F7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lang="en-US" sz="3200" dirty="0"/>
              <a:t>Single Board Computer: Intel NUC DE3815TYBE</a:t>
            </a:r>
          </a:p>
          <a:p>
            <a:pPr marL="457200" indent="-457200" defTabSz="1371600">
              <a:lnSpc>
                <a:spcPts val="3000"/>
              </a:lnSpc>
              <a:spcBef>
                <a:spcPts val="2700"/>
              </a:spcBef>
              <a:defRPr sz="2900" b="0">
                <a:solidFill>
                  <a:srgbClr val="7F7F7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endParaRPr lang="en-US" sz="3200" dirty="0"/>
          </a:p>
          <a:p>
            <a:pPr marL="457200" indent="-457200" defTabSz="1371600">
              <a:lnSpc>
                <a:spcPts val="3000"/>
              </a:lnSpc>
              <a:spcBef>
                <a:spcPts val="2700"/>
              </a:spcBef>
              <a:defRPr sz="2900" b="0">
                <a:solidFill>
                  <a:srgbClr val="7F7F7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lang="en-US" sz="3200" dirty="0"/>
              <a:t>PCIe FMC Carrier: OHWR SPEC V4</a:t>
            </a:r>
          </a:p>
          <a:p>
            <a:pPr marL="914400" lvl="2" indent="-457200" defTabSz="1371600">
              <a:lnSpc>
                <a:spcPts val="3000"/>
              </a:lnSpc>
              <a:spcBef>
                <a:spcPts val="2700"/>
              </a:spcBef>
              <a:defRPr sz="2900" b="0">
                <a:solidFill>
                  <a:srgbClr val="7F7F7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lang="en-US" sz="3200" dirty="0"/>
              <a:t>Component: </a:t>
            </a:r>
            <a:r>
              <a:rPr lang="en-US" sz="3200" dirty="0" err="1"/>
              <a:t>Gennum</a:t>
            </a:r>
            <a:r>
              <a:rPr lang="en-US" sz="3200" dirty="0"/>
              <a:t> GN4124 PCI-Express bridge</a:t>
            </a:r>
          </a:p>
          <a:p>
            <a:pPr marL="457200" indent="-457200" defTabSz="1371600">
              <a:lnSpc>
                <a:spcPts val="3000"/>
              </a:lnSpc>
              <a:spcBef>
                <a:spcPts val="2700"/>
              </a:spcBef>
              <a:defRPr sz="2900" b="0">
                <a:solidFill>
                  <a:srgbClr val="7F7F7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endParaRPr lang="en-US" sz="3200" dirty="0"/>
          </a:p>
          <a:p>
            <a:pPr marL="457200" indent="-457200" defTabSz="1371600">
              <a:lnSpc>
                <a:spcPts val="3000"/>
              </a:lnSpc>
              <a:spcBef>
                <a:spcPts val="2700"/>
              </a:spcBef>
              <a:defRPr sz="2900" b="0">
                <a:solidFill>
                  <a:srgbClr val="7F7F7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lang="en-US" sz="3200" dirty="0"/>
              <a:t>ALBA </a:t>
            </a:r>
            <a:r>
              <a:rPr lang="en-US" sz="3200" dirty="0" err="1"/>
              <a:t>Em</a:t>
            </a:r>
            <a:r>
              <a:rPr lang="en-US" sz="3200" dirty="0"/>
              <a:t> Current Amplifier</a:t>
            </a:r>
          </a:p>
          <a:p>
            <a:pPr marL="914400" lvl="1" indent="-457200" defTabSz="1371600">
              <a:lnSpc>
                <a:spcPts val="3000"/>
              </a:lnSpc>
              <a:spcBef>
                <a:spcPts val="2700"/>
              </a:spcBef>
              <a:defRPr sz="2900" b="0">
                <a:solidFill>
                  <a:srgbClr val="7F7F7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lang="en-US" sz="3200" dirty="0"/>
              <a:t>Component: OPA128LM Electrometer-Grade operational amplifier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760776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"/>
          <p:cNvSpPr>
            <a:spLocks noGrp="1"/>
          </p:cNvSpPr>
          <p:nvPr>
            <p:ph type="sldNum" sz="quarter" idx="2"/>
          </p:nvPr>
        </p:nvSpPr>
        <p:spPr>
          <a:xfrm>
            <a:off x="442653" y="6667500"/>
            <a:ext cx="242054" cy="40267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47" name="TextBox 1"/>
          <p:cNvSpPr/>
          <p:nvPr/>
        </p:nvSpPr>
        <p:spPr>
          <a:xfrm>
            <a:off x="3065302" y="2336858"/>
            <a:ext cx="12339273" cy="854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algn="l" defTabSz="1828800">
              <a:defRPr sz="7400" b="0">
                <a:latin typeface="Montserrat Black"/>
                <a:ea typeface="Montserrat Black"/>
                <a:cs typeface="Montserrat Black"/>
                <a:sym typeface="Montserrat Black"/>
              </a:defRPr>
            </a:lvl1pPr>
          </a:lstStyle>
          <a:p>
            <a:r>
              <a:rPr lang="en-US" sz="5550" dirty="0"/>
              <a:t>Obsolete Components in </a:t>
            </a:r>
            <a:r>
              <a:rPr lang="en-US" sz="5550" dirty="0" err="1"/>
              <a:t>Em</a:t>
            </a:r>
            <a:r>
              <a:rPr lang="en-US" sz="5550" dirty="0"/>
              <a:t># (2020)</a:t>
            </a:r>
          </a:p>
        </p:txBody>
      </p:sp>
      <p:pic>
        <p:nvPicPr>
          <p:cNvPr id="49" name="pasted-image.pdf" descr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546534" cy="3746760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27524" y="9086188"/>
            <a:ext cx="2799824" cy="30147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5" t="6771" r="6019"/>
          <a:stretch/>
        </p:blipFill>
        <p:spPr>
          <a:xfrm>
            <a:off x="3472139" y="5449610"/>
            <a:ext cx="4308622" cy="2939409"/>
          </a:xfrm>
          <a:prstGeom prst="rect">
            <a:avLst/>
          </a:prstGeom>
          <a:noFill/>
        </p:spPr>
      </p:pic>
      <p:sp>
        <p:nvSpPr>
          <p:cNvPr id="10" name="Left-Right Arrow 9"/>
          <p:cNvSpPr/>
          <p:nvPr/>
        </p:nvSpPr>
        <p:spPr>
          <a:xfrm rot="16200000">
            <a:off x="6037710" y="8038444"/>
            <a:ext cx="1626841" cy="762753"/>
          </a:xfrm>
          <a:prstGeom prst="leftRightArrow">
            <a:avLst/>
          </a:prstGeom>
          <a:gradFill>
            <a:gsLst>
              <a:gs pos="0">
                <a:srgbClr val="C9B5E8"/>
              </a:gs>
              <a:gs pos="59000">
                <a:srgbClr val="D9CBEE"/>
              </a:gs>
              <a:gs pos="100000">
                <a:schemeClr val="bg1"/>
              </a:gs>
            </a:gsLst>
            <a:lin ang="16200000" scaled="1"/>
          </a:gradFill>
          <a:ln>
            <a:solidFill>
              <a:srgbClr val="7D6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PCIe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54" t="9190" r="5671" b="2932"/>
          <a:stretch/>
        </p:blipFill>
        <p:spPr>
          <a:xfrm>
            <a:off x="9671120" y="4993141"/>
            <a:ext cx="4131246" cy="31597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52" t="13778" r="30296" b="1889"/>
          <a:stretch/>
        </p:blipFill>
        <p:spPr>
          <a:xfrm rot="16200000">
            <a:off x="11013669" y="8532783"/>
            <a:ext cx="2301279" cy="46330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917" t="40778" r="14166" b="13444"/>
          <a:stretch/>
        </p:blipFill>
        <p:spPr>
          <a:xfrm>
            <a:off x="12978593" y="8798381"/>
            <a:ext cx="2191229" cy="1345434"/>
          </a:xfrm>
          <a:prstGeom prst="rect">
            <a:avLst/>
          </a:prstGeom>
        </p:spPr>
      </p:pic>
      <p:sp>
        <p:nvSpPr>
          <p:cNvPr id="14" name="Left-Right Arrow 13"/>
          <p:cNvSpPr/>
          <p:nvPr/>
        </p:nvSpPr>
        <p:spPr>
          <a:xfrm>
            <a:off x="7345066" y="9698682"/>
            <a:ext cx="2700633" cy="728256"/>
          </a:xfrm>
          <a:prstGeom prst="leftRightArrow">
            <a:avLst/>
          </a:prstGeom>
          <a:gradFill>
            <a:gsLst>
              <a:gs pos="0">
                <a:srgbClr val="C9B5E8"/>
              </a:gs>
              <a:gs pos="59000">
                <a:srgbClr val="D9CBEE"/>
              </a:gs>
              <a:gs pos="100000">
                <a:schemeClr val="bg1"/>
              </a:gs>
            </a:gsLst>
            <a:lin ang="16200000" scaled="1"/>
          </a:gradFill>
          <a:ln>
            <a:solidFill>
              <a:srgbClr val="7D6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I2C</a:t>
            </a:r>
          </a:p>
        </p:txBody>
      </p:sp>
      <p:sp>
        <p:nvSpPr>
          <p:cNvPr id="15" name="Left-Right Arrow 14"/>
          <p:cNvSpPr/>
          <p:nvPr/>
        </p:nvSpPr>
        <p:spPr>
          <a:xfrm>
            <a:off x="7743941" y="6053375"/>
            <a:ext cx="2510491" cy="699431"/>
          </a:xfrm>
          <a:prstGeom prst="leftRightArrow">
            <a:avLst/>
          </a:prstGeom>
          <a:gradFill>
            <a:gsLst>
              <a:gs pos="0">
                <a:srgbClr val="C9B5E8"/>
              </a:gs>
              <a:gs pos="59000">
                <a:srgbClr val="D9CBEE"/>
              </a:gs>
              <a:gs pos="100000">
                <a:schemeClr val="bg1"/>
              </a:gs>
            </a:gsLst>
            <a:lin ang="16200000" scaled="1"/>
          </a:gradFill>
          <a:ln>
            <a:solidFill>
              <a:srgbClr val="7D6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FMC</a:t>
            </a:r>
          </a:p>
        </p:txBody>
      </p:sp>
      <p:sp>
        <p:nvSpPr>
          <p:cNvPr id="16" name="Left-Right Arrow 15"/>
          <p:cNvSpPr/>
          <p:nvPr/>
        </p:nvSpPr>
        <p:spPr>
          <a:xfrm>
            <a:off x="3065302" y="9914173"/>
            <a:ext cx="1354763" cy="679385"/>
          </a:xfrm>
          <a:prstGeom prst="leftRightArrow">
            <a:avLst/>
          </a:prstGeom>
          <a:gradFill>
            <a:gsLst>
              <a:gs pos="0">
                <a:srgbClr val="C9B5E8"/>
              </a:gs>
              <a:gs pos="59000">
                <a:srgbClr val="D9CBEE"/>
              </a:gs>
              <a:gs pos="100000">
                <a:schemeClr val="bg1"/>
              </a:gs>
            </a:gsLst>
            <a:lin ang="16200000" scaled="1"/>
          </a:gradFill>
          <a:ln>
            <a:solidFill>
              <a:srgbClr val="7D6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ETH</a:t>
            </a:r>
          </a:p>
        </p:txBody>
      </p:sp>
      <p:sp>
        <p:nvSpPr>
          <p:cNvPr id="17" name="Left-Right Arrow 16"/>
          <p:cNvSpPr/>
          <p:nvPr/>
        </p:nvSpPr>
        <p:spPr>
          <a:xfrm>
            <a:off x="3065302" y="10978160"/>
            <a:ext cx="1354763" cy="729416"/>
          </a:xfrm>
          <a:prstGeom prst="leftRightArrow">
            <a:avLst/>
          </a:prstGeom>
          <a:gradFill>
            <a:gsLst>
              <a:gs pos="0">
                <a:srgbClr val="C9B5E8"/>
              </a:gs>
              <a:gs pos="59000">
                <a:srgbClr val="D9CBEE"/>
              </a:gs>
              <a:gs pos="100000">
                <a:schemeClr val="bg1"/>
              </a:gs>
            </a:gsLst>
            <a:lin ang="16200000" scaled="1"/>
          </a:gradFill>
          <a:ln>
            <a:solidFill>
              <a:srgbClr val="7D6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USB</a:t>
            </a:r>
          </a:p>
        </p:txBody>
      </p:sp>
      <p:sp>
        <p:nvSpPr>
          <p:cNvPr id="19" name="Título 8"/>
          <p:cNvSpPr txBox="1">
            <a:spLocks/>
          </p:cNvSpPr>
          <p:nvPr/>
        </p:nvSpPr>
        <p:spPr>
          <a:xfrm>
            <a:off x="5052645" y="10181574"/>
            <a:ext cx="1222674" cy="591753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ctr" defTabSz="90470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800" dirty="0"/>
              <a:t>SBC</a:t>
            </a:r>
          </a:p>
        </p:txBody>
      </p:sp>
      <p:sp>
        <p:nvSpPr>
          <p:cNvPr id="20" name="Título 8"/>
          <p:cNvSpPr txBox="1">
            <a:spLocks/>
          </p:cNvSpPr>
          <p:nvPr/>
        </p:nvSpPr>
        <p:spPr>
          <a:xfrm>
            <a:off x="5553393" y="6739432"/>
            <a:ext cx="1297738" cy="363649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ctr" defTabSz="90470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800" dirty="0"/>
              <a:t>FPGA</a:t>
            </a:r>
          </a:p>
        </p:txBody>
      </p:sp>
      <p:sp>
        <p:nvSpPr>
          <p:cNvPr id="21" name="Título 8"/>
          <p:cNvSpPr txBox="1">
            <a:spLocks/>
          </p:cNvSpPr>
          <p:nvPr/>
        </p:nvSpPr>
        <p:spPr>
          <a:xfrm>
            <a:off x="11058262" y="4781691"/>
            <a:ext cx="2471541" cy="818854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ctr" defTabSz="90470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800" dirty="0"/>
              <a:t>FMC_ADC, FEB, CACB, 4xCA</a:t>
            </a:r>
          </a:p>
        </p:txBody>
      </p:sp>
      <p:sp>
        <p:nvSpPr>
          <p:cNvPr id="22" name="Título 8"/>
          <p:cNvSpPr txBox="1">
            <a:spLocks/>
          </p:cNvSpPr>
          <p:nvPr/>
        </p:nvSpPr>
        <p:spPr>
          <a:xfrm>
            <a:off x="11755919" y="10448224"/>
            <a:ext cx="1222674" cy="591753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ctr" defTabSz="90470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800" dirty="0"/>
              <a:t>PSB</a:t>
            </a:r>
          </a:p>
        </p:txBody>
      </p:sp>
      <p:sp>
        <p:nvSpPr>
          <p:cNvPr id="23" name="Título 8"/>
          <p:cNvSpPr txBox="1">
            <a:spLocks/>
          </p:cNvSpPr>
          <p:nvPr/>
        </p:nvSpPr>
        <p:spPr>
          <a:xfrm>
            <a:off x="13258174" y="8937364"/>
            <a:ext cx="1222674" cy="591753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ctr" defTabSz="90470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800" dirty="0"/>
              <a:t>DISPLAY</a:t>
            </a:r>
          </a:p>
        </p:txBody>
      </p:sp>
      <p:sp>
        <p:nvSpPr>
          <p:cNvPr id="24" name="Left-Right Arrow 23"/>
          <p:cNvSpPr/>
          <p:nvPr/>
        </p:nvSpPr>
        <p:spPr>
          <a:xfrm>
            <a:off x="7434807" y="10773327"/>
            <a:ext cx="2509292" cy="461456"/>
          </a:xfrm>
          <a:prstGeom prst="leftRight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Front Panel Hader</a:t>
            </a: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9E03E27D-5370-4432-8896-E3FA4354263A}"/>
              </a:ext>
            </a:extLst>
          </p:cNvPr>
          <p:cNvSpPr/>
          <p:nvPr/>
        </p:nvSpPr>
        <p:spPr>
          <a:xfrm>
            <a:off x="4139610" y="8742145"/>
            <a:ext cx="3566389" cy="3607328"/>
          </a:xfrm>
          <a:prstGeom prst="ellipse">
            <a:avLst/>
          </a:prstGeom>
          <a:solidFill>
            <a:schemeClr val="accent5">
              <a:lumMod val="75000"/>
              <a:alpha val="5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814CD6C4-8B71-4189-AA80-43446642443D}"/>
              </a:ext>
            </a:extLst>
          </p:cNvPr>
          <p:cNvSpPr/>
          <p:nvPr/>
        </p:nvSpPr>
        <p:spPr>
          <a:xfrm>
            <a:off x="3279109" y="4790044"/>
            <a:ext cx="5287390" cy="3607328"/>
          </a:xfrm>
          <a:prstGeom prst="ellipse">
            <a:avLst/>
          </a:prstGeom>
          <a:solidFill>
            <a:schemeClr val="accent5">
              <a:lumMod val="75000"/>
              <a:alpha val="5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6D038074-F240-4AEE-83F5-96B8FD89AD8F}"/>
              </a:ext>
            </a:extLst>
          </p:cNvPr>
          <p:cNvSpPr/>
          <p:nvPr/>
        </p:nvSpPr>
        <p:spPr>
          <a:xfrm>
            <a:off x="11280535" y="5850887"/>
            <a:ext cx="548254" cy="552203"/>
          </a:xfrm>
          <a:prstGeom prst="ellipse">
            <a:avLst/>
          </a:prstGeom>
          <a:solidFill>
            <a:schemeClr val="accent5">
              <a:lumMod val="75000"/>
              <a:alpha val="5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F7CA045E-7242-47D0-8A3B-4A956FAAEBC5}"/>
              </a:ext>
            </a:extLst>
          </p:cNvPr>
          <p:cNvSpPr/>
          <p:nvPr/>
        </p:nvSpPr>
        <p:spPr>
          <a:xfrm>
            <a:off x="11993196" y="5850887"/>
            <a:ext cx="548254" cy="552203"/>
          </a:xfrm>
          <a:prstGeom prst="ellipse">
            <a:avLst/>
          </a:prstGeom>
          <a:solidFill>
            <a:schemeClr val="accent5">
              <a:lumMod val="75000"/>
              <a:alpha val="5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E286B7E4-692A-4560-A39D-213918F4D390}"/>
              </a:ext>
            </a:extLst>
          </p:cNvPr>
          <p:cNvSpPr/>
          <p:nvPr/>
        </p:nvSpPr>
        <p:spPr>
          <a:xfrm>
            <a:off x="12623654" y="5834117"/>
            <a:ext cx="548254" cy="552203"/>
          </a:xfrm>
          <a:prstGeom prst="ellipse">
            <a:avLst/>
          </a:prstGeom>
          <a:solidFill>
            <a:schemeClr val="accent5">
              <a:lumMod val="75000"/>
              <a:alpha val="5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ACB8B38C-0A45-4413-A14C-8A61DFEECAD4}"/>
              </a:ext>
            </a:extLst>
          </p:cNvPr>
          <p:cNvSpPr/>
          <p:nvPr/>
        </p:nvSpPr>
        <p:spPr>
          <a:xfrm>
            <a:off x="13244303" y="5834117"/>
            <a:ext cx="548254" cy="552203"/>
          </a:xfrm>
          <a:prstGeom prst="ellipse">
            <a:avLst/>
          </a:prstGeom>
          <a:solidFill>
            <a:schemeClr val="accent5">
              <a:lumMod val="75000"/>
              <a:alpha val="5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4373641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"/>
          <p:cNvSpPr>
            <a:spLocks noGrp="1"/>
          </p:cNvSpPr>
          <p:nvPr>
            <p:ph type="sldNum" sz="quarter" idx="2"/>
          </p:nvPr>
        </p:nvSpPr>
        <p:spPr>
          <a:xfrm>
            <a:off x="442653" y="6667500"/>
            <a:ext cx="242054" cy="40267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47" name="TextBox 1"/>
          <p:cNvSpPr/>
          <p:nvPr/>
        </p:nvSpPr>
        <p:spPr>
          <a:xfrm>
            <a:off x="3065302" y="2336858"/>
            <a:ext cx="12339273" cy="854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algn="l" defTabSz="1828800">
              <a:defRPr sz="7400" b="0">
                <a:latin typeface="Montserrat Black"/>
                <a:ea typeface="Montserrat Black"/>
                <a:cs typeface="Montserrat Black"/>
                <a:sym typeface="Montserrat Black"/>
              </a:defRPr>
            </a:lvl1pPr>
          </a:lstStyle>
          <a:p>
            <a:r>
              <a:rPr lang="en-US" sz="5550" dirty="0"/>
              <a:t>Single Board Computer: Replacement?</a:t>
            </a:r>
            <a:endParaRPr sz="5550" dirty="0"/>
          </a:p>
        </p:txBody>
      </p:sp>
      <p:pic>
        <p:nvPicPr>
          <p:cNvPr id="49" name="pasted-image.pdf" descr="pasted-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546534" cy="374676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 1"/>
          <p:cNvSpPr/>
          <p:nvPr/>
        </p:nvSpPr>
        <p:spPr>
          <a:xfrm>
            <a:off x="2546534" y="7796463"/>
            <a:ext cx="59796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b="0" dirty="0"/>
              <a:t>ROCKPro64 from PINE64 for 80$ ARM LTS(2023)</a:t>
            </a:r>
          </a:p>
        </p:txBody>
      </p:sp>
      <p:pic>
        <p:nvPicPr>
          <p:cNvPr id="9" name="Picture 2" descr="https://www.pine64.org/wp-content/uploads/2019/04/RPro64_high_r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249" y="8812126"/>
            <a:ext cx="4731161" cy="354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865895" y="7767610"/>
            <a:ext cx="6901643" cy="1044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dirty="0"/>
              <a:t>NanoPC-T4 from FRIENDLYELEC for 133eur</a:t>
            </a:r>
          </a:p>
        </p:txBody>
      </p:sp>
      <p:pic>
        <p:nvPicPr>
          <p:cNvPr id="11" name="Picture 4" descr="http://wiki.friendlyarm.com/wiki/images/c/c8/NanoPC-T4-01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9707" y="9081621"/>
            <a:ext cx="4247597" cy="289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CDB1EDD3-97D1-4220-835D-3948D1458306}"/>
              </a:ext>
            </a:extLst>
          </p:cNvPr>
          <p:cNvSpPr txBox="1">
            <a:spLocks/>
          </p:cNvSpPr>
          <p:nvPr/>
        </p:nvSpPr>
        <p:spPr>
          <a:xfrm>
            <a:off x="2546533" y="4301408"/>
            <a:ext cx="6597467" cy="8481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 defTabSz="1371600">
              <a:lnSpc>
                <a:spcPts val="3000"/>
              </a:lnSpc>
              <a:spcBef>
                <a:spcPts val="2700"/>
              </a:spcBef>
              <a:defRPr sz="2900" b="0">
                <a:solidFill>
                  <a:srgbClr val="7F7F7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lang="en-US" sz="3200" dirty="0"/>
              <a:t>Basic Features:</a:t>
            </a:r>
          </a:p>
          <a:p>
            <a:pPr marL="914400" lvl="1" indent="-457200" algn="just" defTabSz="1371600">
              <a:lnSpc>
                <a:spcPts val="3000"/>
              </a:lnSpc>
              <a:spcBef>
                <a:spcPts val="2700"/>
              </a:spcBef>
              <a:defRPr sz="2900" b="0">
                <a:solidFill>
                  <a:srgbClr val="7F7F7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lang="en-US" sz="3200" dirty="0" err="1"/>
              <a:t>Fanless</a:t>
            </a:r>
            <a:endParaRPr lang="en-US" sz="3200" dirty="0"/>
          </a:p>
          <a:p>
            <a:pPr marL="914400" lvl="1" indent="-457200" algn="just" defTabSz="1371600">
              <a:lnSpc>
                <a:spcPts val="3000"/>
              </a:lnSpc>
              <a:spcBef>
                <a:spcPts val="2700"/>
              </a:spcBef>
              <a:defRPr sz="2900" b="0">
                <a:solidFill>
                  <a:srgbClr val="7F7F7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lang="en-US" sz="3200" dirty="0"/>
              <a:t>PCIe 4-lane interface</a:t>
            </a:r>
          </a:p>
          <a:p>
            <a:pPr marL="914400" lvl="1" indent="-457200" algn="just" defTabSz="1371600">
              <a:lnSpc>
                <a:spcPts val="3000"/>
              </a:lnSpc>
              <a:spcBef>
                <a:spcPts val="2700"/>
              </a:spcBef>
              <a:defRPr sz="2900" b="0">
                <a:solidFill>
                  <a:srgbClr val="7F7F7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lang="en-US" sz="3200" dirty="0"/>
              <a:t>I2C bus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D8769FD3-67E4-4022-A8CA-38EEB0BD3FF8}"/>
              </a:ext>
            </a:extLst>
          </p:cNvPr>
          <p:cNvSpPr txBox="1">
            <a:spLocks/>
          </p:cNvSpPr>
          <p:nvPr/>
        </p:nvSpPr>
        <p:spPr>
          <a:xfrm>
            <a:off x="7700139" y="4304520"/>
            <a:ext cx="6597467" cy="8481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1371600">
              <a:lnSpc>
                <a:spcPts val="3000"/>
              </a:lnSpc>
              <a:spcBef>
                <a:spcPts val="2700"/>
              </a:spcBef>
              <a:buNone/>
              <a:defRPr sz="2900" b="0">
                <a:solidFill>
                  <a:srgbClr val="7F7F7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endParaRPr lang="en-US" sz="3200" dirty="0"/>
          </a:p>
          <a:p>
            <a:pPr marL="914400" lvl="1" indent="-457200" algn="just" defTabSz="1371600">
              <a:lnSpc>
                <a:spcPts val="3000"/>
              </a:lnSpc>
              <a:spcBef>
                <a:spcPts val="2700"/>
              </a:spcBef>
              <a:defRPr sz="2900" b="0">
                <a:solidFill>
                  <a:srgbClr val="7F7F7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lang="en-US" sz="3200" dirty="0"/>
              <a:t>USB</a:t>
            </a:r>
          </a:p>
          <a:p>
            <a:pPr marL="914400" lvl="1" indent="-457200" algn="just" defTabSz="1371600">
              <a:lnSpc>
                <a:spcPts val="3000"/>
              </a:lnSpc>
              <a:spcBef>
                <a:spcPts val="2700"/>
              </a:spcBef>
              <a:defRPr sz="2900" b="0">
                <a:solidFill>
                  <a:srgbClr val="7F7F7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lang="en-US" sz="3200" dirty="0"/>
              <a:t>ETH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021164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"/>
          <p:cNvSpPr>
            <a:spLocks noGrp="1"/>
          </p:cNvSpPr>
          <p:nvPr>
            <p:ph type="sldNum" sz="quarter" idx="2"/>
          </p:nvPr>
        </p:nvSpPr>
        <p:spPr>
          <a:xfrm>
            <a:off x="442653" y="6667500"/>
            <a:ext cx="242054" cy="40267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47" name="TextBox 1"/>
          <p:cNvSpPr/>
          <p:nvPr/>
        </p:nvSpPr>
        <p:spPr>
          <a:xfrm>
            <a:off x="1876926" y="2336858"/>
            <a:ext cx="15472611" cy="854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algn="l" defTabSz="1828800">
              <a:defRPr sz="7400" b="0">
                <a:latin typeface="Montserrat Black"/>
                <a:ea typeface="Montserrat Black"/>
                <a:cs typeface="Montserrat Black"/>
                <a:sym typeface="Montserrat Black"/>
              </a:defRPr>
            </a:lvl1pPr>
          </a:lstStyle>
          <a:p>
            <a:r>
              <a:rPr lang="en-US" sz="5550" dirty="0"/>
              <a:t>Single Board Computer : Risks and Opportunities</a:t>
            </a:r>
            <a:endParaRPr sz="5550" dirty="0"/>
          </a:p>
        </p:txBody>
      </p:sp>
      <p:pic>
        <p:nvPicPr>
          <p:cNvPr id="49" name="pasted-image.pdf" descr="pasted-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546534" cy="374676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Rectangle"/>
          <p:cNvSpPr/>
          <p:nvPr/>
        </p:nvSpPr>
        <p:spPr>
          <a:xfrm>
            <a:off x="3464169" y="3746760"/>
            <a:ext cx="6092511" cy="8791284"/>
          </a:xfrm>
          <a:prstGeom prst="rect">
            <a:avLst/>
          </a:prstGeom>
          <a:solidFill>
            <a:srgbClr val="63B1E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63B1E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400"/>
          </a:p>
        </p:txBody>
      </p:sp>
      <p:sp>
        <p:nvSpPr>
          <p:cNvPr id="7" name="TextBox 6"/>
          <p:cNvSpPr/>
          <p:nvPr/>
        </p:nvSpPr>
        <p:spPr>
          <a:xfrm>
            <a:off x="3727937" y="5226763"/>
            <a:ext cx="5530919" cy="4993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algn="l" defTabSz="1828800">
              <a:lnSpc>
                <a:spcPts val="4000"/>
              </a:lnSpc>
              <a:spcBef>
                <a:spcPts val="3600"/>
              </a:spcBef>
              <a:defRPr sz="2800" b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More than 2 core can improve the response times and speed with FPGA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Wider PCIe bus from actual PCIe 1x to PCIe 4x could do four times faster data transmission with FPGA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Solve problems with MMC memories</a:t>
            </a:r>
          </a:p>
        </p:txBody>
      </p:sp>
      <p:sp>
        <p:nvSpPr>
          <p:cNvPr id="8" name="TextBox 10"/>
          <p:cNvSpPr/>
          <p:nvPr/>
        </p:nvSpPr>
        <p:spPr>
          <a:xfrm>
            <a:off x="4044462" y="4284979"/>
            <a:ext cx="4913689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algn="l" defTabSz="1828800">
              <a:defRPr sz="3200" b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pPr algn="ctr"/>
            <a:r>
              <a:rPr lang="en-US" dirty="0"/>
              <a:t>OPPORTUNITIES</a:t>
            </a:r>
            <a:endParaRPr dirty="0"/>
          </a:p>
        </p:txBody>
      </p:sp>
      <p:sp>
        <p:nvSpPr>
          <p:cNvPr id="9" name="Rectangle"/>
          <p:cNvSpPr/>
          <p:nvPr/>
        </p:nvSpPr>
        <p:spPr>
          <a:xfrm>
            <a:off x="9549996" y="3746760"/>
            <a:ext cx="6092511" cy="8791284"/>
          </a:xfrm>
          <a:prstGeom prst="rect">
            <a:avLst/>
          </a:prstGeom>
          <a:solidFill>
            <a:srgbClr val="38393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383935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400"/>
          </a:p>
        </p:txBody>
      </p:sp>
      <p:sp>
        <p:nvSpPr>
          <p:cNvPr id="10" name="TextBox 6"/>
          <p:cNvSpPr/>
          <p:nvPr/>
        </p:nvSpPr>
        <p:spPr>
          <a:xfrm>
            <a:off x="9916890" y="5226763"/>
            <a:ext cx="5427793" cy="5380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algn="l" defTabSz="1828800">
              <a:lnSpc>
                <a:spcPts val="4000"/>
              </a:lnSpc>
              <a:spcBef>
                <a:spcPts val="3600"/>
              </a:spcBef>
              <a:defRPr sz="2800" b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New Linux Driver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New YOCTO project for new CPU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ARM core are very popular and may do heavier the migration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I2C that controls Display and PSB maybe not compatible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PCIe</a:t>
            </a:r>
            <a:r>
              <a:rPr lang="en-US" dirty="0"/>
              <a:t> code in FPGA is different</a:t>
            </a:r>
          </a:p>
        </p:txBody>
      </p:sp>
      <p:sp>
        <p:nvSpPr>
          <p:cNvPr id="11" name="TextBox 10"/>
          <p:cNvSpPr/>
          <p:nvPr/>
        </p:nvSpPr>
        <p:spPr>
          <a:xfrm>
            <a:off x="10143187" y="4284980"/>
            <a:ext cx="4900791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algn="l" defTabSz="1828800">
              <a:defRPr sz="3200" b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Montserrat Light"/>
                <a:ea typeface="Montserrat Light"/>
                <a:cs typeface="Montserrat Light"/>
              </a:rPr>
              <a:t>RISKS</a:t>
            </a:r>
            <a:endParaRPr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02555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"/>
          <p:cNvSpPr>
            <a:spLocks noGrp="1"/>
          </p:cNvSpPr>
          <p:nvPr>
            <p:ph type="sldNum" sz="quarter" idx="2"/>
          </p:nvPr>
        </p:nvSpPr>
        <p:spPr>
          <a:xfrm>
            <a:off x="442653" y="6667500"/>
            <a:ext cx="242054" cy="40267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47" name="TextBox 1"/>
          <p:cNvSpPr/>
          <p:nvPr/>
        </p:nvSpPr>
        <p:spPr>
          <a:xfrm>
            <a:off x="3065302" y="2336858"/>
            <a:ext cx="12339273" cy="854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algn="l" defTabSz="1828800">
              <a:defRPr sz="7400" b="0">
                <a:latin typeface="Montserrat Black"/>
                <a:ea typeface="Montserrat Black"/>
                <a:cs typeface="Montserrat Black"/>
                <a:sym typeface="Montserrat Black"/>
              </a:defRPr>
            </a:lvl1pPr>
          </a:lstStyle>
          <a:p>
            <a:r>
              <a:rPr lang="en-US" sz="5550" dirty="0" err="1"/>
              <a:t>PCIe</a:t>
            </a:r>
            <a:r>
              <a:rPr lang="en-US" sz="5550" dirty="0"/>
              <a:t> FMC Carrier: Replacement?</a:t>
            </a:r>
            <a:endParaRPr sz="5550" dirty="0"/>
          </a:p>
        </p:txBody>
      </p:sp>
      <p:pic>
        <p:nvPicPr>
          <p:cNvPr id="49" name="pasted-image.pdf" descr="pasted-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546534" cy="3746760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2" descr="SIS1160 photograp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452" y="9069739"/>
            <a:ext cx="4630348" cy="3307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3196" y="9069739"/>
            <a:ext cx="4531024" cy="3168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49452" y="7429856"/>
            <a:ext cx="61630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dirty="0"/>
              <a:t>SIS1160 from Struck Innovative </a:t>
            </a:r>
            <a:r>
              <a:rPr lang="en-GB" dirty="0" err="1"/>
              <a:t>Systeme</a:t>
            </a:r>
            <a:r>
              <a:rPr lang="en-GB" dirty="0"/>
              <a:t> GmbH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08105" y="7508535"/>
            <a:ext cx="56012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/>
              <a:t>CO-XZQ10-111-I from </a:t>
            </a:r>
            <a:r>
              <a:rPr lang="en-US" dirty="0" err="1"/>
              <a:t>enclustra</a:t>
            </a:r>
            <a:r>
              <a:rPr lang="en-US" dirty="0"/>
              <a:t> ~750€</a:t>
            </a:r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C35B497A-B71E-423A-91B4-7C488F73FD71}"/>
              </a:ext>
            </a:extLst>
          </p:cNvPr>
          <p:cNvSpPr txBox="1">
            <a:spLocks/>
          </p:cNvSpPr>
          <p:nvPr/>
        </p:nvSpPr>
        <p:spPr>
          <a:xfrm>
            <a:off x="2546533" y="4301408"/>
            <a:ext cx="14674385" cy="8481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defTabSz="1371600">
              <a:lnSpc>
                <a:spcPts val="3000"/>
              </a:lnSpc>
              <a:spcBef>
                <a:spcPts val="2700"/>
              </a:spcBef>
              <a:defRPr sz="2900" b="0">
                <a:solidFill>
                  <a:srgbClr val="7F7F7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lang="en-US" sz="3200" dirty="0"/>
              <a:t>Basic Features:</a:t>
            </a:r>
          </a:p>
          <a:p>
            <a:pPr marL="914400" lvl="2" indent="-457200" defTabSz="1371600">
              <a:lnSpc>
                <a:spcPts val="3000"/>
              </a:lnSpc>
              <a:spcBef>
                <a:spcPts val="2700"/>
              </a:spcBef>
              <a:defRPr sz="2900" b="0">
                <a:solidFill>
                  <a:srgbClr val="7F7F7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lang="en-US" sz="3200" dirty="0"/>
              <a:t>PCIe</a:t>
            </a:r>
          </a:p>
          <a:p>
            <a:pPr marL="914400" lvl="1" indent="-457200" defTabSz="1371600">
              <a:lnSpc>
                <a:spcPts val="3000"/>
              </a:lnSpc>
              <a:spcBef>
                <a:spcPts val="2700"/>
              </a:spcBef>
              <a:defRPr sz="2900" b="0">
                <a:solidFill>
                  <a:srgbClr val="7F7F7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lang="en-US" sz="3200" dirty="0"/>
              <a:t>FMC LPC (minimum)</a:t>
            </a:r>
          </a:p>
          <a:p>
            <a:pPr marL="914400" lvl="1" indent="-457200" defTabSz="1371600">
              <a:lnSpc>
                <a:spcPts val="3000"/>
              </a:lnSpc>
              <a:spcBef>
                <a:spcPts val="2700"/>
              </a:spcBef>
              <a:defRPr sz="2900" b="0">
                <a:solidFill>
                  <a:srgbClr val="7F7F7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lang="en-US" sz="3200" dirty="0"/>
              <a:t>12V External Input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573942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"/>
          <p:cNvSpPr>
            <a:spLocks noGrp="1"/>
          </p:cNvSpPr>
          <p:nvPr>
            <p:ph type="sldNum" sz="quarter" idx="2"/>
          </p:nvPr>
        </p:nvSpPr>
        <p:spPr>
          <a:xfrm>
            <a:off x="442653" y="6667500"/>
            <a:ext cx="242054" cy="40267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47" name="TextBox 1"/>
          <p:cNvSpPr/>
          <p:nvPr/>
        </p:nvSpPr>
        <p:spPr>
          <a:xfrm>
            <a:off x="1876926" y="2336858"/>
            <a:ext cx="15472611" cy="854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algn="l" defTabSz="1828800">
              <a:defRPr sz="7400" b="0">
                <a:latin typeface="Montserrat Black"/>
                <a:ea typeface="Montserrat Black"/>
                <a:cs typeface="Montserrat Black"/>
                <a:sym typeface="Montserrat Black"/>
              </a:defRPr>
            </a:lvl1pPr>
          </a:lstStyle>
          <a:p>
            <a:r>
              <a:rPr lang="en-US" sz="5550" dirty="0" err="1"/>
              <a:t>PCIe</a:t>
            </a:r>
            <a:r>
              <a:rPr lang="en-US" sz="5550" dirty="0"/>
              <a:t> FMC Carrier: Risks and Opportunities</a:t>
            </a:r>
          </a:p>
        </p:txBody>
      </p:sp>
      <p:pic>
        <p:nvPicPr>
          <p:cNvPr id="49" name="pasted-image.pdf" descr="pasted-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546534" cy="374676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Rectangle"/>
          <p:cNvSpPr/>
          <p:nvPr/>
        </p:nvSpPr>
        <p:spPr>
          <a:xfrm>
            <a:off x="3464171" y="3746760"/>
            <a:ext cx="6068446" cy="8791284"/>
          </a:xfrm>
          <a:prstGeom prst="rect">
            <a:avLst/>
          </a:prstGeom>
          <a:solidFill>
            <a:srgbClr val="63B1E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63B1E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400"/>
          </a:p>
        </p:txBody>
      </p:sp>
      <p:sp>
        <p:nvSpPr>
          <p:cNvPr id="7" name="TextBox 6"/>
          <p:cNvSpPr/>
          <p:nvPr/>
        </p:nvSpPr>
        <p:spPr>
          <a:xfrm>
            <a:off x="3933371" y="5226762"/>
            <a:ext cx="5000716" cy="3509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algn="l" defTabSz="1828800">
              <a:lnSpc>
                <a:spcPts val="4000"/>
              </a:lnSpc>
              <a:spcBef>
                <a:spcPts val="3600"/>
              </a:spcBef>
              <a:defRPr sz="2800" b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  <a:defRPr sz="2900" b="0">
                <a:solidFill>
                  <a:srgbClr val="7F7F7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lang="en-US" dirty="0">
                <a:solidFill>
                  <a:schemeClr val="bg1"/>
                </a:solidFill>
              </a:rPr>
              <a:t>New FPGA with more resources</a:t>
            </a:r>
          </a:p>
          <a:p>
            <a:pPr marL="457200" indent="-457200">
              <a:buFont typeface="Arial" panose="020B0604020202020204" pitchFamily="34" charset="0"/>
              <a:buChar char="•"/>
              <a:defRPr sz="2900" b="0">
                <a:solidFill>
                  <a:srgbClr val="7F7F7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lang="en-US" dirty="0">
                <a:solidFill>
                  <a:schemeClr val="bg1"/>
                </a:solidFill>
              </a:rPr>
              <a:t>Change of control scheme by using a module with an FPGA with embedded microprocessor (i.e. SPEC7)</a:t>
            </a:r>
          </a:p>
        </p:txBody>
      </p:sp>
      <p:sp>
        <p:nvSpPr>
          <p:cNvPr id="8" name="TextBox 10"/>
          <p:cNvSpPr/>
          <p:nvPr/>
        </p:nvSpPr>
        <p:spPr>
          <a:xfrm>
            <a:off x="3933371" y="4284980"/>
            <a:ext cx="5000717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algn="l" defTabSz="1828800">
              <a:defRPr sz="3200" b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pPr algn="ctr"/>
            <a:r>
              <a:rPr lang="en-US" dirty="0"/>
              <a:t>OPPORTUNITIES</a:t>
            </a:r>
            <a:endParaRPr dirty="0"/>
          </a:p>
        </p:txBody>
      </p:sp>
      <p:sp>
        <p:nvSpPr>
          <p:cNvPr id="9" name="Rectangle"/>
          <p:cNvSpPr/>
          <p:nvPr/>
        </p:nvSpPr>
        <p:spPr>
          <a:xfrm>
            <a:off x="9532617" y="3746760"/>
            <a:ext cx="6068447" cy="8791284"/>
          </a:xfrm>
          <a:prstGeom prst="rect">
            <a:avLst/>
          </a:prstGeom>
          <a:solidFill>
            <a:srgbClr val="38393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383935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400"/>
          </a:p>
        </p:txBody>
      </p:sp>
      <p:sp>
        <p:nvSpPr>
          <p:cNvPr id="10" name="TextBox 6"/>
          <p:cNvSpPr/>
          <p:nvPr/>
        </p:nvSpPr>
        <p:spPr>
          <a:xfrm>
            <a:off x="9899513" y="5110050"/>
            <a:ext cx="5282430" cy="39676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algn="l" defTabSz="1828800">
              <a:lnSpc>
                <a:spcPts val="4000"/>
              </a:lnSpc>
              <a:spcBef>
                <a:spcPts val="3600"/>
              </a:spcBef>
              <a:defRPr sz="2800" b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Project must be moved to new FPGA.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Clocks maybe different frequencies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Comunication</a:t>
            </a:r>
            <a:r>
              <a:rPr lang="en-US" dirty="0">
                <a:solidFill>
                  <a:schemeClr val="bg1"/>
                </a:solidFill>
              </a:rPr>
              <a:t> with SBC: </a:t>
            </a:r>
            <a:r>
              <a:rPr lang="en-US" dirty="0" err="1">
                <a:solidFill>
                  <a:schemeClr val="bg1"/>
                </a:solidFill>
              </a:rPr>
              <a:t>PCIe</a:t>
            </a:r>
            <a:r>
              <a:rPr lang="en-US" dirty="0">
                <a:solidFill>
                  <a:schemeClr val="bg1"/>
                </a:solidFill>
              </a:rPr>
              <a:t> IP must be adapted</a:t>
            </a:r>
          </a:p>
        </p:txBody>
      </p:sp>
      <p:sp>
        <p:nvSpPr>
          <p:cNvPr id="11" name="TextBox 10"/>
          <p:cNvSpPr/>
          <p:nvPr/>
        </p:nvSpPr>
        <p:spPr>
          <a:xfrm>
            <a:off x="10119124" y="4284980"/>
            <a:ext cx="4883410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algn="l" defTabSz="1828800">
              <a:defRPr sz="3200" b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Montserrat Light"/>
                <a:ea typeface="Montserrat Light"/>
                <a:cs typeface="Montserrat Light"/>
              </a:rPr>
              <a:t>RISKS</a:t>
            </a:r>
            <a:endParaRPr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41794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"/>
          <p:cNvSpPr>
            <a:spLocks noGrp="1"/>
          </p:cNvSpPr>
          <p:nvPr>
            <p:ph type="sldNum" sz="quarter" idx="2"/>
          </p:nvPr>
        </p:nvSpPr>
        <p:spPr>
          <a:xfrm>
            <a:off x="442653" y="6667500"/>
            <a:ext cx="242054" cy="40267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47" name="TextBox 1"/>
          <p:cNvSpPr/>
          <p:nvPr/>
        </p:nvSpPr>
        <p:spPr>
          <a:xfrm>
            <a:off x="2310063" y="2336858"/>
            <a:ext cx="14895095" cy="854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algn="l" defTabSz="1828800">
              <a:defRPr sz="7400" b="0">
                <a:latin typeface="Montserrat Black"/>
                <a:ea typeface="Montserrat Black"/>
                <a:cs typeface="Montserrat Black"/>
                <a:sym typeface="Montserrat Black"/>
              </a:defRPr>
            </a:lvl1pPr>
          </a:lstStyle>
          <a:p>
            <a:r>
              <a:rPr lang="en-US" sz="5550" dirty="0"/>
              <a:t>FMC Carrier</a:t>
            </a:r>
            <a:endParaRPr sz="5550" dirty="0"/>
          </a:p>
        </p:txBody>
      </p:sp>
      <p:pic>
        <p:nvPicPr>
          <p:cNvPr id="49" name="pasted-image.pdf" descr="pasted-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546534" cy="3746760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icture 2" descr="https://ohwr.org/project/spec7/wikis/uploads/c5aa2299b9c281f6c7a39265985a9176/IMG_3711x1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0864" y="4563896"/>
            <a:ext cx="5361433" cy="267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www.ohwr.org/project/fasec/uploads/8b35e1f2481f21d570ccffb3898c9f69/FASEC_prototype_hw_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4930" y="8297135"/>
            <a:ext cx="4521072" cy="334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DD44E8EC-DD1A-4123-939E-72E589FFBF95}"/>
              </a:ext>
            </a:extLst>
          </p:cNvPr>
          <p:cNvSpPr txBox="1">
            <a:spLocks/>
          </p:cNvSpPr>
          <p:nvPr/>
        </p:nvSpPr>
        <p:spPr>
          <a:xfrm>
            <a:off x="2310063" y="3746760"/>
            <a:ext cx="9064687" cy="8481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defTabSz="1371600">
              <a:lnSpc>
                <a:spcPts val="3000"/>
              </a:lnSpc>
              <a:spcBef>
                <a:spcPts val="2700"/>
              </a:spcBef>
              <a:defRPr sz="2900" b="0">
                <a:solidFill>
                  <a:srgbClr val="7F7F7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endParaRPr lang="en-US" sz="3200" dirty="0"/>
          </a:p>
          <a:p>
            <a:pPr marL="457200" indent="-457200" defTabSz="1371600">
              <a:lnSpc>
                <a:spcPts val="3000"/>
              </a:lnSpc>
              <a:spcBef>
                <a:spcPts val="2700"/>
              </a:spcBef>
              <a:defRPr sz="2900" b="0">
                <a:solidFill>
                  <a:srgbClr val="7F7F7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lang="en-US" sz="3200" dirty="0"/>
              <a:t>SPEC 7 (OHWR):</a:t>
            </a:r>
          </a:p>
          <a:p>
            <a:pPr marL="914400" lvl="4" indent="-457200" defTabSz="1371600">
              <a:lnSpc>
                <a:spcPts val="3000"/>
              </a:lnSpc>
              <a:spcBef>
                <a:spcPts val="2700"/>
              </a:spcBef>
              <a:defRPr sz="2900" b="0">
                <a:solidFill>
                  <a:srgbClr val="7F7F7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lang="en-US" sz="3200" dirty="0"/>
              <a:t>Xilinx Zynq FPGA with Dual-Core ARM processor integrated 	(XC7Z030)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s-ES" sz="3200" b="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indent="-457200" algn="just"/>
            <a:r>
              <a:rPr lang="en-US" sz="3200" b="0" dirty="0">
                <a:solidFill>
                  <a:srgbClr val="7F7F7F"/>
                </a:solidFill>
                <a:latin typeface="Montserrat Light"/>
                <a:ea typeface="Montserrat Light"/>
                <a:cs typeface="Montserrat Light"/>
              </a:rPr>
              <a:t>FASEC (OHWR):</a:t>
            </a:r>
          </a:p>
          <a:p>
            <a:pPr marL="914400" lvl="1" indent="-457200" algn="just"/>
            <a:r>
              <a:rPr lang="en-US" sz="3200" b="0" dirty="0">
                <a:solidFill>
                  <a:srgbClr val="7F7F7F"/>
                </a:solidFill>
                <a:latin typeface="Montserrat Light"/>
                <a:ea typeface="Montserrat Light"/>
                <a:cs typeface="Montserrat Light"/>
              </a:rPr>
              <a:t>2x LPC FMC</a:t>
            </a:r>
          </a:p>
          <a:p>
            <a:pPr marL="914400" lvl="1" indent="-457200" algn="just"/>
            <a:r>
              <a:rPr lang="en-US" sz="3200" b="0" dirty="0">
                <a:solidFill>
                  <a:srgbClr val="7F7F7F"/>
                </a:solidFill>
                <a:latin typeface="Montserrat Light"/>
                <a:ea typeface="Montserrat Light"/>
                <a:cs typeface="Montserrat Light"/>
              </a:rPr>
              <a:t>Xilinx Zynq FPGA with Dual-Core ARM processor integrated (XC7Z030)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6520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DCDDDE"/>
      </a:dk2>
      <a:lt2>
        <a:srgbClr val="7F7F7F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76200" cap="flat">
          <a:solidFill>
            <a:srgbClr val="000000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DCDDDE"/>
      </a:dk2>
      <a:lt2>
        <a:srgbClr val="7F7F7F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76200" cap="flat">
          <a:solidFill>
            <a:srgbClr val="000000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440</Words>
  <Application>Microsoft Office PowerPoint</Application>
  <PresentationFormat>Personalizado</PresentationFormat>
  <Paragraphs>134</Paragraphs>
  <Slides>12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3" baseType="lpstr">
      <vt:lpstr>Arial</vt:lpstr>
      <vt:lpstr>Calibri</vt:lpstr>
      <vt:lpstr>Cambria Math</vt:lpstr>
      <vt:lpstr>Helvetica Neue</vt:lpstr>
      <vt:lpstr>Helvetica Neue Light</vt:lpstr>
      <vt:lpstr>Helvetica Neue Medium</vt:lpstr>
      <vt:lpstr>Montserrat Black</vt:lpstr>
      <vt:lpstr>Montserrat Bold</vt:lpstr>
      <vt:lpstr>Montserrat Light</vt:lpstr>
      <vt:lpstr>Montserrat SemiBold</vt:lpstr>
      <vt:lpstr>White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José Ávila</cp:lastModifiedBy>
  <cp:revision>46</cp:revision>
  <dcterms:modified xsi:type="dcterms:W3CDTF">2020-07-21T09:36:44Z</dcterms:modified>
</cp:coreProperties>
</file>